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61" r:id="rId3"/>
    <p:sldId id="262" r:id="rId4"/>
    <p:sldId id="263"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952" autoAdjust="0"/>
  </p:normalViewPr>
  <p:slideViewPr>
    <p:cSldViewPr snapToGrid="0" showGuides="1">
      <p:cViewPr varScale="1">
        <p:scale>
          <a:sx n="67" d="100"/>
          <a:sy n="67" d="100"/>
        </p:scale>
        <p:origin x="-81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F1CFA-2B73-4627-A8EB-9B4C9520CC07}" type="datetimeFigureOut">
              <a:rPr lang="zh-CN" altLang="en-US" smtClean="0"/>
              <a:pPr/>
              <a:t>2019/9/29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23570-609E-43A8-867C-B3162FFB7F2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xmlns="" val="0"/>
              </a:ext>
            </a:extLst>
          </a:blip>
          <a:srcRect l="214" t="22189" r="943" b="19479"/>
          <a:stretch>
            <a:fillRect/>
          </a:stretch>
        </p:blipFill>
        <p:spPr>
          <a:xfrm>
            <a:off x="0" y="263004"/>
            <a:ext cx="12192000" cy="4102100"/>
          </a:xfrm>
          <a:prstGeom prst="rect">
            <a:avLst/>
          </a:prstGeom>
          <a:effectLst>
            <a:reflection blurRad="6350" stA="11000" endPos="35000" dir="5400000" sy="-100000" algn="bl" rotWithShape="0"/>
          </a:effectLst>
        </p:spPr>
      </p:pic>
      <p:sp>
        <p:nvSpPr>
          <p:cNvPr id="4" name="KSO_FD"/>
          <p:cNvSpPr>
            <a:spLocks noGrp="1"/>
          </p:cNvSpPr>
          <p:nvPr>
            <p:ph type="dt" sz="half" idx="10"/>
          </p:nvPr>
        </p:nvSpPr>
        <p:spPr/>
        <p:txBody>
          <a:bodyPr/>
          <a:lstStyle/>
          <a:p>
            <a:fld id="{B61BEF0D-F0BB-DE4B-95CE-6DB70DBA9567}" type="datetimeFigureOut">
              <a:rPr lang="en-US" smtClean="0"/>
              <a:pPr/>
              <a:t>9/29/2019</a:t>
            </a:fld>
            <a:endParaRPr lang="en-US" dirty="0"/>
          </a:p>
        </p:txBody>
      </p:sp>
      <p:sp>
        <p:nvSpPr>
          <p:cNvPr id="5" name="KSO_FT"/>
          <p:cNvSpPr>
            <a:spLocks noGrp="1"/>
          </p:cNvSpPr>
          <p:nvPr>
            <p:ph type="ftr" sz="quarter" idx="11"/>
          </p:nvPr>
        </p:nvSpPr>
        <p:spPr/>
        <p:txBody>
          <a:bodyPr/>
          <a:lstStyle/>
          <a:p>
            <a:endParaRPr lang="en-US" dirty="0"/>
          </a:p>
        </p:txBody>
      </p:sp>
      <p:sp>
        <p:nvSpPr>
          <p:cNvPr id="6" name="KSO_FN"/>
          <p:cNvSpPr>
            <a:spLocks noGrp="1"/>
          </p:cNvSpPr>
          <p:nvPr>
            <p:ph type="sldNum" sz="quarter" idx="12"/>
          </p:nvPr>
        </p:nvSpPr>
        <p:spPr/>
        <p:txBody>
          <a:bodyPr/>
          <a:lstStyle/>
          <a:p>
            <a:fld id="{D57F1E4F-1CFF-5643-939E-217C01CDF565}" type="slidenum">
              <a:rPr lang="en-US" smtClean="0"/>
              <a:pPr/>
              <a:t>‹#›</a:t>
            </a:fld>
            <a:endParaRPr lang="en-US" dirty="0"/>
          </a:p>
        </p:txBody>
      </p:sp>
      <p:sp>
        <p:nvSpPr>
          <p:cNvPr id="3" name="KSO_CT2"/>
          <p:cNvSpPr>
            <a:spLocks noGrp="1"/>
          </p:cNvSpPr>
          <p:nvPr>
            <p:ph type="subTitle" idx="1"/>
          </p:nvPr>
        </p:nvSpPr>
        <p:spPr>
          <a:xfrm>
            <a:off x="3843384" y="5581231"/>
            <a:ext cx="4570665" cy="399687"/>
          </a:xfrm>
          <a:prstGeom prst="roundRect">
            <a:avLst>
              <a:gd name="adj" fmla="val 50000"/>
            </a:avLst>
          </a:prstGeom>
          <a:noFill/>
          <a:ln w="12700">
            <a:solidFill>
              <a:schemeClr val="bg1">
                <a:lumMod val="75000"/>
              </a:schemeClr>
            </a:solidFill>
          </a:ln>
        </p:spPr>
        <p:txBody>
          <a:bodyPr anchor="ctr">
            <a:noAutofit/>
          </a:bodyPr>
          <a:lstStyle>
            <a:lvl1pPr marL="0" indent="0" algn="ctr">
              <a:buNone/>
              <a:defRPr sz="18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p:nvPr>
        </p:nvSpPr>
        <p:spPr>
          <a:xfrm>
            <a:off x="1265646" y="4868092"/>
            <a:ext cx="9726140" cy="695722"/>
          </a:xfrm>
        </p:spPr>
        <p:txBody>
          <a:bodyPr>
            <a:normAutofit/>
          </a:bodyPr>
          <a:lstStyle>
            <a:lvl1pPr algn="ctr">
              <a:defRPr sz="4000" baseline="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atin typeface="Baskerville Old Face" pitchFamily="18" charset="0"/>
              </a:defRPr>
            </a:lvl1pPr>
          </a:lstStyle>
          <a:p>
            <a:r>
              <a:rPr lang="zh-CN" altLang="en-US" dirty="0" smtClean="0"/>
              <a:t>单击此处添加您的标题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组合 8"/>
          <p:cNvGrpSpPr/>
          <p:nvPr/>
        </p:nvGrpSpPr>
        <p:grpSpPr>
          <a:xfrm flipH="1">
            <a:off x="981819" y="4828624"/>
            <a:ext cx="11210181" cy="2029376"/>
            <a:chOff x="-2108" y="4650377"/>
            <a:chExt cx="9146108" cy="2207623"/>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62113" r="40108" b="1849"/>
            <a:stretch>
              <a:fillRect/>
            </a:stretch>
          </p:blipFill>
          <p:spPr>
            <a:xfrm>
              <a:off x="-2108" y="5036640"/>
              <a:ext cx="3981925" cy="1821360"/>
            </a:xfrm>
            <a:prstGeom prst="rect">
              <a:avLst/>
            </a:prstGeom>
          </p:spPr>
        </p:pic>
        <p:sp>
          <p:nvSpPr>
            <p:cNvPr id="8" name="矩形 7"/>
            <p:cNvSpPr/>
            <p:nvPr userDrawn="1"/>
          </p:nvSpPr>
          <p:spPr>
            <a:xfrm>
              <a:off x="2795451" y="4650377"/>
              <a:ext cx="6348549" cy="2207623"/>
            </a:xfrm>
            <a:prstGeom prst="rect">
              <a:avLst/>
            </a:prstGeom>
            <a:gradFill flip="none" rotWithShape="1">
              <a:gsLst>
                <a:gs pos="5800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KSO_BT1"/>
          <p:cNvSpPr>
            <a:spLocks noGrp="1"/>
          </p:cNvSpPr>
          <p:nvPr>
            <p:ph type="title"/>
          </p:nvPr>
        </p:nvSpPr>
        <p:spPr>
          <a:xfrm>
            <a:off x="592324" y="101595"/>
            <a:ext cx="11021125"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92182" y="983751"/>
            <a:ext cx="11009977" cy="519321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9/29/2019</a:t>
            </a:fld>
            <a:endParaRPr lang="en-US" dirty="0"/>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
        <p:nvSpPr>
          <p:cNvPr id="10" name="矩形 9"/>
          <p:cNvSpPr/>
          <p:nvPr/>
        </p:nvSpPr>
        <p:spPr>
          <a:xfrm>
            <a:off x="-2809" y="348342"/>
            <a:ext cx="200204" cy="426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2800" b="1" i="0" kern="1200" baseline="0">
          <a:solidFill>
            <a:schemeClr val="accent1">
              <a:lumMod val="75000"/>
            </a:schemeClr>
          </a:solidFill>
          <a:latin typeface="Arial Black" pitchFamily="34" charset="0"/>
          <a:ea typeface="微软雅黑" pitchFamily="34" charset="-122"/>
          <a:cs typeface="+mj-cs"/>
        </a:defRPr>
      </a:lvl1pPr>
    </p:titleStyle>
    <p:bodyStyle>
      <a:lvl1pPr marL="357505" indent="-357505" algn="just" defTabSz="914400" rtl="0" eaLnBrk="1" latinLnBrk="0" hangingPunct="1">
        <a:lnSpc>
          <a:spcPct val="100000"/>
        </a:lnSpc>
        <a:spcBef>
          <a:spcPts val="1800"/>
        </a:spcBef>
        <a:spcAft>
          <a:spcPts val="0"/>
        </a:spcAft>
        <a:buClr>
          <a:schemeClr val="accent2"/>
        </a:buClr>
        <a:buSzPct val="60000"/>
        <a:buFont typeface="Wingdings 2" pitchFamily="18" charset="2"/>
        <a:buChar char=""/>
        <a:defRPr sz="2000" kern="1200" baseline="0">
          <a:solidFill>
            <a:schemeClr val="accent1">
              <a:lumMod val="75000"/>
            </a:schemeClr>
          </a:solidFill>
          <a:latin typeface="Arial" charset="0"/>
          <a:ea typeface="微软雅黑" pitchFamily="34"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itchFamily="49" charset="-122"/>
        <a:buChar char=" "/>
        <a:defRPr sz="1800" kern="1200" baseline="0">
          <a:solidFill>
            <a:srgbClr val="7D7D7D"/>
          </a:solidFill>
          <a:latin typeface="幼圆" pitchFamily="49" charset="-122"/>
          <a:ea typeface="幼圆" pitchFamily="49" charset="-122"/>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aike.baidu.com/subview/463078/463078.htm" TargetMode="External"/><Relationship Id="rId2" Type="http://schemas.openxmlformats.org/officeDocument/2006/relationships/hyperlink" Target="http://baike.baidu.com/subview/471191/471191.ht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7535" y="5166803"/>
            <a:ext cx="9013372" cy="1229259"/>
          </a:xfrm>
        </p:spPr>
        <p:txBody>
          <a:bodyPr/>
          <a:lstStyle/>
          <a:p>
            <a:r>
              <a:rPr lang="en-US" altLang="zh-CN" dirty="0" smtClean="0"/>
              <a:t>EHS</a:t>
            </a:r>
            <a:r>
              <a:rPr lang="zh-CN" altLang="en-US" dirty="0" smtClean="0"/>
              <a:t>管理的主线和核心是什么</a:t>
            </a:r>
            <a:endParaRPr lang="zh-CN" altLang="en-US" dirty="0"/>
          </a:p>
        </p:txBody>
      </p:sp>
      <p:sp>
        <p:nvSpPr>
          <p:cNvPr id="4" name="圆角矩形 3"/>
          <p:cNvSpPr/>
          <p:nvPr/>
        </p:nvSpPr>
        <p:spPr>
          <a:xfrm>
            <a:off x="992777" y="4676503"/>
            <a:ext cx="1698172" cy="574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危险源识别</a:t>
            </a:r>
            <a:endParaRPr lang="zh-CN" altLang="en-US" dirty="0"/>
          </a:p>
        </p:txBody>
      </p:sp>
      <p:sp>
        <p:nvSpPr>
          <p:cNvPr id="5" name="圆角矩形 4"/>
          <p:cNvSpPr/>
          <p:nvPr/>
        </p:nvSpPr>
        <p:spPr>
          <a:xfrm>
            <a:off x="3544317" y="4676503"/>
            <a:ext cx="1698172" cy="574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风险评价</a:t>
            </a:r>
            <a:endParaRPr lang="zh-CN" altLang="en-US" dirty="0"/>
          </a:p>
        </p:txBody>
      </p:sp>
      <p:sp>
        <p:nvSpPr>
          <p:cNvPr id="6" name="圆角矩形 5"/>
          <p:cNvSpPr/>
          <p:nvPr/>
        </p:nvSpPr>
        <p:spPr>
          <a:xfrm>
            <a:off x="6130905" y="4676503"/>
            <a:ext cx="1698172" cy="574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控制措施</a:t>
            </a:r>
            <a:endParaRPr lang="zh-CN" altLang="en-US" dirty="0"/>
          </a:p>
        </p:txBody>
      </p:sp>
      <p:sp>
        <p:nvSpPr>
          <p:cNvPr id="7" name="圆角矩形 6"/>
          <p:cNvSpPr/>
          <p:nvPr/>
        </p:nvSpPr>
        <p:spPr>
          <a:xfrm>
            <a:off x="8682445" y="4676503"/>
            <a:ext cx="1698172" cy="574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消除事故</a:t>
            </a:r>
            <a:endParaRPr lang="zh-CN" altLang="en-US" dirty="0"/>
          </a:p>
        </p:txBody>
      </p:sp>
      <p:sp>
        <p:nvSpPr>
          <p:cNvPr id="8" name="AutoShape 8"/>
          <p:cNvSpPr>
            <a:spLocks noChangeArrowheads="1"/>
          </p:cNvSpPr>
          <p:nvPr/>
        </p:nvSpPr>
        <p:spPr bwMode="auto">
          <a:xfrm>
            <a:off x="2785110" y="4870269"/>
            <a:ext cx="700094" cy="381000"/>
          </a:xfrm>
          <a:prstGeom prst="rightArrow">
            <a:avLst>
              <a:gd name="adj1" fmla="val 50000"/>
              <a:gd name="adj2" fmla="val 65000"/>
            </a:avLst>
          </a:prstGeom>
          <a:gradFill rotWithShape="0">
            <a:gsLst>
              <a:gs pos="0">
                <a:srgbClr val="00576F"/>
              </a:gs>
              <a:gs pos="50000">
                <a:srgbClr val="00BDF0"/>
              </a:gs>
              <a:gs pos="100000">
                <a:srgbClr val="00576F"/>
              </a:gs>
            </a:gsLst>
            <a:lin ang="2700000" scaled="1"/>
          </a:gradFill>
          <a:ln w="9525">
            <a:miter lim="800000"/>
          </a:ln>
          <a:scene3d>
            <a:camera prst="legacyObliqueTopRight"/>
            <a:lightRig rig="legacyFlat3" dir="b"/>
          </a:scene3d>
          <a:sp3d extrusionH="176200" prstMaterial="legacyMatte">
            <a:bevelT w="13500" h="13500" prst="angle"/>
            <a:bevelB w="13500" h="13500" prst="angle"/>
            <a:extrusionClr>
              <a:srgbClr val="00BDF0"/>
            </a:extrusionClr>
            <a:contourClr>
              <a:srgbClr val="00576F"/>
            </a:contourClr>
          </a:sp3d>
        </p:spPr>
        <p:txBody>
          <a:bodyPr wrap="none" lIns="73025" tIns="36512" rIns="73025" bIns="36512" anchor="ctr">
            <a:flatTx/>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endParaRPr lang="zh-CN" altLang="zh-CN"/>
          </a:p>
        </p:txBody>
      </p:sp>
      <p:sp>
        <p:nvSpPr>
          <p:cNvPr id="9" name="AutoShape 8"/>
          <p:cNvSpPr>
            <a:spLocks noChangeArrowheads="1"/>
          </p:cNvSpPr>
          <p:nvPr/>
        </p:nvSpPr>
        <p:spPr bwMode="auto">
          <a:xfrm>
            <a:off x="5354174" y="4870269"/>
            <a:ext cx="700094" cy="381000"/>
          </a:xfrm>
          <a:prstGeom prst="rightArrow">
            <a:avLst>
              <a:gd name="adj1" fmla="val 50000"/>
              <a:gd name="adj2" fmla="val 65000"/>
            </a:avLst>
          </a:prstGeom>
          <a:gradFill rotWithShape="0">
            <a:gsLst>
              <a:gs pos="0">
                <a:srgbClr val="00576F"/>
              </a:gs>
              <a:gs pos="50000">
                <a:srgbClr val="00BDF0"/>
              </a:gs>
              <a:gs pos="100000">
                <a:srgbClr val="00576F"/>
              </a:gs>
            </a:gsLst>
            <a:lin ang="2700000" scaled="1"/>
          </a:gradFill>
          <a:ln w="9525">
            <a:miter lim="800000"/>
          </a:ln>
          <a:scene3d>
            <a:camera prst="legacyObliqueTopRight"/>
            <a:lightRig rig="legacyFlat3" dir="b"/>
          </a:scene3d>
          <a:sp3d extrusionH="176200" prstMaterial="legacyMatte">
            <a:bevelT w="13500" h="13500" prst="angle"/>
            <a:bevelB w="13500" h="13500" prst="angle"/>
            <a:extrusionClr>
              <a:srgbClr val="00BDF0"/>
            </a:extrusionClr>
            <a:contourClr>
              <a:srgbClr val="00576F"/>
            </a:contourClr>
          </a:sp3d>
        </p:spPr>
        <p:txBody>
          <a:bodyPr wrap="none" lIns="73025" tIns="36512" rIns="73025" bIns="36512" anchor="ctr">
            <a:flatTx/>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endParaRPr lang="zh-CN" altLang="zh-CN"/>
          </a:p>
        </p:txBody>
      </p:sp>
      <p:sp>
        <p:nvSpPr>
          <p:cNvPr id="10" name="AutoShape 8"/>
          <p:cNvSpPr>
            <a:spLocks noChangeArrowheads="1"/>
          </p:cNvSpPr>
          <p:nvPr/>
        </p:nvSpPr>
        <p:spPr bwMode="auto">
          <a:xfrm>
            <a:off x="7926540" y="4870269"/>
            <a:ext cx="700094" cy="381000"/>
          </a:xfrm>
          <a:prstGeom prst="rightArrow">
            <a:avLst>
              <a:gd name="adj1" fmla="val 50000"/>
              <a:gd name="adj2" fmla="val 65000"/>
            </a:avLst>
          </a:prstGeom>
          <a:gradFill rotWithShape="0">
            <a:gsLst>
              <a:gs pos="0">
                <a:srgbClr val="00576F"/>
              </a:gs>
              <a:gs pos="50000">
                <a:srgbClr val="00BDF0"/>
              </a:gs>
              <a:gs pos="100000">
                <a:srgbClr val="00576F"/>
              </a:gs>
            </a:gsLst>
            <a:lin ang="2700000" scaled="1"/>
          </a:gradFill>
          <a:ln w="9525">
            <a:miter lim="800000"/>
          </a:ln>
          <a:scene3d>
            <a:camera prst="legacyObliqueTopRight"/>
            <a:lightRig rig="legacyFlat3" dir="b"/>
          </a:scene3d>
          <a:sp3d extrusionH="176200" prstMaterial="legacyMatte">
            <a:bevelT w="13500" h="13500" prst="angle"/>
            <a:bevelB w="13500" h="13500" prst="angle"/>
            <a:extrusionClr>
              <a:srgbClr val="00BDF0"/>
            </a:extrusionClr>
            <a:contourClr>
              <a:srgbClr val="00576F"/>
            </a:contourClr>
          </a:sp3d>
        </p:spPr>
        <p:txBody>
          <a:bodyPr wrap="none" lIns="73025" tIns="36512" rIns="73025" bIns="36512" anchor="ctr">
            <a:flatTx/>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endParaRPr lang="zh-CN"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危险源</a:t>
            </a:r>
          </a:p>
        </p:txBody>
      </p:sp>
      <p:sp>
        <p:nvSpPr>
          <p:cNvPr id="4" name="文本框 3"/>
          <p:cNvSpPr txBox="1"/>
          <p:nvPr/>
        </p:nvSpPr>
        <p:spPr>
          <a:xfrm>
            <a:off x="1188720" y="1946366"/>
            <a:ext cx="7367451" cy="369332"/>
          </a:xfrm>
          <a:prstGeom prst="rect">
            <a:avLst/>
          </a:prstGeom>
          <a:noFill/>
        </p:spPr>
        <p:txBody>
          <a:bodyPr wrap="square" rtlCol="0">
            <a:spAutoFit/>
          </a:bodyPr>
          <a:lstStyle/>
          <a:p>
            <a:r>
              <a:rPr lang="zh-CN" altLang="en-US" dirty="0" smtClean="0"/>
              <a:t>第一类危险源出来能量及其载体，还包括危险物质：</a:t>
            </a:r>
            <a:endParaRPr lang="zh-CN" altLang="en-US" dirty="0"/>
          </a:p>
        </p:txBody>
      </p:sp>
      <p:pic>
        <p:nvPicPr>
          <p:cNvPr id="5" name="图片 4"/>
          <p:cNvPicPr>
            <a:picLocks noChangeAspect="1"/>
          </p:cNvPicPr>
          <p:nvPr/>
        </p:nvPicPr>
        <p:blipFill>
          <a:blip r:embed="rId2"/>
          <a:stretch>
            <a:fillRect/>
          </a:stretch>
        </p:blipFill>
        <p:spPr>
          <a:xfrm>
            <a:off x="838200" y="2699998"/>
            <a:ext cx="5361905" cy="3323809"/>
          </a:xfrm>
          <a:prstGeom prst="rect">
            <a:avLst/>
          </a:prstGeom>
        </p:spPr>
      </p:pic>
      <p:pic>
        <p:nvPicPr>
          <p:cNvPr id="6" name="图片 5"/>
          <p:cNvPicPr>
            <a:picLocks noChangeAspect="1"/>
          </p:cNvPicPr>
          <p:nvPr/>
        </p:nvPicPr>
        <p:blipFill>
          <a:blip r:embed="rId3"/>
          <a:stretch>
            <a:fillRect/>
          </a:stretch>
        </p:blipFill>
        <p:spPr>
          <a:xfrm>
            <a:off x="8171813" y="2514283"/>
            <a:ext cx="2876190" cy="36952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危险源</a:t>
            </a:r>
          </a:p>
        </p:txBody>
      </p:sp>
      <p:pic>
        <p:nvPicPr>
          <p:cNvPr id="6" name="图片 5"/>
          <p:cNvPicPr>
            <a:picLocks noChangeAspect="1"/>
          </p:cNvPicPr>
          <p:nvPr/>
        </p:nvPicPr>
        <p:blipFill>
          <a:blip r:embed="rId2"/>
          <a:stretch>
            <a:fillRect/>
          </a:stretch>
        </p:blipFill>
        <p:spPr>
          <a:xfrm>
            <a:off x="5876695" y="1363898"/>
            <a:ext cx="5047619" cy="2961905"/>
          </a:xfrm>
          <a:prstGeom prst="rect">
            <a:avLst/>
          </a:prstGeom>
        </p:spPr>
      </p:pic>
      <p:sp>
        <p:nvSpPr>
          <p:cNvPr id="7" name="文本框 6"/>
          <p:cNvSpPr txBox="1"/>
          <p:nvPr/>
        </p:nvSpPr>
        <p:spPr>
          <a:xfrm>
            <a:off x="838199" y="1690688"/>
            <a:ext cx="4609011" cy="2308324"/>
          </a:xfrm>
          <a:prstGeom prst="rect">
            <a:avLst/>
          </a:prstGeom>
          <a:noFill/>
        </p:spPr>
        <p:txBody>
          <a:bodyPr wrap="square" rtlCol="0">
            <a:spAutoFit/>
          </a:bodyPr>
          <a:lstStyle/>
          <a:p>
            <a:r>
              <a:rPr lang="zh-CN" altLang="en-US" dirty="0" smtClean="0"/>
              <a:t>状态的案例：</a:t>
            </a:r>
            <a:endParaRPr lang="en-US" altLang="zh-CN" dirty="0" smtClean="0"/>
          </a:p>
          <a:p>
            <a:r>
              <a:rPr lang="zh-CN" altLang="en-US" dirty="0" smtClean="0"/>
              <a:t>工人处在高空作业（脚手架没有防护栏）</a:t>
            </a:r>
            <a:endParaRPr lang="en-US" altLang="zh-CN" dirty="0" smtClean="0"/>
          </a:p>
          <a:p>
            <a:endParaRPr lang="en-US" altLang="zh-CN" dirty="0" smtClean="0"/>
          </a:p>
          <a:p>
            <a:r>
              <a:rPr lang="zh-CN" altLang="en-US" dirty="0" smtClean="0"/>
              <a:t>行为的案例：</a:t>
            </a:r>
            <a:endParaRPr lang="en-US" altLang="zh-CN" dirty="0" smtClean="0"/>
          </a:p>
          <a:p>
            <a:r>
              <a:rPr lang="zh-CN" altLang="en-US" dirty="0" smtClean="0"/>
              <a:t>工人未系安全带</a:t>
            </a:r>
            <a:endParaRPr lang="en-US" altLang="zh-CN" dirty="0" smtClean="0"/>
          </a:p>
          <a:p>
            <a:endParaRPr lang="en-US" altLang="zh-CN" dirty="0" smtClean="0"/>
          </a:p>
          <a:p>
            <a:r>
              <a:rPr lang="zh-CN" altLang="en-US" dirty="0" smtClean="0"/>
              <a:t>组合：</a:t>
            </a:r>
            <a:endParaRPr lang="en-US" altLang="zh-CN" dirty="0" smtClean="0"/>
          </a:p>
          <a:p>
            <a:r>
              <a:rPr lang="zh-CN" altLang="en-US" dirty="0" smtClean="0"/>
              <a:t>状态和行为的组合，高空作业未系安全带</a:t>
            </a:r>
            <a:endParaRPr lang="en-US" altLang="zh-CN" dirty="0" smtClean="0"/>
          </a:p>
        </p:txBody>
      </p:sp>
      <p:sp>
        <p:nvSpPr>
          <p:cNvPr id="8" name="文本框 7"/>
          <p:cNvSpPr txBox="1"/>
          <p:nvPr/>
        </p:nvSpPr>
        <p:spPr>
          <a:xfrm>
            <a:off x="838199" y="4898571"/>
            <a:ext cx="10160727" cy="369332"/>
          </a:xfrm>
          <a:prstGeom prst="rect">
            <a:avLst/>
          </a:prstGeom>
          <a:noFill/>
        </p:spPr>
        <p:txBody>
          <a:bodyPr wrap="square" rtlCol="0">
            <a:spAutoFit/>
          </a:bodyPr>
          <a:lstStyle/>
          <a:p>
            <a:r>
              <a:rPr lang="zh-CN" altLang="en-US" dirty="0" smtClean="0"/>
              <a:t>没有防护栏和未系安全带是滴二类危险源。危险源存在是否一定会发生事故和伤害？有没有风险？</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危险源</a:t>
            </a:r>
            <a:endParaRPr lang="zh-CN" altLang="en-US" dirty="0"/>
          </a:p>
        </p:txBody>
      </p:sp>
      <p:pic>
        <p:nvPicPr>
          <p:cNvPr id="4" name="图片 3"/>
          <p:cNvPicPr>
            <a:picLocks noChangeAspect="1"/>
          </p:cNvPicPr>
          <p:nvPr/>
        </p:nvPicPr>
        <p:blipFill>
          <a:blip r:embed="rId2"/>
          <a:stretch>
            <a:fillRect/>
          </a:stretch>
        </p:blipFill>
        <p:spPr>
          <a:xfrm>
            <a:off x="5928947" y="1690688"/>
            <a:ext cx="5047619" cy="2961905"/>
          </a:xfrm>
          <a:prstGeom prst="rect">
            <a:avLst/>
          </a:prstGeom>
        </p:spPr>
      </p:pic>
      <p:sp>
        <p:nvSpPr>
          <p:cNvPr id="5" name="文本框 4"/>
          <p:cNvSpPr txBox="1"/>
          <p:nvPr/>
        </p:nvSpPr>
        <p:spPr>
          <a:xfrm>
            <a:off x="770707" y="1690688"/>
            <a:ext cx="4781006" cy="1477328"/>
          </a:xfrm>
          <a:prstGeom prst="rect">
            <a:avLst/>
          </a:prstGeom>
          <a:noFill/>
        </p:spPr>
        <p:txBody>
          <a:bodyPr wrap="square" rtlCol="0">
            <a:spAutoFit/>
          </a:bodyPr>
          <a:lstStyle/>
          <a:p>
            <a:r>
              <a:rPr lang="zh-CN" altLang="en-US" dirty="0" smtClean="0"/>
              <a:t>第二类危险源还包括管理缺陷，如：</a:t>
            </a:r>
            <a:endParaRPr lang="en-US" altLang="zh-CN" dirty="0" smtClean="0"/>
          </a:p>
          <a:p>
            <a:r>
              <a:rPr lang="zh-CN" altLang="en-US" dirty="0" smtClean="0"/>
              <a:t>公司没有高空作业程序；</a:t>
            </a:r>
            <a:endParaRPr lang="en-US" altLang="zh-CN" dirty="0" smtClean="0"/>
          </a:p>
          <a:p>
            <a:r>
              <a:rPr lang="zh-CN" altLang="en-US" dirty="0" smtClean="0"/>
              <a:t>没有配发安全带；</a:t>
            </a:r>
            <a:endParaRPr lang="en-US" altLang="zh-CN" dirty="0" smtClean="0"/>
          </a:p>
          <a:p>
            <a:r>
              <a:rPr lang="zh-CN" altLang="en-US" dirty="0" smtClean="0"/>
              <a:t>没有工作现场的安全检查；</a:t>
            </a:r>
            <a:endParaRPr lang="en-US" altLang="zh-CN" dirty="0" smtClean="0"/>
          </a:p>
          <a:p>
            <a:r>
              <a:rPr lang="zh-CN" altLang="en-US" dirty="0" smtClean="0"/>
              <a:t>没有安全培训等等</a:t>
            </a:r>
            <a:endParaRPr lang="zh-CN" altLang="en-US" dirty="0"/>
          </a:p>
        </p:txBody>
      </p:sp>
      <p:sp>
        <p:nvSpPr>
          <p:cNvPr id="6" name="文本框 5"/>
          <p:cNvSpPr txBox="1"/>
          <p:nvPr/>
        </p:nvSpPr>
        <p:spPr>
          <a:xfrm>
            <a:off x="993071" y="4652593"/>
            <a:ext cx="4127569" cy="369332"/>
          </a:xfrm>
          <a:prstGeom prst="rect">
            <a:avLst/>
          </a:prstGeom>
          <a:noFill/>
        </p:spPr>
        <p:txBody>
          <a:bodyPr wrap="square" rtlCol="0">
            <a:spAutoFit/>
          </a:bodyPr>
          <a:lstStyle/>
          <a:p>
            <a:r>
              <a:rPr lang="zh-CN" altLang="en-US" dirty="0" smtClean="0"/>
              <a:t>注：老板没有安全意识是更大的危险源</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海因里希事故法则</a:t>
            </a:r>
            <a:endParaRPr lang="zh-CN" altLang="en-US" dirty="0"/>
          </a:p>
        </p:txBody>
      </p:sp>
      <p:sp>
        <p:nvSpPr>
          <p:cNvPr id="40" name="Freeform 3" descr="© INSCALE GmbH, 21.06.2010"/>
          <p:cNvSpPr/>
          <p:nvPr/>
        </p:nvSpPr>
        <p:spPr bwMode="gray">
          <a:xfrm>
            <a:off x="2657475" y="4586333"/>
            <a:ext cx="1085850" cy="193675"/>
          </a:xfrm>
          <a:custGeom>
            <a:avLst/>
            <a:gdLst>
              <a:gd name="T0" fmla="*/ 1085850 w 1170"/>
              <a:gd name="T1" fmla="*/ 0 h 224"/>
              <a:gd name="T2" fmla="*/ 0 w 1170"/>
              <a:gd name="T3" fmla="*/ 193675 h 224"/>
              <a:gd name="T4" fmla="*/ 1085850 w 1170"/>
              <a:gd name="T5" fmla="*/ 0 h 224"/>
              <a:gd name="T6" fmla="*/ 0 60000 65536"/>
              <a:gd name="T7" fmla="*/ 0 60000 65536"/>
              <a:gd name="T8" fmla="*/ 0 60000 65536"/>
            </a:gdLst>
            <a:ahLst/>
            <a:cxnLst>
              <a:cxn ang="T6">
                <a:pos x="T0" y="T1"/>
              </a:cxn>
              <a:cxn ang="T7">
                <a:pos x="T2" y="T3"/>
              </a:cxn>
              <a:cxn ang="T8">
                <a:pos x="T4" y="T5"/>
              </a:cxn>
            </a:cxnLst>
            <a:rect l="0" t="0" r="r" b="b"/>
            <a:pathLst>
              <a:path w="1170" h="224">
                <a:moveTo>
                  <a:pt x="1170" y="0"/>
                </a:moveTo>
                <a:lnTo>
                  <a:pt x="0" y="224"/>
                </a:lnTo>
                <a:lnTo>
                  <a:pt x="1170" y="0"/>
                </a:lnTo>
                <a:close/>
              </a:path>
            </a:pathLst>
          </a:custGeom>
          <a:gradFill rotWithShape="1">
            <a:gsLst>
              <a:gs pos="0">
                <a:srgbClr val="C4C2C2"/>
              </a:gs>
              <a:gs pos="100000">
                <a:srgbClr val="EBEAEA">
                  <a:alpha val="0"/>
                </a:srgbClr>
              </a:gs>
            </a:gsLst>
            <a:lin ang="5400000" scaled="1"/>
          </a:gradFill>
          <a:ln>
            <a:noFill/>
          </a:ln>
        </p:spPr>
        <p:txBody>
          <a:bodyPr/>
          <a:lstStyle/>
          <a:p>
            <a:pPr algn="ctr" eaLnBrk="0" hangingPunct="0">
              <a:defRPr/>
            </a:pPr>
            <a:endParaRPr lang="zh-CN" altLang="en-US">
              <a:solidFill>
                <a:srgbClr val="000000"/>
              </a:solidFill>
            </a:endParaRPr>
          </a:p>
        </p:txBody>
      </p:sp>
      <p:sp>
        <p:nvSpPr>
          <p:cNvPr id="41" name="Line 4" descr="© INSCALE GmbH, 21.06.2010"/>
          <p:cNvSpPr>
            <a:spLocks noChangeShapeType="1"/>
          </p:cNvSpPr>
          <p:nvPr/>
        </p:nvSpPr>
        <p:spPr bwMode="gray">
          <a:xfrm flipH="1">
            <a:off x="2657475" y="4586333"/>
            <a:ext cx="1085850" cy="193675"/>
          </a:xfrm>
          <a:prstGeom prst="line">
            <a:avLst/>
          </a:prstGeom>
          <a:noFill/>
          <a:ln>
            <a:noFill/>
          </a:ln>
        </p:spPr>
        <p:txBody>
          <a:bodyPr/>
          <a:lstStyle/>
          <a:p>
            <a:pPr algn="ctr" eaLnBrk="0" hangingPunct="0">
              <a:defRPr/>
            </a:pPr>
            <a:endParaRPr lang="zh-CN" altLang="en-US">
              <a:solidFill>
                <a:srgbClr val="000000"/>
              </a:solidFill>
            </a:endParaRPr>
          </a:p>
        </p:txBody>
      </p:sp>
      <p:sp>
        <p:nvSpPr>
          <p:cNvPr id="42" name="Freeform 12" descr="© INSCALE GmbH, 21.06.2010"/>
          <p:cNvSpPr>
            <a:spLocks noChangeAspect="1"/>
          </p:cNvSpPr>
          <p:nvPr/>
        </p:nvSpPr>
        <p:spPr bwMode="gray">
          <a:xfrm>
            <a:off x="838200" y="5302296"/>
            <a:ext cx="1817688" cy="782637"/>
          </a:xfrm>
          <a:custGeom>
            <a:avLst/>
            <a:gdLst>
              <a:gd name="T0" fmla="*/ 291378 w 1859"/>
              <a:gd name="T1" fmla="*/ 0 h 870"/>
              <a:gd name="T2" fmla="*/ 1817688 w 1859"/>
              <a:gd name="T3" fmla="*/ 269875 h 870"/>
              <a:gd name="T4" fmla="*/ 1817688 w 1859"/>
              <a:gd name="T5" fmla="*/ 782637 h 870"/>
              <a:gd name="T6" fmla="*/ 0 w 1859"/>
              <a:gd name="T7" fmla="*/ 462386 h 870"/>
              <a:gd name="T8" fmla="*/ 291378 w 1859"/>
              <a:gd name="T9" fmla="*/ 0 h 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9" h="870">
                <a:moveTo>
                  <a:pt x="298" y="0"/>
                </a:moveTo>
                <a:lnTo>
                  <a:pt x="1859" y="300"/>
                </a:lnTo>
                <a:lnTo>
                  <a:pt x="1859" y="870"/>
                </a:lnTo>
                <a:lnTo>
                  <a:pt x="0" y="514"/>
                </a:lnTo>
                <a:lnTo>
                  <a:pt x="298" y="0"/>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43" name="Freeform 13" descr="© INSCALE GmbH, 21.06.2010"/>
          <p:cNvSpPr>
            <a:spLocks noChangeAspect="1"/>
          </p:cNvSpPr>
          <p:nvPr/>
        </p:nvSpPr>
        <p:spPr bwMode="gray">
          <a:xfrm>
            <a:off x="2655889" y="5302296"/>
            <a:ext cx="1812925" cy="782637"/>
          </a:xfrm>
          <a:custGeom>
            <a:avLst/>
            <a:gdLst>
              <a:gd name="T0" fmla="*/ 0 w 1860"/>
              <a:gd name="T1" fmla="*/ 269875 h 870"/>
              <a:gd name="T2" fmla="*/ 0 w 1860"/>
              <a:gd name="T3" fmla="*/ 782637 h 870"/>
              <a:gd name="T4" fmla="*/ 1812925 w 1860"/>
              <a:gd name="T5" fmla="*/ 462386 h 870"/>
              <a:gd name="T6" fmla="*/ 1522467 w 1860"/>
              <a:gd name="T7" fmla="*/ 0 h 870"/>
              <a:gd name="T8" fmla="*/ 0 w 1860"/>
              <a:gd name="T9" fmla="*/ 269875 h 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 h="870">
                <a:moveTo>
                  <a:pt x="0" y="300"/>
                </a:moveTo>
                <a:lnTo>
                  <a:pt x="0" y="870"/>
                </a:lnTo>
                <a:lnTo>
                  <a:pt x="1860" y="514"/>
                </a:lnTo>
                <a:lnTo>
                  <a:pt x="1562" y="0"/>
                </a:lnTo>
                <a:lnTo>
                  <a:pt x="0" y="300"/>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44" name="Freeform 14" descr="© INSCALE GmbH, 21.06.2010"/>
          <p:cNvSpPr>
            <a:spLocks noChangeAspect="1"/>
          </p:cNvSpPr>
          <p:nvPr/>
        </p:nvSpPr>
        <p:spPr bwMode="gray">
          <a:xfrm>
            <a:off x="1220788" y="4702221"/>
            <a:ext cx="1435100" cy="708025"/>
          </a:xfrm>
          <a:custGeom>
            <a:avLst/>
            <a:gdLst>
              <a:gd name="T0" fmla="*/ 291123 w 1469"/>
              <a:gd name="T1" fmla="*/ 0 h 794"/>
              <a:gd name="T2" fmla="*/ 1435100 w 1469"/>
              <a:gd name="T3" fmla="*/ 197962 h 794"/>
              <a:gd name="T4" fmla="*/ 1435100 w 1469"/>
              <a:gd name="T5" fmla="*/ 708025 h 794"/>
              <a:gd name="T6" fmla="*/ 0 w 1469"/>
              <a:gd name="T7" fmla="*/ 458344 h 794"/>
              <a:gd name="T8" fmla="*/ 291123 w 1469"/>
              <a:gd name="T9" fmla="*/ 0 h 7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9" h="794">
                <a:moveTo>
                  <a:pt x="298" y="0"/>
                </a:moveTo>
                <a:lnTo>
                  <a:pt x="1469" y="222"/>
                </a:lnTo>
                <a:lnTo>
                  <a:pt x="1469" y="794"/>
                </a:lnTo>
                <a:lnTo>
                  <a:pt x="0" y="514"/>
                </a:lnTo>
                <a:lnTo>
                  <a:pt x="298" y="0"/>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45" name="Freeform 15" descr="© INSCALE GmbH, 21.06.2010"/>
          <p:cNvSpPr>
            <a:spLocks noChangeAspect="1"/>
          </p:cNvSpPr>
          <p:nvPr/>
        </p:nvSpPr>
        <p:spPr bwMode="gray">
          <a:xfrm>
            <a:off x="2655888" y="4702221"/>
            <a:ext cx="1433512" cy="708025"/>
          </a:xfrm>
          <a:custGeom>
            <a:avLst/>
            <a:gdLst>
              <a:gd name="T0" fmla="*/ 0 w 1470"/>
              <a:gd name="T1" fmla="*/ 197962 h 794"/>
              <a:gd name="T2" fmla="*/ 0 w 1470"/>
              <a:gd name="T3" fmla="*/ 708025 h 794"/>
              <a:gd name="T4" fmla="*/ 1433512 w 1470"/>
              <a:gd name="T5" fmla="*/ 458344 h 794"/>
              <a:gd name="T6" fmla="*/ 1137058 w 1470"/>
              <a:gd name="T7" fmla="*/ 0 h 794"/>
              <a:gd name="T8" fmla="*/ 0 w 1470"/>
              <a:gd name="T9" fmla="*/ 197962 h 7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0" h="794">
                <a:moveTo>
                  <a:pt x="0" y="222"/>
                </a:moveTo>
                <a:lnTo>
                  <a:pt x="0" y="794"/>
                </a:lnTo>
                <a:lnTo>
                  <a:pt x="1470" y="514"/>
                </a:lnTo>
                <a:lnTo>
                  <a:pt x="1166" y="0"/>
                </a:lnTo>
                <a:lnTo>
                  <a:pt x="0" y="222"/>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46" name="Freeform 16" descr="© INSCALE GmbH, 21.06.2010"/>
          <p:cNvSpPr>
            <a:spLocks noChangeAspect="1"/>
          </p:cNvSpPr>
          <p:nvPr/>
        </p:nvSpPr>
        <p:spPr bwMode="gray">
          <a:xfrm>
            <a:off x="1603376" y="4094208"/>
            <a:ext cx="1052513" cy="646113"/>
          </a:xfrm>
          <a:custGeom>
            <a:avLst/>
            <a:gdLst>
              <a:gd name="T0" fmla="*/ 289270 w 1077"/>
              <a:gd name="T1" fmla="*/ 0 h 720"/>
              <a:gd name="T2" fmla="*/ 0 w 1077"/>
              <a:gd name="T3" fmla="*/ 461253 h 720"/>
              <a:gd name="T4" fmla="*/ 1052513 w 1077"/>
              <a:gd name="T5" fmla="*/ 646113 h 720"/>
              <a:gd name="T6" fmla="*/ 1052513 w 1077"/>
              <a:gd name="T7" fmla="*/ 132812 h 720"/>
              <a:gd name="T8" fmla="*/ 289270 w 1077"/>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 h="720">
                <a:moveTo>
                  <a:pt x="296" y="0"/>
                </a:moveTo>
                <a:lnTo>
                  <a:pt x="0" y="514"/>
                </a:lnTo>
                <a:lnTo>
                  <a:pt x="1077" y="720"/>
                </a:lnTo>
                <a:lnTo>
                  <a:pt x="1077" y="148"/>
                </a:lnTo>
                <a:lnTo>
                  <a:pt x="296" y="0"/>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47" name="Freeform 17" descr="© INSCALE GmbH, 21.06.2010"/>
          <p:cNvSpPr>
            <a:spLocks noChangeAspect="1"/>
          </p:cNvSpPr>
          <p:nvPr/>
        </p:nvSpPr>
        <p:spPr bwMode="gray">
          <a:xfrm>
            <a:off x="2655889" y="4094208"/>
            <a:ext cx="1050925" cy="646113"/>
          </a:xfrm>
          <a:custGeom>
            <a:avLst/>
            <a:gdLst>
              <a:gd name="T0" fmla="*/ 0 w 1078"/>
              <a:gd name="T1" fmla="*/ 132812 h 720"/>
              <a:gd name="T2" fmla="*/ 0 w 1078"/>
              <a:gd name="T3" fmla="*/ 646113 h 720"/>
              <a:gd name="T4" fmla="*/ 1050925 w 1078"/>
              <a:gd name="T5" fmla="*/ 461253 h 720"/>
              <a:gd name="T6" fmla="*/ 762359 w 1078"/>
              <a:gd name="T7" fmla="*/ 0 h 720"/>
              <a:gd name="T8" fmla="*/ 0 w 1078"/>
              <a:gd name="T9" fmla="*/ 132812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8" h="720">
                <a:moveTo>
                  <a:pt x="0" y="148"/>
                </a:moveTo>
                <a:lnTo>
                  <a:pt x="0" y="720"/>
                </a:lnTo>
                <a:lnTo>
                  <a:pt x="1078" y="514"/>
                </a:lnTo>
                <a:lnTo>
                  <a:pt x="782" y="0"/>
                </a:lnTo>
                <a:lnTo>
                  <a:pt x="0" y="148"/>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48" name="Freeform 18" descr="© INSCALE GmbH, 21.06.2010"/>
          <p:cNvSpPr>
            <a:spLocks noChangeAspect="1"/>
          </p:cNvSpPr>
          <p:nvPr/>
        </p:nvSpPr>
        <p:spPr bwMode="gray">
          <a:xfrm>
            <a:off x="1984376" y="3486196"/>
            <a:ext cx="671513" cy="579437"/>
          </a:xfrm>
          <a:custGeom>
            <a:avLst/>
            <a:gdLst>
              <a:gd name="T0" fmla="*/ 291707 w 686"/>
              <a:gd name="T1" fmla="*/ 0 h 647"/>
              <a:gd name="T2" fmla="*/ 0 w 686"/>
              <a:gd name="T3" fmla="*/ 461221 h 647"/>
              <a:gd name="T4" fmla="*/ 671513 w 686"/>
              <a:gd name="T5" fmla="*/ 579437 h 647"/>
              <a:gd name="T6" fmla="*/ 671513 w 686"/>
              <a:gd name="T7" fmla="*/ 66273 h 647"/>
              <a:gd name="T8" fmla="*/ 291707 w 686"/>
              <a:gd name="T9" fmla="*/ 0 h 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6" h="647">
                <a:moveTo>
                  <a:pt x="298" y="0"/>
                </a:moveTo>
                <a:lnTo>
                  <a:pt x="0" y="515"/>
                </a:lnTo>
                <a:lnTo>
                  <a:pt x="686" y="647"/>
                </a:lnTo>
                <a:lnTo>
                  <a:pt x="686" y="74"/>
                </a:lnTo>
                <a:lnTo>
                  <a:pt x="298" y="0"/>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49" name="Freeform 19" descr="© INSCALE GmbH, 21.06.2010"/>
          <p:cNvSpPr>
            <a:spLocks noChangeAspect="1"/>
          </p:cNvSpPr>
          <p:nvPr/>
        </p:nvSpPr>
        <p:spPr bwMode="gray">
          <a:xfrm>
            <a:off x="2655889" y="3486196"/>
            <a:ext cx="669925" cy="579437"/>
          </a:xfrm>
          <a:custGeom>
            <a:avLst/>
            <a:gdLst>
              <a:gd name="T0" fmla="*/ 0 w 688"/>
              <a:gd name="T1" fmla="*/ 66273 h 647"/>
              <a:gd name="T2" fmla="*/ 0 w 688"/>
              <a:gd name="T3" fmla="*/ 579437 h 647"/>
              <a:gd name="T4" fmla="*/ 669925 w 688"/>
              <a:gd name="T5" fmla="*/ 461221 h 647"/>
              <a:gd name="T6" fmla="*/ 379754 w 688"/>
              <a:gd name="T7" fmla="*/ 0 h 647"/>
              <a:gd name="T8" fmla="*/ 0 w 688"/>
              <a:gd name="T9" fmla="*/ 66273 h 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8" h="647">
                <a:moveTo>
                  <a:pt x="0" y="74"/>
                </a:moveTo>
                <a:lnTo>
                  <a:pt x="0" y="647"/>
                </a:lnTo>
                <a:lnTo>
                  <a:pt x="688" y="515"/>
                </a:lnTo>
                <a:lnTo>
                  <a:pt x="390" y="0"/>
                </a:lnTo>
                <a:lnTo>
                  <a:pt x="0" y="74"/>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50" name="Freeform 20" descr="© INSCALE GmbH, 21.06.2010"/>
          <p:cNvSpPr>
            <a:spLocks noChangeAspect="1"/>
          </p:cNvSpPr>
          <p:nvPr/>
        </p:nvSpPr>
        <p:spPr bwMode="gray">
          <a:xfrm>
            <a:off x="2363789" y="2887707"/>
            <a:ext cx="287337" cy="503238"/>
          </a:xfrm>
          <a:custGeom>
            <a:avLst/>
            <a:gdLst>
              <a:gd name="T0" fmla="*/ 0 w 294"/>
              <a:gd name="T1" fmla="*/ 453093 h 562"/>
              <a:gd name="T2" fmla="*/ 287337 w 294"/>
              <a:gd name="T3" fmla="*/ 503238 h 562"/>
              <a:gd name="T4" fmla="*/ 287337 w 294"/>
              <a:gd name="T5" fmla="*/ 0 h 562"/>
              <a:gd name="T6" fmla="*/ 0 w 294"/>
              <a:gd name="T7" fmla="*/ 453093 h 5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562">
                <a:moveTo>
                  <a:pt x="0" y="506"/>
                </a:moveTo>
                <a:lnTo>
                  <a:pt x="294" y="562"/>
                </a:lnTo>
                <a:lnTo>
                  <a:pt x="294" y="0"/>
                </a:lnTo>
                <a:lnTo>
                  <a:pt x="0" y="506"/>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51" name="Freeform 21" descr="© INSCALE GmbH, 21.06.2010"/>
          <p:cNvSpPr>
            <a:spLocks noChangeAspect="1"/>
          </p:cNvSpPr>
          <p:nvPr/>
        </p:nvSpPr>
        <p:spPr bwMode="gray">
          <a:xfrm>
            <a:off x="2651125" y="2887707"/>
            <a:ext cx="292100" cy="503238"/>
          </a:xfrm>
          <a:custGeom>
            <a:avLst/>
            <a:gdLst>
              <a:gd name="T0" fmla="*/ 0 w 298"/>
              <a:gd name="T1" fmla="*/ 0 h 562"/>
              <a:gd name="T2" fmla="*/ 292100 w 298"/>
              <a:gd name="T3" fmla="*/ 453093 h 562"/>
              <a:gd name="T4" fmla="*/ 0 w 298"/>
              <a:gd name="T5" fmla="*/ 503238 h 562"/>
              <a:gd name="T6" fmla="*/ 0 w 298"/>
              <a:gd name="T7" fmla="*/ 0 h 5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562">
                <a:moveTo>
                  <a:pt x="0" y="0"/>
                </a:moveTo>
                <a:lnTo>
                  <a:pt x="298" y="506"/>
                </a:lnTo>
                <a:lnTo>
                  <a:pt x="0" y="562"/>
                </a:lnTo>
                <a:lnTo>
                  <a:pt x="0" y="0"/>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52" name="Freeform 25" descr="© INSCALE GmbH, 21.06.2010"/>
          <p:cNvSpPr>
            <a:spLocks noChangeAspect="1"/>
          </p:cNvSpPr>
          <p:nvPr/>
        </p:nvSpPr>
        <p:spPr bwMode="gray">
          <a:xfrm>
            <a:off x="1501776" y="4614908"/>
            <a:ext cx="2289175" cy="284163"/>
          </a:xfrm>
          <a:custGeom>
            <a:avLst/>
            <a:gdLst>
              <a:gd name="T0" fmla="*/ 0 w 2345"/>
              <a:gd name="T1" fmla="*/ 80933 h 316"/>
              <a:gd name="T2" fmla="*/ 457835 w 2345"/>
              <a:gd name="T3" fmla="*/ 0 h 316"/>
              <a:gd name="T4" fmla="*/ 1150933 w 2345"/>
              <a:gd name="T5" fmla="*/ 122298 h 316"/>
              <a:gd name="T6" fmla="*/ 1832316 w 2345"/>
              <a:gd name="T7" fmla="*/ 3597 h 316"/>
              <a:gd name="T8" fmla="*/ 2289175 w 2345"/>
              <a:gd name="T9" fmla="*/ 84530 h 316"/>
              <a:gd name="T10" fmla="*/ 1150933 w 2345"/>
              <a:gd name="T11" fmla="*/ 284163 h 316"/>
              <a:gd name="T12" fmla="*/ 0 w 2345"/>
              <a:gd name="T13" fmla="*/ 80933 h 3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5" h="316">
                <a:moveTo>
                  <a:pt x="0" y="90"/>
                </a:moveTo>
                <a:lnTo>
                  <a:pt x="469" y="0"/>
                </a:lnTo>
                <a:lnTo>
                  <a:pt x="1179" y="136"/>
                </a:lnTo>
                <a:lnTo>
                  <a:pt x="1877" y="4"/>
                </a:lnTo>
                <a:lnTo>
                  <a:pt x="2345" y="94"/>
                </a:lnTo>
                <a:lnTo>
                  <a:pt x="1179" y="316"/>
                </a:lnTo>
                <a:lnTo>
                  <a:pt x="0" y="90"/>
                </a:lnTo>
                <a:close/>
              </a:path>
            </a:pathLst>
          </a:custGeom>
          <a:gradFill rotWithShape="1">
            <a:gsLst>
              <a:gs pos="0">
                <a:srgbClr val="000000"/>
              </a:gs>
              <a:gs pos="100000">
                <a:srgbClr val="4A4A4A"/>
              </a:gs>
            </a:gsLst>
            <a:lin ang="2700000" scaled="1"/>
          </a:gradFill>
          <a:ln>
            <a:noFill/>
          </a:ln>
          <a:effectLst/>
        </p:spPr>
        <p:txBody>
          <a:bodyPr/>
          <a:lstStyle/>
          <a:p>
            <a:pPr algn="ctr" eaLnBrk="0" hangingPunct="0">
              <a:defRPr/>
            </a:pPr>
            <a:endParaRPr lang="zh-CN" altLang="en-US">
              <a:solidFill>
                <a:srgbClr val="000000"/>
              </a:solidFill>
            </a:endParaRPr>
          </a:p>
        </p:txBody>
      </p:sp>
      <p:sp>
        <p:nvSpPr>
          <p:cNvPr id="53" name="Freeform 26" descr="© INSCALE GmbH, 21.06.2010"/>
          <p:cNvSpPr>
            <a:spLocks noChangeAspect="1"/>
          </p:cNvSpPr>
          <p:nvPr/>
        </p:nvSpPr>
        <p:spPr bwMode="gray">
          <a:xfrm>
            <a:off x="1890714" y="4013246"/>
            <a:ext cx="1525587" cy="212725"/>
          </a:xfrm>
          <a:custGeom>
            <a:avLst/>
            <a:gdLst>
              <a:gd name="T0" fmla="*/ 0 w 1563"/>
              <a:gd name="T1" fmla="*/ 80442 h 238"/>
              <a:gd name="T2" fmla="*/ 459726 w 1563"/>
              <a:gd name="T3" fmla="*/ 0 h 238"/>
              <a:gd name="T4" fmla="*/ 762305 w 1563"/>
              <a:gd name="T5" fmla="*/ 51841 h 238"/>
              <a:gd name="T6" fmla="*/ 1068789 w 1563"/>
              <a:gd name="T7" fmla="*/ 0 h 238"/>
              <a:gd name="T8" fmla="*/ 1525587 w 1563"/>
              <a:gd name="T9" fmla="*/ 80442 h 238"/>
              <a:gd name="T10" fmla="*/ 762305 w 1563"/>
              <a:gd name="T11" fmla="*/ 212725 h 238"/>
              <a:gd name="T12" fmla="*/ 0 w 1563"/>
              <a:gd name="T13" fmla="*/ 80442 h 2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3" h="238">
                <a:moveTo>
                  <a:pt x="0" y="90"/>
                </a:moveTo>
                <a:lnTo>
                  <a:pt x="471" y="0"/>
                </a:lnTo>
                <a:lnTo>
                  <a:pt x="781" y="58"/>
                </a:lnTo>
                <a:lnTo>
                  <a:pt x="1095" y="0"/>
                </a:lnTo>
                <a:lnTo>
                  <a:pt x="1563" y="90"/>
                </a:lnTo>
                <a:lnTo>
                  <a:pt x="781" y="238"/>
                </a:lnTo>
                <a:lnTo>
                  <a:pt x="0" y="90"/>
                </a:lnTo>
                <a:close/>
              </a:path>
            </a:pathLst>
          </a:custGeom>
          <a:gradFill rotWithShape="1">
            <a:gsLst>
              <a:gs pos="0">
                <a:srgbClr val="000000"/>
              </a:gs>
              <a:gs pos="100000">
                <a:srgbClr val="4A4A4A"/>
              </a:gs>
            </a:gsLst>
            <a:lin ang="2700000" scaled="1"/>
          </a:gradFill>
          <a:ln>
            <a:noFill/>
          </a:ln>
          <a:effectLst/>
        </p:spPr>
        <p:txBody>
          <a:bodyPr/>
          <a:lstStyle/>
          <a:p>
            <a:pPr algn="ctr" eaLnBrk="0" hangingPunct="0">
              <a:defRPr/>
            </a:pPr>
            <a:endParaRPr lang="zh-CN" altLang="en-US">
              <a:solidFill>
                <a:srgbClr val="000000"/>
              </a:solidFill>
            </a:endParaRPr>
          </a:p>
        </p:txBody>
      </p:sp>
      <p:sp>
        <p:nvSpPr>
          <p:cNvPr id="54" name="Freeform 27" descr="© INSCALE GmbH, 21.06.2010"/>
          <p:cNvSpPr>
            <a:spLocks noChangeAspect="1"/>
          </p:cNvSpPr>
          <p:nvPr/>
        </p:nvSpPr>
        <p:spPr bwMode="gray">
          <a:xfrm>
            <a:off x="838200" y="5448346"/>
            <a:ext cx="1817688" cy="636587"/>
          </a:xfrm>
          <a:custGeom>
            <a:avLst/>
            <a:gdLst>
              <a:gd name="T0" fmla="*/ 0 w 1859"/>
              <a:gd name="T1" fmla="*/ 316495 h 708"/>
              <a:gd name="T2" fmla="*/ 1817688 w 1859"/>
              <a:gd name="T3" fmla="*/ 0 h 708"/>
              <a:gd name="T4" fmla="*/ 1817688 w 1859"/>
              <a:gd name="T5" fmla="*/ 636587 h 708"/>
              <a:gd name="T6" fmla="*/ 0 w 1859"/>
              <a:gd name="T7" fmla="*/ 316495 h 7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9" h="708">
                <a:moveTo>
                  <a:pt x="0" y="352"/>
                </a:moveTo>
                <a:lnTo>
                  <a:pt x="1859" y="0"/>
                </a:lnTo>
                <a:lnTo>
                  <a:pt x="1859" y="708"/>
                </a:lnTo>
                <a:lnTo>
                  <a:pt x="0" y="352"/>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55" name="Freeform 28" descr="© INSCALE GmbH, 21.06.2010"/>
          <p:cNvSpPr>
            <a:spLocks noChangeAspect="1"/>
          </p:cNvSpPr>
          <p:nvPr/>
        </p:nvSpPr>
        <p:spPr bwMode="gray">
          <a:xfrm>
            <a:off x="2655889" y="5448346"/>
            <a:ext cx="1812925" cy="636587"/>
          </a:xfrm>
          <a:custGeom>
            <a:avLst/>
            <a:gdLst>
              <a:gd name="T0" fmla="*/ 0 w 1860"/>
              <a:gd name="T1" fmla="*/ 0 h 708"/>
              <a:gd name="T2" fmla="*/ 1812925 w 1860"/>
              <a:gd name="T3" fmla="*/ 316495 h 708"/>
              <a:gd name="T4" fmla="*/ 0 w 1860"/>
              <a:gd name="T5" fmla="*/ 636587 h 708"/>
              <a:gd name="T6" fmla="*/ 0 w 1860"/>
              <a:gd name="T7" fmla="*/ 0 h 7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60" h="708">
                <a:moveTo>
                  <a:pt x="0" y="0"/>
                </a:moveTo>
                <a:lnTo>
                  <a:pt x="1860" y="352"/>
                </a:lnTo>
                <a:lnTo>
                  <a:pt x="0" y="708"/>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56" name="Freeform 29" descr="© INSCALE GmbH, 21.06.2010"/>
          <p:cNvSpPr>
            <a:spLocks noChangeAspect="1"/>
          </p:cNvSpPr>
          <p:nvPr/>
        </p:nvSpPr>
        <p:spPr bwMode="gray">
          <a:xfrm>
            <a:off x="1220788" y="4910183"/>
            <a:ext cx="1435100" cy="500063"/>
          </a:xfrm>
          <a:custGeom>
            <a:avLst/>
            <a:gdLst>
              <a:gd name="T0" fmla="*/ 0 w 1469"/>
              <a:gd name="T1" fmla="*/ 250032 h 560"/>
              <a:gd name="T2" fmla="*/ 1435100 w 1469"/>
              <a:gd name="T3" fmla="*/ 0 h 560"/>
              <a:gd name="T4" fmla="*/ 1435100 w 1469"/>
              <a:gd name="T5" fmla="*/ 500063 h 560"/>
              <a:gd name="T6" fmla="*/ 0 w 1469"/>
              <a:gd name="T7" fmla="*/ 250032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9" h="560">
                <a:moveTo>
                  <a:pt x="0" y="280"/>
                </a:moveTo>
                <a:lnTo>
                  <a:pt x="1469" y="0"/>
                </a:lnTo>
                <a:lnTo>
                  <a:pt x="1469" y="560"/>
                </a:lnTo>
                <a:lnTo>
                  <a:pt x="0" y="280"/>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57" name="Freeform 30" descr="© INSCALE GmbH, 21.06.2010"/>
          <p:cNvSpPr>
            <a:spLocks noChangeAspect="1"/>
          </p:cNvSpPr>
          <p:nvPr/>
        </p:nvSpPr>
        <p:spPr bwMode="gray">
          <a:xfrm>
            <a:off x="2655888" y="4910183"/>
            <a:ext cx="1433512" cy="500063"/>
          </a:xfrm>
          <a:custGeom>
            <a:avLst/>
            <a:gdLst>
              <a:gd name="T0" fmla="*/ 0 w 1470"/>
              <a:gd name="T1" fmla="*/ 0 h 560"/>
              <a:gd name="T2" fmla="*/ 1433512 w 1470"/>
              <a:gd name="T3" fmla="*/ 250032 h 560"/>
              <a:gd name="T4" fmla="*/ 0 w 1470"/>
              <a:gd name="T5" fmla="*/ 500063 h 560"/>
              <a:gd name="T6" fmla="*/ 0 w 1470"/>
              <a:gd name="T7" fmla="*/ 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0" h="560">
                <a:moveTo>
                  <a:pt x="0" y="0"/>
                </a:moveTo>
                <a:lnTo>
                  <a:pt x="1470" y="280"/>
                </a:lnTo>
                <a:lnTo>
                  <a:pt x="0" y="560"/>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58" name="Freeform 31" descr="© INSCALE GmbH, 21.06.2010"/>
          <p:cNvSpPr>
            <a:spLocks noChangeAspect="1"/>
          </p:cNvSpPr>
          <p:nvPr/>
        </p:nvSpPr>
        <p:spPr bwMode="gray">
          <a:xfrm>
            <a:off x="1603376" y="4372020"/>
            <a:ext cx="1052513" cy="368300"/>
          </a:xfrm>
          <a:custGeom>
            <a:avLst/>
            <a:gdLst>
              <a:gd name="T0" fmla="*/ 0 w 1077"/>
              <a:gd name="T1" fmla="*/ 184150 h 412"/>
              <a:gd name="T2" fmla="*/ 1052513 w 1077"/>
              <a:gd name="T3" fmla="*/ 0 h 412"/>
              <a:gd name="T4" fmla="*/ 1052513 w 1077"/>
              <a:gd name="T5" fmla="*/ 368300 h 412"/>
              <a:gd name="T6" fmla="*/ 0 w 1077"/>
              <a:gd name="T7" fmla="*/ 184150 h 4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7" h="412">
                <a:moveTo>
                  <a:pt x="0" y="206"/>
                </a:moveTo>
                <a:lnTo>
                  <a:pt x="1077" y="0"/>
                </a:lnTo>
                <a:lnTo>
                  <a:pt x="1077" y="412"/>
                </a:lnTo>
                <a:lnTo>
                  <a:pt x="0" y="206"/>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59" name="Freeform 32" descr="© INSCALE GmbH, 21.06.2010"/>
          <p:cNvSpPr>
            <a:spLocks noChangeAspect="1"/>
          </p:cNvSpPr>
          <p:nvPr/>
        </p:nvSpPr>
        <p:spPr bwMode="gray">
          <a:xfrm>
            <a:off x="2655889" y="4372020"/>
            <a:ext cx="1050925" cy="368300"/>
          </a:xfrm>
          <a:custGeom>
            <a:avLst/>
            <a:gdLst>
              <a:gd name="T0" fmla="*/ 0 w 1078"/>
              <a:gd name="T1" fmla="*/ 0 h 412"/>
              <a:gd name="T2" fmla="*/ 1050925 w 1078"/>
              <a:gd name="T3" fmla="*/ 184150 h 412"/>
              <a:gd name="T4" fmla="*/ 0 w 1078"/>
              <a:gd name="T5" fmla="*/ 368300 h 412"/>
              <a:gd name="T6" fmla="*/ 0 w 1078"/>
              <a:gd name="T7" fmla="*/ 0 h 4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8" h="412">
                <a:moveTo>
                  <a:pt x="0" y="0"/>
                </a:moveTo>
                <a:lnTo>
                  <a:pt x="1078" y="206"/>
                </a:lnTo>
                <a:lnTo>
                  <a:pt x="0" y="412"/>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60" name="Freeform 33" descr="© INSCALE GmbH, 21.06.2010"/>
          <p:cNvSpPr>
            <a:spLocks noChangeAspect="1"/>
          </p:cNvSpPr>
          <p:nvPr/>
        </p:nvSpPr>
        <p:spPr bwMode="gray">
          <a:xfrm>
            <a:off x="1984376" y="3829096"/>
            <a:ext cx="671513" cy="236537"/>
          </a:xfrm>
          <a:custGeom>
            <a:avLst/>
            <a:gdLst>
              <a:gd name="T0" fmla="*/ 0 w 686"/>
              <a:gd name="T1" fmla="*/ 117819 h 263"/>
              <a:gd name="T2" fmla="*/ 671513 w 686"/>
              <a:gd name="T3" fmla="*/ 0 h 263"/>
              <a:gd name="T4" fmla="*/ 671513 w 686"/>
              <a:gd name="T5" fmla="*/ 236537 h 263"/>
              <a:gd name="T6" fmla="*/ 0 w 686"/>
              <a:gd name="T7" fmla="*/ 117819 h 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6" h="263">
                <a:moveTo>
                  <a:pt x="0" y="131"/>
                </a:moveTo>
                <a:lnTo>
                  <a:pt x="686" y="0"/>
                </a:lnTo>
                <a:lnTo>
                  <a:pt x="686" y="263"/>
                </a:lnTo>
                <a:lnTo>
                  <a:pt x="0" y="131"/>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61" name="Freeform 34" descr="© INSCALE GmbH, 21.06.2010"/>
          <p:cNvSpPr>
            <a:spLocks noChangeAspect="1"/>
          </p:cNvSpPr>
          <p:nvPr/>
        </p:nvSpPr>
        <p:spPr bwMode="gray">
          <a:xfrm>
            <a:off x="2655889" y="3829096"/>
            <a:ext cx="669925" cy="236537"/>
          </a:xfrm>
          <a:custGeom>
            <a:avLst/>
            <a:gdLst>
              <a:gd name="T0" fmla="*/ 0 w 688"/>
              <a:gd name="T1" fmla="*/ 0 h 263"/>
              <a:gd name="T2" fmla="*/ 669925 w 688"/>
              <a:gd name="T3" fmla="*/ 117819 h 263"/>
              <a:gd name="T4" fmla="*/ 0 w 688"/>
              <a:gd name="T5" fmla="*/ 236537 h 263"/>
              <a:gd name="T6" fmla="*/ 0 w 688"/>
              <a:gd name="T7" fmla="*/ 0 h 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8" h="263">
                <a:moveTo>
                  <a:pt x="0" y="0"/>
                </a:moveTo>
                <a:lnTo>
                  <a:pt x="688" y="131"/>
                </a:lnTo>
                <a:lnTo>
                  <a:pt x="0" y="263"/>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62" name="Freeform 35" descr="© INSCALE GmbH, 21.06.2010"/>
          <p:cNvSpPr>
            <a:spLocks noChangeAspect="1"/>
          </p:cNvSpPr>
          <p:nvPr/>
        </p:nvSpPr>
        <p:spPr bwMode="gray">
          <a:xfrm>
            <a:off x="1130300" y="5226095"/>
            <a:ext cx="3049588" cy="347662"/>
          </a:xfrm>
          <a:custGeom>
            <a:avLst/>
            <a:gdLst>
              <a:gd name="T0" fmla="*/ 0 w 3123"/>
              <a:gd name="T1" fmla="*/ 78851 h 388"/>
              <a:gd name="T2" fmla="*/ 456999 w 3123"/>
              <a:gd name="T3" fmla="*/ 0 h 388"/>
              <a:gd name="T4" fmla="*/ 1524306 w 3123"/>
              <a:gd name="T5" fmla="*/ 186376 h 388"/>
              <a:gd name="T6" fmla="*/ 2594542 w 3123"/>
              <a:gd name="T7" fmla="*/ 0 h 388"/>
              <a:gd name="T8" fmla="*/ 3049588 w 3123"/>
              <a:gd name="T9" fmla="*/ 78851 h 388"/>
              <a:gd name="T10" fmla="*/ 1524306 w 3123"/>
              <a:gd name="T11" fmla="*/ 347662 h 388"/>
              <a:gd name="T12" fmla="*/ 0 w 3123"/>
              <a:gd name="T13" fmla="*/ 78851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3" h="388">
                <a:moveTo>
                  <a:pt x="0" y="88"/>
                </a:moveTo>
                <a:lnTo>
                  <a:pt x="468" y="0"/>
                </a:lnTo>
                <a:lnTo>
                  <a:pt x="1561" y="208"/>
                </a:lnTo>
                <a:lnTo>
                  <a:pt x="2657" y="0"/>
                </a:lnTo>
                <a:lnTo>
                  <a:pt x="3123" y="88"/>
                </a:lnTo>
                <a:lnTo>
                  <a:pt x="1561" y="388"/>
                </a:lnTo>
                <a:lnTo>
                  <a:pt x="0" y="88"/>
                </a:lnTo>
                <a:close/>
              </a:path>
            </a:pathLst>
          </a:custGeom>
          <a:gradFill rotWithShape="1">
            <a:gsLst>
              <a:gs pos="0">
                <a:srgbClr val="000000"/>
              </a:gs>
              <a:gs pos="100000">
                <a:srgbClr val="4A4A4A"/>
              </a:gs>
            </a:gsLst>
            <a:lin ang="2700000" scaled="1"/>
          </a:gradFill>
          <a:ln>
            <a:noFill/>
          </a:ln>
          <a:effectLst/>
        </p:spPr>
        <p:txBody>
          <a:bodyPr/>
          <a:lstStyle/>
          <a:p>
            <a:pPr algn="ctr" eaLnBrk="0" hangingPunct="0">
              <a:defRPr/>
            </a:pPr>
            <a:endParaRPr lang="zh-CN" altLang="en-US">
              <a:solidFill>
                <a:srgbClr val="000000"/>
              </a:solidFill>
            </a:endParaRPr>
          </a:p>
        </p:txBody>
      </p:sp>
      <p:sp>
        <p:nvSpPr>
          <p:cNvPr id="63" name="Freeform 36" descr="© INSCALE GmbH, 21.06.2010"/>
          <p:cNvSpPr>
            <a:spLocks noChangeAspect="1"/>
          </p:cNvSpPr>
          <p:nvPr/>
        </p:nvSpPr>
        <p:spPr bwMode="gray">
          <a:xfrm>
            <a:off x="2270126" y="3419520"/>
            <a:ext cx="766763" cy="131762"/>
          </a:xfrm>
          <a:custGeom>
            <a:avLst/>
            <a:gdLst>
              <a:gd name="T0" fmla="*/ 382406 w 786"/>
              <a:gd name="T1" fmla="*/ 0 h 150"/>
              <a:gd name="T2" fmla="*/ 0 w 786"/>
              <a:gd name="T3" fmla="*/ 65003 h 150"/>
              <a:gd name="T4" fmla="*/ 382406 w 786"/>
              <a:gd name="T5" fmla="*/ 131762 h 150"/>
              <a:gd name="T6" fmla="*/ 766763 w 786"/>
              <a:gd name="T7" fmla="*/ 65003 h 150"/>
              <a:gd name="T8" fmla="*/ 382406 w 7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6" h="150">
                <a:moveTo>
                  <a:pt x="392" y="0"/>
                </a:moveTo>
                <a:lnTo>
                  <a:pt x="0" y="74"/>
                </a:lnTo>
                <a:lnTo>
                  <a:pt x="392" y="150"/>
                </a:lnTo>
                <a:lnTo>
                  <a:pt x="786" y="74"/>
                </a:lnTo>
                <a:lnTo>
                  <a:pt x="392" y="0"/>
                </a:lnTo>
                <a:close/>
              </a:path>
            </a:pathLst>
          </a:custGeom>
          <a:gradFill rotWithShape="1">
            <a:gsLst>
              <a:gs pos="0">
                <a:srgbClr val="000000"/>
              </a:gs>
              <a:gs pos="100000">
                <a:srgbClr val="4A4A4A"/>
              </a:gs>
            </a:gsLst>
            <a:lin ang="2700000" scaled="1"/>
          </a:gradFill>
          <a:ln>
            <a:noFill/>
          </a:ln>
          <a:effectLst/>
        </p:spPr>
        <p:txBody>
          <a:bodyPr/>
          <a:lstStyle/>
          <a:p>
            <a:pPr algn="ctr" eaLnBrk="0" hangingPunct="0">
              <a:defRPr/>
            </a:pPr>
            <a:endParaRPr lang="zh-CN" altLang="en-US">
              <a:solidFill>
                <a:srgbClr val="000000"/>
              </a:solidFill>
            </a:endParaRPr>
          </a:p>
        </p:txBody>
      </p:sp>
      <p:sp>
        <p:nvSpPr>
          <p:cNvPr id="64" name="Freeform 37" descr="© INSCALE GmbH, 21.06.2010"/>
          <p:cNvSpPr>
            <a:spLocks noChangeAspect="1"/>
          </p:cNvSpPr>
          <p:nvPr/>
        </p:nvSpPr>
        <p:spPr bwMode="gray">
          <a:xfrm>
            <a:off x="2363789" y="3290933"/>
            <a:ext cx="287337" cy="100013"/>
          </a:xfrm>
          <a:custGeom>
            <a:avLst/>
            <a:gdLst>
              <a:gd name="T0" fmla="*/ 0 w 294"/>
              <a:gd name="T1" fmla="*/ 50007 h 112"/>
              <a:gd name="T2" fmla="*/ 287337 w 294"/>
              <a:gd name="T3" fmla="*/ 0 h 112"/>
              <a:gd name="T4" fmla="*/ 287337 w 294"/>
              <a:gd name="T5" fmla="*/ 100013 h 112"/>
              <a:gd name="T6" fmla="*/ 0 w 294"/>
              <a:gd name="T7" fmla="*/ 50007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112">
                <a:moveTo>
                  <a:pt x="0" y="56"/>
                </a:moveTo>
                <a:lnTo>
                  <a:pt x="294" y="0"/>
                </a:lnTo>
                <a:lnTo>
                  <a:pt x="294" y="112"/>
                </a:lnTo>
                <a:lnTo>
                  <a:pt x="0" y="56"/>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65" name="Freeform 38" descr="© INSCALE GmbH, 21.06.2010"/>
          <p:cNvSpPr>
            <a:spLocks noChangeAspect="1"/>
          </p:cNvSpPr>
          <p:nvPr/>
        </p:nvSpPr>
        <p:spPr bwMode="gray">
          <a:xfrm>
            <a:off x="2651125" y="3290933"/>
            <a:ext cx="292100" cy="100013"/>
          </a:xfrm>
          <a:custGeom>
            <a:avLst/>
            <a:gdLst>
              <a:gd name="T0" fmla="*/ 0 w 298"/>
              <a:gd name="T1" fmla="*/ 0 h 112"/>
              <a:gd name="T2" fmla="*/ 292100 w 298"/>
              <a:gd name="T3" fmla="*/ 50007 h 112"/>
              <a:gd name="T4" fmla="*/ 0 w 298"/>
              <a:gd name="T5" fmla="*/ 100013 h 112"/>
              <a:gd name="T6" fmla="*/ 0 w 298"/>
              <a:gd name="T7" fmla="*/ 0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112">
                <a:moveTo>
                  <a:pt x="0" y="0"/>
                </a:moveTo>
                <a:lnTo>
                  <a:pt x="298" y="56"/>
                </a:lnTo>
                <a:lnTo>
                  <a:pt x="0" y="112"/>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66" name="Text Box 39"/>
          <p:cNvSpPr txBox="1">
            <a:spLocks noChangeArrowheads="1"/>
          </p:cNvSpPr>
          <p:nvPr/>
        </p:nvSpPr>
        <p:spPr bwMode="gray">
          <a:xfrm>
            <a:off x="3143553" y="3396148"/>
            <a:ext cx="945847"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cs typeface="Arial" charset="0"/>
              </a:rPr>
              <a:t>重伤 </a:t>
            </a:r>
            <a:r>
              <a:rPr lang="en-US" altLang="zh-CN" dirty="0" smtClean="0">
                <a:solidFill>
                  <a:srgbClr val="4D4D4D"/>
                </a:solidFill>
                <a:cs typeface="Arial" charset="0"/>
              </a:rPr>
              <a:t>29</a:t>
            </a:r>
            <a:endParaRPr lang="en-GB" altLang="zh-CN" dirty="0">
              <a:solidFill>
                <a:srgbClr val="4D4D4D"/>
              </a:solidFill>
              <a:cs typeface="Arial" charset="0"/>
            </a:endParaRPr>
          </a:p>
        </p:txBody>
      </p:sp>
      <p:sp>
        <p:nvSpPr>
          <p:cNvPr id="67" name="Text Box 40"/>
          <p:cNvSpPr txBox="1">
            <a:spLocks noChangeArrowheads="1"/>
          </p:cNvSpPr>
          <p:nvPr/>
        </p:nvSpPr>
        <p:spPr bwMode="gray">
          <a:xfrm>
            <a:off x="3502152" y="3982300"/>
            <a:ext cx="1074089"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cs typeface="Arial" charset="0"/>
              </a:rPr>
              <a:t>轻伤 </a:t>
            </a:r>
            <a:r>
              <a:rPr lang="en-US" altLang="zh-CN" dirty="0" smtClean="0">
                <a:solidFill>
                  <a:srgbClr val="4D4D4D"/>
                </a:solidFill>
                <a:cs typeface="Arial" charset="0"/>
              </a:rPr>
              <a:t>300</a:t>
            </a:r>
            <a:endParaRPr lang="en-GB" altLang="zh-CN" dirty="0">
              <a:solidFill>
                <a:srgbClr val="4D4D4D"/>
              </a:solidFill>
              <a:cs typeface="Arial" charset="0"/>
            </a:endParaRPr>
          </a:p>
        </p:txBody>
      </p:sp>
      <p:sp>
        <p:nvSpPr>
          <p:cNvPr id="68" name="Line 42" descr="© INSCALE GmbH, 21.06.2010"/>
          <p:cNvSpPr>
            <a:spLocks noChangeShapeType="1"/>
          </p:cNvSpPr>
          <p:nvPr/>
        </p:nvSpPr>
        <p:spPr bwMode="gray">
          <a:xfrm flipV="1">
            <a:off x="3416301" y="3873544"/>
            <a:ext cx="2485481" cy="4762"/>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sp>
        <p:nvSpPr>
          <p:cNvPr id="69" name="Line 43" descr="© INSCALE GmbH, 21.06.2010"/>
          <p:cNvSpPr>
            <a:spLocks noChangeShapeType="1"/>
          </p:cNvSpPr>
          <p:nvPr/>
        </p:nvSpPr>
        <p:spPr bwMode="gray">
          <a:xfrm>
            <a:off x="3790951" y="4478381"/>
            <a:ext cx="2110831" cy="20635"/>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sp>
        <p:nvSpPr>
          <p:cNvPr id="70" name="Text Box 45"/>
          <p:cNvSpPr txBox="1">
            <a:spLocks noChangeArrowheads="1"/>
          </p:cNvSpPr>
          <p:nvPr/>
        </p:nvSpPr>
        <p:spPr bwMode="gray">
          <a:xfrm>
            <a:off x="2911317" y="2886121"/>
            <a:ext cx="817607"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rPr>
              <a:t>死亡 </a:t>
            </a:r>
            <a:r>
              <a:rPr lang="en-US" altLang="zh-CN" dirty="0" smtClean="0">
                <a:solidFill>
                  <a:srgbClr val="4D4D4D"/>
                </a:solidFill>
              </a:rPr>
              <a:t>1</a:t>
            </a:r>
            <a:endParaRPr lang="en-GB" altLang="zh-CN" dirty="0">
              <a:solidFill>
                <a:srgbClr val="4D4D4D"/>
              </a:solidFill>
            </a:endParaRPr>
          </a:p>
        </p:txBody>
      </p:sp>
      <p:sp>
        <p:nvSpPr>
          <p:cNvPr id="71" name="Line 46" descr="© INSCALE GmbH, 21.06.2010"/>
          <p:cNvSpPr>
            <a:spLocks noChangeShapeType="1"/>
          </p:cNvSpPr>
          <p:nvPr/>
        </p:nvSpPr>
        <p:spPr bwMode="gray">
          <a:xfrm flipV="1">
            <a:off x="3040065" y="3334602"/>
            <a:ext cx="2861717" cy="15068"/>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sp>
        <p:nvSpPr>
          <p:cNvPr id="72" name="Text Box 39"/>
          <p:cNvSpPr txBox="1">
            <a:spLocks noChangeArrowheads="1"/>
          </p:cNvSpPr>
          <p:nvPr/>
        </p:nvSpPr>
        <p:spPr bwMode="gray">
          <a:xfrm>
            <a:off x="3852529" y="5215806"/>
            <a:ext cx="3343941"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cs typeface="Arial" charset="0"/>
              </a:rPr>
              <a:t>不安全行为，不安全状态</a:t>
            </a:r>
            <a:r>
              <a:rPr lang="en-US" altLang="zh-CN" dirty="0" smtClean="0">
                <a:solidFill>
                  <a:srgbClr val="4D4D4D"/>
                </a:solidFill>
                <a:cs typeface="Arial" charset="0"/>
              </a:rPr>
              <a:t>30000</a:t>
            </a:r>
            <a:endParaRPr lang="en-GB" altLang="zh-CN" dirty="0">
              <a:solidFill>
                <a:srgbClr val="4D4D4D"/>
              </a:solidFill>
              <a:cs typeface="Arial" charset="0"/>
            </a:endParaRPr>
          </a:p>
        </p:txBody>
      </p:sp>
      <p:sp>
        <p:nvSpPr>
          <p:cNvPr id="73" name="Line 42" descr="© INSCALE GmbH, 21.06.2010"/>
          <p:cNvSpPr>
            <a:spLocks noChangeShapeType="1"/>
          </p:cNvSpPr>
          <p:nvPr/>
        </p:nvSpPr>
        <p:spPr bwMode="gray">
          <a:xfrm>
            <a:off x="4401489" y="5588852"/>
            <a:ext cx="1500293" cy="0"/>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sp>
        <p:nvSpPr>
          <p:cNvPr id="74" name="Text Box 45"/>
          <p:cNvSpPr txBox="1">
            <a:spLocks noChangeArrowheads="1"/>
          </p:cNvSpPr>
          <p:nvPr/>
        </p:nvSpPr>
        <p:spPr bwMode="gray">
          <a:xfrm>
            <a:off x="3807271" y="4595855"/>
            <a:ext cx="1599873"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rPr>
              <a:t>急救事故</a:t>
            </a:r>
            <a:r>
              <a:rPr lang="en-US" altLang="zh-CN" dirty="0" smtClean="0">
                <a:solidFill>
                  <a:srgbClr val="4D4D4D"/>
                </a:solidFill>
              </a:rPr>
              <a:t>3000</a:t>
            </a:r>
            <a:endParaRPr lang="en-GB" altLang="zh-CN" dirty="0">
              <a:solidFill>
                <a:srgbClr val="4D4D4D"/>
              </a:solidFill>
            </a:endParaRPr>
          </a:p>
        </p:txBody>
      </p:sp>
      <p:sp>
        <p:nvSpPr>
          <p:cNvPr id="75" name="Line 46" descr="© INSCALE GmbH, 21.06.2010"/>
          <p:cNvSpPr>
            <a:spLocks noChangeShapeType="1"/>
          </p:cNvSpPr>
          <p:nvPr/>
        </p:nvSpPr>
        <p:spPr bwMode="gray">
          <a:xfrm>
            <a:off x="4025253" y="5060214"/>
            <a:ext cx="1876529" cy="3"/>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grpSp>
        <p:nvGrpSpPr>
          <p:cNvPr id="78" name="Group 70"/>
          <p:cNvGrpSpPr/>
          <p:nvPr/>
        </p:nvGrpSpPr>
        <p:grpSpPr bwMode="auto">
          <a:xfrm>
            <a:off x="7745430" y="2884846"/>
            <a:ext cx="1709940" cy="3112422"/>
            <a:chOff x="3424" y="1321"/>
            <a:chExt cx="642" cy="2088"/>
          </a:xfrm>
        </p:grpSpPr>
        <p:sp>
          <p:nvSpPr>
            <p:cNvPr id="79" name="Freeform 22"/>
            <p:cNvSpPr/>
            <p:nvPr/>
          </p:nvSpPr>
          <p:spPr bwMode="auto">
            <a:xfrm>
              <a:off x="3424" y="1651"/>
              <a:ext cx="641" cy="1758"/>
            </a:xfrm>
            <a:custGeom>
              <a:avLst/>
              <a:gdLst>
                <a:gd name="T0" fmla="*/ 321 w 1152"/>
                <a:gd name="T1" fmla="*/ 0 h 2880"/>
                <a:gd name="T2" fmla="*/ 256 w 1152"/>
                <a:gd name="T3" fmla="*/ 3 h 2880"/>
                <a:gd name="T4" fmla="*/ 196 w 1152"/>
                <a:gd name="T5" fmla="*/ 12 h 2880"/>
                <a:gd name="T6" fmla="*/ 141 w 1152"/>
                <a:gd name="T7" fmla="*/ 28 h 2880"/>
                <a:gd name="T8" fmla="*/ 93 w 1152"/>
                <a:gd name="T9" fmla="*/ 47 h 2880"/>
                <a:gd name="T10" fmla="*/ 55 w 1152"/>
                <a:gd name="T11" fmla="*/ 70 h 2880"/>
                <a:gd name="T12" fmla="*/ 26 w 1152"/>
                <a:gd name="T13" fmla="*/ 98 h 2880"/>
                <a:gd name="T14" fmla="*/ 10 w 1152"/>
                <a:gd name="T15" fmla="*/ 120 h 2880"/>
                <a:gd name="T16" fmla="*/ 3 w 1152"/>
                <a:gd name="T17" fmla="*/ 136 h 2880"/>
                <a:gd name="T18" fmla="*/ 0 w 1152"/>
                <a:gd name="T19" fmla="*/ 153 h 2880"/>
                <a:gd name="T20" fmla="*/ 0 w 1152"/>
                <a:gd name="T21" fmla="*/ 1444 h 2880"/>
                <a:gd name="T22" fmla="*/ 0 w 1152"/>
                <a:gd name="T23" fmla="*/ 1451 h 2880"/>
                <a:gd name="T24" fmla="*/ 3 w 1152"/>
                <a:gd name="T25" fmla="*/ 1468 h 2880"/>
                <a:gd name="T26" fmla="*/ 10 w 1152"/>
                <a:gd name="T27" fmla="*/ 1484 h 2880"/>
                <a:gd name="T28" fmla="*/ 19 w 1152"/>
                <a:gd name="T29" fmla="*/ 1499 h 2880"/>
                <a:gd name="T30" fmla="*/ 39 w 1152"/>
                <a:gd name="T31" fmla="*/ 1520 h 2880"/>
                <a:gd name="T32" fmla="*/ 73 w 1152"/>
                <a:gd name="T33" fmla="*/ 1546 h 2880"/>
                <a:gd name="T34" fmla="*/ 117 w 1152"/>
                <a:gd name="T35" fmla="*/ 1567 h 2880"/>
                <a:gd name="T36" fmla="*/ 168 w 1152"/>
                <a:gd name="T37" fmla="*/ 1585 h 2880"/>
                <a:gd name="T38" fmla="*/ 225 w 1152"/>
                <a:gd name="T39" fmla="*/ 1597 h 2880"/>
                <a:gd name="T40" fmla="*/ 288 w 1152"/>
                <a:gd name="T41" fmla="*/ 1603 h 2880"/>
                <a:gd name="T42" fmla="*/ 321 w 1152"/>
                <a:gd name="T43" fmla="*/ 1604 h 2880"/>
                <a:gd name="T44" fmla="*/ 385 w 1152"/>
                <a:gd name="T45" fmla="*/ 1601 h 2880"/>
                <a:gd name="T46" fmla="*/ 445 w 1152"/>
                <a:gd name="T47" fmla="*/ 1592 h 2880"/>
                <a:gd name="T48" fmla="*/ 500 w 1152"/>
                <a:gd name="T49" fmla="*/ 1576 h 2880"/>
                <a:gd name="T50" fmla="*/ 548 w 1152"/>
                <a:gd name="T51" fmla="*/ 1557 h 2880"/>
                <a:gd name="T52" fmla="*/ 586 w 1152"/>
                <a:gd name="T53" fmla="*/ 1534 h 2880"/>
                <a:gd name="T54" fmla="*/ 615 w 1152"/>
                <a:gd name="T55" fmla="*/ 1506 h 2880"/>
                <a:gd name="T56" fmla="*/ 627 w 1152"/>
                <a:gd name="T57" fmla="*/ 1491 h 2880"/>
                <a:gd name="T58" fmla="*/ 634 w 1152"/>
                <a:gd name="T59" fmla="*/ 1476 h 2880"/>
                <a:gd name="T60" fmla="*/ 640 w 1152"/>
                <a:gd name="T61" fmla="*/ 1460 h 2880"/>
                <a:gd name="T62" fmla="*/ 641 w 1152"/>
                <a:gd name="T63" fmla="*/ 1444 h 2880"/>
                <a:gd name="T64" fmla="*/ 641 w 1152"/>
                <a:gd name="T65" fmla="*/ 160 h 2880"/>
                <a:gd name="T66" fmla="*/ 640 w 1152"/>
                <a:gd name="T67" fmla="*/ 144 h 2880"/>
                <a:gd name="T68" fmla="*/ 634 w 1152"/>
                <a:gd name="T69" fmla="*/ 128 h 2880"/>
                <a:gd name="T70" fmla="*/ 627 w 1152"/>
                <a:gd name="T71" fmla="*/ 113 h 2880"/>
                <a:gd name="T72" fmla="*/ 602 w 1152"/>
                <a:gd name="T73" fmla="*/ 84 h 2880"/>
                <a:gd name="T74" fmla="*/ 568 w 1152"/>
                <a:gd name="T75" fmla="*/ 58 h 2880"/>
                <a:gd name="T76" fmla="*/ 524 w 1152"/>
                <a:gd name="T77" fmla="*/ 37 h 2880"/>
                <a:gd name="T78" fmla="*/ 473 w 1152"/>
                <a:gd name="T79" fmla="*/ 19 h 2880"/>
                <a:gd name="T80" fmla="*/ 416 w 1152"/>
                <a:gd name="T81" fmla="*/ 7 h 2880"/>
                <a:gd name="T82" fmla="*/ 353 w 1152"/>
                <a:gd name="T83" fmla="*/ 1 h 2880"/>
                <a:gd name="T84" fmla="*/ 321 w 1152"/>
                <a:gd name="T85" fmla="*/ 0 h 28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2"/>
                <a:gd name="T130" fmla="*/ 0 h 2880"/>
                <a:gd name="T131" fmla="*/ 1152 w 1152"/>
                <a:gd name="T132" fmla="*/ 2880 h 28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2" h="2880">
                  <a:moveTo>
                    <a:pt x="576" y="0"/>
                  </a:moveTo>
                  <a:lnTo>
                    <a:pt x="576" y="0"/>
                  </a:lnTo>
                  <a:lnTo>
                    <a:pt x="518" y="2"/>
                  </a:lnTo>
                  <a:lnTo>
                    <a:pt x="460" y="6"/>
                  </a:lnTo>
                  <a:lnTo>
                    <a:pt x="404" y="12"/>
                  </a:lnTo>
                  <a:lnTo>
                    <a:pt x="352" y="22"/>
                  </a:lnTo>
                  <a:lnTo>
                    <a:pt x="302" y="34"/>
                  </a:lnTo>
                  <a:lnTo>
                    <a:pt x="254" y="50"/>
                  </a:lnTo>
                  <a:lnTo>
                    <a:pt x="210" y="66"/>
                  </a:lnTo>
                  <a:lnTo>
                    <a:pt x="168" y="84"/>
                  </a:lnTo>
                  <a:lnTo>
                    <a:pt x="132" y="104"/>
                  </a:lnTo>
                  <a:lnTo>
                    <a:pt x="98" y="126"/>
                  </a:lnTo>
                  <a:lnTo>
                    <a:pt x="70" y="150"/>
                  </a:lnTo>
                  <a:lnTo>
                    <a:pt x="46" y="176"/>
                  </a:lnTo>
                  <a:lnTo>
                    <a:pt x="26" y="202"/>
                  </a:lnTo>
                  <a:lnTo>
                    <a:pt x="18" y="216"/>
                  </a:lnTo>
                  <a:lnTo>
                    <a:pt x="12" y="230"/>
                  </a:lnTo>
                  <a:lnTo>
                    <a:pt x="6" y="244"/>
                  </a:lnTo>
                  <a:lnTo>
                    <a:pt x="2" y="258"/>
                  </a:lnTo>
                  <a:lnTo>
                    <a:pt x="0" y="274"/>
                  </a:lnTo>
                  <a:lnTo>
                    <a:pt x="0" y="288"/>
                  </a:lnTo>
                  <a:lnTo>
                    <a:pt x="0" y="2592"/>
                  </a:lnTo>
                  <a:lnTo>
                    <a:pt x="0" y="2606"/>
                  </a:lnTo>
                  <a:lnTo>
                    <a:pt x="2" y="2622"/>
                  </a:lnTo>
                  <a:lnTo>
                    <a:pt x="6" y="2636"/>
                  </a:lnTo>
                  <a:lnTo>
                    <a:pt x="12" y="2650"/>
                  </a:lnTo>
                  <a:lnTo>
                    <a:pt x="18" y="2664"/>
                  </a:lnTo>
                  <a:lnTo>
                    <a:pt x="26" y="2678"/>
                  </a:lnTo>
                  <a:lnTo>
                    <a:pt x="34" y="2692"/>
                  </a:lnTo>
                  <a:lnTo>
                    <a:pt x="46" y="2704"/>
                  </a:lnTo>
                  <a:lnTo>
                    <a:pt x="70" y="2730"/>
                  </a:lnTo>
                  <a:lnTo>
                    <a:pt x="98" y="2754"/>
                  </a:lnTo>
                  <a:lnTo>
                    <a:pt x="132" y="2776"/>
                  </a:lnTo>
                  <a:lnTo>
                    <a:pt x="168" y="2796"/>
                  </a:lnTo>
                  <a:lnTo>
                    <a:pt x="210" y="2814"/>
                  </a:lnTo>
                  <a:lnTo>
                    <a:pt x="254" y="2830"/>
                  </a:lnTo>
                  <a:lnTo>
                    <a:pt x="302" y="2846"/>
                  </a:lnTo>
                  <a:lnTo>
                    <a:pt x="352" y="2858"/>
                  </a:lnTo>
                  <a:lnTo>
                    <a:pt x="404" y="2868"/>
                  </a:lnTo>
                  <a:lnTo>
                    <a:pt x="460" y="2874"/>
                  </a:lnTo>
                  <a:lnTo>
                    <a:pt x="518" y="2878"/>
                  </a:lnTo>
                  <a:lnTo>
                    <a:pt x="576" y="2880"/>
                  </a:lnTo>
                  <a:lnTo>
                    <a:pt x="634" y="2878"/>
                  </a:lnTo>
                  <a:lnTo>
                    <a:pt x="692" y="2874"/>
                  </a:lnTo>
                  <a:lnTo>
                    <a:pt x="748" y="2868"/>
                  </a:lnTo>
                  <a:lnTo>
                    <a:pt x="800" y="2858"/>
                  </a:lnTo>
                  <a:lnTo>
                    <a:pt x="850" y="2846"/>
                  </a:lnTo>
                  <a:lnTo>
                    <a:pt x="898" y="2830"/>
                  </a:lnTo>
                  <a:lnTo>
                    <a:pt x="942" y="2814"/>
                  </a:lnTo>
                  <a:lnTo>
                    <a:pt x="984" y="2796"/>
                  </a:lnTo>
                  <a:lnTo>
                    <a:pt x="1020" y="2776"/>
                  </a:lnTo>
                  <a:lnTo>
                    <a:pt x="1054" y="2754"/>
                  </a:lnTo>
                  <a:lnTo>
                    <a:pt x="1082" y="2730"/>
                  </a:lnTo>
                  <a:lnTo>
                    <a:pt x="1106" y="2704"/>
                  </a:lnTo>
                  <a:lnTo>
                    <a:pt x="1118" y="2692"/>
                  </a:lnTo>
                  <a:lnTo>
                    <a:pt x="1126" y="2678"/>
                  </a:lnTo>
                  <a:lnTo>
                    <a:pt x="1134" y="2664"/>
                  </a:lnTo>
                  <a:lnTo>
                    <a:pt x="1140" y="2650"/>
                  </a:lnTo>
                  <a:lnTo>
                    <a:pt x="1146" y="2636"/>
                  </a:lnTo>
                  <a:lnTo>
                    <a:pt x="1150" y="2622"/>
                  </a:lnTo>
                  <a:lnTo>
                    <a:pt x="1152" y="2606"/>
                  </a:lnTo>
                  <a:lnTo>
                    <a:pt x="1152" y="2592"/>
                  </a:lnTo>
                  <a:lnTo>
                    <a:pt x="1152" y="288"/>
                  </a:lnTo>
                  <a:lnTo>
                    <a:pt x="1152" y="274"/>
                  </a:lnTo>
                  <a:lnTo>
                    <a:pt x="1150" y="258"/>
                  </a:lnTo>
                  <a:lnTo>
                    <a:pt x="1146" y="244"/>
                  </a:lnTo>
                  <a:lnTo>
                    <a:pt x="1140" y="230"/>
                  </a:lnTo>
                  <a:lnTo>
                    <a:pt x="1134" y="216"/>
                  </a:lnTo>
                  <a:lnTo>
                    <a:pt x="1126" y="202"/>
                  </a:lnTo>
                  <a:lnTo>
                    <a:pt x="1106" y="176"/>
                  </a:lnTo>
                  <a:lnTo>
                    <a:pt x="1082" y="150"/>
                  </a:lnTo>
                  <a:lnTo>
                    <a:pt x="1054" y="126"/>
                  </a:lnTo>
                  <a:lnTo>
                    <a:pt x="1020" y="104"/>
                  </a:lnTo>
                  <a:lnTo>
                    <a:pt x="984" y="84"/>
                  </a:lnTo>
                  <a:lnTo>
                    <a:pt x="942" y="66"/>
                  </a:lnTo>
                  <a:lnTo>
                    <a:pt x="898" y="50"/>
                  </a:lnTo>
                  <a:lnTo>
                    <a:pt x="850" y="34"/>
                  </a:lnTo>
                  <a:lnTo>
                    <a:pt x="800" y="22"/>
                  </a:lnTo>
                  <a:lnTo>
                    <a:pt x="748" y="12"/>
                  </a:lnTo>
                  <a:lnTo>
                    <a:pt x="692" y="6"/>
                  </a:lnTo>
                  <a:lnTo>
                    <a:pt x="634" y="2"/>
                  </a:lnTo>
                  <a:lnTo>
                    <a:pt x="576" y="0"/>
                  </a:lnTo>
                  <a:close/>
                </a:path>
              </a:pathLst>
            </a:custGeom>
            <a:gradFill rotWithShape="1">
              <a:gsLst>
                <a:gs pos="0">
                  <a:srgbClr val="765D00"/>
                </a:gs>
                <a:gs pos="50000">
                  <a:srgbClr val="FFC800"/>
                </a:gs>
                <a:gs pos="100000">
                  <a:srgbClr val="765D00"/>
                </a:gs>
              </a:gsLst>
              <a:lin ang="0" scaled="1"/>
            </a:gradFill>
            <a:ln w="9525">
              <a:noFill/>
              <a:round/>
            </a:ln>
          </p:spPr>
          <p:txBody>
            <a:bodyPr/>
            <a:lstStyle/>
            <a:p>
              <a:endParaRPr lang="zh-CN" altLang="en-US"/>
            </a:p>
          </p:txBody>
        </p:sp>
        <p:grpSp>
          <p:nvGrpSpPr>
            <p:cNvPr id="80" name="Group 38"/>
            <p:cNvGrpSpPr/>
            <p:nvPr/>
          </p:nvGrpSpPr>
          <p:grpSpPr bwMode="auto">
            <a:xfrm>
              <a:off x="3424" y="1321"/>
              <a:ext cx="642" cy="583"/>
              <a:chOff x="2304" y="-288"/>
              <a:chExt cx="1152" cy="1047"/>
            </a:xfrm>
          </p:grpSpPr>
          <p:sp>
            <p:nvSpPr>
              <p:cNvPr id="81" name="Freeform 29"/>
              <p:cNvSpPr/>
              <p:nvPr/>
            </p:nvSpPr>
            <p:spPr bwMode="auto">
              <a:xfrm>
                <a:off x="2304" y="-288"/>
                <a:ext cx="1152" cy="1047"/>
              </a:xfrm>
              <a:custGeom>
                <a:avLst/>
                <a:gdLst>
                  <a:gd name="T0" fmla="*/ 576 w 1152"/>
                  <a:gd name="T1" fmla="*/ 0 h 1728"/>
                  <a:gd name="T2" fmla="*/ 460 w 1152"/>
                  <a:gd name="T3" fmla="*/ 6 h 1728"/>
                  <a:gd name="T4" fmla="*/ 352 w 1152"/>
                  <a:gd name="T5" fmla="*/ 22 h 1728"/>
                  <a:gd name="T6" fmla="*/ 254 w 1152"/>
                  <a:gd name="T7" fmla="*/ 50 h 1728"/>
                  <a:gd name="T8" fmla="*/ 168 w 1152"/>
                  <a:gd name="T9" fmla="*/ 84 h 1728"/>
                  <a:gd name="T10" fmla="*/ 98 w 1152"/>
                  <a:gd name="T11" fmla="*/ 126 h 1728"/>
                  <a:gd name="T12" fmla="*/ 46 w 1152"/>
                  <a:gd name="T13" fmla="*/ 176 h 1728"/>
                  <a:gd name="T14" fmla="*/ 26 w 1152"/>
                  <a:gd name="T15" fmla="*/ 202 h 1728"/>
                  <a:gd name="T16" fmla="*/ 12 w 1152"/>
                  <a:gd name="T17" fmla="*/ 230 h 1728"/>
                  <a:gd name="T18" fmla="*/ 2 w 1152"/>
                  <a:gd name="T19" fmla="*/ 258 h 1728"/>
                  <a:gd name="T20" fmla="*/ 0 w 1152"/>
                  <a:gd name="T21" fmla="*/ 288 h 1728"/>
                  <a:gd name="T22" fmla="*/ 0 w 1152"/>
                  <a:gd name="T23" fmla="*/ 1440 h 1728"/>
                  <a:gd name="T24" fmla="*/ 2 w 1152"/>
                  <a:gd name="T25" fmla="*/ 1470 h 1728"/>
                  <a:gd name="T26" fmla="*/ 12 w 1152"/>
                  <a:gd name="T27" fmla="*/ 1498 h 1728"/>
                  <a:gd name="T28" fmla="*/ 26 w 1152"/>
                  <a:gd name="T29" fmla="*/ 1526 h 1728"/>
                  <a:gd name="T30" fmla="*/ 70 w 1152"/>
                  <a:gd name="T31" fmla="*/ 1578 h 1728"/>
                  <a:gd name="T32" fmla="*/ 132 w 1152"/>
                  <a:gd name="T33" fmla="*/ 1624 h 1728"/>
                  <a:gd name="T34" fmla="*/ 210 w 1152"/>
                  <a:gd name="T35" fmla="*/ 1662 h 1728"/>
                  <a:gd name="T36" fmla="*/ 302 w 1152"/>
                  <a:gd name="T37" fmla="*/ 1694 h 1728"/>
                  <a:gd name="T38" fmla="*/ 404 w 1152"/>
                  <a:gd name="T39" fmla="*/ 1716 h 1728"/>
                  <a:gd name="T40" fmla="*/ 518 w 1152"/>
                  <a:gd name="T41" fmla="*/ 1726 h 1728"/>
                  <a:gd name="T42" fmla="*/ 576 w 1152"/>
                  <a:gd name="T43" fmla="*/ 1728 h 1728"/>
                  <a:gd name="T44" fmla="*/ 692 w 1152"/>
                  <a:gd name="T45" fmla="*/ 1722 h 1728"/>
                  <a:gd name="T46" fmla="*/ 800 w 1152"/>
                  <a:gd name="T47" fmla="*/ 1706 h 1728"/>
                  <a:gd name="T48" fmla="*/ 898 w 1152"/>
                  <a:gd name="T49" fmla="*/ 1678 h 1728"/>
                  <a:gd name="T50" fmla="*/ 984 w 1152"/>
                  <a:gd name="T51" fmla="*/ 1644 h 1728"/>
                  <a:gd name="T52" fmla="*/ 1054 w 1152"/>
                  <a:gd name="T53" fmla="*/ 1602 h 1728"/>
                  <a:gd name="T54" fmla="*/ 1106 w 1152"/>
                  <a:gd name="T55" fmla="*/ 1552 h 1728"/>
                  <a:gd name="T56" fmla="*/ 1134 w 1152"/>
                  <a:gd name="T57" fmla="*/ 1512 h 1728"/>
                  <a:gd name="T58" fmla="*/ 1146 w 1152"/>
                  <a:gd name="T59" fmla="*/ 1484 h 1728"/>
                  <a:gd name="T60" fmla="*/ 1152 w 1152"/>
                  <a:gd name="T61" fmla="*/ 1454 h 1728"/>
                  <a:gd name="T62" fmla="*/ 1152 w 1152"/>
                  <a:gd name="T63" fmla="*/ 288 h 1728"/>
                  <a:gd name="T64" fmla="*/ 1152 w 1152"/>
                  <a:gd name="T65" fmla="*/ 274 h 1728"/>
                  <a:gd name="T66" fmla="*/ 1146 w 1152"/>
                  <a:gd name="T67" fmla="*/ 244 h 1728"/>
                  <a:gd name="T68" fmla="*/ 1134 w 1152"/>
                  <a:gd name="T69" fmla="*/ 216 h 1728"/>
                  <a:gd name="T70" fmla="*/ 1118 w 1152"/>
                  <a:gd name="T71" fmla="*/ 188 h 1728"/>
                  <a:gd name="T72" fmla="*/ 1082 w 1152"/>
                  <a:gd name="T73" fmla="*/ 150 h 1728"/>
                  <a:gd name="T74" fmla="*/ 1020 w 1152"/>
                  <a:gd name="T75" fmla="*/ 104 h 1728"/>
                  <a:gd name="T76" fmla="*/ 942 w 1152"/>
                  <a:gd name="T77" fmla="*/ 66 h 1728"/>
                  <a:gd name="T78" fmla="*/ 850 w 1152"/>
                  <a:gd name="T79" fmla="*/ 34 h 1728"/>
                  <a:gd name="T80" fmla="*/ 748 w 1152"/>
                  <a:gd name="T81" fmla="*/ 12 h 1728"/>
                  <a:gd name="T82" fmla="*/ 634 w 1152"/>
                  <a:gd name="T83" fmla="*/ 2 h 1728"/>
                  <a:gd name="T84" fmla="*/ 576 w 1152"/>
                  <a:gd name="T85"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2" h="1728">
                    <a:moveTo>
                      <a:pt x="576" y="0"/>
                    </a:moveTo>
                    <a:lnTo>
                      <a:pt x="576" y="0"/>
                    </a:lnTo>
                    <a:lnTo>
                      <a:pt x="518" y="2"/>
                    </a:lnTo>
                    <a:lnTo>
                      <a:pt x="460" y="6"/>
                    </a:lnTo>
                    <a:lnTo>
                      <a:pt x="404" y="12"/>
                    </a:lnTo>
                    <a:lnTo>
                      <a:pt x="352" y="22"/>
                    </a:lnTo>
                    <a:lnTo>
                      <a:pt x="302" y="34"/>
                    </a:lnTo>
                    <a:lnTo>
                      <a:pt x="254" y="50"/>
                    </a:lnTo>
                    <a:lnTo>
                      <a:pt x="210" y="66"/>
                    </a:lnTo>
                    <a:lnTo>
                      <a:pt x="168" y="84"/>
                    </a:lnTo>
                    <a:lnTo>
                      <a:pt x="132" y="104"/>
                    </a:lnTo>
                    <a:lnTo>
                      <a:pt x="98" y="126"/>
                    </a:lnTo>
                    <a:lnTo>
                      <a:pt x="70" y="150"/>
                    </a:lnTo>
                    <a:lnTo>
                      <a:pt x="46" y="176"/>
                    </a:lnTo>
                    <a:lnTo>
                      <a:pt x="34" y="188"/>
                    </a:lnTo>
                    <a:lnTo>
                      <a:pt x="26" y="202"/>
                    </a:lnTo>
                    <a:lnTo>
                      <a:pt x="18" y="216"/>
                    </a:lnTo>
                    <a:lnTo>
                      <a:pt x="12" y="230"/>
                    </a:lnTo>
                    <a:lnTo>
                      <a:pt x="6" y="244"/>
                    </a:lnTo>
                    <a:lnTo>
                      <a:pt x="2" y="258"/>
                    </a:lnTo>
                    <a:lnTo>
                      <a:pt x="0" y="274"/>
                    </a:lnTo>
                    <a:lnTo>
                      <a:pt x="0" y="288"/>
                    </a:lnTo>
                    <a:lnTo>
                      <a:pt x="0" y="1440"/>
                    </a:lnTo>
                    <a:lnTo>
                      <a:pt x="0" y="1440"/>
                    </a:lnTo>
                    <a:lnTo>
                      <a:pt x="0" y="1454"/>
                    </a:lnTo>
                    <a:lnTo>
                      <a:pt x="2" y="1470"/>
                    </a:lnTo>
                    <a:lnTo>
                      <a:pt x="6" y="1484"/>
                    </a:lnTo>
                    <a:lnTo>
                      <a:pt x="12" y="1498"/>
                    </a:lnTo>
                    <a:lnTo>
                      <a:pt x="18" y="1512"/>
                    </a:lnTo>
                    <a:lnTo>
                      <a:pt x="26" y="1526"/>
                    </a:lnTo>
                    <a:lnTo>
                      <a:pt x="46" y="1552"/>
                    </a:lnTo>
                    <a:lnTo>
                      <a:pt x="70" y="1578"/>
                    </a:lnTo>
                    <a:lnTo>
                      <a:pt x="98" y="1602"/>
                    </a:lnTo>
                    <a:lnTo>
                      <a:pt x="132" y="1624"/>
                    </a:lnTo>
                    <a:lnTo>
                      <a:pt x="168" y="1644"/>
                    </a:lnTo>
                    <a:lnTo>
                      <a:pt x="210" y="1662"/>
                    </a:lnTo>
                    <a:lnTo>
                      <a:pt x="254" y="1678"/>
                    </a:lnTo>
                    <a:lnTo>
                      <a:pt x="302" y="1694"/>
                    </a:lnTo>
                    <a:lnTo>
                      <a:pt x="352" y="1706"/>
                    </a:lnTo>
                    <a:lnTo>
                      <a:pt x="404" y="1716"/>
                    </a:lnTo>
                    <a:lnTo>
                      <a:pt x="460" y="1722"/>
                    </a:lnTo>
                    <a:lnTo>
                      <a:pt x="518" y="1726"/>
                    </a:lnTo>
                    <a:lnTo>
                      <a:pt x="576" y="1728"/>
                    </a:lnTo>
                    <a:lnTo>
                      <a:pt x="576" y="1728"/>
                    </a:lnTo>
                    <a:lnTo>
                      <a:pt x="634" y="1726"/>
                    </a:lnTo>
                    <a:lnTo>
                      <a:pt x="692" y="1722"/>
                    </a:lnTo>
                    <a:lnTo>
                      <a:pt x="748" y="1716"/>
                    </a:lnTo>
                    <a:lnTo>
                      <a:pt x="800" y="1706"/>
                    </a:lnTo>
                    <a:lnTo>
                      <a:pt x="850" y="1694"/>
                    </a:lnTo>
                    <a:lnTo>
                      <a:pt x="898" y="1678"/>
                    </a:lnTo>
                    <a:lnTo>
                      <a:pt x="942" y="1662"/>
                    </a:lnTo>
                    <a:lnTo>
                      <a:pt x="984" y="1644"/>
                    </a:lnTo>
                    <a:lnTo>
                      <a:pt x="1020" y="1624"/>
                    </a:lnTo>
                    <a:lnTo>
                      <a:pt x="1054" y="1602"/>
                    </a:lnTo>
                    <a:lnTo>
                      <a:pt x="1082" y="1578"/>
                    </a:lnTo>
                    <a:lnTo>
                      <a:pt x="1106" y="1552"/>
                    </a:lnTo>
                    <a:lnTo>
                      <a:pt x="1126" y="1526"/>
                    </a:lnTo>
                    <a:lnTo>
                      <a:pt x="1134" y="1512"/>
                    </a:lnTo>
                    <a:lnTo>
                      <a:pt x="1140" y="1498"/>
                    </a:lnTo>
                    <a:lnTo>
                      <a:pt x="1146" y="1484"/>
                    </a:lnTo>
                    <a:lnTo>
                      <a:pt x="1150" y="1470"/>
                    </a:lnTo>
                    <a:lnTo>
                      <a:pt x="1152" y="1454"/>
                    </a:lnTo>
                    <a:lnTo>
                      <a:pt x="1152" y="1440"/>
                    </a:lnTo>
                    <a:lnTo>
                      <a:pt x="1152" y="288"/>
                    </a:lnTo>
                    <a:lnTo>
                      <a:pt x="1152" y="288"/>
                    </a:lnTo>
                    <a:lnTo>
                      <a:pt x="1152" y="274"/>
                    </a:lnTo>
                    <a:lnTo>
                      <a:pt x="1150" y="258"/>
                    </a:lnTo>
                    <a:lnTo>
                      <a:pt x="1146" y="244"/>
                    </a:lnTo>
                    <a:lnTo>
                      <a:pt x="1140" y="230"/>
                    </a:lnTo>
                    <a:lnTo>
                      <a:pt x="1134" y="216"/>
                    </a:lnTo>
                    <a:lnTo>
                      <a:pt x="1126" y="202"/>
                    </a:lnTo>
                    <a:lnTo>
                      <a:pt x="1118" y="188"/>
                    </a:lnTo>
                    <a:lnTo>
                      <a:pt x="1106" y="176"/>
                    </a:lnTo>
                    <a:lnTo>
                      <a:pt x="1082" y="150"/>
                    </a:lnTo>
                    <a:lnTo>
                      <a:pt x="1054" y="126"/>
                    </a:lnTo>
                    <a:lnTo>
                      <a:pt x="1020" y="104"/>
                    </a:lnTo>
                    <a:lnTo>
                      <a:pt x="984" y="84"/>
                    </a:lnTo>
                    <a:lnTo>
                      <a:pt x="942" y="66"/>
                    </a:lnTo>
                    <a:lnTo>
                      <a:pt x="898" y="50"/>
                    </a:lnTo>
                    <a:lnTo>
                      <a:pt x="850" y="34"/>
                    </a:lnTo>
                    <a:lnTo>
                      <a:pt x="800" y="22"/>
                    </a:lnTo>
                    <a:lnTo>
                      <a:pt x="748" y="12"/>
                    </a:lnTo>
                    <a:lnTo>
                      <a:pt x="692" y="6"/>
                    </a:lnTo>
                    <a:lnTo>
                      <a:pt x="634" y="2"/>
                    </a:lnTo>
                    <a:lnTo>
                      <a:pt x="576" y="0"/>
                    </a:lnTo>
                    <a:lnTo>
                      <a:pt x="576" y="0"/>
                    </a:lnTo>
                    <a:close/>
                  </a:path>
                </a:pathLst>
              </a:custGeom>
              <a:gradFill rotWithShape="1">
                <a:gsLst>
                  <a:gs pos="0">
                    <a:schemeClr val="bg1">
                      <a:gamma/>
                      <a:shade val="60784"/>
                      <a:invGamma/>
                    </a:schemeClr>
                  </a:gs>
                  <a:gs pos="50000">
                    <a:schemeClr val="bg1"/>
                  </a:gs>
                  <a:gs pos="100000">
                    <a:schemeClr val="bg1">
                      <a:gamma/>
                      <a:shade val="60784"/>
                      <a:invGamma/>
                    </a:schemeClr>
                  </a:gs>
                </a:gsLst>
                <a:lin ang="0" scaled="1"/>
              </a:gradFill>
              <a:ln>
                <a:noFill/>
              </a:ln>
              <a:effectLst/>
            </p:spPr>
            <p:txBody>
              <a:bodyPr/>
              <a:lstStyle/>
              <a:p>
                <a:pPr latinLnBrk="1">
                  <a:defRPr/>
                </a:pPr>
                <a:endParaRPr kumimoji="1" lang="zh-CN" altLang="en-US">
                  <a:solidFill>
                    <a:srgbClr val="000000"/>
                  </a:solidFill>
                  <a:latin typeface="굴림" charset="-127"/>
                  <a:ea typeface="굴림" charset="-127"/>
                </a:endParaRPr>
              </a:p>
            </p:txBody>
          </p:sp>
          <p:sp>
            <p:nvSpPr>
              <p:cNvPr id="82" name="Freeform 30"/>
              <p:cNvSpPr/>
              <p:nvPr/>
            </p:nvSpPr>
            <p:spPr bwMode="auto">
              <a:xfrm>
                <a:off x="2304" y="-288"/>
                <a:ext cx="1152" cy="576"/>
              </a:xfrm>
              <a:custGeom>
                <a:avLst/>
                <a:gdLst>
                  <a:gd name="T0" fmla="*/ 1152 w 1152"/>
                  <a:gd name="T1" fmla="*/ 288 h 576"/>
                  <a:gd name="T2" fmla="*/ 1150 w 1152"/>
                  <a:gd name="T3" fmla="*/ 318 h 576"/>
                  <a:gd name="T4" fmla="*/ 1140 w 1152"/>
                  <a:gd name="T5" fmla="*/ 346 h 576"/>
                  <a:gd name="T6" fmla="*/ 1126 w 1152"/>
                  <a:gd name="T7" fmla="*/ 374 h 576"/>
                  <a:gd name="T8" fmla="*/ 1106 w 1152"/>
                  <a:gd name="T9" fmla="*/ 400 h 576"/>
                  <a:gd name="T10" fmla="*/ 1054 w 1152"/>
                  <a:gd name="T11" fmla="*/ 450 h 576"/>
                  <a:gd name="T12" fmla="*/ 984 w 1152"/>
                  <a:gd name="T13" fmla="*/ 492 h 576"/>
                  <a:gd name="T14" fmla="*/ 898 w 1152"/>
                  <a:gd name="T15" fmla="*/ 526 h 576"/>
                  <a:gd name="T16" fmla="*/ 800 w 1152"/>
                  <a:gd name="T17" fmla="*/ 554 h 576"/>
                  <a:gd name="T18" fmla="*/ 692 w 1152"/>
                  <a:gd name="T19" fmla="*/ 570 h 576"/>
                  <a:gd name="T20" fmla="*/ 576 w 1152"/>
                  <a:gd name="T21" fmla="*/ 576 h 576"/>
                  <a:gd name="T22" fmla="*/ 518 w 1152"/>
                  <a:gd name="T23" fmla="*/ 574 h 576"/>
                  <a:gd name="T24" fmla="*/ 404 w 1152"/>
                  <a:gd name="T25" fmla="*/ 564 h 576"/>
                  <a:gd name="T26" fmla="*/ 302 w 1152"/>
                  <a:gd name="T27" fmla="*/ 542 h 576"/>
                  <a:gd name="T28" fmla="*/ 210 w 1152"/>
                  <a:gd name="T29" fmla="*/ 510 h 576"/>
                  <a:gd name="T30" fmla="*/ 132 w 1152"/>
                  <a:gd name="T31" fmla="*/ 472 h 576"/>
                  <a:gd name="T32" fmla="*/ 70 w 1152"/>
                  <a:gd name="T33" fmla="*/ 426 h 576"/>
                  <a:gd name="T34" fmla="*/ 34 w 1152"/>
                  <a:gd name="T35" fmla="*/ 388 h 576"/>
                  <a:gd name="T36" fmla="*/ 18 w 1152"/>
                  <a:gd name="T37" fmla="*/ 360 h 576"/>
                  <a:gd name="T38" fmla="*/ 6 w 1152"/>
                  <a:gd name="T39" fmla="*/ 332 h 576"/>
                  <a:gd name="T40" fmla="*/ 0 w 1152"/>
                  <a:gd name="T41" fmla="*/ 302 h 576"/>
                  <a:gd name="T42" fmla="*/ 0 w 1152"/>
                  <a:gd name="T43" fmla="*/ 288 h 576"/>
                  <a:gd name="T44" fmla="*/ 2 w 1152"/>
                  <a:gd name="T45" fmla="*/ 258 h 576"/>
                  <a:gd name="T46" fmla="*/ 12 w 1152"/>
                  <a:gd name="T47" fmla="*/ 230 h 576"/>
                  <a:gd name="T48" fmla="*/ 26 w 1152"/>
                  <a:gd name="T49" fmla="*/ 202 h 576"/>
                  <a:gd name="T50" fmla="*/ 46 w 1152"/>
                  <a:gd name="T51" fmla="*/ 176 h 576"/>
                  <a:gd name="T52" fmla="*/ 98 w 1152"/>
                  <a:gd name="T53" fmla="*/ 126 h 576"/>
                  <a:gd name="T54" fmla="*/ 168 w 1152"/>
                  <a:gd name="T55" fmla="*/ 84 h 576"/>
                  <a:gd name="T56" fmla="*/ 254 w 1152"/>
                  <a:gd name="T57" fmla="*/ 50 h 576"/>
                  <a:gd name="T58" fmla="*/ 352 w 1152"/>
                  <a:gd name="T59" fmla="*/ 22 h 576"/>
                  <a:gd name="T60" fmla="*/ 460 w 1152"/>
                  <a:gd name="T61" fmla="*/ 6 h 576"/>
                  <a:gd name="T62" fmla="*/ 576 w 1152"/>
                  <a:gd name="T63" fmla="*/ 0 h 576"/>
                  <a:gd name="T64" fmla="*/ 634 w 1152"/>
                  <a:gd name="T65" fmla="*/ 2 h 576"/>
                  <a:gd name="T66" fmla="*/ 748 w 1152"/>
                  <a:gd name="T67" fmla="*/ 12 h 576"/>
                  <a:gd name="T68" fmla="*/ 850 w 1152"/>
                  <a:gd name="T69" fmla="*/ 34 h 576"/>
                  <a:gd name="T70" fmla="*/ 942 w 1152"/>
                  <a:gd name="T71" fmla="*/ 66 h 576"/>
                  <a:gd name="T72" fmla="*/ 1020 w 1152"/>
                  <a:gd name="T73" fmla="*/ 104 h 576"/>
                  <a:gd name="T74" fmla="*/ 1082 w 1152"/>
                  <a:gd name="T75" fmla="*/ 150 h 576"/>
                  <a:gd name="T76" fmla="*/ 1118 w 1152"/>
                  <a:gd name="T77" fmla="*/ 188 h 576"/>
                  <a:gd name="T78" fmla="*/ 1134 w 1152"/>
                  <a:gd name="T79" fmla="*/ 216 h 576"/>
                  <a:gd name="T80" fmla="*/ 1146 w 1152"/>
                  <a:gd name="T81" fmla="*/ 244 h 576"/>
                  <a:gd name="T82" fmla="*/ 1152 w 1152"/>
                  <a:gd name="T83" fmla="*/ 274 h 576"/>
                  <a:gd name="T84" fmla="*/ 1152 w 1152"/>
                  <a:gd name="T85" fmla="*/ 288 h 5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2"/>
                  <a:gd name="T130" fmla="*/ 0 h 576"/>
                  <a:gd name="T131" fmla="*/ 1152 w 1152"/>
                  <a:gd name="T132" fmla="*/ 576 h 5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2" h="576">
                    <a:moveTo>
                      <a:pt x="1152" y="288"/>
                    </a:moveTo>
                    <a:lnTo>
                      <a:pt x="1152" y="288"/>
                    </a:lnTo>
                    <a:lnTo>
                      <a:pt x="1152" y="302"/>
                    </a:lnTo>
                    <a:lnTo>
                      <a:pt x="1150" y="318"/>
                    </a:lnTo>
                    <a:lnTo>
                      <a:pt x="1146" y="332"/>
                    </a:lnTo>
                    <a:lnTo>
                      <a:pt x="1140" y="346"/>
                    </a:lnTo>
                    <a:lnTo>
                      <a:pt x="1134" y="360"/>
                    </a:lnTo>
                    <a:lnTo>
                      <a:pt x="1126" y="374"/>
                    </a:lnTo>
                    <a:lnTo>
                      <a:pt x="1118" y="388"/>
                    </a:lnTo>
                    <a:lnTo>
                      <a:pt x="1106" y="400"/>
                    </a:lnTo>
                    <a:lnTo>
                      <a:pt x="1082" y="426"/>
                    </a:lnTo>
                    <a:lnTo>
                      <a:pt x="1054" y="450"/>
                    </a:lnTo>
                    <a:lnTo>
                      <a:pt x="1020" y="472"/>
                    </a:lnTo>
                    <a:lnTo>
                      <a:pt x="984" y="492"/>
                    </a:lnTo>
                    <a:lnTo>
                      <a:pt x="942" y="510"/>
                    </a:lnTo>
                    <a:lnTo>
                      <a:pt x="898" y="526"/>
                    </a:lnTo>
                    <a:lnTo>
                      <a:pt x="850" y="542"/>
                    </a:lnTo>
                    <a:lnTo>
                      <a:pt x="800" y="554"/>
                    </a:lnTo>
                    <a:lnTo>
                      <a:pt x="748" y="564"/>
                    </a:lnTo>
                    <a:lnTo>
                      <a:pt x="692" y="570"/>
                    </a:lnTo>
                    <a:lnTo>
                      <a:pt x="634" y="574"/>
                    </a:lnTo>
                    <a:lnTo>
                      <a:pt x="576" y="576"/>
                    </a:lnTo>
                    <a:lnTo>
                      <a:pt x="518" y="574"/>
                    </a:lnTo>
                    <a:lnTo>
                      <a:pt x="460" y="570"/>
                    </a:lnTo>
                    <a:lnTo>
                      <a:pt x="404" y="564"/>
                    </a:lnTo>
                    <a:lnTo>
                      <a:pt x="352" y="554"/>
                    </a:lnTo>
                    <a:lnTo>
                      <a:pt x="302" y="542"/>
                    </a:lnTo>
                    <a:lnTo>
                      <a:pt x="254" y="526"/>
                    </a:lnTo>
                    <a:lnTo>
                      <a:pt x="210" y="510"/>
                    </a:lnTo>
                    <a:lnTo>
                      <a:pt x="168" y="492"/>
                    </a:lnTo>
                    <a:lnTo>
                      <a:pt x="132" y="472"/>
                    </a:lnTo>
                    <a:lnTo>
                      <a:pt x="98" y="450"/>
                    </a:lnTo>
                    <a:lnTo>
                      <a:pt x="70" y="426"/>
                    </a:lnTo>
                    <a:lnTo>
                      <a:pt x="46" y="400"/>
                    </a:lnTo>
                    <a:lnTo>
                      <a:pt x="34" y="388"/>
                    </a:lnTo>
                    <a:lnTo>
                      <a:pt x="26" y="374"/>
                    </a:lnTo>
                    <a:lnTo>
                      <a:pt x="18" y="360"/>
                    </a:lnTo>
                    <a:lnTo>
                      <a:pt x="12" y="346"/>
                    </a:lnTo>
                    <a:lnTo>
                      <a:pt x="6" y="332"/>
                    </a:lnTo>
                    <a:lnTo>
                      <a:pt x="2" y="318"/>
                    </a:lnTo>
                    <a:lnTo>
                      <a:pt x="0" y="302"/>
                    </a:lnTo>
                    <a:lnTo>
                      <a:pt x="0" y="288"/>
                    </a:lnTo>
                    <a:lnTo>
                      <a:pt x="0" y="274"/>
                    </a:lnTo>
                    <a:lnTo>
                      <a:pt x="2" y="258"/>
                    </a:lnTo>
                    <a:lnTo>
                      <a:pt x="6" y="244"/>
                    </a:lnTo>
                    <a:lnTo>
                      <a:pt x="12" y="230"/>
                    </a:lnTo>
                    <a:lnTo>
                      <a:pt x="18" y="216"/>
                    </a:lnTo>
                    <a:lnTo>
                      <a:pt x="26" y="202"/>
                    </a:lnTo>
                    <a:lnTo>
                      <a:pt x="34" y="188"/>
                    </a:lnTo>
                    <a:lnTo>
                      <a:pt x="46" y="176"/>
                    </a:lnTo>
                    <a:lnTo>
                      <a:pt x="70" y="150"/>
                    </a:lnTo>
                    <a:lnTo>
                      <a:pt x="98" y="126"/>
                    </a:lnTo>
                    <a:lnTo>
                      <a:pt x="132" y="104"/>
                    </a:lnTo>
                    <a:lnTo>
                      <a:pt x="168" y="84"/>
                    </a:lnTo>
                    <a:lnTo>
                      <a:pt x="210" y="66"/>
                    </a:lnTo>
                    <a:lnTo>
                      <a:pt x="254" y="50"/>
                    </a:lnTo>
                    <a:lnTo>
                      <a:pt x="302" y="34"/>
                    </a:lnTo>
                    <a:lnTo>
                      <a:pt x="352" y="22"/>
                    </a:lnTo>
                    <a:lnTo>
                      <a:pt x="404" y="12"/>
                    </a:lnTo>
                    <a:lnTo>
                      <a:pt x="460" y="6"/>
                    </a:lnTo>
                    <a:lnTo>
                      <a:pt x="518" y="2"/>
                    </a:lnTo>
                    <a:lnTo>
                      <a:pt x="576" y="0"/>
                    </a:lnTo>
                    <a:lnTo>
                      <a:pt x="634" y="2"/>
                    </a:lnTo>
                    <a:lnTo>
                      <a:pt x="692" y="6"/>
                    </a:lnTo>
                    <a:lnTo>
                      <a:pt x="748" y="12"/>
                    </a:lnTo>
                    <a:lnTo>
                      <a:pt x="800" y="22"/>
                    </a:lnTo>
                    <a:lnTo>
                      <a:pt x="850" y="34"/>
                    </a:lnTo>
                    <a:lnTo>
                      <a:pt x="898" y="50"/>
                    </a:lnTo>
                    <a:lnTo>
                      <a:pt x="942" y="66"/>
                    </a:lnTo>
                    <a:lnTo>
                      <a:pt x="984" y="84"/>
                    </a:lnTo>
                    <a:lnTo>
                      <a:pt x="1020" y="104"/>
                    </a:lnTo>
                    <a:lnTo>
                      <a:pt x="1054" y="126"/>
                    </a:lnTo>
                    <a:lnTo>
                      <a:pt x="1082" y="150"/>
                    </a:lnTo>
                    <a:lnTo>
                      <a:pt x="1106" y="176"/>
                    </a:lnTo>
                    <a:lnTo>
                      <a:pt x="1118" y="188"/>
                    </a:lnTo>
                    <a:lnTo>
                      <a:pt x="1126" y="202"/>
                    </a:lnTo>
                    <a:lnTo>
                      <a:pt x="1134" y="216"/>
                    </a:lnTo>
                    <a:lnTo>
                      <a:pt x="1140" y="230"/>
                    </a:lnTo>
                    <a:lnTo>
                      <a:pt x="1146" y="244"/>
                    </a:lnTo>
                    <a:lnTo>
                      <a:pt x="1150" y="258"/>
                    </a:lnTo>
                    <a:lnTo>
                      <a:pt x="1152" y="274"/>
                    </a:lnTo>
                    <a:lnTo>
                      <a:pt x="1152" y="288"/>
                    </a:lnTo>
                    <a:close/>
                  </a:path>
                </a:pathLst>
              </a:custGeom>
              <a:gradFill rotWithShape="1">
                <a:gsLst>
                  <a:gs pos="0">
                    <a:srgbClr val="DDDDDD"/>
                  </a:gs>
                  <a:gs pos="100000">
                    <a:srgbClr val="FFFFFF"/>
                  </a:gs>
                </a:gsLst>
                <a:lin ang="5400000" scaled="1"/>
              </a:gradFill>
              <a:ln w="9525">
                <a:noFill/>
                <a:round/>
              </a:ln>
            </p:spPr>
            <p:txBody>
              <a:bodyPr/>
              <a:lstStyle/>
              <a:p>
                <a:endParaRPr lang="zh-CN" altLang="en-US"/>
              </a:p>
            </p:txBody>
          </p:sp>
          <p:sp>
            <p:nvSpPr>
              <p:cNvPr id="83" name="Freeform 31"/>
              <p:cNvSpPr/>
              <p:nvPr/>
            </p:nvSpPr>
            <p:spPr bwMode="auto">
              <a:xfrm>
                <a:off x="2736" y="-215"/>
                <a:ext cx="288" cy="216"/>
              </a:xfrm>
              <a:custGeom>
                <a:avLst/>
                <a:gdLst>
                  <a:gd name="T0" fmla="*/ 144 w 288"/>
                  <a:gd name="T1" fmla="*/ 0 h 216"/>
                  <a:gd name="T2" fmla="*/ 144 w 288"/>
                  <a:gd name="T3" fmla="*/ 0 h 216"/>
                  <a:gd name="T4" fmla="*/ 114 w 288"/>
                  <a:gd name="T5" fmla="*/ 2 h 216"/>
                  <a:gd name="T6" fmla="*/ 88 w 288"/>
                  <a:gd name="T7" fmla="*/ 6 h 216"/>
                  <a:gd name="T8" fmla="*/ 64 w 288"/>
                  <a:gd name="T9" fmla="*/ 12 h 216"/>
                  <a:gd name="T10" fmla="*/ 42 w 288"/>
                  <a:gd name="T11" fmla="*/ 22 h 216"/>
                  <a:gd name="T12" fmla="*/ 24 w 288"/>
                  <a:gd name="T13" fmla="*/ 32 h 216"/>
                  <a:gd name="T14" fmla="*/ 12 w 288"/>
                  <a:gd name="T15" fmla="*/ 44 h 216"/>
                  <a:gd name="T16" fmla="*/ 6 w 288"/>
                  <a:gd name="T17" fmla="*/ 50 h 216"/>
                  <a:gd name="T18" fmla="*/ 2 w 288"/>
                  <a:gd name="T19" fmla="*/ 58 h 216"/>
                  <a:gd name="T20" fmla="*/ 0 w 288"/>
                  <a:gd name="T21" fmla="*/ 64 h 216"/>
                  <a:gd name="T22" fmla="*/ 0 w 288"/>
                  <a:gd name="T23" fmla="*/ 72 h 216"/>
                  <a:gd name="T24" fmla="*/ 0 w 288"/>
                  <a:gd name="T25" fmla="*/ 144 h 216"/>
                  <a:gd name="T26" fmla="*/ 0 w 288"/>
                  <a:gd name="T27" fmla="*/ 144 h 216"/>
                  <a:gd name="T28" fmla="*/ 0 w 288"/>
                  <a:gd name="T29" fmla="*/ 152 h 216"/>
                  <a:gd name="T30" fmla="*/ 2 w 288"/>
                  <a:gd name="T31" fmla="*/ 158 h 216"/>
                  <a:gd name="T32" fmla="*/ 6 w 288"/>
                  <a:gd name="T33" fmla="*/ 166 h 216"/>
                  <a:gd name="T34" fmla="*/ 12 w 288"/>
                  <a:gd name="T35" fmla="*/ 172 h 216"/>
                  <a:gd name="T36" fmla="*/ 24 w 288"/>
                  <a:gd name="T37" fmla="*/ 184 h 216"/>
                  <a:gd name="T38" fmla="*/ 42 w 288"/>
                  <a:gd name="T39" fmla="*/ 194 h 216"/>
                  <a:gd name="T40" fmla="*/ 64 w 288"/>
                  <a:gd name="T41" fmla="*/ 204 h 216"/>
                  <a:gd name="T42" fmla="*/ 88 w 288"/>
                  <a:gd name="T43" fmla="*/ 210 h 216"/>
                  <a:gd name="T44" fmla="*/ 114 w 288"/>
                  <a:gd name="T45" fmla="*/ 214 h 216"/>
                  <a:gd name="T46" fmla="*/ 144 w 288"/>
                  <a:gd name="T47" fmla="*/ 216 h 216"/>
                  <a:gd name="T48" fmla="*/ 144 w 288"/>
                  <a:gd name="T49" fmla="*/ 216 h 216"/>
                  <a:gd name="T50" fmla="*/ 174 w 288"/>
                  <a:gd name="T51" fmla="*/ 214 h 216"/>
                  <a:gd name="T52" fmla="*/ 200 w 288"/>
                  <a:gd name="T53" fmla="*/ 210 h 216"/>
                  <a:gd name="T54" fmla="*/ 224 w 288"/>
                  <a:gd name="T55" fmla="*/ 204 h 216"/>
                  <a:gd name="T56" fmla="*/ 246 w 288"/>
                  <a:gd name="T57" fmla="*/ 194 h 216"/>
                  <a:gd name="T58" fmla="*/ 264 w 288"/>
                  <a:gd name="T59" fmla="*/ 184 h 216"/>
                  <a:gd name="T60" fmla="*/ 276 w 288"/>
                  <a:gd name="T61" fmla="*/ 172 h 216"/>
                  <a:gd name="T62" fmla="*/ 282 w 288"/>
                  <a:gd name="T63" fmla="*/ 166 h 216"/>
                  <a:gd name="T64" fmla="*/ 286 w 288"/>
                  <a:gd name="T65" fmla="*/ 158 h 216"/>
                  <a:gd name="T66" fmla="*/ 288 w 288"/>
                  <a:gd name="T67" fmla="*/ 152 h 216"/>
                  <a:gd name="T68" fmla="*/ 288 w 288"/>
                  <a:gd name="T69" fmla="*/ 144 h 216"/>
                  <a:gd name="T70" fmla="*/ 288 w 288"/>
                  <a:gd name="T71" fmla="*/ 72 h 216"/>
                  <a:gd name="T72" fmla="*/ 288 w 288"/>
                  <a:gd name="T73" fmla="*/ 72 h 216"/>
                  <a:gd name="T74" fmla="*/ 288 w 288"/>
                  <a:gd name="T75" fmla="*/ 64 h 216"/>
                  <a:gd name="T76" fmla="*/ 286 w 288"/>
                  <a:gd name="T77" fmla="*/ 58 h 216"/>
                  <a:gd name="T78" fmla="*/ 282 w 288"/>
                  <a:gd name="T79" fmla="*/ 50 h 216"/>
                  <a:gd name="T80" fmla="*/ 276 w 288"/>
                  <a:gd name="T81" fmla="*/ 44 h 216"/>
                  <a:gd name="T82" fmla="*/ 264 w 288"/>
                  <a:gd name="T83" fmla="*/ 32 h 216"/>
                  <a:gd name="T84" fmla="*/ 246 w 288"/>
                  <a:gd name="T85" fmla="*/ 22 h 216"/>
                  <a:gd name="T86" fmla="*/ 224 w 288"/>
                  <a:gd name="T87" fmla="*/ 12 h 216"/>
                  <a:gd name="T88" fmla="*/ 200 w 288"/>
                  <a:gd name="T89" fmla="*/ 6 h 216"/>
                  <a:gd name="T90" fmla="*/ 174 w 288"/>
                  <a:gd name="T91" fmla="*/ 2 h 216"/>
                  <a:gd name="T92" fmla="*/ 144 w 288"/>
                  <a:gd name="T93" fmla="*/ 0 h 216"/>
                  <a:gd name="T94" fmla="*/ 144 w 288"/>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216">
                    <a:moveTo>
                      <a:pt x="144" y="0"/>
                    </a:moveTo>
                    <a:lnTo>
                      <a:pt x="144" y="0"/>
                    </a:lnTo>
                    <a:lnTo>
                      <a:pt x="114" y="2"/>
                    </a:lnTo>
                    <a:lnTo>
                      <a:pt x="88" y="6"/>
                    </a:lnTo>
                    <a:lnTo>
                      <a:pt x="64" y="12"/>
                    </a:lnTo>
                    <a:lnTo>
                      <a:pt x="42" y="22"/>
                    </a:lnTo>
                    <a:lnTo>
                      <a:pt x="24" y="32"/>
                    </a:lnTo>
                    <a:lnTo>
                      <a:pt x="12" y="44"/>
                    </a:lnTo>
                    <a:lnTo>
                      <a:pt x="6" y="50"/>
                    </a:lnTo>
                    <a:lnTo>
                      <a:pt x="2" y="58"/>
                    </a:lnTo>
                    <a:lnTo>
                      <a:pt x="0" y="64"/>
                    </a:lnTo>
                    <a:lnTo>
                      <a:pt x="0" y="72"/>
                    </a:lnTo>
                    <a:lnTo>
                      <a:pt x="0" y="144"/>
                    </a:lnTo>
                    <a:lnTo>
                      <a:pt x="0" y="144"/>
                    </a:lnTo>
                    <a:lnTo>
                      <a:pt x="0" y="152"/>
                    </a:lnTo>
                    <a:lnTo>
                      <a:pt x="2" y="158"/>
                    </a:lnTo>
                    <a:lnTo>
                      <a:pt x="6" y="166"/>
                    </a:lnTo>
                    <a:lnTo>
                      <a:pt x="12" y="172"/>
                    </a:lnTo>
                    <a:lnTo>
                      <a:pt x="24" y="184"/>
                    </a:lnTo>
                    <a:lnTo>
                      <a:pt x="42" y="194"/>
                    </a:lnTo>
                    <a:lnTo>
                      <a:pt x="64" y="204"/>
                    </a:lnTo>
                    <a:lnTo>
                      <a:pt x="88" y="210"/>
                    </a:lnTo>
                    <a:lnTo>
                      <a:pt x="114" y="214"/>
                    </a:lnTo>
                    <a:lnTo>
                      <a:pt x="144" y="216"/>
                    </a:lnTo>
                    <a:lnTo>
                      <a:pt x="144" y="216"/>
                    </a:lnTo>
                    <a:lnTo>
                      <a:pt x="174" y="214"/>
                    </a:lnTo>
                    <a:lnTo>
                      <a:pt x="200" y="210"/>
                    </a:lnTo>
                    <a:lnTo>
                      <a:pt x="224" y="204"/>
                    </a:lnTo>
                    <a:lnTo>
                      <a:pt x="246" y="194"/>
                    </a:lnTo>
                    <a:lnTo>
                      <a:pt x="264" y="184"/>
                    </a:lnTo>
                    <a:lnTo>
                      <a:pt x="276" y="172"/>
                    </a:lnTo>
                    <a:lnTo>
                      <a:pt x="282" y="166"/>
                    </a:lnTo>
                    <a:lnTo>
                      <a:pt x="286" y="158"/>
                    </a:lnTo>
                    <a:lnTo>
                      <a:pt x="288" y="152"/>
                    </a:lnTo>
                    <a:lnTo>
                      <a:pt x="288" y="144"/>
                    </a:lnTo>
                    <a:lnTo>
                      <a:pt x="288" y="72"/>
                    </a:lnTo>
                    <a:lnTo>
                      <a:pt x="288" y="72"/>
                    </a:lnTo>
                    <a:lnTo>
                      <a:pt x="288" y="64"/>
                    </a:lnTo>
                    <a:lnTo>
                      <a:pt x="286" y="58"/>
                    </a:lnTo>
                    <a:lnTo>
                      <a:pt x="282" y="50"/>
                    </a:lnTo>
                    <a:lnTo>
                      <a:pt x="276" y="44"/>
                    </a:lnTo>
                    <a:lnTo>
                      <a:pt x="264" y="32"/>
                    </a:lnTo>
                    <a:lnTo>
                      <a:pt x="246" y="22"/>
                    </a:lnTo>
                    <a:lnTo>
                      <a:pt x="224" y="12"/>
                    </a:lnTo>
                    <a:lnTo>
                      <a:pt x="200" y="6"/>
                    </a:lnTo>
                    <a:lnTo>
                      <a:pt x="174" y="2"/>
                    </a:lnTo>
                    <a:lnTo>
                      <a:pt x="144" y="0"/>
                    </a:lnTo>
                    <a:lnTo>
                      <a:pt x="144" y="0"/>
                    </a:lnTo>
                    <a:close/>
                  </a:path>
                </a:pathLst>
              </a:custGeom>
              <a:gradFill rotWithShape="1">
                <a:gsLst>
                  <a:gs pos="0">
                    <a:schemeClr val="bg1">
                      <a:gamma/>
                      <a:shade val="60784"/>
                      <a:invGamma/>
                    </a:schemeClr>
                  </a:gs>
                  <a:gs pos="50000">
                    <a:schemeClr val="bg1"/>
                  </a:gs>
                  <a:gs pos="100000">
                    <a:schemeClr val="bg1">
                      <a:gamma/>
                      <a:shade val="60784"/>
                      <a:invGamma/>
                    </a:schemeClr>
                  </a:gs>
                </a:gsLst>
                <a:lin ang="0" scaled="1"/>
              </a:gradFill>
              <a:ln>
                <a:noFill/>
              </a:ln>
              <a:effectLst/>
            </p:spPr>
            <p:txBody>
              <a:bodyPr/>
              <a:lstStyle/>
              <a:p>
                <a:pPr latinLnBrk="1">
                  <a:defRPr/>
                </a:pPr>
                <a:endParaRPr kumimoji="1" lang="zh-CN" altLang="en-US">
                  <a:solidFill>
                    <a:srgbClr val="000000"/>
                  </a:solidFill>
                  <a:latin typeface="굴림" charset="-127"/>
                  <a:ea typeface="굴림" charset="-127"/>
                </a:endParaRPr>
              </a:p>
            </p:txBody>
          </p:sp>
          <p:sp>
            <p:nvSpPr>
              <p:cNvPr id="84" name="Freeform 32"/>
              <p:cNvSpPr/>
              <p:nvPr/>
            </p:nvSpPr>
            <p:spPr bwMode="auto">
              <a:xfrm>
                <a:off x="2736" y="-216"/>
                <a:ext cx="288" cy="144"/>
              </a:xfrm>
              <a:custGeom>
                <a:avLst/>
                <a:gdLst>
                  <a:gd name="T0" fmla="*/ 288 w 288"/>
                  <a:gd name="T1" fmla="*/ 72 h 144"/>
                  <a:gd name="T2" fmla="*/ 288 w 288"/>
                  <a:gd name="T3" fmla="*/ 72 h 144"/>
                  <a:gd name="T4" fmla="*/ 288 w 288"/>
                  <a:gd name="T5" fmla="*/ 80 h 144"/>
                  <a:gd name="T6" fmla="*/ 286 w 288"/>
                  <a:gd name="T7" fmla="*/ 86 h 144"/>
                  <a:gd name="T8" fmla="*/ 282 w 288"/>
                  <a:gd name="T9" fmla="*/ 94 h 144"/>
                  <a:gd name="T10" fmla="*/ 276 w 288"/>
                  <a:gd name="T11" fmla="*/ 100 h 144"/>
                  <a:gd name="T12" fmla="*/ 264 w 288"/>
                  <a:gd name="T13" fmla="*/ 112 h 144"/>
                  <a:gd name="T14" fmla="*/ 246 w 288"/>
                  <a:gd name="T15" fmla="*/ 122 h 144"/>
                  <a:gd name="T16" fmla="*/ 224 w 288"/>
                  <a:gd name="T17" fmla="*/ 132 h 144"/>
                  <a:gd name="T18" fmla="*/ 200 w 288"/>
                  <a:gd name="T19" fmla="*/ 138 h 144"/>
                  <a:gd name="T20" fmla="*/ 174 w 288"/>
                  <a:gd name="T21" fmla="*/ 142 h 144"/>
                  <a:gd name="T22" fmla="*/ 144 w 288"/>
                  <a:gd name="T23" fmla="*/ 144 h 144"/>
                  <a:gd name="T24" fmla="*/ 144 w 288"/>
                  <a:gd name="T25" fmla="*/ 144 h 144"/>
                  <a:gd name="T26" fmla="*/ 114 w 288"/>
                  <a:gd name="T27" fmla="*/ 142 h 144"/>
                  <a:gd name="T28" fmla="*/ 88 w 288"/>
                  <a:gd name="T29" fmla="*/ 138 h 144"/>
                  <a:gd name="T30" fmla="*/ 64 w 288"/>
                  <a:gd name="T31" fmla="*/ 132 h 144"/>
                  <a:gd name="T32" fmla="*/ 42 w 288"/>
                  <a:gd name="T33" fmla="*/ 122 h 144"/>
                  <a:gd name="T34" fmla="*/ 24 w 288"/>
                  <a:gd name="T35" fmla="*/ 112 h 144"/>
                  <a:gd name="T36" fmla="*/ 12 w 288"/>
                  <a:gd name="T37" fmla="*/ 100 h 144"/>
                  <a:gd name="T38" fmla="*/ 6 w 288"/>
                  <a:gd name="T39" fmla="*/ 94 h 144"/>
                  <a:gd name="T40" fmla="*/ 2 w 288"/>
                  <a:gd name="T41" fmla="*/ 86 h 144"/>
                  <a:gd name="T42" fmla="*/ 0 w 288"/>
                  <a:gd name="T43" fmla="*/ 80 h 144"/>
                  <a:gd name="T44" fmla="*/ 0 w 288"/>
                  <a:gd name="T45" fmla="*/ 72 h 144"/>
                  <a:gd name="T46" fmla="*/ 0 w 288"/>
                  <a:gd name="T47" fmla="*/ 72 h 144"/>
                  <a:gd name="T48" fmla="*/ 0 w 288"/>
                  <a:gd name="T49" fmla="*/ 64 h 144"/>
                  <a:gd name="T50" fmla="*/ 2 w 288"/>
                  <a:gd name="T51" fmla="*/ 58 h 144"/>
                  <a:gd name="T52" fmla="*/ 6 w 288"/>
                  <a:gd name="T53" fmla="*/ 50 h 144"/>
                  <a:gd name="T54" fmla="*/ 12 w 288"/>
                  <a:gd name="T55" fmla="*/ 44 h 144"/>
                  <a:gd name="T56" fmla="*/ 24 w 288"/>
                  <a:gd name="T57" fmla="*/ 32 h 144"/>
                  <a:gd name="T58" fmla="*/ 42 w 288"/>
                  <a:gd name="T59" fmla="*/ 22 h 144"/>
                  <a:gd name="T60" fmla="*/ 64 w 288"/>
                  <a:gd name="T61" fmla="*/ 12 h 144"/>
                  <a:gd name="T62" fmla="*/ 88 w 288"/>
                  <a:gd name="T63" fmla="*/ 6 h 144"/>
                  <a:gd name="T64" fmla="*/ 114 w 288"/>
                  <a:gd name="T65" fmla="*/ 2 h 144"/>
                  <a:gd name="T66" fmla="*/ 144 w 288"/>
                  <a:gd name="T67" fmla="*/ 0 h 144"/>
                  <a:gd name="T68" fmla="*/ 144 w 288"/>
                  <a:gd name="T69" fmla="*/ 0 h 144"/>
                  <a:gd name="T70" fmla="*/ 174 w 288"/>
                  <a:gd name="T71" fmla="*/ 2 h 144"/>
                  <a:gd name="T72" fmla="*/ 200 w 288"/>
                  <a:gd name="T73" fmla="*/ 6 h 144"/>
                  <a:gd name="T74" fmla="*/ 224 w 288"/>
                  <a:gd name="T75" fmla="*/ 12 h 144"/>
                  <a:gd name="T76" fmla="*/ 246 w 288"/>
                  <a:gd name="T77" fmla="*/ 22 h 144"/>
                  <a:gd name="T78" fmla="*/ 264 w 288"/>
                  <a:gd name="T79" fmla="*/ 32 h 144"/>
                  <a:gd name="T80" fmla="*/ 276 w 288"/>
                  <a:gd name="T81" fmla="*/ 44 h 144"/>
                  <a:gd name="T82" fmla="*/ 282 w 288"/>
                  <a:gd name="T83" fmla="*/ 50 h 144"/>
                  <a:gd name="T84" fmla="*/ 286 w 288"/>
                  <a:gd name="T85" fmla="*/ 58 h 144"/>
                  <a:gd name="T86" fmla="*/ 288 w 288"/>
                  <a:gd name="T87" fmla="*/ 64 h 144"/>
                  <a:gd name="T88" fmla="*/ 288 w 288"/>
                  <a:gd name="T89" fmla="*/ 72 h 144"/>
                  <a:gd name="T90" fmla="*/ 288 w 288"/>
                  <a:gd name="T91" fmla="*/ 72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8"/>
                  <a:gd name="T139" fmla="*/ 0 h 144"/>
                  <a:gd name="T140" fmla="*/ 288 w 288"/>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8" h="144">
                    <a:moveTo>
                      <a:pt x="288" y="72"/>
                    </a:moveTo>
                    <a:lnTo>
                      <a:pt x="288" y="72"/>
                    </a:lnTo>
                    <a:lnTo>
                      <a:pt x="288" y="80"/>
                    </a:lnTo>
                    <a:lnTo>
                      <a:pt x="286" y="86"/>
                    </a:lnTo>
                    <a:lnTo>
                      <a:pt x="282" y="94"/>
                    </a:lnTo>
                    <a:lnTo>
                      <a:pt x="276" y="100"/>
                    </a:lnTo>
                    <a:lnTo>
                      <a:pt x="264" y="112"/>
                    </a:lnTo>
                    <a:lnTo>
                      <a:pt x="246" y="122"/>
                    </a:lnTo>
                    <a:lnTo>
                      <a:pt x="224" y="132"/>
                    </a:lnTo>
                    <a:lnTo>
                      <a:pt x="200" y="138"/>
                    </a:lnTo>
                    <a:lnTo>
                      <a:pt x="174" y="142"/>
                    </a:lnTo>
                    <a:lnTo>
                      <a:pt x="144" y="144"/>
                    </a:lnTo>
                    <a:lnTo>
                      <a:pt x="114" y="142"/>
                    </a:lnTo>
                    <a:lnTo>
                      <a:pt x="88" y="138"/>
                    </a:lnTo>
                    <a:lnTo>
                      <a:pt x="64" y="132"/>
                    </a:lnTo>
                    <a:lnTo>
                      <a:pt x="42" y="122"/>
                    </a:lnTo>
                    <a:lnTo>
                      <a:pt x="24" y="112"/>
                    </a:lnTo>
                    <a:lnTo>
                      <a:pt x="12" y="100"/>
                    </a:lnTo>
                    <a:lnTo>
                      <a:pt x="6" y="94"/>
                    </a:lnTo>
                    <a:lnTo>
                      <a:pt x="2" y="86"/>
                    </a:lnTo>
                    <a:lnTo>
                      <a:pt x="0" y="80"/>
                    </a:lnTo>
                    <a:lnTo>
                      <a:pt x="0" y="72"/>
                    </a:lnTo>
                    <a:lnTo>
                      <a:pt x="0" y="64"/>
                    </a:lnTo>
                    <a:lnTo>
                      <a:pt x="2" y="58"/>
                    </a:lnTo>
                    <a:lnTo>
                      <a:pt x="6" y="50"/>
                    </a:lnTo>
                    <a:lnTo>
                      <a:pt x="12" y="44"/>
                    </a:lnTo>
                    <a:lnTo>
                      <a:pt x="24" y="32"/>
                    </a:lnTo>
                    <a:lnTo>
                      <a:pt x="42" y="22"/>
                    </a:lnTo>
                    <a:lnTo>
                      <a:pt x="64" y="12"/>
                    </a:lnTo>
                    <a:lnTo>
                      <a:pt x="88" y="6"/>
                    </a:lnTo>
                    <a:lnTo>
                      <a:pt x="114" y="2"/>
                    </a:lnTo>
                    <a:lnTo>
                      <a:pt x="144" y="0"/>
                    </a:lnTo>
                    <a:lnTo>
                      <a:pt x="174" y="2"/>
                    </a:lnTo>
                    <a:lnTo>
                      <a:pt x="200" y="6"/>
                    </a:lnTo>
                    <a:lnTo>
                      <a:pt x="224" y="12"/>
                    </a:lnTo>
                    <a:lnTo>
                      <a:pt x="246" y="22"/>
                    </a:lnTo>
                    <a:lnTo>
                      <a:pt x="264" y="32"/>
                    </a:lnTo>
                    <a:lnTo>
                      <a:pt x="276" y="44"/>
                    </a:lnTo>
                    <a:lnTo>
                      <a:pt x="282" y="50"/>
                    </a:lnTo>
                    <a:lnTo>
                      <a:pt x="286" y="58"/>
                    </a:lnTo>
                    <a:lnTo>
                      <a:pt x="288" y="64"/>
                    </a:lnTo>
                    <a:lnTo>
                      <a:pt x="288" y="72"/>
                    </a:lnTo>
                    <a:close/>
                  </a:path>
                </a:pathLst>
              </a:custGeom>
              <a:solidFill>
                <a:schemeClr val="bg1"/>
              </a:solidFill>
              <a:ln w="9525">
                <a:noFill/>
                <a:round/>
              </a:ln>
            </p:spPr>
            <p:txBody>
              <a:bodyPr/>
              <a:lstStyle/>
              <a:p>
                <a:endParaRPr lang="zh-CN" altLang="en-US"/>
              </a:p>
            </p:txBody>
          </p:sp>
        </p:grpSp>
      </p:grpSp>
      <p:sp>
        <p:nvSpPr>
          <p:cNvPr id="85" name="文本框 84"/>
          <p:cNvSpPr txBox="1"/>
          <p:nvPr/>
        </p:nvSpPr>
        <p:spPr>
          <a:xfrm>
            <a:off x="7745430" y="3256194"/>
            <a:ext cx="1745006" cy="369332"/>
          </a:xfrm>
          <a:prstGeom prst="rect">
            <a:avLst/>
          </a:prstGeom>
          <a:noFill/>
        </p:spPr>
        <p:txBody>
          <a:bodyPr wrap="square" rtlCol="0">
            <a:spAutoFit/>
          </a:bodyPr>
          <a:lstStyle/>
          <a:p>
            <a:r>
              <a:rPr lang="zh-CN" altLang="en-US" dirty="0" smtClean="0"/>
              <a:t>不安全状态</a:t>
            </a:r>
            <a:r>
              <a:rPr lang="en-US" altLang="zh-CN" dirty="0" smtClean="0"/>
              <a:t>10%</a:t>
            </a:r>
            <a:endParaRPr lang="zh-CN" altLang="en-US" dirty="0"/>
          </a:p>
        </p:txBody>
      </p:sp>
      <p:sp>
        <p:nvSpPr>
          <p:cNvPr id="86" name="文本框 85"/>
          <p:cNvSpPr txBox="1"/>
          <p:nvPr/>
        </p:nvSpPr>
        <p:spPr>
          <a:xfrm>
            <a:off x="7745430" y="5324282"/>
            <a:ext cx="1745006" cy="369332"/>
          </a:xfrm>
          <a:prstGeom prst="rect">
            <a:avLst/>
          </a:prstGeom>
          <a:noFill/>
        </p:spPr>
        <p:txBody>
          <a:bodyPr wrap="square" rtlCol="0">
            <a:spAutoFit/>
          </a:bodyPr>
          <a:lstStyle/>
          <a:p>
            <a:r>
              <a:rPr lang="zh-CN" altLang="en-US" dirty="0" smtClean="0"/>
              <a:t>不安全行为</a:t>
            </a:r>
            <a:r>
              <a:rPr lang="en-US" altLang="zh-CN" dirty="0" smtClean="0"/>
              <a:t>90%</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事故因果连锁理论</a:t>
            </a:r>
            <a:endParaRPr lang="zh-CN" altLang="en-US" dirty="0"/>
          </a:p>
        </p:txBody>
      </p:sp>
      <p:sp>
        <p:nvSpPr>
          <p:cNvPr id="3" name="内容占位符 2"/>
          <p:cNvSpPr>
            <a:spLocks noGrp="1"/>
          </p:cNvSpPr>
          <p:nvPr>
            <p:ph idx="4294967295"/>
          </p:nvPr>
        </p:nvSpPr>
        <p:spPr>
          <a:xfrm>
            <a:off x="838200" y="1485991"/>
            <a:ext cx="10515600" cy="4351338"/>
          </a:xfrm>
        </p:spPr>
        <p:txBody>
          <a:bodyPr>
            <a:normAutofit fontScale="92500"/>
          </a:bodyPr>
          <a:lstStyle/>
          <a:p>
            <a:r>
              <a:rPr lang="zh-CN" altLang="en-US" sz="1800" dirty="0"/>
              <a:t>海因里希模型这</a:t>
            </a:r>
            <a:r>
              <a:rPr lang="en-US" altLang="zh-CN" sz="1800" dirty="0"/>
              <a:t>5</a:t>
            </a:r>
            <a:r>
              <a:rPr lang="zh-CN" altLang="en-US" sz="1800" dirty="0"/>
              <a:t>块骨牌依次是</a:t>
            </a:r>
          </a:p>
          <a:p>
            <a:r>
              <a:rPr lang="en-US" altLang="zh-CN" sz="1800" b="1" dirty="0"/>
              <a:t>1</a:t>
            </a:r>
            <a:r>
              <a:rPr lang="zh-CN" altLang="en-US" sz="1800" b="1" dirty="0"/>
              <a:t>、遗传及社会环境</a:t>
            </a:r>
            <a:r>
              <a:rPr lang="en-US" altLang="zh-CN" sz="1800" b="1" dirty="0"/>
              <a:t>(M)</a:t>
            </a:r>
            <a:r>
              <a:rPr lang="zh-CN" altLang="en-US" sz="1800" b="1" dirty="0"/>
              <a:t>。</a:t>
            </a:r>
            <a:r>
              <a:rPr lang="zh-CN" altLang="en-US" sz="1800" dirty="0"/>
              <a:t>遗传及社会环境是造成人的缺点的原因。遗传因素可能使人具有鲁莽、固执、粗心等不良性格；社会环境可能妨碍教育，助长不良性格的发展。这是事故因果链上最基本的因素。</a:t>
            </a:r>
          </a:p>
          <a:p>
            <a:r>
              <a:rPr lang="en-US" altLang="zh-CN" sz="1800" b="1" dirty="0"/>
              <a:t>2</a:t>
            </a:r>
            <a:r>
              <a:rPr lang="zh-CN" altLang="en-US" sz="1800" b="1" dirty="0"/>
              <a:t>、人的缺点</a:t>
            </a:r>
            <a:r>
              <a:rPr lang="en-US" altLang="zh-CN" sz="1800" b="1" dirty="0"/>
              <a:t>(P)</a:t>
            </a:r>
            <a:r>
              <a:rPr lang="zh-CN" altLang="en-US" sz="1800" b="1" dirty="0"/>
              <a:t>。</a:t>
            </a:r>
            <a:r>
              <a:rPr lang="zh-CN" altLang="en-US" sz="1800" dirty="0"/>
              <a:t>人的缺点是由遗传和社会环境因素所造成，是使人产生</a:t>
            </a:r>
            <a:r>
              <a:rPr lang="zh-CN" altLang="en-US" sz="1800" dirty="0">
                <a:hlinkClick r:id="rId2"/>
              </a:rPr>
              <a:t>不安全行为</a:t>
            </a:r>
            <a:r>
              <a:rPr lang="zh-CN" altLang="en-US" sz="1800" dirty="0"/>
              <a:t>或使物产生不安全状态的主要原因。这些缺点既包括各类不良性格，也包括缺乏安全生产知识和技能等后天的不足。</a:t>
            </a:r>
          </a:p>
          <a:p>
            <a:r>
              <a:rPr lang="en-US" altLang="zh-CN" sz="1800" b="1" dirty="0"/>
              <a:t>3</a:t>
            </a:r>
            <a:r>
              <a:rPr lang="zh-CN" altLang="en-US" sz="1800" b="1" dirty="0"/>
              <a:t>、人的不安全行为和物的不安全状态</a:t>
            </a:r>
            <a:r>
              <a:rPr lang="en-US" altLang="zh-CN" sz="1800" b="1" dirty="0"/>
              <a:t>(H)</a:t>
            </a:r>
            <a:r>
              <a:rPr lang="zh-CN" altLang="en-US" sz="1800" b="1" dirty="0"/>
              <a:t>。</a:t>
            </a:r>
            <a:r>
              <a:rPr lang="zh-CN" altLang="en-US" sz="1800" dirty="0"/>
              <a:t>所谓人的不安全行为或物的不安全状态是指那些曾经引起过事故，或可能引起事故的人的行为，或机械、物质的状态，它们是造成事故的直接原因。例如，在起重机的吊荷下停留、不发信号就启动机器、工作时间打闹或拆除安全防护装置等都属于人的不安全行为；没有防护的传动齿轮、裸露的带电体、或照明不良等属于物的不安全状态。</a:t>
            </a:r>
          </a:p>
          <a:p>
            <a:r>
              <a:rPr lang="en-US" altLang="zh-CN" sz="1800" b="1" dirty="0"/>
              <a:t>4</a:t>
            </a:r>
            <a:r>
              <a:rPr lang="zh-CN" altLang="en-US" sz="1800" b="1" dirty="0"/>
              <a:t>、事故</a:t>
            </a:r>
            <a:r>
              <a:rPr lang="en-US" altLang="zh-CN" sz="1800" b="1" dirty="0"/>
              <a:t>(D)</a:t>
            </a:r>
            <a:r>
              <a:rPr lang="zh-CN" altLang="en-US" sz="1800" b="1" dirty="0"/>
              <a:t>。</a:t>
            </a:r>
            <a:r>
              <a:rPr lang="zh-CN" altLang="en-US" sz="1800" dirty="0"/>
              <a:t>即由物体、物质或放射线等对人体发生作用受到伤害的、出乎意料的、失去控制的事件。例如，坠落、</a:t>
            </a:r>
            <a:r>
              <a:rPr lang="zh-CN" altLang="en-US" sz="1800" dirty="0">
                <a:hlinkClick r:id="rId3"/>
              </a:rPr>
              <a:t>物体打击</a:t>
            </a:r>
            <a:r>
              <a:rPr lang="zh-CN" altLang="en-US" sz="1800" dirty="0"/>
              <a:t>等使人员受到伤害的事件是典型的事故。</a:t>
            </a:r>
          </a:p>
          <a:p>
            <a:r>
              <a:rPr lang="en-US" altLang="zh-CN" sz="1800" b="1" dirty="0"/>
              <a:t>5</a:t>
            </a:r>
            <a:r>
              <a:rPr lang="zh-CN" altLang="en-US" sz="1800" b="1" dirty="0"/>
              <a:t>、伤害</a:t>
            </a:r>
            <a:r>
              <a:rPr lang="en-US" altLang="zh-CN" sz="1800" b="1" dirty="0"/>
              <a:t>(A)</a:t>
            </a:r>
            <a:r>
              <a:rPr lang="zh-CN" altLang="en-US" sz="1800" b="1" dirty="0"/>
              <a:t>。</a:t>
            </a:r>
            <a:r>
              <a:rPr lang="zh-CN" altLang="en-US" sz="1800" dirty="0"/>
              <a:t>直接由于事故而产生的人身伤害。</a:t>
            </a:r>
          </a:p>
          <a:p>
            <a:pPr marL="0" indent="0">
              <a:buNone/>
            </a:pPr>
            <a:endParaRPr lang="zh-CN" altLang="en-US" dirty="0"/>
          </a:p>
        </p:txBody>
      </p:sp>
      <p:pic>
        <p:nvPicPr>
          <p:cNvPr id="5" name="图片 4"/>
          <p:cNvPicPr>
            <a:picLocks noChangeAspect="1"/>
          </p:cNvPicPr>
          <p:nvPr/>
        </p:nvPicPr>
        <p:blipFill>
          <a:blip r:embed="rId4"/>
          <a:stretch>
            <a:fillRect/>
          </a:stretch>
        </p:blipFill>
        <p:spPr>
          <a:xfrm>
            <a:off x="7053943" y="4984467"/>
            <a:ext cx="3907924" cy="18735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592324" y="101595"/>
            <a:ext cx="11021125" cy="699594"/>
          </a:xfrm>
        </p:spPr>
        <p:txBody>
          <a:bodyPr/>
          <a:lstStyle/>
          <a:p>
            <a:r>
              <a:rPr lang="zh-CN" altLang="en-US" dirty="0" smtClean="0"/>
              <a:t>事故因果连锁理论</a:t>
            </a:r>
            <a:endParaRPr lang="zh-CN" altLang="en-US" dirty="0"/>
          </a:p>
        </p:txBody>
      </p:sp>
      <p:sp>
        <p:nvSpPr>
          <p:cNvPr id="5" name="文本框 4"/>
          <p:cNvSpPr txBox="1"/>
          <p:nvPr/>
        </p:nvSpPr>
        <p:spPr>
          <a:xfrm>
            <a:off x="1084217" y="1690688"/>
            <a:ext cx="8882743" cy="646331"/>
          </a:xfrm>
          <a:prstGeom prst="rect">
            <a:avLst/>
          </a:prstGeom>
          <a:noFill/>
        </p:spPr>
        <p:txBody>
          <a:bodyPr wrap="square" rtlCol="0">
            <a:spAutoFit/>
          </a:bodyPr>
          <a:lstStyle/>
          <a:p>
            <a:r>
              <a:rPr lang="zh-CN" altLang="en-US" dirty="0"/>
              <a:t>该</a:t>
            </a:r>
            <a:r>
              <a:rPr lang="zh-CN" altLang="en-US" dirty="0" smtClean="0"/>
              <a:t>理论人为事故的发生时一连串事件按一定顺序互为因果依次发生的结果。如一块骨牌倒下，则将发生连锁反应，使后面的骨牌依次倒下。</a:t>
            </a:r>
            <a:endParaRPr lang="zh-CN" altLang="en-US" dirty="0"/>
          </a:p>
        </p:txBody>
      </p:sp>
      <p:pic>
        <p:nvPicPr>
          <p:cNvPr id="6" name="图片 5"/>
          <p:cNvPicPr>
            <a:picLocks noChangeAspect="1"/>
          </p:cNvPicPr>
          <p:nvPr/>
        </p:nvPicPr>
        <p:blipFill>
          <a:blip r:embed="rId2"/>
          <a:stretch>
            <a:fillRect/>
          </a:stretch>
        </p:blipFill>
        <p:spPr>
          <a:xfrm>
            <a:off x="2129246" y="2337019"/>
            <a:ext cx="4807132" cy="2609524"/>
          </a:xfrm>
          <a:prstGeom prst="rect">
            <a:avLst/>
          </a:prstGeom>
        </p:spPr>
      </p:pic>
      <p:sp>
        <p:nvSpPr>
          <p:cNvPr id="7" name="文本框 6"/>
          <p:cNvSpPr txBox="1"/>
          <p:nvPr/>
        </p:nvSpPr>
        <p:spPr>
          <a:xfrm>
            <a:off x="961208" y="4992709"/>
            <a:ext cx="9128760" cy="1200329"/>
          </a:xfrm>
          <a:prstGeom prst="rect">
            <a:avLst/>
          </a:prstGeom>
          <a:noFill/>
        </p:spPr>
        <p:txBody>
          <a:bodyPr wrap="square" rtlCol="0">
            <a:spAutoFit/>
          </a:bodyPr>
          <a:lstStyle/>
          <a:p>
            <a:r>
              <a:rPr lang="zh-CN" altLang="en-US" dirty="0" smtClean="0"/>
              <a:t>该理论的积极意义就在于，如果移去因果连锁中的任何一块骨牌，则连锁被破坏，事故过程就会被终止。</a:t>
            </a:r>
            <a:endParaRPr lang="en-US" altLang="zh-CN" dirty="0" smtClean="0"/>
          </a:p>
          <a:p>
            <a:r>
              <a:rPr lang="zh-CN" altLang="en-US" dirty="0"/>
              <a:t>给</a:t>
            </a:r>
            <a:r>
              <a:rPr lang="zh-CN" altLang="en-US" dirty="0" smtClean="0"/>
              <a:t>我们的启示就是要移去中间的骨牌</a:t>
            </a:r>
            <a:r>
              <a:rPr lang="en-US" altLang="zh-CN" dirty="0" smtClean="0"/>
              <a:t>—</a:t>
            </a:r>
            <a:r>
              <a:rPr lang="zh-CN" altLang="en-US" dirty="0" smtClean="0"/>
              <a:t>防止人的不安全行为或消除物的不安全状态，从而中断事故连锁的进程，避免伤害的发生。</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EHS </a:t>
            </a:r>
            <a:r>
              <a:rPr lang="zh-CN" altLang="en-US" dirty="0" smtClean="0"/>
              <a:t>内</a:t>
            </a:r>
            <a:r>
              <a:rPr lang="en-US" altLang="zh-CN" dirty="0" smtClean="0"/>
              <a:t>/</a:t>
            </a:r>
            <a:r>
              <a:rPr lang="zh-CN" altLang="en-US" dirty="0" smtClean="0"/>
              <a:t>外工作联系</a:t>
            </a:r>
            <a:endParaRPr lang="zh-CN" altLang="en-US" dirty="0"/>
          </a:p>
        </p:txBody>
      </p:sp>
      <p:sp>
        <p:nvSpPr>
          <p:cNvPr id="4" name="椭圆 3"/>
          <p:cNvSpPr/>
          <p:nvPr/>
        </p:nvSpPr>
        <p:spPr>
          <a:xfrm>
            <a:off x="838200" y="2179125"/>
            <a:ext cx="4454434" cy="43368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9515810" y="4916381"/>
            <a:ext cx="2676190" cy="1923810"/>
          </a:xfrm>
          <a:prstGeom prst="rect">
            <a:avLst/>
          </a:prstGeom>
        </p:spPr>
      </p:pic>
      <p:sp>
        <p:nvSpPr>
          <p:cNvPr id="6" name="椭圆 5"/>
          <p:cNvSpPr/>
          <p:nvPr/>
        </p:nvSpPr>
        <p:spPr>
          <a:xfrm>
            <a:off x="4560872" y="1348211"/>
            <a:ext cx="5686700" cy="5491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894115" y="2993350"/>
            <a:ext cx="1985554" cy="2585323"/>
          </a:xfrm>
          <a:prstGeom prst="rect">
            <a:avLst/>
          </a:prstGeom>
          <a:noFill/>
        </p:spPr>
        <p:txBody>
          <a:bodyPr wrap="square" rtlCol="0">
            <a:spAutoFit/>
          </a:bodyPr>
          <a:lstStyle/>
          <a:p>
            <a:r>
              <a:rPr lang="zh-CN" altLang="en-US" b="1" u="sng" dirty="0"/>
              <a:t>外部</a:t>
            </a:r>
            <a:r>
              <a:rPr lang="zh-CN" altLang="en-US" b="1" u="sng" dirty="0" smtClean="0"/>
              <a:t>管理</a:t>
            </a:r>
            <a:endParaRPr lang="en-US" altLang="zh-CN" b="1" u="sng" dirty="0" smtClean="0"/>
          </a:p>
          <a:p>
            <a:endParaRPr lang="en-US" altLang="zh-CN" b="1" u="sng" dirty="0"/>
          </a:p>
          <a:p>
            <a:r>
              <a:rPr lang="en-US" altLang="zh-CN" b="1" dirty="0" smtClean="0"/>
              <a:t>-</a:t>
            </a:r>
            <a:r>
              <a:rPr lang="zh-CN" altLang="en-US" b="1" dirty="0"/>
              <a:t>安</a:t>
            </a:r>
            <a:r>
              <a:rPr lang="zh-CN" altLang="en-US" b="1" dirty="0" smtClean="0"/>
              <a:t>监</a:t>
            </a:r>
            <a:endParaRPr lang="en-US" altLang="zh-CN" b="1" dirty="0" smtClean="0"/>
          </a:p>
          <a:p>
            <a:r>
              <a:rPr lang="en-US" altLang="zh-CN" b="1" dirty="0" smtClean="0"/>
              <a:t>-</a:t>
            </a:r>
            <a:r>
              <a:rPr lang="zh-CN" altLang="en-US" b="1" dirty="0" smtClean="0"/>
              <a:t>环保</a:t>
            </a:r>
            <a:endParaRPr lang="en-US" altLang="zh-CN" b="1" dirty="0" smtClean="0"/>
          </a:p>
          <a:p>
            <a:r>
              <a:rPr lang="en-US" altLang="zh-CN" b="1" dirty="0" smtClean="0"/>
              <a:t>-</a:t>
            </a:r>
            <a:r>
              <a:rPr lang="zh-CN" altLang="en-US" b="1" dirty="0" smtClean="0"/>
              <a:t>卫生</a:t>
            </a:r>
            <a:endParaRPr lang="en-US" altLang="zh-CN" b="1" dirty="0" smtClean="0"/>
          </a:p>
          <a:p>
            <a:r>
              <a:rPr lang="en-US" altLang="zh-CN" b="1" dirty="0" smtClean="0"/>
              <a:t>-</a:t>
            </a:r>
            <a:r>
              <a:rPr lang="zh-CN" altLang="en-US" b="1" dirty="0" smtClean="0"/>
              <a:t>消防</a:t>
            </a:r>
            <a:endParaRPr lang="en-US" altLang="zh-CN" b="1" dirty="0" smtClean="0"/>
          </a:p>
          <a:p>
            <a:r>
              <a:rPr lang="en-US" altLang="zh-CN" b="1" dirty="0" smtClean="0"/>
              <a:t>-</a:t>
            </a:r>
            <a:r>
              <a:rPr lang="zh-CN" altLang="en-US" b="1" dirty="0" smtClean="0"/>
              <a:t>质检</a:t>
            </a:r>
            <a:endParaRPr lang="en-US" altLang="zh-CN" b="1" dirty="0" smtClean="0"/>
          </a:p>
          <a:p>
            <a:r>
              <a:rPr lang="en-US" altLang="zh-CN" b="1" dirty="0" smtClean="0"/>
              <a:t>-</a:t>
            </a:r>
            <a:r>
              <a:rPr lang="zh-CN" altLang="en-US" b="1" dirty="0" smtClean="0"/>
              <a:t>第三方审核</a:t>
            </a:r>
            <a:endParaRPr lang="en-US" altLang="zh-CN" b="1" dirty="0" smtClean="0"/>
          </a:p>
          <a:p>
            <a:r>
              <a:rPr lang="en-US" altLang="zh-CN" b="1" dirty="0" smtClean="0"/>
              <a:t>-</a:t>
            </a:r>
            <a:r>
              <a:rPr lang="zh-CN" altLang="en-US" b="1" dirty="0" smtClean="0"/>
              <a:t>其它相关方</a:t>
            </a:r>
            <a:endParaRPr lang="zh-CN" altLang="en-US" b="1" dirty="0"/>
          </a:p>
        </p:txBody>
      </p:sp>
      <p:sp>
        <p:nvSpPr>
          <p:cNvPr id="8" name="文本框 7"/>
          <p:cNvSpPr txBox="1"/>
          <p:nvPr/>
        </p:nvSpPr>
        <p:spPr>
          <a:xfrm>
            <a:off x="5784549" y="2179125"/>
            <a:ext cx="3868902" cy="4247317"/>
          </a:xfrm>
          <a:prstGeom prst="rect">
            <a:avLst/>
          </a:prstGeom>
          <a:noFill/>
        </p:spPr>
        <p:txBody>
          <a:bodyPr wrap="square" rtlCol="0">
            <a:spAutoFit/>
          </a:bodyPr>
          <a:lstStyle/>
          <a:p>
            <a:r>
              <a:rPr lang="zh-CN" altLang="en-US" b="1" u="sng" dirty="0" smtClean="0"/>
              <a:t>内部管理</a:t>
            </a:r>
            <a:endParaRPr lang="en-US" altLang="zh-CN" b="1" u="sng" dirty="0" smtClean="0"/>
          </a:p>
          <a:p>
            <a:endParaRPr lang="en-US" altLang="zh-CN" b="1" u="sng" dirty="0"/>
          </a:p>
          <a:p>
            <a:r>
              <a:rPr lang="zh-CN" altLang="en-US" b="1" dirty="0" smtClean="0"/>
              <a:t>依据文件的</a:t>
            </a:r>
            <a:r>
              <a:rPr lang="en-US" altLang="zh-CN" b="1" dirty="0" smtClean="0"/>
              <a:t>EHS</a:t>
            </a:r>
            <a:r>
              <a:rPr lang="zh-CN" altLang="en-US" b="1" dirty="0" smtClean="0"/>
              <a:t>管理体系标准管理</a:t>
            </a:r>
            <a:endParaRPr lang="en-US" altLang="zh-CN" b="1" dirty="0" smtClean="0"/>
          </a:p>
          <a:p>
            <a:r>
              <a:rPr lang="en-US" altLang="zh-CN" b="1" dirty="0" smtClean="0"/>
              <a:t>-</a:t>
            </a:r>
            <a:r>
              <a:rPr lang="zh-CN" altLang="en-US" b="1" dirty="0" smtClean="0"/>
              <a:t>危险源辨识、风险评价</a:t>
            </a:r>
            <a:endParaRPr lang="en-US" altLang="zh-CN" b="1" dirty="0" smtClean="0"/>
          </a:p>
          <a:p>
            <a:r>
              <a:rPr lang="en-US" altLang="zh-CN" b="1" dirty="0" smtClean="0"/>
              <a:t>-</a:t>
            </a:r>
            <a:r>
              <a:rPr lang="zh-CN" altLang="en-US" b="1" dirty="0" smtClean="0"/>
              <a:t>法律法规</a:t>
            </a:r>
            <a:endParaRPr lang="en-US" altLang="zh-CN" b="1" dirty="0" smtClean="0"/>
          </a:p>
          <a:p>
            <a:r>
              <a:rPr lang="en-US" altLang="zh-CN" b="1" dirty="0" smtClean="0"/>
              <a:t>-</a:t>
            </a:r>
            <a:r>
              <a:rPr lang="zh-CN" altLang="en-US" b="1" dirty="0" smtClean="0"/>
              <a:t>目标方案制定</a:t>
            </a:r>
            <a:endParaRPr lang="en-US" altLang="zh-CN" b="1" dirty="0" smtClean="0"/>
          </a:p>
          <a:p>
            <a:r>
              <a:rPr lang="en-US" altLang="zh-CN" b="1" dirty="0" smtClean="0"/>
              <a:t>-</a:t>
            </a:r>
            <a:r>
              <a:rPr lang="zh-CN" altLang="en-US" b="1" dirty="0" smtClean="0"/>
              <a:t>职责、资源</a:t>
            </a:r>
            <a:endParaRPr lang="en-US" altLang="zh-CN" b="1" dirty="0" smtClean="0"/>
          </a:p>
          <a:p>
            <a:r>
              <a:rPr lang="en-US" altLang="zh-CN" b="1" dirty="0" smtClean="0"/>
              <a:t>-</a:t>
            </a:r>
            <a:r>
              <a:rPr lang="zh-CN" altLang="en-US" b="1" dirty="0" smtClean="0"/>
              <a:t>培训、意识、能力</a:t>
            </a:r>
            <a:endParaRPr lang="en-US" altLang="zh-CN" b="1" dirty="0" smtClean="0"/>
          </a:p>
          <a:p>
            <a:r>
              <a:rPr lang="en-US" altLang="zh-CN" b="1" dirty="0" smtClean="0"/>
              <a:t>-</a:t>
            </a:r>
            <a:r>
              <a:rPr lang="zh-CN" altLang="en-US" b="1" dirty="0" smtClean="0"/>
              <a:t>沟通、参与与协商</a:t>
            </a:r>
            <a:endParaRPr lang="en-US" altLang="zh-CN" b="1" dirty="0" smtClean="0"/>
          </a:p>
          <a:p>
            <a:r>
              <a:rPr lang="en-US" altLang="zh-CN" b="1" dirty="0" smtClean="0"/>
              <a:t>-</a:t>
            </a:r>
            <a:r>
              <a:rPr lang="zh-CN" altLang="en-US" b="1" dirty="0" smtClean="0"/>
              <a:t>运行控制</a:t>
            </a:r>
            <a:endParaRPr lang="en-US" altLang="zh-CN" b="1" dirty="0" smtClean="0"/>
          </a:p>
          <a:p>
            <a:r>
              <a:rPr lang="en-US" altLang="zh-CN" b="1" dirty="0" smtClean="0"/>
              <a:t>-</a:t>
            </a:r>
            <a:r>
              <a:rPr lang="zh-CN" altLang="en-US" b="1" dirty="0" smtClean="0"/>
              <a:t>应急准备和相应</a:t>
            </a:r>
            <a:endParaRPr lang="en-US" altLang="zh-CN" b="1" dirty="0" smtClean="0"/>
          </a:p>
          <a:p>
            <a:r>
              <a:rPr lang="en-US" altLang="zh-CN" b="1" dirty="0" smtClean="0"/>
              <a:t>-</a:t>
            </a:r>
            <a:r>
              <a:rPr lang="zh-CN" altLang="en-US" b="1" dirty="0" smtClean="0"/>
              <a:t>监视和测量</a:t>
            </a:r>
            <a:endParaRPr lang="en-US" altLang="zh-CN" b="1" dirty="0" smtClean="0"/>
          </a:p>
          <a:p>
            <a:r>
              <a:rPr lang="en-US" altLang="zh-CN" b="1" dirty="0" smtClean="0"/>
              <a:t>-</a:t>
            </a:r>
            <a:r>
              <a:rPr lang="zh-CN" altLang="en-US" b="1" dirty="0" smtClean="0"/>
              <a:t>事故调查</a:t>
            </a:r>
            <a:endParaRPr lang="en-US" altLang="zh-CN" b="1" dirty="0" smtClean="0"/>
          </a:p>
          <a:p>
            <a:r>
              <a:rPr lang="en-US" altLang="zh-CN" b="1" dirty="0" smtClean="0"/>
              <a:t>-</a:t>
            </a:r>
            <a:r>
              <a:rPr lang="zh-CN" altLang="en-US" b="1" dirty="0" smtClean="0"/>
              <a:t>内审</a:t>
            </a:r>
            <a:endParaRPr lang="en-US" altLang="zh-CN" b="1" dirty="0" smtClean="0"/>
          </a:p>
          <a:p>
            <a:r>
              <a:rPr lang="en-US" altLang="zh-CN" b="1" dirty="0" smtClean="0"/>
              <a:t>-</a:t>
            </a:r>
            <a:r>
              <a:rPr lang="zh-CN" altLang="en-US" b="1" dirty="0" smtClean="0"/>
              <a:t>管理评审</a:t>
            </a:r>
            <a:endParaRPr lang="en-US" altLang="zh-CN"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EHS</a:t>
            </a:r>
            <a:r>
              <a:rPr lang="zh-CN" altLang="en-US" dirty="0" smtClean="0"/>
              <a:t>在公司内的角色和定位</a:t>
            </a:r>
            <a:endParaRPr lang="zh-CN" altLang="en-US" dirty="0"/>
          </a:p>
        </p:txBody>
      </p:sp>
      <p:sp>
        <p:nvSpPr>
          <p:cNvPr id="3" name="内容占位符 2"/>
          <p:cNvSpPr>
            <a:spLocks noGrp="1"/>
          </p:cNvSpPr>
          <p:nvPr>
            <p:ph idx="4294967295"/>
          </p:nvPr>
        </p:nvSpPr>
        <p:spPr>
          <a:xfrm>
            <a:off x="592182" y="983751"/>
            <a:ext cx="11009977" cy="5193212"/>
          </a:xfrm>
        </p:spPr>
        <p:txBody>
          <a:bodyPr>
            <a:normAutofit/>
          </a:bodyPr>
          <a:lstStyle/>
          <a:p>
            <a:pPr marL="0" indent="0">
              <a:buNone/>
            </a:pPr>
            <a:r>
              <a:rPr lang="zh-CN" altLang="en-US" dirty="0" smtClean="0"/>
              <a:t>角色一：故问及咨询专家</a:t>
            </a:r>
            <a:endParaRPr lang="en-US" altLang="zh-CN" dirty="0" smtClean="0"/>
          </a:p>
          <a:p>
            <a:pPr marL="0" indent="0">
              <a:buNone/>
            </a:pPr>
            <a:r>
              <a:rPr lang="en-US" altLang="zh-CN" dirty="0" smtClean="0"/>
              <a:t>EHS</a:t>
            </a:r>
            <a:r>
              <a:rPr lang="zh-CN" altLang="en-US" dirty="0" smtClean="0"/>
              <a:t>人员在一个组织中的角色应当是顾问和咨询专家，提供理论和技术支持，知道各个功能模块的管理者对自身的管辖范围进行</a:t>
            </a:r>
            <a:r>
              <a:rPr lang="en-US" altLang="zh-CN" dirty="0" smtClean="0"/>
              <a:t>EHS</a:t>
            </a:r>
            <a:r>
              <a:rPr lang="zh-CN" altLang="en-US" dirty="0" smtClean="0"/>
              <a:t>管理。</a:t>
            </a:r>
            <a:endParaRPr lang="en-US" altLang="zh-CN" dirty="0" smtClean="0"/>
          </a:p>
          <a:p>
            <a:pPr marL="0" indent="0">
              <a:buNone/>
            </a:pPr>
            <a:r>
              <a:rPr lang="zh-CN" altLang="en-US" dirty="0" smtClean="0"/>
              <a:t>角色二：监督管理</a:t>
            </a:r>
            <a:endParaRPr lang="en-US" altLang="zh-CN" dirty="0" smtClean="0"/>
          </a:p>
          <a:p>
            <a:pPr marL="0" indent="0">
              <a:buNone/>
            </a:pPr>
            <a:r>
              <a:rPr lang="en-US" altLang="zh-CN" dirty="0" smtClean="0"/>
              <a:t>EHS</a:t>
            </a:r>
            <a:r>
              <a:rPr lang="zh-CN" altLang="en-US" dirty="0" smtClean="0"/>
              <a:t>人员在一个组织中同时是一个监督管者的角色，其管理的职责是运用自身的知识和技能，对管理体系的各个要素进行规划、推动、跟踪、监督、回顾、总结、纠正等，确保体系能健康运行。</a:t>
            </a:r>
            <a:endParaRPr lang="en-US" altLang="zh-CN" dirty="0" smtClean="0"/>
          </a:p>
          <a:p>
            <a:pPr marL="0" indent="0">
              <a:buNone/>
            </a:pPr>
            <a:r>
              <a:rPr lang="zh-CN" altLang="en-US" dirty="0" smtClean="0">
                <a:solidFill>
                  <a:srgbClr val="0070C0"/>
                </a:solidFill>
              </a:rPr>
              <a:t>协助安委会做好规章制度的制定，监督执行</a:t>
            </a:r>
            <a:endParaRPr lang="en-US" altLang="zh-CN" dirty="0" smtClean="0">
              <a:solidFill>
                <a:srgbClr val="0070C0"/>
              </a:solidFill>
            </a:endParaRPr>
          </a:p>
          <a:p>
            <a:pPr marL="0" indent="0">
              <a:buNone/>
            </a:pPr>
            <a:r>
              <a:rPr lang="en-US" altLang="zh-CN" dirty="0" smtClean="0">
                <a:solidFill>
                  <a:srgbClr val="0070C0"/>
                </a:solidFill>
              </a:rPr>
              <a:t>EHS</a:t>
            </a:r>
            <a:r>
              <a:rPr lang="zh-CN" altLang="en-US" dirty="0" smtClean="0">
                <a:solidFill>
                  <a:srgbClr val="0070C0"/>
                </a:solidFill>
              </a:rPr>
              <a:t>不是你一个的事，不是什么都自己做</a:t>
            </a:r>
            <a:endParaRPr lang="en-US" altLang="zh-CN" dirty="0" smtClean="0">
              <a:solidFill>
                <a:srgbClr val="0070C0"/>
              </a:solidFill>
            </a:endParaRPr>
          </a:p>
        </p:txBody>
      </p:sp>
      <p:sp>
        <p:nvSpPr>
          <p:cNvPr id="4" name="文本框 3"/>
          <p:cNvSpPr txBox="1"/>
          <p:nvPr/>
        </p:nvSpPr>
        <p:spPr>
          <a:xfrm>
            <a:off x="581165" y="4940673"/>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EHS</a:t>
            </a:r>
            <a:r>
              <a:rPr lang="zh-CN" altLang="en-US" dirty="0" smtClean="0"/>
              <a:t>管理的发展</a:t>
            </a:r>
            <a:endParaRPr lang="zh-CN" altLang="en-US" dirty="0"/>
          </a:p>
        </p:txBody>
      </p:sp>
      <p:sp>
        <p:nvSpPr>
          <p:cNvPr id="4" name="矩形 3"/>
          <p:cNvSpPr/>
          <p:nvPr/>
        </p:nvSpPr>
        <p:spPr>
          <a:xfrm>
            <a:off x="1005840" y="3944983"/>
            <a:ext cx="2573383" cy="10450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solidFill>
                  <a:schemeClr val="tx1"/>
                </a:solidFill>
              </a:rPr>
              <a:t>EHS</a:t>
            </a:r>
            <a:r>
              <a:rPr lang="zh-CN" altLang="en-US" dirty="0" smtClean="0">
                <a:solidFill>
                  <a:schemeClr val="tx1"/>
                </a:solidFill>
              </a:rPr>
              <a:t>技术</a:t>
            </a:r>
            <a:endParaRPr lang="zh-CN" altLang="en-US" dirty="0">
              <a:solidFill>
                <a:schemeClr val="tx1"/>
              </a:solidFill>
            </a:endParaRPr>
          </a:p>
        </p:txBody>
      </p:sp>
      <p:sp>
        <p:nvSpPr>
          <p:cNvPr id="5" name="矩形 4"/>
          <p:cNvSpPr/>
          <p:nvPr/>
        </p:nvSpPr>
        <p:spPr>
          <a:xfrm>
            <a:off x="3579223" y="2899954"/>
            <a:ext cx="2573383" cy="10450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solidFill>
                  <a:schemeClr val="tx1"/>
                </a:solidFill>
              </a:rPr>
              <a:t>EHS</a:t>
            </a:r>
            <a:r>
              <a:rPr lang="zh-CN" altLang="en-US" dirty="0" smtClean="0">
                <a:solidFill>
                  <a:schemeClr val="tx1"/>
                </a:solidFill>
              </a:rPr>
              <a:t>管理</a:t>
            </a:r>
            <a:endParaRPr lang="zh-CN" altLang="en-US" dirty="0">
              <a:solidFill>
                <a:schemeClr val="tx1"/>
              </a:solidFill>
            </a:endParaRPr>
          </a:p>
        </p:txBody>
      </p:sp>
      <p:sp>
        <p:nvSpPr>
          <p:cNvPr id="6" name="矩形 5"/>
          <p:cNvSpPr/>
          <p:nvPr/>
        </p:nvSpPr>
        <p:spPr>
          <a:xfrm>
            <a:off x="6152606" y="1854925"/>
            <a:ext cx="2573383" cy="104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EHS</a:t>
            </a:r>
            <a:r>
              <a:rPr lang="zh-CN" altLang="en-US" dirty="0" smtClean="0"/>
              <a:t>文化</a:t>
            </a:r>
            <a:endParaRPr lang="zh-CN" altLang="en-US" dirty="0"/>
          </a:p>
        </p:txBody>
      </p:sp>
      <p:sp>
        <p:nvSpPr>
          <p:cNvPr id="7" name="矩形 6"/>
          <p:cNvSpPr/>
          <p:nvPr/>
        </p:nvSpPr>
        <p:spPr>
          <a:xfrm>
            <a:off x="1005840" y="4990012"/>
            <a:ext cx="7720149" cy="10450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solidFill>
                  <a:schemeClr val="tx1"/>
                </a:solidFill>
              </a:rPr>
              <a:t>EHS</a:t>
            </a:r>
            <a:r>
              <a:rPr lang="zh-CN" altLang="en-US" dirty="0" smtClean="0">
                <a:solidFill>
                  <a:schemeClr val="tx1"/>
                </a:solidFill>
              </a:rPr>
              <a:t>法律法规和标准</a:t>
            </a:r>
            <a:endParaRPr lang="zh-CN" altLang="en-US" dirty="0">
              <a:solidFill>
                <a:schemeClr val="tx1"/>
              </a:solidFill>
            </a:endParaRPr>
          </a:p>
        </p:txBody>
      </p:sp>
      <p:cxnSp>
        <p:nvCxnSpPr>
          <p:cNvPr id="9" name="直接箭头连接符 8"/>
          <p:cNvCxnSpPr/>
          <p:nvPr/>
        </p:nvCxnSpPr>
        <p:spPr>
          <a:xfrm flipV="1">
            <a:off x="1005840" y="3017520"/>
            <a:ext cx="7720149" cy="30175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2594" y="666206"/>
            <a:ext cx="9235440" cy="3508653"/>
          </a:xfrm>
          <a:prstGeom prst="rect">
            <a:avLst/>
          </a:prstGeom>
          <a:noFill/>
        </p:spPr>
        <p:txBody>
          <a:bodyPr wrap="square" rtlCol="0">
            <a:spAutoFit/>
          </a:bodyPr>
          <a:lstStyle/>
          <a:p>
            <a:r>
              <a:rPr lang="zh-CN" altLang="en-US" sz="2400" dirty="0" smtClean="0"/>
              <a:t>控制危险源，预防</a:t>
            </a:r>
            <a:r>
              <a:rPr lang="en-US" altLang="zh-CN" sz="2400" dirty="0" smtClean="0"/>
              <a:t>OHS</a:t>
            </a:r>
            <a:r>
              <a:rPr lang="zh-CN" altLang="en-US" sz="2400" dirty="0" smtClean="0"/>
              <a:t>事故从一开始就用系统的思路管理</a:t>
            </a:r>
            <a:r>
              <a:rPr lang="en-US" altLang="zh-CN" sz="2400" dirty="0" smtClean="0"/>
              <a:t>EHS</a:t>
            </a:r>
            <a:r>
              <a:rPr lang="zh-CN" altLang="en-US" sz="2400" dirty="0" smtClean="0"/>
              <a:t>！</a:t>
            </a:r>
            <a:endParaRPr lang="en-US" altLang="zh-CN" sz="2400" dirty="0" smtClean="0"/>
          </a:p>
          <a:p>
            <a:r>
              <a:rPr lang="zh-CN" altLang="en-US" dirty="0" smtClean="0"/>
              <a:t>   依据</a:t>
            </a:r>
            <a:r>
              <a:rPr lang="en-US" altLang="zh-CN" dirty="0" smtClean="0"/>
              <a:t>ISO14001 OHSAS18001 </a:t>
            </a:r>
            <a:r>
              <a:rPr lang="zh-CN" altLang="en-US" dirty="0" smtClean="0"/>
              <a:t>和安全标准化的标准建立</a:t>
            </a:r>
            <a:r>
              <a:rPr lang="en-US" altLang="zh-CN" dirty="0" smtClean="0"/>
              <a:t>EMS</a:t>
            </a:r>
            <a:r>
              <a:rPr lang="zh-CN" altLang="en-US" dirty="0" smtClean="0"/>
              <a:t>和</a:t>
            </a:r>
            <a:r>
              <a:rPr lang="en-US" altLang="zh-CN" dirty="0" smtClean="0"/>
              <a:t>OHSMS</a:t>
            </a:r>
            <a:r>
              <a:rPr lang="zh-CN" altLang="en-US" dirty="0" smtClean="0"/>
              <a:t>。</a:t>
            </a:r>
            <a:endParaRPr lang="en-US" altLang="zh-CN" dirty="0" smtClean="0"/>
          </a:p>
          <a:p>
            <a:endParaRPr lang="en-US" altLang="zh-CN" dirty="0"/>
          </a:p>
          <a:p>
            <a:r>
              <a:rPr lang="zh-CN" altLang="en-US" dirty="0" smtClean="0"/>
              <a:t>从内容上包括：</a:t>
            </a:r>
            <a:endParaRPr lang="en-US" altLang="zh-CN" dirty="0" smtClean="0"/>
          </a:p>
          <a:p>
            <a:endParaRPr lang="en-US" altLang="zh-CN" dirty="0"/>
          </a:p>
          <a:p>
            <a:r>
              <a:rPr lang="zh-CN" altLang="en-US" dirty="0" smtClean="0"/>
              <a:t>法律法规标准、安全技术和安全管理，安全文化建设</a:t>
            </a:r>
            <a:endParaRPr lang="en-US" altLang="zh-CN" dirty="0" smtClean="0"/>
          </a:p>
          <a:p>
            <a:endParaRPr lang="en-US" altLang="zh-CN" dirty="0"/>
          </a:p>
          <a:p>
            <a:r>
              <a:rPr lang="en-US" altLang="zh-CN" dirty="0" smtClean="0"/>
              <a:t>--</a:t>
            </a:r>
            <a:r>
              <a:rPr lang="zh-CN" altLang="en-US" b="1" dirty="0" smtClean="0">
                <a:solidFill>
                  <a:srgbClr val="0070C0"/>
                </a:solidFill>
              </a:rPr>
              <a:t>法律</a:t>
            </a:r>
            <a:r>
              <a:rPr lang="zh-CN" altLang="en-US" dirty="0" smtClean="0"/>
              <a:t>法规告诉你</a:t>
            </a:r>
            <a:r>
              <a:rPr lang="en-US" altLang="zh-CN" dirty="0" smtClean="0"/>
              <a:t>HS</a:t>
            </a:r>
            <a:r>
              <a:rPr lang="zh-CN" altLang="en-US" dirty="0" smtClean="0"/>
              <a:t>要求底线</a:t>
            </a:r>
            <a:endParaRPr lang="en-US" altLang="zh-CN" dirty="0" smtClean="0"/>
          </a:p>
          <a:p>
            <a:r>
              <a:rPr lang="en-US" altLang="zh-CN" dirty="0" smtClean="0"/>
              <a:t>--</a:t>
            </a:r>
            <a:r>
              <a:rPr lang="zh-CN" altLang="en-US" dirty="0" smtClean="0">
                <a:solidFill>
                  <a:srgbClr val="0070C0"/>
                </a:solidFill>
              </a:rPr>
              <a:t>技术</a:t>
            </a:r>
            <a:r>
              <a:rPr lang="zh-CN" altLang="en-US" dirty="0" smtClean="0"/>
              <a:t>是帮助你尽可能实现物态的本质安全</a:t>
            </a:r>
            <a:endParaRPr lang="en-US" altLang="zh-CN" dirty="0" smtClean="0"/>
          </a:p>
          <a:p>
            <a:r>
              <a:rPr lang="en-US" altLang="zh-CN" dirty="0" smtClean="0"/>
              <a:t>--</a:t>
            </a:r>
            <a:r>
              <a:rPr lang="zh-CN" altLang="en-US" dirty="0" smtClean="0">
                <a:solidFill>
                  <a:srgbClr val="0070C0"/>
                </a:solidFill>
              </a:rPr>
              <a:t>管理</a:t>
            </a:r>
            <a:r>
              <a:rPr lang="zh-CN" altLang="en-US" dirty="0" smtClean="0"/>
              <a:t>帮助实现技术的有效性和作业过程的规范性（员工的执行时被动）</a:t>
            </a:r>
            <a:endParaRPr lang="en-US" altLang="zh-CN" dirty="0" smtClean="0"/>
          </a:p>
          <a:p>
            <a:r>
              <a:rPr lang="en-US" altLang="zh-CN" dirty="0" smtClean="0"/>
              <a:t>--</a:t>
            </a:r>
            <a:r>
              <a:rPr lang="zh-CN" altLang="en-US" dirty="0" smtClean="0">
                <a:solidFill>
                  <a:srgbClr val="0070C0"/>
                </a:solidFill>
              </a:rPr>
              <a:t>安全</a:t>
            </a:r>
            <a:r>
              <a:rPr lang="zh-CN" altLang="en-US" dirty="0" smtClean="0"/>
              <a:t>文化帮助了解公司</a:t>
            </a:r>
            <a:r>
              <a:rPr lang="en-US" altLang="zh-CN" dirty="0" smtClean="0"/>
              <a:t>EHS</a:t>
            </a:r>
            <a:r>
              <a:rPr lang="zh-CN" altLang="en-US" dirty="0" smtClean="0"/>
              <a:t>管理现状和层次，知道努力的防线，最终改变不安全行为，实现我要安全的转变</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6"/>
            <a:ext cx="10515600" cy="692966"/>
          </a:xfrm>
        </p:spPr>
        <p:txBody>
          <a:bodyPr>
            <a:normAutofit/>
          </a:bodyPr>
          <a:lstStyle/>
          <a:p>
            <a:pPr algn="ctr"/>
            <a:r>
              <a:rPr lang="zh-CN" altLang="en-US" dirty="0" smtClean="0"/>
              <a:t>工厂安全工作的目标</a:t>
            </a:r>
            <a:endParaRPr lang="zh-CN" altLang="en-US" dirty="0"/>
          </a:p>
        </p:txBody>
      </p:sp>
      <p:sp>
        <p:nvSpPr>
          <p:cNvPr id="3" name="文本框 2"/>
          <p:cNvSpPr txBox="1"/>
          <p:nvPr/>
        </p:nvSpPr>
        <p:spPr>
          <a:xfrm>
            <a:off x="2403566" y="1188720"/>
            <a:ext cx="8151223" cy="369332"/>
          </a:xfrm>
          <a:prstGeom prst="rect">
            <a:avLst/>
          </a:prstGeom>
          <a:noFill/>
        </p:spPr>
        <p:txBody>
          <a:bodyPr wrap="square" rtlCol="0">
            <a:spAutoFit/>
          </a:bodyPr>
          <a:lstStyle/>
          <a:p>
            <a:r>
              <a:rPr lang="zh-CN" altLang="en-US" dirty="0" smtClean="0"/>
              <a:t>识别，消除减少和控制危险源，减少和控制事故，尽量避免事故对人身的伤害。</a:t>
            </a:r>
            <a:endParaRPr lang="zh-CN" altLang="en-US" dirty="0"/>
          </a:p>
        </p:txBody>
      </p:sp>
      <p:sp>
        <p:nvSpPr>
          <p:cNvPr id="4" name="等腰三角形 3"/>
          <p:cNvSpPr/>
          <p:nvPr/>
        </p:nvSpPr>
        <p:spPr>
          <a:xfrm>
            <a:off x="992777" y="1688680"/>
            <a:ext cx="4297680" cy="48201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V="1">
            <a:off x="2181497" y="3866606"/>
            <a:ext cx="1920240" cy="1"/>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flipV="1">
            <a:off x="2612571" y="2927474"/>
            <a:ext cx="1084218" cy="11670"/>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1763486" y="4825944"/>
            <a:ext cx="2769325" cy="20377"/>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flipV="1">
            <a:off x="1329146" y="5734594"/>
            <a:ext cx="3634740" cy="18812"/>
          </a:xfrm>
          <a:prstGeom prst="line">
            <a:avLst/>
          </a:prstGeom>
        </p:spPr>
        <p:style>
          <a:lnRef idx="1">
            <a:schemeClr val="dk1"/>
          </a:lnRef>
          <a:fillRef idx="0">
            <a:schemeClr val="dk1"/>
          </a:fillRef>
          <a:effectRef idx="0">
            <a:schemeClr val="dk1"/>
          </a:effectRef>
          <a:fontRef idx="minor">
            <a:schemeClr val="tx1"/>
          </a:fontRef>
        </p:style>
      </p:cxnSp>
      <p:sp>
        <p:nvSpPr>
          <p:cNvPr id="39" name="等腰三角形 38"/>
          <p:cNvSpPr/>
          <p:nvPr/>
        </p:nvSpPr>
        <p:spPr>
          <a:xfrm>
            <a:off x="9170127" y="3866606"/>
            <a:ext cx="2398124" cy="26422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a:off x="7270571" y="1688680"/>
            <a:ext cx="4297680" cy="482019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V="1">
            <a:off x="8459291" y="3866606"/>
            <a:ext cx="1920240" cy="1"/>
          </a:xfrm>
          <a:prstGeom prst="line">
            <a:avLst/>
          </a:prstGeom>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flipV="1">
            <a:off x="8890365" y="2927474"/>
            <a:ext cx="1084218" cy="11670"/>
          </a:xfrm>
          <a:prstGeom prst="line">
            <a:avLst/>
          </a:prstGeom>
        </p:spPr>
        <p:style>
          <a:lnRef idx="1">
            <a:schemeClr val="dk1"/>
          </a:lnRef>
          <a:fillRef idx="0">
            <a:schemeClr val="dk1"/>
          </a:fillRef>
          <a:effectRef idx="0">
            <a:schemeClr val="dk1"/>
          </a:effectRef>
          <a:fontRef idx="minor">
            <a:schemeClr val="tx1"/>
          </a:fontRef>
        </p:style>
      </p:cxnSp>
      <p:cxnSp>
        <p:nvCxnSpPr>
          <p:cNvPr id="43" name="直接连接符 42"/>
          <p:cNvCxnSpPr/>
          <p:nvPr/>
        </p:nvCxnSpPr>
        <p:spPr>
          <a:xfrm>
            <a:off x="8041280" y="4825944"/>
            <a:ext cx="2769325" cy="20377"/>
          </a:xfrm>
          <a:prstGeom prst="line">
            <a:avLst/>
          </a:prstGeom>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flipV="1">
            <a:off x="7606940" y="5734594"/>
            <a:ext cx="3634740" cy="18812"/>
          </a:xfrm>
          <a:prstGeom prst="line">
            <a:avLst/>
          </a:prstGeom>
        </p:spPr>
        <p:style>
          <a:lnRef idx="1">
            <a:schemeClr val="dk1"/>
          </a:lnRef>
          <a:fillRef idx="0">
            <a:schemeClr val="dk1"/>
          </a:fillRef>
          <a:effectRef idx="0">
            <a:schemeClr val="dk1"/>
          </a:effectRef>
          <a:fontRef idx="minor">
            <a:schemeClr val="tx1"/>
          </a:fontRef>
        </p:style>
      </p:cxnSp>
      <p:sp>
        <p:nvSpPr>
          <p:cNvPr id="45" name="文本框 44"/>
          <p:cNvSpPr txBox="1"/>
          <p:nvPr/>
        </p:nvSpPr>
        <p:spPr>
          <a:xfrm>
            <a:off x="2730137" y="2485514"/>
            <a:ext cx="849086" cy="369332"/>
          </a:xfrm>
          <a:prstGeom prst="rect">
            <a:avLst/>
          </a:prstGeom>
          <a:noFill/>
        </p:spPr>
        <p:txBody>
          <a:bodyPr wrap="square" rtlCol="0">
            <a:spAutoFit/>
          </a:bodyPr>
          <a:lstStyle/>
          <a:p>
            <a:r>
              <a:rPr lang="en-US" altLang="zh-CN" dirty="0" smtClean="0"/>
              <a:t>1</a:t>
            </a:r>
            <a:r>
              <a:rPr lang="zh-CN" altLang="en-US" dirty="0" smtClean="0"/>
              <a:t>死亡</a:t>
            </a:r>
            <a:endParaRPr lang="zh-CN" altLang="en-US" dirty="0"/>
          </a:p>
        </p:txBody>
      </p:sp>
      <p:sp>
        <p:nvSpPr>
          <p:cNvPr id="46" name="文本框 45"/>
          <p:cNvSpPr txBox="1"/>
          <p:nvPr/>
        </p:nvSpPr>
        <p:spPr>
          <a:xfrm>
            <a:off x="10013772" y="4437958"/>
            <a:ext cx="849086" cy="369332"/>
          </a:xfrm>
          <a:prstGeom prst="rect">
            <a:avLst/>
          </a:prstGeom>
          <a:noFill/>
        </p:spPr>
        <p:txBody>
          <a:bodyPr wrap="square" rtlCol="0">
            <a:spAutoFit/>
          </a:bodyPr>
          <a:lstStyle/>
          <a:p>
            <a:r>
              <a:rPr lang="en-US" altLang="zh-CN" dirty="0" smtClean="0"/>
              <a:t>9</a:t>
            </a:r>
            <a:endParaRPr lang="zh-CN" altLang="en-US" dirty="0"/>
          </a:p>
        </p:txBody>
      </p:sp>
      <p:sp>
        <p:nvSpPr>
          <p:cNvPr id="47" name="文本框 46"/>
          <p:cNvSpPr txBox="1"/>
          <p:nvPr/>
        </p:nvSpPr>
        <p:spPr>
          <a:xfrm>
            <a:off x="9170127" y="3293955"/>
            <a:ext cx="849086" cy="369332"/>
          </a:xfrm>
          <a:prstGeom prst="rect">
            <a:avLst/>
          </a:prstGeom>
          <a:noFill/>
        </p:spPr>
        <p:txBody>
          <a:bodyPr wrap="square" rtlCol="0">
            <a:spAutoFit/>
          </a:bodyPr>
          <a:lstStyle/>
          <a:p>
            <a:r>
              <a:rPr lang="en-US" altLang="zh-CN" dirty="0" smtClean="0"/>
              <a:t>0</a:t>
            </a:r>
            <a:endParaRPr lang="zh-CN" altLang="en-US" dirty="0"/>
          </a:p>
        </p:txBody>
      </p:sp>
      <p:sp>
        <p:nvSpPr>
          <p:cNvPr id="48" name="文本框 47"/>
          <p:cNvSpPr txBox="1"/>
          <p:nvPr/>
        </p:nvSpPr>
        <p:spPr>
          <a:xfrm>
            <a:off x="9170127" y="2478701"/>
            <a:ext cx="509450" cy="369332"/>
          </a:xfrm>
          <a:prstGeom prst="rect">
            <a:avLst/>
          </a:prstGeom>
          <a:noFill/>
        </p:spPr>
        <p:txBody>
          <a:bodyPr wrap="square" rtlCol="0">
            <a:spAutoFit/>
          </a:bodyPr>
          <a:lstStyle/>
          <a:p>
            <a:r>
              <a:rPr lang="en-US" altLang="zh-CN" dirty="0" smtClean="0"/>
              <a:t>0</a:t>
            </a:r>
            <a:endParaRPr lang="zh-CN" altLang="en-US" dirty="0"/>
          </a:p>
        </p:txBody>
      </p:sp>
      <p:sp>
        <p:nvSpPr>
          <p:cNvPr id="49" name="文本框 48"/>
          <p:cNvSpPr txBox="1"/>
          <p:nvPr/>
        </p:nvSpPr>
        <p:spPr>
          <a:xfrm>
            <a:off x="1463038" y="6014272"/>
            <a:ext cx="3533503" cy="369332"/>
          </a:xfrm>
          <a:prstGeom prst="rect">
            <a:avLst/>
          </a:prstGeom>
          <a:noFill/>
        </p:spPr>
        <p:txBody>
          <a:bodyPr wrap="square" rtlCol="0">
            <a:spAutoFit/>
          </a:bodyPr>
          <a:lstStyle/>
          <a:p>
            <a:r>
              <a:rPr lang="en-US" altLang="zh-CN" dirty="0" smtClean="0"/>
              <a:t>30000</a:t>
            </a:r>
            <a:r>
              <a:rPr lang="zh-CN" altLang="en-US" dirty="0" smtClean="0"/>
              <a:t>不安全行为，不安全状态</a:t>
            </a:r>
            <a:endParaRPr lang="zh-CN" altLang="en-US" dirty="0"/>
          </a:p>
        </p:txBody>
      </p:sp>
      <p:sp>
        <p:nvSpPr>
          <p:cNvPr id="50" name="文本框 49"/>
          <p:cNvSpPr txBox="1"/>
          <p:nvPr/>
        </p:nvSpPr>
        <p:spPr>
          <a:xfrm>
            <a:off x="2014946" y="5152906"/>
            <a:ext cx="2584268" cy="369332"/>
          </a:xfrm>
          <a:prstGeom prst="rect">
            <a:avLst/>
          </a:prstGeom>
          <a:noFill/>
        </p:spPr>
        <p:txBody>
          <a:bodyPr wrap="square" rtlCol="0">
            <a:spAutoFit/>
          </a:bodyPr>
          <a:lstStyle/>
          <a:p>
            <a:r>
              <a:rPr lang="en-US" altLang="zh-CN" dirty="0" smtClean="0"/>
              <a:t>3000</a:t>
            </a:r>
            <a:r>
              <a:rPr lang="zh-CN" altLang="en-US" dirty="0" smtClean="0"/>
              <a:t>急救、未遂</a:t>
            </a:r>
            <a:endParaRPr lang="zh-CN" altLang="en-US" dirty="0"/>
          </a:p>
        </p:txBody>
      </p:sp>
      <p:sp>
        <p:nvSpPr>
          <p:cNvPr id="51" name="文本框 50"/>
          <p:cNvSpPr txBox="1"/>
          <p:nvPr/>
        </p:nvSpPr>
        <p:spPr>
          <a:xfrm>
            <a:off x="2118359" y="4275125"/>
            <a:ext cx="2222863" cy="369332"/>
          </a:xfrm>
          <a:prstGeom prst="rect">
            <a:avLst/>
          </a:prstGeom>
          <a:noFill/>
        </p:spPr>
        <p:txBody>
          <a:bodyPr wrap="square" rtlCol="0">
            <a:spAutoFit/>
          </a:bodyPr>
          <a:lstStyle/>
          <a:p>
            <a:r>
              <a:rPr lang="en-US" altLang="zh-CN" dirty="0" smtClean="0"/>
              <a:t>300</a:t>
            </a:r>
            <a:r>
              <a:rPr lang="zh-CN" altLang="en-US" dirty="0" smtClean="0"/>
              <a:t>无伤害事故</a:t>
            </a:r>
            <a:endParaRPr lang="zh-CN" altLang="en-US" dirty="0"/>
          </a:p>
        </p:txBody>
      </p:sp>
      <p:sp>
        <p:nvSpPr>
          <p:cNvPr id="52" name="文本框 51"/>
          <p:cNvSpPr txBox="1"/>
          <p:nvPr/>
        </p:nvSpPr>
        <p:spPr>
          <a:xfrm>
            <a:off x="2542903" y="3385066"/>
            <a:ext cx="1493520" cy="369332"/>
          </a:xfrm>
          <a:prstGeom prst="rect">
            <a:avLst/>
          </a:prstGeom>
          <a:noFill/>
        </p:spPr>
        <p:txBody>
          <a:bodyPr wrap="square" rtlCol="0">
            <a:spAutoFit/>
          </a:bodyPr>
          <a:lstStyle/>
          <a:p>
            <a:r>
              <a:rPr lang="en-US" altLang="zh-CN" dirty="0" smtClean="0"/>
              <a:t>29</a:t>
            </a:r>
            <a:r>
              <a:rPr lang="zh-CN" altLang="en-US" dirty="0" smtClean="0"/>
              <a:t>损工事故</a:t>
            </a:r>
            <a:endParaRPr lang="zh-CN" altLang="en-US" dirty="0"/>
          </a:p>
        </p:txBody>
      </p:sp>
      <p:sp>
        <p:nvSpPr>
          <p:cNvPr id="53" name="文本框 52"/>
          <p:cNvSpPr txBox="1"/>
          <p:nvPr/>
        </p:nvSpPr>
        <p:spPr>
          <a:xfrm>
            <a:off x="9852663" y="5179751"/>
            <a:ext cx="1107074" cy="369332"/>
          </a:xfrm>
          <a:prstGeom prst="rect">
            <a:avLst/>
          </a:prstGeom>
          <a:noFill/>
        </p:spPr>
        <p:txBody>
          <a:bodyPr wrap="square" rtlCol="0">
            <a:spAutoFit/>
          </a:bodyPr>
          <a:lstStyle/>
          <a:p>
            <a:r>
              <a:rPr lang="en-US" altLang="zh-CN" dirty="0" smtClean="0"/>
              <a:t>90</a:t>
            </a:r>
            <a:r>
              <a:rPr lang="zh-CN" altLang="en-US" dirty="0" smtClean="0"/>
              <a:t>未遂</a:t>
            </a:r>
            <a:endParaRPr lang="zh-CN" altLang="en-US" dirty="0"/>
          </a:p>
        </p:txBody>
      </p:sp>
      <p:sp>
        <p:nvSpPr>
          <p:cNvPr id="54" name="文本框 53"/>
          <p:cNvSpPr txBox="1"/>
          <p:nvPr/>
        </p:nvSpPr>
        <p:spPr>
          <a:xfrm>
            <a:off x="9403093" y="6014272"/>
            <a:ext cx="1838587" cy="369332"/>
          </a:xfrm>
          <a:prstGeom prst="rect">
            <a:avLst/>
          </a:prstGeom>
          <a:noFill/>
        </p:spPr>
        <p:txBody>
          <a:bodyPr wrap="square" rtlCol="0">
            <a:spAutoFit/>
          </a:bodyPr>
          <a:lstStyle/>
          <a:p>
            <a:r>
              <a:rPr lang="en-US" altLang="zh-CN" dirty="0" smtClean="0"/>
              <a:t>900</a:t>
            </a:r>
            <a:r>
              <a:rPr lang="zh-CN" altLang="en-US" dirty="0"/>
              <a:t>不</a:t>
            </a:r>
            <a:r>
              <a:rPr lang="zh-CN" altLang="en-US" dirty="0" smtClean="0"/>
              <a:t>安全行为</a:t>
            </a:r>
            <a:endParaRPr lang="zh-CN" altLang="en-US" dirty="0"/>
          </a:p>
        </p:txBody>
      </p:sp>
      <p:cxnSp>
        <p:nvCxnSpPr>
          <p:cNvPr id="56" name="直接连接符 55"/>
          <p:cNvCxnSpPr>
            <a:endCxn id="4" idx="3"/>
          </p:cNvCxnSpPr>
          <p:nvPr/>
        </p:nvCxnSpPr>
        <p:spPr>
          <a:xfrm flipH="1">
            <a:off x="3141617" y="3866606"/>
            <a:ext cx="960120" cy="2642268"/>
          </a:xfrm>
          <a:prstGeom prst="line">
            <a:avLst/>
          </a:prstGeom>
        </p:spPr>
        <p:style>
          <a:lnRef idx="1">
            <a:schemeClr val="accent2"/>
          </a:lnRef>
          <a:fillRef idx="0">
            <a:schemeClr val="accent2"/>
          </a:fillRef>
          <a:effectRef idx="0">
            <a:schemeClr val="accent2"/>
          </a:effectRef>
          <a:fontRef idx="minor">
            <a:schemeClr val="tx1"/>
          </a:fontRef>
        </p:style>
      </p:cxnSp>
      <p:grpSp>
        <p:nvGrpSpPr>
          <p:cNvPr id="59" name="Group 115"/>
          <p:cNvGrpSpPr/>
          <p:nvPr/>
        </p:nvGrpSpPr>
        <p:grpSpPr bwMode="auto">
          <a:xfrm rot="18557610">
            <a:off x="3500015" y="2910550"/>
            <a:ext cx="1830388" cy="915988"/>
            <a:chOff x="2792" y="2600"/>
            <a:chExt cx="1153" cy="577"/>
          </a:xfrm>
        </p:grpSpPr>
        <p:grpSp>
          <p:nvGrpSpPr>
            <p:cNvPr id="60" name="Group 116"/>
            <p:cNvGrpSpPr/>
            <p:nvPr/>
          </p:nvGrpSpPr>
          <p:grpSpPr bwMode="auto">
            <a:xfrm>
              <a:off x="3387" y="2600"/>
              <a:ext cx="558" cy="577"/>
              <a:chOff x="3387" y="2600"/>
              <a:chExt cx="558" cy="577"/>
            </a:xfrm>
          </p:grpSpPr>
          <p:sp>
            <p:nvSpPr>
              <p:cNvPr id="68" name="Freeform 117"/>
              <p:cNvSpPr/>
              <p:nvPr/>
            </p:nvSpPr>
            <p:spPr bwMode="auto">
              <a:xfrm>
                <a:off x="3387" y="2600"/>
                <a:ext cx="558" cy="577"/>
              </a:xfrm>
              <a:custGeom>
                <a:avLst/>
                <a:gdLst/>
                <a:ahLst/>
                <a:cxnLst>
                  <a:cxn ang="0">
                    <a:pos x="0" y="357"/>
                  </a:cxn>
                  <a:cxn ang="0">
                    <a:pos x="0" y="342"/>
                  </a:cxn>
                  <a:cxn ang="0">
                    <a:pos x="10" y="246"/>
                  </a:cxn>
                  <a:cxn ang="0">
                    <a:pos x="236" y="173"/>
                  </a:cxn>
                  <a:cxn ang="0">
                    <a:pos x="256" y="154"/>
                  </a:cxn>
                  <a:cxn ang="0">
                    <a:pos x="262" y="144"/>
                  </a:cxn>
                  <a:cxn ang="0">
                    <a:pos x="275" y="98"/>
                  </a:cxn>
                  <a:cxn ang="0">
                    <a:pos x="291" y="65"/>
                  </a:cxn>
                  <a:cxn ang="0">
                    <a:pos x="333" y="29"/>
                  </a:cxn>
                  <a:cxn ang="0">
                    <a:pos x="368" y="8"/>
                  </a:cxn>
                  <a:cxn ang="0">
                    <a:pos x="417" y="0"/>
                  </a:cxn>
                  <a:cxn ang="0">
                    <a:pos x="449" y="4"/>
                  </a:cxn>
                  <a:cxn ang="0">
                    <a:pos x="476" y="19"/>
                  </a:cxn>
                  <a:cxn ang="0">
                    <a:pos x="496" y="44"/>
                  </a:cxn>
                  <a:cxn ang="0">
                    <a:pos x="504" y="88"/>
                  </a:cxn>
                  <a:cxn ang="0">
                    <a:pos x="486" y="142"/>
                  </a:cxn>
                  <a:cxn ang="0">
                    <a:pos x="439" y="186"/>
                  </a:cxn>
                  <a:cxn ang="0">
                    <a:pos x="401" y="198"/>
                  </a:cxn>
                  <a:cxn ang="0">
                    <a:pos x="368" y="202"/>
                  </a:cxn>
                  <a:cxn ang="0">
                    <a:pos x="323" y="209"/>
                  </a:cxn>
                  <a:cxn ang="0">
                    <a:pos x="291" y="213"/>
                  </a:cxn>
                  <a:cxn ang="0">
                    <a:pos x="250" y="225"/>
                  </a:cxn>
                  <a:cxn ang="0">
                    <a:pos x="177" y="253"/>
                  </a:cxn>
                  <a:cxn ang="0">
                    <a:pos x="161" y="273"/>
                  </a:cxn>
                  <a:cxn ang="0">
                    <a:pos x="130" y="305"/>
                  </a:cxn>
                  <a:cxn ang="0">
                    <a:pos x="145" y="321"/>
                  </a:cxn>
                  <a:cxn ang="0">
                    <a:pos x="165" y="349"/>
                  </a:cxn>
                  <a:cxn ang="0">
                    <a:pos x="193" y="357"/>
                  </a:cxn>
                  <a:cxn ang="0">
                    <a:pos x="529" y="426"/>
                  </a:cxn>
                  <a:cxn ang="0">
                    <a:pos x="551" y="459"/>
                  </a:cxn>
                  <a:cxn ang="0">
                    <a:pos x="557" y="478"/>
                  </a:cxn>
                  <a:cxn ang="0">
                    <a:pos x="553" y="515"/>
                  </a:cxn>
                  <a:cxn ang="0">
                    <a:pos x="543" y="538"/>
                  </a:cxn>
                  <a:cxn ang="0">
                    <a:pos x="518" y="559"/>
                  </a:cxn>
                  <a:cxn ang="0">
                    <a:pos x="474" y="574"/>
                  </a:cxn>
                  <a:cxn ang="0">
                    <a:pos x="403" y="576"/>
                  </a:cxn>
                  <a:cxn ang="0">
                    <a:pos x="334" y="561"/>
                  </a:cxn>
                  <a:cxn ang="0">
                    <a:pos x="289" y="541"/>
                  </a:cxn>
                  <a:cxn ang="0">
                    <a:pos x="266" y="524"/>
                  </a:cxn>
                  <a:cxn ang="0">
                    <a:pos x="220" y="476"/>
                  </a:cxn>
                  <a:cxn ang="0">
                    <a:pos x="218" y="461"/>
                  </a:cxn>
                  <a:cxn ang="0">
                    <a:pos x="206" y="440"/>
                  </a:cxn>
                  <a:cxn ang="0">
                    <a:pos x="177" y="411"/>
                  </a:cxn>
                  <a:cxn ang="0">
                    <a:pos x="0" y="357"/>
                  </a:cxn>
                </a:cxnLst>
                <a:rect l="0" t="0" r="r" b="b"/>
                <a:pathLst>
                  <a:path w="558" h="577">
                    <a:moveTo>
                      <a:pt x="0" y="357"/>
                    </a:moveTo>
                    <a:lnTo>
                      <a:pt x="0" y="342"/>
                    </a:lnTo>
                    <a:lnTo>
                      <a:pt x="10" y="246"/>
                    </a:lnTo>
                    <a:lnTo>
                      <a:pt x="236" y="173"/>
                    </a:lnTo>
                    <a:lnTo>
                      <a:pt x="256" y="154"/>
                    </a:lnTo>
                    <a:lnTo>
                      <a:pt x="262" y="144"/>
                    </a:lnTo>
                    <a:lnTo>
                      <a:pt x="275" y="98"/>
                    </a:lnTo>
                    <a:lnTo>
                      <a:pt x="291" y="65"/>
                    </a:lnTo>
                    <a:lnTo>
                      <a:pt x="333" y="29"/>
                    </a:lnTo>
                    <a:lnTo>
                      <a:pt x="368" y="8"/>
                    </a:lnTo>
                    <a:lnTo>
                      <a:pt x="417" y="0"/>
                    </a:lnTo>
                    <a:lnTo>
                      <a:pt x="449" y="4"/>
                    </a:lnTo>
                    <a:lnTo>
                      <a:pt x="476" y="19"/>
                    </a:lnTo>
                    <a:lnTo>
                      <a:pt x="496" y="44"/>
                    </a:lnTo>
                    <a:lnTo>
                      <a:pt x="504" y="88"/>
                    </a:lnTo>
                    <a:lnTo>
                      <a:pt x="486" y="142"/>
                    </a:lnTo>
                    <a:lnTo>
                      <a:pt x="439" y="186"/>
                    </a:lnTo>
                    <a:lnTo>
                      <a:pt x="401" y="198"/>
                    </a:lnTo>
                    <a:lnTo>
                      <a:pt x="368" y="202"/>
                    </a:lnTo>
                    <a:lnTo>
                      <a:pt x="323" y="209"/>
                    </a:lnTo>
                    <a:lnTo>
                      <a:pt x="291" y="213"/>
                    </a:lnTo>
                    <a:lnTo>
                      <a:pt x="250" y="225"/>
                    </a:lnTo>
                    <a:lnTo>
                      <a:pt x="177" y="253"/>
                    </a:lnTo>
                    <a:lnTo>
                      <a:pt x="161" y="273"/>
                    </a:lnTo>
                    <a:lnTo>
                      <a:pt x="130" y="305"/>
                    </a:lnTo>
                    <a:lnTo>
                      <a:pt x="145" y="321"/>
                    </a:lnTo>
                    <a:lnTo>
                      <a:pt x="165" y="349"/>
                    </a:lnTo>
                    <a:lnTo>
                      <a:pt x="193" y="357"/>
                    </a:lnTo>
                    <a:lnTo>
                      <a:pt x="529" y="426"/>
                    </a:lnTo>
                    <a:lnTo>
                      <a:pt x="551" y="459"/>
                    </a:lnTo>
                    <a:lnTo>
                      <a:pt x="557" y="478"/>
                    </a:lnTo>
                    <a:lnTo>
                      <a:pt x="553" y="515"/>
                    </a:lnTo>
                    <a:lnTo>
                      <a:pt x="543" y="538"/>
                    </a:lnTo>
                    <a:lnTo>
                      <a:pt x="518" y="559"/>
                    </a:lnTo>
                    <a:lnTo>
                      <a:pt x="474" y="574"/>
                    </a:lnTo>
                    <a:lnTo>
                      <a:pt x="403" y="576"/>
                    </a:lnTo>
                    <a:lnTo>
                      <a:pt x="334" y="561"/>
                    </a:lnTo>
                    <a:lnTo>
                      <a:pt x="289" y="541"/>
                    </a:lnTo>
                    <a:lnTo>
                      <a:pt x="266" y="524"/>
                    </a:lnTo>
                    <a:lnTo>
                      <a:pt x="220" y="476"/>
                    </a:lnTo>
                    <a:lnTo>
                      <a:pt x="218" y="461"/>
                    </a:lnTo>
                    <a:lnTo>
                      <a:pt x="206" y="440"/>
                    </a:lnTo>
                    <a:lnTo>
                      <a:pt x="177" y="411"/>
                    </a:lnTo>
                    <a:lnTo>
                      <a:pt x="0" y="357"/>
                    </a:lnTo>
                    <a:close/>
                  </a:path>
                </a:pathLst>
              </a:custGeom>
              <a:solidFill>
                <a:srgbClr val="888888"/>
              </a:solidFill>
              <a:ln w="6350"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9" name="Oval 118"/>
              <p:cNvSpPr>
                <a:spLocks noChangeArrowheads="1"/>
              </p:cNvSpPr>
              <p:nvPr/>
            </p:nvSpPr>
            <p:spPr bwMode="auto">
              <a:xfrm rot="-1320000">
                <a:off x="3694" y="2640"/>
                <a:ext cx="167" cy="127"/>
              </a:xfrm>
              <a:prstGeom prst="ellipse">
                <a:avLst/>
              </a:prstGeom>
              <a:solidFill>
                <a:srgbClr val="FFFFFF"/>
              </a:solidFill>
              <a:ln w="6350">
                <a:solidFill>
                  <a:srgbClr val="000000"/>
                </a:solidFill>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70" name="Freeform 119"/>
              <p:cNvSpPr/>
              <p:nvPr/>
            </p:nvSpPr>
            <p:spPr bwMode="auto">
              <a:xfrm>
                <a:off x="3639" y="3011"/>
                <a:ext cx="269" cy="133"/>
              </a:xfrm>
              <a:custGeom>
                <a:avLst/>
                <a:gdLst/>
                <a:ahLst/>
                <a:cxnLst>
                  <a:cxn ang="0">
                    <a:pos x="16" y="0"/>
                  </a:cxn>
                  <a:cxn ang="0">
                    <a:pos x="49" y="2"/>
                  </a:cxn>
                  <a:cxn ang="0">
                    <a:pos x="244" y="44"/>
                  </a:cxn>
                  <a:cxn ang="0">
                    <a:pos x="260" y="50"/>
                  </a:cxn>
                  <a:cxn ang="0">
                    <a:pos x="268" y="65"/>
                  </a:cxn>
                  <a:cxn ang="0">
                    <a:pos x="268" y="88"/>
                  </a:cxn>
                  <a:cxn ang="0">
                    <a:pos x="258" y="109"/>
                  </a:cxn>
                  <a:cxn ang="0">
                    <a:pos x="244" y="117"/>
                  </a:cxn>
                  <a:cxn ang="0">
                    <a:pos x="216" y="127"/>
                  </a:cxn>
                  <a:cxn ang="0">
                    <a:pos x="185" y="132"/>
                  </a:cxn>
                  <a:cxn ang="0">
                    <a:pos x="157" y="132"/>
                  </a:cxn>
                  <a:cxn ang="0">
                    <a:pos x="114" y="121"/>
                  </a:cxn>
                  <a:cxn ang="0">
                    <a:pos x="57" y="100"/>
                  </a:cxn>
                  <a:cxn ang="0">
                    <a:pos x="35" y="88"/>
                  </a:cxn>
                  <a:cxn ang="0">
                    <a:pos x="4" y="54"/>
                  </a:cxn>
                  <a:cxn ang="0">
                    <a:pos x="0" y="40"/>
                  </a:cxn>
                  <a:cxn ang="0">
                    <a:pos x="4" y="23"/>
                  </a:cxn>
                  <a:cxn ang="0">
                    <a:pos x="8" y="8"/>
                  </a:cxn>
                  <a:cxn ang="0">
                    <a:pos x="16" y="0"/>
                  </a:cxn>
                </a:cxnLst>
                <a:rect l="0" t="0" r="r" b="b"/>
                <a:pathLst>
                  <a:path w="269" h="133">
                    <a:moveTo>
                      <a:pt x="16" y="0"/>
                    </a:moveTo>
                    <a:lnTo>
                      <a:pt x="49" y="2"/>
                    </a:lnTo>
                    <a:lnTo>
                      <a:pt x="244" y="44"/>
                    </a:lnTo>
                    <a:lnTo>
                      <a:pt x="260" y="50"/>
                    </a:lnTo>
                    <a:lnTo>
                      <a:pt x="268" y="65"/>
                    </a:lnTo>
                    <a:lnTo>
                      <a:pt x="268" y="88"/>
                    </a:lnTo>
                    <a:lnTo>
                      <a:pt x="258" y="109"/>
                    </a:lnTo>
                    <a:lnTo>
                      <a:pt x="244" y="117"/>
                    </a:lnTo>
                    <a:lnTo>
                      <a:pt x="216" y="127"/>
                    </a:lnTo>
                    <a:lnTo>
                      <a:pt x="185" y="132"/>
                    </a:lnTo>
                    <a:lnTo>
                      <a:pt x="157" y="132"/>
                    </a:lnTo>
                    <a:lnTo>
                      <a:pt x="114" y="121"/>
                    </a:lnTo>
                    <a:lnTo>
                      <a:pt x="57" y="100"/>
                    </a:lnTo>
                    <a:lnTo>
                      <a:pt x="35" y="88"/>
                    </a:lnTo>
                    <a:lnTo>
                      <a:pt x="4" y="54"/>
                    </a:lnTo>
                    <a:lnTo>
                      <a:pt x="0" y="40"/>
                    </a:lnTo>
                    <a:lnTo>
                      <a:pt x="4" y="23"/>
                    </a:lnTo>
                    <a:lnTo>
                      <a:pt x="8" y="8"/>
                    </a:lnTo>
                    <a:lnTo>
                      <a:pt x="16" y="0"/>
                    </a:lnTo>
                    <a:close/>
                  </a:path>
                </a:pathLst>
              </a:custGeom>
              <a:solidFill>
                <a:srgbClr val="FFFFFF"/>
              </a:solidFill>
              <a:ln w="6350"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grpSp>
        <p:sp>
          <p:nvSpPr>
            <p:cNvPr id="61" name="Freeform 120"/>
            <p:cNvSpPr/>
            <p:nvPr/>
          </p:nvSpPr>
          <p:spPr bwMode="auto">
            <a:xfrm>
              <a:off x="2792" y="2838"/>
              <a:ext cx="690" cy="235"/>
            </a:xfrm>
            <a:custGeom>
              <a:avLst/>
              <a:gdLst/>
              <a:ahLst/>
              <a:cxnLst>
                <a:cxn ang="0">
                  <a:pos x="410" y="63"/>
                </a:cxn>
                <a:cxn ang="0">
                  <a:pos x="520" y="33"/>
                </a:cxn>
                <a:cxn ang="0">
                  <a:pos x="630" y="0"/>
                </a:cxn>
                <a:cxn ang="0">
                  <a:pos x="650" y="0"/>
                </a:cxn>
                <a:cxn ang="0">
                  <a:pos x="670" y="4"/>
                </a:cxn>
                <a:cxn ang="0">
                  <a:pos x="681" y="21"/>
                </a:cxn>
                <a:cxn ang="0">
                  <a:pos x="689" y="46"/>
                </a:cxn>
                <a:cxn ang="0">
                  <a:pos x="677" y="58"/>
                </a:cxn>
                <a:cxn ang="0">
                  <a:pos x="662" y="75"/>
                </a:cxn>
                <a:cxn ang="0">
                  <a:pos x="551" y="104"/>
                </a:cxn>
                <a:cxn ang="0">
                  <a:pos x="142" y="221"/>
                </a:cxn>
                <a:cxn ang="0">
                  <a:pos x="75" y="234"/>
                </a:cxn>
                <a:cxn ang="0">
                  <a:pos x="0" y="225"/>
                </a:cxn>
                <a:cxn ang="0">
                  <a:pos x="32" y="209"/>
                </a:cxn>
                <a:cxn ang="0">
                  <a:pos x="55" y="196"/>
                </a:cxn>
                <a:cxn ang="0">
                  <a:pos x="122" y="163"/>
                </a:cxn>
                <a:cxn ang="0">
                  <a:pos x="193" y="138"/>
                </a:cxn>
                <a:cxn ang="0">
                  <a:pos x="410" y="63"/>
                </a:cxn>
                <a:cxn ang="0">
                  <a:pos x="410" y="63"/>
                </a:cxn>
                <a:cxn ang="0">
                  <a:pos x="410" y="63"/>
                </a:cxn>
              </a:cxnLst>
              <a:rect l="0" t="0" r="r" b="b"/>
              <a:pathLst>
                <a:path w="690" h="235">
                  <a:moveTo>
                    <a:pt x="410" y="63"/>
                  </a:moveTo>
                  <a:lnTo>
                    <a:pt x="520" y="33"/>
                  </a:lnTo>
                  <a:lnTo>
                    <a:pt x="630" y="0"/>
                  </a:lnTo>
                  <a:lnTo>
                    <a:pt x="650" y="0"/>
                  </a:lnTo>
                  <a:lnTo>
                    <a:pt x="670" y="4"/>
                  </a:lnTo>
                  <a:lnTo>
                    <a:pt x="681" y="21"/>
                  </a:lnTo>
                  <a:lnTo>
                    <a:pt x="689" y="46"/>
                  </a:lnTo>
                  <a:lnTo>
                    <a:pt x="677" y="58"/>
                  </a:lnTo>
                  <a:lnTo>
                    <a:pt x="662" y="75"/>
                  </a:lnTo>
                  <a:lnTo>
                    <a:pt x="551" y="104"/>
                  </a:lnTo>
                  <a:lnTo>
                    <a:pt x="142" y="221"/>
                  </a:lnTo>
                  <a:lnTo>
                    <a:pt x="75" y="234"/>
                  </a:lnTo>
                  <a:lnTo>
                    <a:pt x="0" y="225"/>
                  </a:lnTo>
                  <a:lnTo>
                    <a:pt x="32" y="209"/>
                  </a:lnTo>
                  <a:lnTo>
                    <a:pt x="55" y="196"/>
                  </a:lnTo>
                  <a:lnTo>
                    <a:pt x="122" y="163"/>
                  </a:lnTo>
                  <a:lnTo>
                    <a:pt x="193" y="138"/>
                  </a:lnTo>
                  <a:lnTo>
                    <a:pt x="410" y="63"/>
                  </a:lnTo>
                  <a:close/>
                </a:path>
              </a:pathLst>
            </a:custGeom>
            <a:solidFill>
              <a:srgbClr val="FFFFFF"/>
            </a:solidFill>
            <a:ln w="3175"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2" name="Freeform 121"/>
            <p:cNvSpPr/>
            <p:nvPr/>
          </p:nvSpPr>
          <p:spPr bwMode="auto">
            <a:xfrm>
              <a:off x="2792" y="2838"/>
              <a:ext cx="690" cy="235"/>
            </a:xfrm>
            <a:custGeom>
              <a:avLst/>
              <a:gdLst/>
              <a:ahLst/>
              <a:cxnLst>
                <a:cxn ang="0">
                  <a:pos x="410" y="63"/>
                </a:cxn>
                <a:cxn ang="0">
                  <a:pos x="520" y="33"/>
                </a:cxn>
                <a:cxn ang="0">
                  <a:pos x="630" y="0"/>
                </a:cxn>
                <a:cxn ang="0">
                  <a:pos x="650" y="0"/>
                </a:cxn>
                <a:cxn ang="0">
                  <a:pos x="670" y="4"/>
                </a:cxn>
                <a:cxn ang="0">
                  <a:pos x="681" y="21"/>
                </a:cxn>
                <a:cxn ang="0">
                  <a:pos x="689" y="46"/>
                </a:cxn>
                <a:cxn ang="0">
                  <a:pos x="677" y="58"/>
                </a:cxn>
                <a:cxn ang="0">
                  <a:pos x="662" y="75"/>
                </a:cxn>
                <a:cxn ang="0">
                  <a:pos x="551" y="104"/>
                </a:cxn>
                <a:cxn ang="0">
                  <a:pos x="142" y="221"/>
                </a:cxn>
                <a:cxn ang="0">
                  <a:pos x="75" y="234"/>
                </a:cxn>
                <a:cxn ang="0">
                  <a:pos x="0" y="225"/>
                </a:cxn>
                <a:cxn ang="0">
                  <a:pos x="32" y="209"/>
                </a:cxn>
                <a:cxn ang="0">
                  <a:pos x="55" y="196"/>
                </a:cxn>
                <a:cxn ang="0">
                  <a:pos x="122" y="163"/>
                </a:cxn>
                <a:cxn ang="0">
                  <a:pos x="193" y="138"/>
                </a:cxn>
                <a:cxn ang="0">
                  <a:pos x="410" y="63"/>
                </a:cxn>
              </a:cxnLst>
              <a:rect l="0" t="0" r="r" b="b"/>
              <a:pathLst>
                <a:path w="690" h="235">
                  <a:moveTo>
                    <a:pt x="410" y="63"/>
                  </a:moveTo>
                  <a:lnTo>
                    <a:pt x="520" y="33"/>
                  </a:lnTo>
                  <a:lnTo>
                    <a:pt x="630" y="0"/>
                  </a:lnTo>
                  <a:lnTo>
                    <a:pt x="650" y="0"/>
                  </a:lnTo>
                  <a:lnTo>
                    <a:pt x="670" y="4"/>
                  </a:lnTo>
                  <a:lnTo>
                    <a:pt x="681" y="21"/>
                  </a:lnTo>
                  <a:lnTo>
                    <a:pt x="689" y="46"/>
                  </a:lnTo>
                  <a:lnTo>
                    <a:pt x="677" y="58"/>
                  </a:lnTo>
                  <a:lnTo>
                    <a:pt x="662" y="75"/>
                  </a:lnTo>
                  <a:lnTo>
                    <a:pt x="551" y="104"/>
                  </a:lnTo>
                  <a:lnTo>
                    <a:pt x="142" y="221"/>
                  </a:lnTo>
                  <a:lnTo>
                    <a:pt x="75" y="234"/>
                  </a:lnTo>
                  <a:lnTo>
                    <a:pt x="0" y="225"/>
                  </a:lnTo>
                  <a:lnTo>
                    <a:pt x="32" y="209"/>
                  </a:lnTo>
                  <a:lnTo>
                    <a:pt x="55" y="196"/>
                  </a:lnTo>
                  <a:lnTo>
                    <a:pt x="122" y="163"/>
                  </a:lnTo>
                  <a:lnTo>
                    <a:pt x="193" y="138"/>
                  </a:lnTo>
                  <a:lnTo>
                    <a:pt x="410" y="63"/>
                  </a:lnTo>
                  <a:close/>
                </a:path>
              </a:pathLst>
            </a:custGeom>
            <a:noFill/>
            <a:ln w="3175"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3" name="Freeform 122"/>
            <p:cNvSpPr/>
            <p:nvPr/>
          </p:nvSpPr>
          <p:spPr bwMode="auto">
            <a:xfrm>
              <a:off x="3343" y="2901"/>
              <a:ext cx="135" cy="67"/>
            </a:xfrm>
            <a:custGeom>
              <a:avLst/>
              <a:gdLst/>
              <a:ahLst/>
              <a:cxnLst>
                <a:cxn ang="0">
                  <a:pos x="122" y="0"/>
                </a:cxn>
                <a:cxn ang="0">
                  <a:pos x="126" y="12"/>
                </a:cxn>
                <a:cxn ang="0">
                  <a:pos x="130" y="25"/>
                </a:cxn>
                <a:cxn ang="0">
                  <a:pos x="134" y="41"/>
                </a:cxn>
                <a:cxn ang="0">
                  <a:pos x="111" y="58"/>
                </a:cxn>
                <a:cxn ang="0">
                  <a:pos x="83" y="66"/>
                </a:cxn>
                <a:cxn ang="0">
                  <a:pos x="0" y="41"/>
                </a:cxn>
                <a:cxn ang="0">
                  <a:pos x="111" y="12"/>
                </a:cxn>
                <a:cxn ang="0">
                  <a:pos x="122" y="0"/>
                </a:cxn>
                <a:cxn ang="0">
                  <a:pos x="122" y="0"/>
                </a:cxn>
              </a:cxnLst>
              <a:rect l="0" t="0" r="r" b="b"/>
              <a:pathLst>
                <a:path w="135" h="67">
                  <a:moveTo>
                    <a:pt x="122" y="0"/>
                  </a:moveTo>
                  <a:lnTo>
                    <a:pt x="126" y="12"/>
                  </a:lnTo>
                  <a:lnTo>
                    <a:pt x="130" y="25"/>
                  </a:lnTo>
                  <a:lnTo>
                    <a:pt x="134" y="41"/>
                  </a:lnTo>
                  <a:lnTo>
                    <a:pt x="111" y="58"/>
                  </a:lnTo>
                  <a:lnTo>
                    <a:pt x="83" y="66"/>
                  </a:lnTo>
                  <a:lnTo>
                    <a:pt x="0" y="41"/>
                  </a:lnTo>
                  <a:lnTo>
                    <a:pt x="111" y="12"/>
                  </a:lnTo>
                  <a:lnTo>
                    <a:pt x="122" y="0"/>
                  </a:lnTo>
                  <a:close/>
                </a:path>
              </a:pathLst>
            </a:custGeom>
            <a:solidFill>
              <a:srgbClr val="FFFFFF"/>
            </a:solidFill>
            <a:ln w="3175"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4" name="Freeform 123"/>
            <p:cNvSpPr/>
            <p:nvPr/>
          </p:nvSpPr>
          <p:spPr bwMode="auto">
            <a:xfrm>
              <a:off x="3343" y="2901"/>
              <a:ext cx="135" cy="67"/>
            </a:xfrm>
            <a:custGeom>
              <a:avLst/>
              <a:gdLst/>
              <a:ahLst/>
              <a:cxnLst>
                <a:cxn ang="0">
                  <a:pos x="122" y="0"/>
                </a:cxn>
                <a:cxn ang="0">
                  <a:pos x="126" y="12"/>
                </a:cxn>
                <a:cxn ang="0">
                  <a:pos x="130" y="25"/>
                </a:cxn>
                <a:cxn ang="0">
                  <a:pos x="134" y="41"/>
                </a:cxn>
                <a:cxn ang="0">
                  <a:pos x="111" y="58"/>
                </a:cxn>
                <a:cxn ang="0">
                  <a:pos x="83" y="66"/>
                </a:cxn>
                <a:cxn ang="0">
                  <a:pos x="0" y="41"/>
                </a:cxn>
                <a:cxn ang="0">
                  <a:pos x="111" y="12"/>
                </a:cxn>
                <a:cxn ang="0">
                  <a:pos x="122" y="0"/>
                </a:cxn>
              </a:cxnLst>
              <a:rect l="0" t="0" r="r" b="b"/>
              <a:pathLst>
                <a:path w="135" h="67">
                  <a:moveTo>
                    <a:pt x="122" y="0"/>
                  </a:moveTo>
                  <a:lnTo>
                    <a:pt x="126" y="12"/>
                  </a:lnTo>
                  <a:lnTo>
                    <a:pt x="130" y="25"/>
                  </a:lnTo>
                  <a:lnTo>
                    <a:pt x="134" y="41"/>
                  </a:lnTo>
                  <a:lnTo>
                    <a:pt x="111" y="58"/>
                  </a:lnTo>
                  <a:lnTo>
                    <a:pt x="83" y="66"/>
                  </a:lnTo>
                  <a:lnTo>
                    <a:pt x="0" y="41"/>
                  </a:lnTo>
                  <a:lnTo>
                    <a:pt x="111" y="12"/>
                  </a:lnTo>
                  <a:lnTo>
                    <a:pt x="122" y="0"/>
                  </a:lnTo>
                  <a:close/>
                </a:path>
              </a:pathLst>
            </a:custGeom>
            <a:noFill/>
            <a:ln w="3175"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5" name="Oval 124"/>
            <p:cNvSpPr>
              <a:spLocks noChangeArrowheads="1"/>
            </p:cNvSpPr>
            <p:nvPr/>
          </p:nvSpPr>
          <p:spPr bwMode="auto">
            <a:xfrm>
              <a:off x="3328" y="2884"/>
              <a:ext cx="35" cy="37"/>
            </a:xfrm>
            <a:prstGeom prst="ellipse">
              <a:avLst/>
            </a:prstGeom>
            <a:solidFill>
              <a:srgbClr val="000000"/>
            </a:solidFill>
            <a:ln w="3175">
              <a:solidFill>
                <a:srgbClr val="000000"/>
              </a:solidFill>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6" name="Line 125"/>
            <p:cNvSpPr>
              <a:spLocks noChangeShapeType="1"/>
            </p:cNvSpPr>
            <p:nvPr/>
          </p:nvSpPr>
          <p:spPr bwMode="auto">
            <a:xfrm>
              <a:off x="3332" y="2892"/>
              <a:ext cx="27" cy="21"/>
            </a:xfrm>
            <a:prstGeom prst="line">
              <a:avLst/>
            </a:prstGeom>
            <a:noFill/>
            <a:ln w="3175">
              <a:solidFill>
                <a:srgbClr val="000000"/>
              </a:solidFill>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7" name="Freeform 126"/>
            <p:cNvSpPr/>
            <p:nvPr/>
          </p:nvSpPr>
          <p:spPr bwMode="auto">
            <a:xfrm>
              <a:off x="2794" y="2754"/>
              <a:ext cx="558" cy="148"/>
            </a:xfrm>
            <a:custGeom>
              <a:avLst/>
              <a:gdLst/>
              <a:ahLst/>
              <a:cxnLst>
                <a:cxn ang="0">
                  <a:pos x="404" y="147"/>
                </a:cxn>
                <a:cxn ang="0">
                  <a:pos x="0" y="25"/>
                </a:cxn>
                <a:cxn ang="0">
                  <a:pos x="89" y="0"/>
                </a:cxn>
                <a:cxn ang="0">
                  <a:pos x="108" y="0"/>
                </a:cxn>
                <a:cxn ang="0">
                  <a:pos x="557" y="105"/>
                </a:cxn>
                <a:cxn ang="0">
                  <a:pos x="404" y="147"/>
                </a:cxn>
              </a:cxnLst>
              <a:rect l="0" t="0" r="r" b="b"/>
              <a:pathLst>
                <a:path w="558" h="148">
                  <a:moveTo>
                    <a:pt x="404" y="147"/>
                  </a:moveTo>
                  <a:lnTo>
                    <a:pt x="0" y="25"/>
                  </a:lnTo>
                  <a:lnTo>
                    <a:pt x="89" y="0"/>
                  </a:lnTo>
                  <a:lnTo>
                    <a:pt x="108" y="0"/>
                  </a:lnTo>
                  <a:lnTo>
                    <a:pt x="557" y="105"/>
                  </a:lnTo>
                  <a:lnTo>
                    <a:pt x="404" y="147"/>
                  </a:lnTo>
                  <a:close/>
                </a:path>
              </a:pathLst>
            </a:custGeom>
            <a:solidFill>
              <a:srgbClr val="FFFFFF"/>
            </a:solidFill>
            <a:ln w="6350"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grpSp>
      <p:sp>
        <p:nvSpPr>
          <p:cNvPr id="72" name="等腰三角形 71"/>
          <p:cNvSpPr/>
          <p:nvPr/>
        </p:nvSpPr>
        <p:spPr>
          <a:xfrm rot="13196152">
            <a:off x="4756670" y="2321653"/>
            <a:ext cx="348829" cy="955061"/>
          </a:xfrm>
          <a:prstGeom prst="triangl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3" name="圆角矩形 72"/>
          <p:cNvSpPr/>
          <p:nvPr/>
        </p:nvSpPr>
        <p:spPr>
          <a:xfrm>
            <a:off x="4963886" y="1647751"/>
            <a:ext cx="2643054" cy="983446"/>
          </a:xfrm>
          <a:prstGeom prst="round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如果我们从中切一刀（减少最底层隐藏数量）将会发生什么</a:t>
            </a:r>
            <a:endParaRPr lang="zh-CN" altLang="en-US" dirty="0"/>
          </a:p>
        </p:txBody>
      </p:sp>
      <p:sp>
        <p:nvSpPr>
          <p:cNvPr id="74" name="AutoShape 22"/>
          <p:cNvSpPr>
            <a:spLocks noChangeArrowheads="1"/>
          </p:cNvSpPr>
          <p:nvPr/>
        </p:nvSpPr>
        <p:spPr bwMode="auto">
          <a:xfrm rot="18340">
            <a:off x="5048762" y="4055779"/>
            <a:ext cx="2390080" cy="603250"/>
          </a:xfrm>
          <a:prstGeom prst="rightArrow">
            <a:avLst>
              <a:gd name="adj1" fmla="val 50065"/>
              <a:gd name="adj2" fmla="val 37573"/>
            </a:avLst>
          </a:prstGeom>
          <a:gradFill rotWithShape="0">
            <a:gsLst>
              <a:gs pos="0">
                <a:srgbClr val="F4DF91"/>
              </a:gs>
              <a:gs pos="100000">
                <a:srgbClr val="E7B705"/>
              </a:gs>
            </a:gsLst>
            <a:lin ang="5400000" scaled="1"/>
          </a:gradFill>
          <a:ln w="9525">
            <a:miter lim="800000"/>
          </a:ln>
          <a:scene3d>
            <a:camera prst="legacyObliqueTopRight"/>
            <a:lightRig rig="legacyFlat3" dir="b"/>
          </a:scene3d>
          <a:sp3d extrusionH="163500" prstMaterial="legacyMatte">
            <a:bevelT w="13500" h="13500" prst="angle"/>
            <a:bevelB w="13500" h="13500" prst="angle"/>
            <a:extrusionClr>
              <a:srgbClr val="E7B705"/>
            </a:extrusionClr>
            <a:contourClr>
              <a:srgbClr val="F4DF91"/>
            </a:contourClr>
          </a:sp3d>
        </p:spPr>
        <p:txBody>
          <a:bodyPr wrap="none" anchor="ctr">
            <a:flatTx/>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endParaRPr lang="zh-CN" altLang="zh-CN"/>
          </a:p>
        </p:txBody>
      </p:sp>
      <p:grpSp>
        <p:nvGrpSpPr>
          <p:cNvPr id="75" name="Group 17"/>
          <p:cNvGrpSpPr/>
          <p:nvPr/>
        </p:nvGrpSpPr>
        <p:grpSpPr bwMode="auto">
          <a:xfrm rot="15053708">
            <a:off x="9507135" y="2359543"/>
            <a:ext cx="1251087" cy="994991"/>
            <a:chOff x="1410" y="2922"/>
            <a:chExt cx="912" cy="384"/>
          </a:xfrm>
        </p:grpSpPr>
        <p:sp>
          <p:nvSpPr>
            <p:cNvPr id="76" name="Freeform 18"/>
            <p:cNvSpPr/>
            <p:nvPr/>
          </p:nvSpPr>
          <p:spPr bwMode="auto">
            <a:xfrm rot="10800000">
              <a:off x="1410" y="2922"/>
              <a:ext cx="544" cy="277"/>
            </a:xfrm>
            <a:custGeom>
              <a:avLst/>
              <a:gdLst>
                <a:gd name="T0" fmla="*/ 0 w 2750"/>
                <a:gd name="T1" fmla="*/ 0 h 1733"/>
                <a:gd name="T2" fmla="*/ 0 w 2750"/>
                <a:gd name="T3" fmla="*/ 0 h 1733"/>
                <a:gd name="T4" fmla="*/ 0 w 2750"/>
                <a:gd name="T5" fmla="*/ 0 h 1733"/>
                <a:gd name="T6" fmla="*/ 0 w 2750"/>
                <a:gd name="T7" fmla="*/ 0 h 1733"/>
                <a:gd name="T8" fmla="*/ 0 w 2750"/>
                <a:gd name="T9" fmla="*/ 0 h 1733"/>
                <a:gd name="T10" fmla="*/ 0 w 2750"/>
                <a:gd name="T11" fmla="*/ 0 h 1733"/>
                <a:gd name="T12" fmla="*/ 0 w 2750"/>
                <a:gd name="T13" fmla="*/ 0 h 1733"/>
                <a:gd name="T14" fmla="*/ 0 w 2750"/>
                <a:gd name="T15" fmla="*/ 0 h 1733"/>
                <a:gd name="T16" fmla="*/ 0 w 2750"/>
                <a:gd name="T17" fmla="*/ 0 h 1733"/>
                <a:gd name="T18" fmla="*/ 0 w 2750"/>
                <a:gd name="T19" fmla="*/ 0 h 1733"/>
                <a:gd name="T20" fmla="*/ 0 w 2750"/>
                <a:gd name="T21" fmla="*/ 0 h 1733"/>
                <a:gd name="T22" fmla="*/ 0 w 2750"/>
                <a:gd name="T23" fmla="*/ 0 h 1733"/>
                <a:gd name="T24" fmla="*/ 0 w 2750"/>
                <a:gd name="T25" fmla="*/ 0 h 1733"/>
                <a:gd name="T26" fmla="*/ 0 w 2750"/>
                <a:gd name="T27" fmla="*/ 0 h 1733"/>
                <a:gd name="T28" fmla="*/ 0 w 2750"/>
                <a:gd name="T29" fmla="*/ 0 h 1733"/>
                <a:gd name="T30" fmla="*/ 0 w 2750"/>
                <a:gd name="T31" fmla="*/ 0 h 1733"/>
                <a:gd name="T32" fmla="*/ 0 w 2750"/>
                <a:gd name="T33" fmla="*/ 0 h 1733"/>
                <a:gd name="T34" fmla="*/ 0 w 2750"/>
                <a:gd name="T35" fmla="*/ 0 h 1733"/>
                <a:gd name="T36" fmla="*/ 0 w 2750"/>
                <a:gd name="T37" fmla="*/ 0 h 1733"/>
                <a:gd name="T38" fmla="*/ 0 w 2750"/>
                <a:gd name="T39" fmla="*/ 0 h 1733"/>
                <a:gd name="T40" fmla="*/ 0 w 2750"/>
                <a:gd name="T41" fmla="*/ 0 h 1733"/>
                <a:gd name="T42" fmla="*/ 0 w 2750"/>
                <a:gd name="T43" fmla="*/ 0 h 1733"/>
                <a:gd name="T44" fmla="*/ 0 w 2750"/>
                <a:gd name="T45" fmla="*/ 0 h 1733"/>
                <a:gd name="T46" fmla="*/ 0 w 2750"/>
                <a:gd name="T47" fmla="*/ 0 h 1733"/>
                <a:gd name="T48" fmla="*/ 0 w 2750"/>
                <a:gd name="T49" fmla="*/ 0 h 1733"/>
                <a:gd name="T50" fmla="*/ 0 w 2750"/>
                <a:gd name="T51" fmla="*/ 0 h 1733"/>
                <a:gd name="T52" fmla="*/ 0 w 2750"/>
                <a:gd name="T53" fmla="*/ 0 h 1733"/>
                <a:gd name="T54" fmla="*/ 0 w 2750"/>
                <a:gd name="T55" fmla="*/ 0 h 1733"/>
                <a:gd name="T56" fmla="*/ 0 w 2750"/>
                <a:gd name="T57" fmla="*/ 0 h 1733"/>
                <a:gd name="T58" fmla="*/ 0 w 2750"/>
                <a:gd name="T59" fmla="*/ 0 h 1733"/>
                <a:gd name="T60" fmla="*/ 0 w 2750"/>
                <a:gd name="T61" fmla="*/ 0 h 1733"/>
                <a:gd name="T62" fmla="*/ 0 w 2750"/>
                <a:gd name="T63" fmla="*/ 0 h 1733"/>
                <a:gd name="T64" fmla="*/ 0 w 2750"/>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0"/>
                <a:gd name="T100" fmla="*/ 0 h 1733"/>
                <a:gd name="T101" fmla="*/ 2750 w 2750"/>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764700"/>
                </a:gs>
                <a:gs pos="100000">
                  <a:srgbClr val="FF9900"/>
                </a:gs>
              </a:gsLst>
              <a:lin ang="5400000" scaled="1"/>
            </a:gra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sp>
          <p:nvSpPr>
            <p:cNvPr id="77" name="Freeform 19"/>
            <p:cNvSpPr/>
            <p:nvPr/>
          </p:nvSpPr>
          <p:spPr bwMode="auto">
            <a:xfrm rot="10800000">
              <a:off x="1706" y="3199"/>
              <a:ext cx="320" cy="107"/>
            </a:xfrm>
            <a:custGeom>
              <a:avLst/>
              <a:gdLst>
                <a:gd name="T0" fmla="*/ 0 w 6472"/>
                <a:gd name="T1" fmla="*/ 0 h 2485"/>
                <a:gd name="T2" fmla="*/ 0 w 6472"/>
                <a:gd name="T3" fmla="*/ 0 h 2485"/>
                <a:gd name="T4" fmla="*/ 0 w 6472"/>
                <a:gd name="T5" fmla="*/ 0 h 2485"/>
                <a:gd name="T6" fmla="*/ 0 w 6472"/>
                <a:gd name="T7" fmla="*/ 0 h 2485"/>
                <a:gd name="T8" fmla="*/ 0 60000 65536"/>
                <a:gd name="T9" fmla="*/ 0 60000 65536"/>
                <a:gd name="T10" fmla="*/ 0 60000 65536"/>
                <a:gd name="T11" fmla="*/ 0 60000 65536"/>
                <a:gd name="T12" fmla="*/ 0 w 6472"/>
                <a:gd name="T13" fmla="*/ 0 h 2485"/>
                <a:gd name="T14" fmla="*/ 6472 w 6472"/>
                <a:gd name="T15" fmla="*/ 2485 h 2485"/>
              </a:gdLst>
              <a:ahLst/>
              <a:cxnLst>
                <a:cxn ang="T8">
                  <a:pos x="T0" y="T1"/>
                </a:cxn>
                <a:cxn ang="T9">
                  <a:pos x="T2" y="T3"/>
                </a:cxn>
                <a:cxn ang="T10">
                  <a:pos x="T4" y="T5"/>
                </a:cxn>
                <a:cxn ang="T11">
                  <a:pos x="T6" y="T7"/>
                </a:cxn>
              </a:cxnLst>
              <a:rect l="T12" t="T13" r="T14" b="T15"/>
              <a:pathLst>
                <a:path w="6472" h="2485">
                  <a:moveTo>
                    <a:pt x="0" y="2485"/>
                  </a:moveTo>
                  <a:lnTo>
                    <a:pt x="6472" y="2485"/>
                  </a:lnTo>
                  <a:lnTo>
                    <a:pt x="3236" y="0"/>
                  </a:lnTo>
                  <a:lnTo>
                    <a:pt x="0" y="2485"/>
                  </a:lnTo>
                  <a:close/>
                </a:path>
              </a:pathLst>
            </a:custGeom>
            <a:gradFill rotWithShape="0">
              <a:gsLst>
                <a:gs pos="0">
                  <a:srgbClr val="CC6600"/>
                </a:gs>
                <a:gs pos="100000">
                  <a:srgbClr val="EECBA9"/>
                </a:gs>
              </a:gsLst>
              <a:lin ang="5400000" scaled="1"/>
            </a:gra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sp>
          <p:nvSpPr>
            <p:cNvPr id="78" name="Freeform 20"/>
            <p:cNvSpPr/>
            <p:nvPr/>
          </p:nvSpPr>
          <p:spPr bwMode="auto">
            <a:xfrm rot="10800000">
              <a:off x="1778" y="2923"/>
              <a:ext cx="544" cy="277"/>
            </a:xfrm>
            <a:custGeom>
              <a:avLst/>
              <a:gdLst>
                <a:gd name="T0" fmla="*/ 0 w 11000"/>
                <a:gd name="T1" fmla="*/ 0 h 6931"/>
                <a:gd name="T2" fmla="*/ 0 w 11000"/>
                <a:gd name="T3" fmla="*/ 0 h 6931"/>
                <a:gd name="T4" fmla="*/ 0 w 11000"/>
                <a:gd name="T5" fmla="*/ 0 h 6931"/>
                <a:gd name="T6" fmla="*/ 0 w 11000"/>
                <a:gd name="T7" fmla="*/ 0 h 6931"/>
                <a:gd name="T8" fmla="*/ 0 w 11000"/>
                <a:gd name="T9" fmla="*/ 0 h 6931"/>
                <a:gd name="T10" fmla="*/ 0 w 11000"/>
                <a:gd name="T11" fmla="*/ 0 h 6931"/>
                <a:gd name="T12" fmla="*/ 0 w 11000"/>
                <a:gd name="T13" fmla="*/ 0 h 6931"/>
                <a:gd name="T14" fmla="*/ 0 w 11000"/>
                <a:gd name="T15" fmla="*/ 0 h 6931"/>
                <a:gd name="T16" fmla="*/ 0 w 11000"/>
                <a:gd name="T17" fmla="*/ 0 h 6931"/>
                <a:gd name="T18" fmla="*/ 0 w 11000"/>
                <a:gd name="T19" fmla="*/ 0 h 6931"/>
                <a:gd name="T20" fmla="*/ 0 w 11000"/>
                <a:gd name="T21" fmla="*/ 0 h 6931"/>
                <a:gd name="T22" fmla="*/ 0 w 11000"/>
                <a:gd name="T23" fmla="*/ 0 h 6931"/>
                <a:gd name="T24" fmla="*/ 0 w 11000"/>
                <a:gd name="T25" fmla="*/ 0 h 6931"/>
                <a:gd name="T26" fmla="*/ 0 w 11000"/>
                <a:gd name="T27" fmla="*/ 0 h 6931"/>
                <a:gd name="T28" fmla="*/ 0 w 11000"/>
                <a:gd name="T29" fmla="*/ 0 h 6931"/>
                <a:gd name="T30" fmla="*/ 0 w 11000"/>
                <a:gd name="T31" fmla="*/ 0 h 6931"/>
                <a:gd name="T32" fmla="*/ 0 w 11000"/>
                <a:gd name="T33" fmla="*/ 0 h 6931"/>
                <a:gd name="T34" fmla="*/ 0 w 11000"/>
                <a:gd name="T35" fmla="*/ 0 h 6931"/>
                <a:gd name="T36" fmla="*/ 0 w 11000"/>
                <a:gd name="T37" fmla="*/ 0 h 6931"/>
                <a:gd name="T38" fmla="*/ 0 w 11000"/>
                <a:gd name="T39" fmla="*/ 0 h 6931"/>
                <a:gd name="T40" fmla="*/ 0 w 11000"/>
                <a:gd name="T41" fmla="*/ 0 h 6931"/>
                <a:gd name="T42" fmla="*/ 0 w 11000"/>
                <a:gd name="T43" fmla="*/ 0 h 6931"/>
                <a:gd name="T44" fmla="*/ 0 w 11000"/>
                <a:gd name="T45" fmla="*/ 0 h 6931"/>
                <a:gd name="T46" fmla="*/ 0 w 11000"/>
                <a:gd name="T47" fmla="*/ 0 h 6931"/>
                <a:gd name="T48" fmla="*/ 0 w 11000"/>
                <a:gd name="T49" fmla="*/ 0 h 6931"/>
                <a:gd name="T50" fmla="*/ 0 w 11000"/>
                <a:gd name="T51" fmla="*/ 0 h 6931"/>
                <a:gd name="T52" fmla="*/ 0 w 11000"/>
                <a:gd name="T53" fmla="*/ 0 h 6931"/>
                <a:gd name="T54" fmla="*/ 0 w 11000"/>
                <a:gd name="T55" fmla="*/ 0 h 6931"/>
                <a:gd name="T56" fmla="*/ 0 w 11000"/>
                <a:gd name="T57" fmla="*/ 0 h 6931"/>
                <a:gd name="T58" fmla="*/ 0 w 11000"/>
                <a:gd name="T59" fmla="*/ 0 h 6931"/>
                <a:gd name="T60" fmla="*/ 0 w 11000"/>
                <a:gd name="T61" fmla="*/ 0 h 6931"/>
                <a:gd name="T62" fmla="*/ 0 w 11000"/>
                <a:gd name="T63" fmla="*/ 0 h 6931"/>
                <a:gd name="T64" fmla="*/ 0 w 11000"/>
                <a:gd name="T65" fmla="*/ 0 h 69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00"/>
                <a:gd name="T100" fmla="*/ 0 h 6931"/>
                <a:gd name="T101" fmla="*/ 11000 w 11000"/>
                <a:gd name="T102" fmla="*/ 6931 h 69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rgbClr val="764700"/>
                </a:gs>
                <a:gs pos="100000">
                  <a:srgbClr val="FF9900"/>
                </a:gs>
              </a:gsLst>
              <a:lin ang="5400000" scaled="1"/>
            </a:gra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sp>
          <p:nvSpPr>
            <p:cNvPr id="79" name="Freeform 21"/>
            <p:cNvSpPr/>
            <p:nvPr/>
          </p:nvSpPr>
          <p:spPr bwMode="auto">
            <a:xfrm rot="10800000">
              <a:off x="1778" y="3023"/>
              <a:ext cx="176" cy="176"/>
            </a:xfrm>
            <a:custGeom>
              <a:avLst/>
              <a:gdLst>
                <a:gd name="T0" fmla="*/ 0 w 3568"/>
                <a:gd name="T1" fmla="*/ 0 h 4416"/>
                <a:gd name="T2" fmla="*/ 0 w 3568"/>
                <a:gd name="T3" fmla="*/ 0 h 4416"/>
                <a:gd name="T4" fmla="*/ 0 w 3568"/>
                <a:gd name="T5" fmla="*/ 0 h 4416"/>
                <a:gd name="T6" fmla="*/ 0 w 3568"/>
                <a:gd name="T7" fmla="*/ 0 h 4416"/>
                <a:gd name="T8" fmla="*/ 0 w 3568"/>
                <a:gd name="T9" fmla="*/ 0 h 4416"/>
                <a:gd name="T10" fmla="*/ 0 w 3568"/>
                <a:gd name="T11" fmla="*/ 0 h 4416"/>
                <a:gd name="T12" fmla="*/ 0 w 3568"/>
                <a:gd name="T13" fmla="*/ 0 h 4416"/>
                <a:gd name="T14" fmla="*/ 0 w 3568"/>
                <a:gd name="T15" fmla="*/ 0 h 4416"/>
                <a:gd name="T16" fmla="*/ 0 w 3568"/>
                <a:gd name="T17" fmla="*/ 0 h 4416"/>
                <a:gd name="T18" fmla="*/ 0 w 3568"/>
                <a:gd name="T19" fmla="*/ 0 h 4416"/>
                <a:gd name="T20" fmla="*/ 0 w 3568"/>
                <a:gd name="T21" fmla="*/ 0 h 4416"/>
                <a:gd name="T22" fmla="*/ 0 w 3568"/>
                <a:gd name="T23" fmla="*/ 0 h 4416"/>
                <a:gd name="T24" fmla="*/ 0 w 3568"/>
                <a:gd name="T25" fmla="*/ 0 h 4416"/>
                <a:gd name="T26" fmla="*/ 0 w 3568"/>
                <a:gd name="T27" fmla="*/ 0 h 4416"/>
                <a:gd name="T28" fmla="*/ 0 w 3568"/>
                <a:gd name="T29" fmla="*/ 0 h 4416"/>
                <a:gd name="T30" fmla="*/ 0 w 3568"/>
                <a:gd name="T31" fmla="*/ 0 h 4416"/>
                <a:gd name="T32" fmla="*/ 0 w 3568"/>
                <a:gd name="T33" fmla="*/ 0 h 4416"/>
                <a:gd name="T34" fmla="*/ 0 w 3568"/>
                <a:gd name="T35" fmla="*/ 0 h 4416"/>
                <a:gd name="T36" fmla="*/ 0 w 3568"/>
                <a:gd name="T37" fmla="*/ 0 h 4416"/>
                <a:gd name="T38" fmla="*/ 0 w 3568"/>
                <a:gd name="T39" fmla="*/ 0 h 4416"/>
                <a:gd name="T40" fmla="*/ 0 w 3568"/>
                <a:gd name="T41" fmla="*/ 0 h 4416"/>
                <a:gd name="T42" fmla="*/ 0 w 3568"/>
                <a:gd name="T43" fmla="*/ 0 h 4416"/>
                <a:gd name="T44" fmla="*/ 0 w 3568"/>
                <a:gd name="T45" fmla="*/ 0 h 4416"/>
                <a:gd name="T46" fmla="*/ 0 w 3568"/>
                <a:gd name="T47" fmla="*/ 0 h 4416"/>
                <a:gd name="T48" fmla="*/ 0 w 3568"/>
                <a:gd name="T49" fmla="*/ 0 h 4416"/>
                <a:gd name="T50" fmla="*/ 0 w 3568"/>
                <a:gd name="T51" fmla="*/ 0 h 4416"/>
                <a:gd name="T52" fmla="*/ 0 w 3568"/>
                <a:gd name="T53" fmla="*/ 0 h 4416"/>
                <a:gd name="T54" fmla="*/ 0 w 3568"/>
                <a:gd name="T55" fmla="*/ 0 h 4416"/>
                <a:gd name="T56" fmla="*/ 0 w 3568"/>
                <a:gd name="T57" fmla="*/ 0 h 4416"/>
                <a:gd name="T58" fmla="*/ 0 w 3568"/>
                <a:gd name="T59" fmla="*/ 0 h 4416"/>
                <a:gd name="T60" fmla="*/ 0 w 3568"/>
                <a:gd name="T61" fmla="*/ 0 h 4416"/>
                <a:gd name="T62" fmla="*/ 0 w 3568"/>
                <a:gd name="T63" fmla="*/ 0 h 4416"/>
                <a:gd name="T64" fmla="*/ 0 w 3568"/>
                <a:gd name="T65" fmla="*/ 0 h 4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8"/>
                <a:gd name="T100" fmla="*/ 0 h 4416"/>
                <a:gd name="T101" fmla="*/ 3568 w 3568"/>
                <a:gd name="T102" fmla="*/ 4416 h 4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948C3C"/>
                </a:gs>
                <a:gs pos="100000">
                  <a:srgbClr val="CC6600"/>
                </a:gs>
              </a:gsLst>
              <a:lin ang="2700000" scaled="1"/>
            </a:gra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grpSp>
      <p:sp>
        <p:nvSpPr>
          <p:cNvPr id="80" name="文本框 79"/>
          <p:cNvSpPr txBox="1"/>
          <p:nvPr/>
        </p:nvSpPr>
        <p:spPr>
          <a:xfrm>
            <a:off x="10554789" y="2332262"/>
            <a:ext cx="1609516" cy="400110"/>
          </a:xfrm>
          <a:prstGeom prst="rect">
            <a:avLst/>
          </a:prstGeom>
          <a:noFill/>
        </p:spPr>
        <p:txBody>
          <a:bodyPr wrap="square" rtlCol="0">
            <a:spAutoFit/>
          </a:bodyPr>
          <a:lstStyle/>
          <a:p>
            <a:r>
              <a:rPr lang="zh-CN" altLang="en-US" sz="2000" b="1" dirty="0" smtClean="0">
                <a:solidFill>
                  <a:srgbClr val="FF0000"/>
                </a:solidFill>
              </a:rPr>
              <a:t>零伤害事故</a:t>
            </a:r>
            <a:endParaRPr lang="zh-CN" altLang="en-US" sz="2000" b="1" dirty="0">
              <a:solidFill>
                <a:srgbClr val="FF0000"/>
              </a:solidFill>
            </a:endParaRPr>
          </a:p>
        </p:txBody>
      </p:sp>
      <p:sp>
        <p:nvSpPr>
          <p:cNvPr id="82" name="文本框 81"/>
          <p:cNvSpPr txBox="1"/>
          <p:nvPr/>
        </p:nvSpPr>
        <p:spPr>
          <a:xfrm>
            <a:off x="10923045" y="2866419"/>
            <a:ext cx="709745" cy="769441"/>
          </a:xfrm>
          <a:prstGeom prst="rect">
            <a:avLst/>
          </a:prstGeom>
          <a:noFill/>
        </p:spPr>
        <p:txBody>
          <a:bodyPr wrap="square" rtlCol="0">
            <a:spAutoFit/>
          </a:bodyPr>
          <a:lstStyle/>
          <a:p>
            <a:r>
              <a:rPr lang="zh-CN" altLang="en-US" sz="44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up)">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96834" y="326571"/>
            <a:ext cx="10058400" cy="902117"/>
          </a:xfrm>
        </p:spPr>
        <p:txBody>
          <a:bodyPr/>
          <a:lstStyle/>
          <a:p>
            <a:r>
              <a:rPr lang="zh-CN" altLang="en-US" dirty="0" smtClean="0"/>
              <a:t>中国的</a:t>
            </a:r>
            <a:r>
              <a:rPr lang="en-US" altLang="zh-CN" dirty="0" smtClean="0"/>
              <a:t>EHS</a:t>
            </a:r>
            <a:r>
              <a:rPr lang="zh-CN" altLang="en-US" dirty="0" smtClean="0"/>
              <a:t>法律法规标准框架</a:t>
            </a:r>
            <a:endParaRPr lang="zh-CN" altLang="en-US" dirty="0"/>
          </a:p>
        </p:txBody>
      </p:sp>
      <p:pic>
        <p:nvPicPr>
          <p:cNvPr id="5" name="图片 4"/>
          <p:cNvPicPr>
            <a:picLocks noChangeAspect="1"/>
          </p:cNvPicPr>
          <p:nvPr/>
        </p:nvPicPr>
        <p:blipFill>
          <a:blip r:embed="rId2"/>
          <a:stretch>
            <a:fillRect/>
          </a:stretch>
        </p:blipFill>
        <p:spPr>
          <a:xfrm>
            <a:off x="1293425" y="1343799"/>
            <a:ext cx="9112294" cy="486285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安全生产责任制</a:t>
            </a:r>
            <a:endParaRPr lang="zh-CN" altLang="en-US" dirty="0"/>
          </a:p>
        </p:txBody>
      </p:sp>
      <p:sp>
        <p:nvSpPr>
          <p:cNvPr id="3" name="文本框 2"/>
          <p:cNvSpPr txBox="1"/>
          <p:nvPr/>
        </p:nvSpPr>
        <p:spPr>
          <a:xfrm>
            <a:off x="1097280" y="1933303"/>
            <a:ext cx="9940834" cy="4801314"/>
          </a:xfrm>
          <a:prstGeom prst="rect">
            <a:avLst/>
          </a:prstGeom>
          <a:noFill/>
        </p:spPr>
        <p:txBody>
          <a:bodyPr wrap="square" rtlCol="0">
            <a:spAutoFit/>
          </a:bodyPr>
          <a:lstStyle/>
          <a:p>
            <a:r>
              <a:rPr lang="zh-CN" altLang="en-US" dirty="0" smtClean="0"/>
              <a:t>一、建立、健全本单位安全生产责任制</a:t>
            </a:r>
            <a:endParaRPr lang="en-US" altLang="zh-CN" dirty="0" smtClean="0"/>
          </a:p>
          <a:p>
            <a:r>
              <a:rPr lang="zh-CN" altLang="en-US" dirty="0" smtClean="0"/>
              <a:t>二、组织制定并督促安全生产管理制度和安全操作规程的落实</a:t>
            </a:r>
            <a:endParaRPr lang="en-US" altLang="zh-CN" dirty="0" smtClean="0"/>
          </a:p>
          <a:p>
            <a:r>
              <a:rPr lang="zh-CN" altLang="en-US" dirty="0" smtClean="0"/>
              <a:t>三、确定符合条件的分管安全生产的负责人、技术负责人</a:t>
            </a:r>
            <a:endParaRPr lang="en-US" altLang="zh-CN" dirty="0" smtClean="0"/>
          </a:p>
          <a:p>
            <a:r>
              <a:rPr lang="zh-CN" altLang="en-US" dirty="0" smtClean="0"/>
              <a:t>四、依法设置安全生产管理机构并配备安全生产管理人员，落实本单位技术管理机构的安全职能并配备安全技术人员</a:t>
            </a:r>
            <a:endParaRPr lang="en-US" altLang="zh-CN" dirty="0" smtClean="0"/>
          </a:p>
          <a:p>
            <a:r>
              <a:rPr lang="zh-CN" altLang="en-US" dirty="0" smtClean="0"/>
              <a:t>五、定期研究安全生产工作，向职工代表大会、职工大会或者股东大会报告安全生产情况，接收工会、从业人员、股东对安全生产工作的监督；</a:t>
            </a:r>
            <a:endParaRPr lang="en-US" altLang="zh-CN" dirty="0" smtClean="0"/>
          </a:p>
          <a:p>
            <a:r>
              <a:rPr lang="zh-CN" altLang="en-US" dirty="0" smtClean="0"/>
              <a:t>六、保证安全生产投入的有效实施，依法履行建设项目安全设施和职业病防护设施与主体工程同时设计、同时施工、同时投入生产和使用的规定</a:t>
            </a:r>
            <a:endParaRPr lang="en-US" altLang="zh-CN" dirty="0" smtClean="0"/>
          </a:p>
          <a:p>
            <a:r>
              <a:rPr lang="zh-CN" altLang="en-US" dirty="0" smtClean="0"/>
              <a:t>七、督促、检查安全生产工作，及时消防生产安全事故隐患</a:t>
            </a:r>
            <a:endParaRPr lang="en-US" altLang="zh-CN" dirty="0" smtClean="0"/>
          </a:p>
          <a:p>
            <a:r>
              <a:rPr lang="zh-CN" altLang="en-US" dirty="0" smtClean="0"/>
              <a:t>八、组织开展安全生产教育培训工作</a:t>
            </a:r>
            <a:endParaRPr lang="en-US" altLang="zh-CN" dirty="0" smtClean="0"/>
          </a:p>
          <a:p>
            <a:r>
              <a:rPr lang="zh-CN" altLang="en-US" dirty="0" smtClean="0"/>
              <a:t>九、依法开展安全生产标准化建设、安全文化建设和班组安全建设工作</a:t>
            </a:r>
            <a:endParaRPr lang="en-US" altLang="zh-CN" dirty="0" smtClean="0"/>
          </a:p>
          <a:p>
            <a:r>
              <a:rPr lang="zh-CN" altLang="en-US" dirty="0" smtClean="0"/>
              <a:t>十、组织实施职业病防治工作，保障从业人员的职业健康</a:t>
            </a:r>
            <a:endParaRPr lang="en-US" altLang="zh-CN" dirty="0" smtClean="0"/>
          </a:p>
          <a:p>
            <a:r>
              <a:rPr lang="zh-CN" altLang="en-US" dirty="0" smtClean="0"/>
              <a:t>十一、</a:t>
            </a:r>
            <a:r>
              <a:rPr lang="zh-CN" altLang="en-US" dirty="0"/>
              <a:t>组织制定并实施事故应急救援</a:t>
            </a:r>
            <a:r>
              <a:rPr lang="zh-CN" altLang="en-US" dirty="0" smtClean="0"/>
              <a:t>预案</a:t>
            </a:r>
            <a:endParaRPr lang="en-US" altLang="zh-CN" dirty="0" smtClean="0"/>
          </a:p>
          <a:p>
            <a:r>
              <a:rPr lang="zh-CN" altLang="en-US" dirty="0" smtClean="0"/>
              <a:t>十二、及时、如实报告事故，组织事故抢救</a:t>
            </a:r>
            <a:endParaRPr lang="en-US" altLang="zh-CN" dirty="0" smtClean="0"/>
          </a:p>
          <a:p>
            <a:r>
              <a:rPr lang="zh-CN" altLang="en-US" dirty="0" smtClean="0"/>
              <a:t>十三、法律、法规、规章规定的其他职责</a:t>
            </a:r>
            <a:endParaRPr lang="en-US" altLang="zh-CN" dirty="0"/>
          </a:p>
          <a:p>
            <a:endParaRPr lang="zh-CN" altLang="en-US" dirty="0"/>
          </a:p>
        </p:txBody>
      </p:sp>
      <p:grpSp>
        <p:nvGrpSpPr>
          <p:cNvPr id="4" name="组合 3"/>
          <p:cNvGrpSpPr>
            <a:grpSpLocks noChangeAspect="1"/>
          </p:cNvGrpSpPr>
          <p:nvPr/>
        </p:nvGrpSpPr>
        <p:grpSpPr>
          <a:xfrm>
            <a:off x="8672184" y="325739"/>
            <a:ext cx="3162530" cy="1414284"/>
            <a:chOff x="3346287" y="4693553"/>
            <a:chExt cx="3277235" cy="1465580"/>
          </a:xfrm>
        </p:grpSpPr>
        <p:pic>
          <p:nvPicPr>
            <p:cNvPr id="5" name="图片 4" descr="微信推广图片2-17"/>
            <p:cNvPicPr>
              <a:picLocks noChangeAspect="1"/>
            </p:cNvPicPr>
            <p:nvPr/>
          </p:nvPicPr>
          <p:blipFill>
            <a:blip r:embed="rId2"/>
            <a:stretch>
              <a:fillRect/>
            </a:stretch>
          </p:blipFill>
          <p:spPr>
            <a:xfrm>
              <a:off x="3346287" y="4693553"/>
              <a:ext cx="3277235" cy="1465580"/>
            </a:xfrm>
            <a:prstGeom prst="rect">
              <a:avLst/>
            </a:prstGeom>
          </p:spPr>
        </p:pic>
        <p:pic>
          <p:nvPicPr>
            <p:cNvPr id="6" name="图片 5"/>
            <p:cNvPicPr>
              <a:picLocks noChangeAspect="1"/>
            </p:cNvPicPr>
            <p:nvPr/>
          </p:nvPicPr>
          <p:blipFill>
            <a:blip r:embed="rId3"/>
            <a:stretch>
              <a:fillRect/>
            </a:stretch>
          </p:blipFill>
          <p:spPr>
            <a:xfrm>
              <a:off x="3609834" y="4968110"/>
              <a:ext cx="907576" cy="909629"/>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职业健康安全技术</a:t>
            </a:r>
            <a:endParaRPr lang="zh-CN" altLang="en-US" dirty="0"/>
          </a:p>
        </p:txBody>
      </p:sp>
      <p:sp>
        <p:nvSpPr>
          <p:cNvPr id="3" name="内容占位符 2"/>
          <p:cNvSpPr>
            <a:spLocks noGrp="1"/>
          </p:cNvSpPr>
          <p:nvPr>
            <p:ph idx="4294967295"/>
          </p:nvPr>
        </p:nvSpPr>
        <p:spPr>
          <a:xfrm>
            <a:off x="838200" y="1825625"/>
            <a:ext cx="10515600" cy="2458992"/>
          </a:xfrm>
        </p:spPr>
        <p:txBody>
          <a:bodyPr>
            <a:normAutofit/>
          </a:bodyPr>
          <a:lstStyle/>
          <a:p>
            <a:pPr marL="0" indent="0">
              <a:buNone/>
            </a:pPr>
            <a:r>
              <a:rPr lang="zh-CN" altLang="en-US" dirty="0" smtClean="0"/>
              <a:t>职业健康安全技术是指在生产过程中为防止各种事故和伤害，以及火灾、爆炸等事故，并为职工提供安全、良好的劳动条件而采取的各种技术措施。安全技术的任务是提高设备设施，工具材料和作业环境的安全性，通过消除减弱或隔离等技术手段将危险作业改进为安全作业、将恶劣的劳动条件改进为舒适劳动条件。</a:t>
            </a:r>
            <a:endParaRPr lang="en-US" altLang="zh-CN" dirty="0" smtClean="0"/>
          </a:p>
          <a:p>
            <a:pPr marL="0" indent="0">
              <a:buNone/>
            </a:pPr>
            <a:r>
              <a:rPr lang="zh-CN" altLang="en-US" dirty="0" smtClean="0"/>
              <a:t>安全技术是预防事故的基础，处于最直接和最优先的位置。</a:t>
            </a:r>
            <a:endParaRPr lang="en-US" altLang="zh-CN" dirty="0" smtClean="0"/>
          </a:p>
          <a:p>
            <a:pPr marL="0" indent="0">
              <a:buNone/>
            </a:pPr>
            <a:endParaRPr lang="zh-CN" altLang="en-US" dirty="0"/>
          </a:p>
        </p:txBody>
      </p:sp>
      <p:sp>
        <p:nvSpPr>
          <p:cNvPr id="4" name="文本框 3"/>
          <p:cNvSpPr txBox="1"/>
          <p:nvPr/>
        </p:nvSpPr>
        <p:spPr>
          <a:xfrm>
            <a:off x="1058090" y="4545874"/>
            <a:ext cx="10463349" cy="1477328"/>
          </a:xfrm>
          <a:prstGeom prst="rect">
            <a:avLst/>
          </a:prstGeom>
          <a:noFill/>
        </p:spPr>
        <p:txBody>
          <a:bodyPr wrap="square" rtlCol="0">
            <a:spAutoFit/>
          </a:bodyPr>
          <a:lstStyle/>
          <a:p>
            <a:r>
              <a:rPr lang="en-US" altLang="zh-CN" dirty="0" smtClean="0"/>
              <a:t>--</a:t>
            </a:r>
            <a:r>
              <a:rPr lang="zh-CN" altLang="en-US" dirty="0" smtClean="0"/>
              <a:t>机械安全技术                                                               </a:t>
            </a:r>
            <a:r>
              <a:rPr lang="en-US" altLang="zh-CN" dirty="0" smtClean="0"/>
              <a:t>--</a:t>
            </a:r>
            <a:r>
              <a:rPr lang="zh-CN" altLang="en-US" dirty="0" smtClean="0"/>
              <a:t>职业危害控制技术</a:t>
            </a:r>
            <a:endParaRPr lang="en-US" altLang="zh-CN" dirty="0" smtClean="0"/>
          </a:p>
          <a:p>
            <a:r>
              <a:rPr lang="en-US" altLang="zh-CN" dirty="0" smtClean="0"/>
              <a:t>--</a:t>
            </a:r>
            <a:r>
              <a:rPr lang="zh-CN" altLang="en-US" dirty="0" smtClean="0"/>
              <a:t>电器安全技术                                                               </a:t>
            </a:r>
            <a:r>
              <a:rPr lang="en-US" altLang="zh-CN" dirty="0" smtClean="0"/>
              <a:t>--</a:t>
            </a:r>
            <a:r>
              <a:rPr lang="zh-CN" altLang="en-US" dirty="0" smtClean="0"/>
              <a:t>人机工程技术</a:t>
            </a:r>
            <a:endParaRPr lang="en-US" altLang="zh-CN" dirty="0" smtClean="0"/>
          </a:p>
          <a:p>
            <a:r>
              <a:rPr lang="en-US" altLang="zh-CN" dirty="0" smtClean="0"/>
              <a:t>--</a:t>
            </a:r>
            <a:r>
              <a:rPr lang="zh-CN" altLang="en-US" dirty="0" smtClean="0"/>
              <a:t>特种设备安全技术                                                      </a:t>
            </a:r>
            <a:r>
              <a:rPr lang="en-US" altLang="zh-CN" dirty="0" smtClean="0"/>
              <a:t>--</a:t>
            </a:r>
            <a:r>
              <a:rPr lang="zh-CN" altLang="en-US" dirty="0" smtClean="0"/>
              <a:t>建筑施工安全技术（承包商管理，高空作业，脚手架）</a:t>
            </a:r>
            <a:endParaRPr lang="en-US" altLang="zh-CN" dirty="0" smtClean="0"/>
          </a:p>
          <a:p>
            <a:r>
              <a:rPr lang="en-US" altLang="zh-CN" dirty="0" smtClean="0"/>
              <a:t>--</a:t>
            </a:r>
            <a:r>
              <a:rPr lang="zh-CN" altLang="en-US" dirty="0" smtClean="0"/>
              <a:t>防火防爆安全技术                                                      </a:t>
            </a:r>
            <a:r>
              <a:rPr lang="en-US" altLang="zh-CN" dirty="0" smtClean="0"/>
              <a:t>--</a:t>
            </a:r>
            <a:r>
              <a:rPr lang="zh-CN" altLang="en-US" dirty="0" smtClean="0"/>
              <a:t>核工业安全技术</a:t>
            </a:r>
            <a:endParaRPr lang="en-US" altLang="zh-CN" dirty="0" smtClean="0"/>
          </a:p>
          <a:p>
            <a:r>
              <a:rPr lang="en-US" altLang="zh-CN" dirty="0" smtClean="0"/>
              <a:t>--</a:t>
            </a:r>
            <a:r>
              <a:rPr lang="zh-CN" altLang="en-US" dirty="0" smtClean="0"/>
              <a:t>危险化学品</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职业健康安全管理</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buNone/>
            </a:pPr>
            <a:r>
              <a:rPr lang="zh-CN" altLang="en-US" dirty="0" smtClean="0"/>
              <a:t>在安全技术被优先采用，但不能彻底解决安全问题时，为预防事故的发生就需要安全管理。</a:t>
            </a:r>
            <a:endParaRPr lang="en-US" altLang="zh-CN" dirty="0" smtClean="0"/>
          </a:p>
          <a:p>
            <a:pPr marL="0" indent="0">
              <a:buNone/>
            </a:pPr>
            <a:r>
              <a:rPr lang="zh-CN" altLang="en-US" dirty="0" smtClean="0"/>
              <a:t>安全管理的任务是建立组织的行为规则和制度对个人行为进行限定和控制，以实现安全技术的有效性和作业过程的规范性。</a:t>
            </a:r>
            <a:endParaRPr lang="en-US" altLang="zh-CN" dirty="0" smtClean="0"/>
          </a:p>
          <a:p>
            <a:pPr marL="0" indent="0">
              <a:buNone/>
            </a:pPr>
            <a:r>
              <a:rPr lang="en-US" altLang="zh-CN" dirty="0" smtClean="0"/>
              <a:t>--</a:t>
            </a:r>
            <a:r>
              <a:rPr lang="zh-CN" altLang="en-US" dirty="0" smtClean="0"/>
              <a:t>体系文件</a:t>
            </a:r>
            <a:endParaRPr lang="en-US" altLang="zh-CN" dirty="0" smtClean="0"/>
          </a:p>
          <a:p>
            <a:pPr marL="0" indent="0">
              <a:buNone/>
            </a:pPr>
            <a:r>
              <a:rPr lang="en-US" altLang="zh-CN" dirty="0" smtClean="0"/>
              <a:t>--</a:t>
            </a:r>
            <a:r>
              <a:rPr lang="zh-CN" altLang="en-US" dirty="0" smtClean="0"/>
              <a:t>规章制度</a:t>
            </a:r>
            <a:endParaRPr lang="en-US" altLang="zh-CN" dirty="0" smtClean="0"/>
          </a:p>
          <a:p>
            <a:pPr marL="0" indent="0">
              <a:buNone/>
            </a:pPr>
            <a:r>
              <a:rPr lang="en-US" altLang="zh-CN" dirty="0" smtClean="0"/>
              <a:t>--</a:t>
            </a:r>
            <a:r>
              <a:rPr lang="zh-CN" altLang="en-US" dirty="0" smtClean="0"/>
              <a:t>操作规程</a:t>
            </a:r>
            <a:endParaRPr lang="en-US" altLang="zh-CN" dirty="0" smtClean="0"/>
          </a:p>
          <a:p>
            <a:pPr marL="0" indent="0">
              <a:buNone/>
            </a:pPr>
            <a:r>
              <a:rPr lang="zh-CN" altLang="en-US" dirty="0" smtClean="0"/>
              <a:t>职业健康安全管理的定义：管理是确保工厂的运行的各个环节的工作符合安全技术和行为规范的要求。</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JSA</a:t>
            </a:r>
            <a:r>
              <a:rPr lang="zh-CN" altLang="en-US" dirty="0" smtClean="0"/>
              <a:t>的应用范围</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buNone/>
            </a:pPr>
            <a:r>
              <a:rPr lang="en-US" altLang="zh-CN" dirty="0" smtClean="0"/>
              <a:t>----</a:t>
            </a:r>
            <a:r>
              <a:rPr lang="zh-CN" altLang="en-US" dirty="0" smtClean="0"/>
              <a:t>新的作业；</a:t>
            </a:r>
            <a:endParaRPr lang="en-US" altLang="zh-CN" dirty="0" smtClean="0"/>
          </a:p>
          <a:p>
            <a:pPr marL="0" indent="0">
              <a:buNone/>
            </a:pPr>
            <a:r>
              <a:rPr lang="en-US" altLang="zh-CN" dirty="0" smtClean="0"/>
              <a:t>----</a:t>
            </a:r>
            <a:r>
              <a:rPr lang="zh-CN" altLang="en-US" dirty="0" smtClean="0"/>
              <a:t>非常规性（临时）的作业；</a:t>
            </a:r>
            <a:endParaRPr lang="en-US" altLang="zh-CN" dirty="0" smtClean="0"/>
          </a:p>
          <a:p>
            <a:pPr marL="0" indent="0">
              <a:buNone/>
            </a:pPr>
            <a:r>
              <a:rPr lang="en-US" altLang="zh-CN" dirty="0" smtClean="0"/>
              <a:t>----</a:t>
            </a:r>
            <a:r>
              <a:rPr lang="zh-CN" altLang="en-US" dirty="0" smtClean="0"/>
              <a:t>工艺、环境、设备设施、人员等发生更变；</a:t>
            </a:r>
            <a:endParaRPr lang="en-US" altLang="zh-CN" dirty="0" smtClean="0"/>
          </a:p>
          <a:p>
            <a:pPr marL="0" indent="0">
              <a:buNone/>
            </a:pPr>
            <a:r>
              <a:rPr lang="en-US" altLang="zh-CN" dirty="0" smtClean="0"/>
              <a:t>----</a:t>
            </a:r>
            <a:r>
              <a:rPr lang="zh-CN" altLang="en-US" dirty="0" smtClean="0"/>
              <a:t>评估现有的作业。</a:t>
            </a:r>
            <a:endParaRPr lang="en-US" altLang="zh-CN" dirty="0" smtClean="0"/>
          </a:p>
          <a:p>
            <a:pPr marL="0" indent="0">
              <a:buNone/>
            </a:pPr>
            <a:endParaRPr lang="en-US" altLang="zh-CN" dirty="0"/>
          </a:p>
          <a:p>
            <a:pPr marL="0" indent="0">
              <a:buNone/>
            </a:pPr>
            <a:r>
              <a:rPr lang="zh-CN" altLang="en-US" dirty="0" smtClean="0"/>
              <a:t>注：工作安全分析过程本身也是一个培训过程。</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JSA</a:t>
            </a:r>
            <a:r>
              <a:rPr lang="zh-CN" altLang="en-US" dirty="0" smtClean="0"/>
              <a:t>的管理流程</a:t>
            </a:r>
            <a:endParaRPr lang="zh-CN" altLang="en-US" dirty="0"/>
          </a:p>
        </p:txBody>
      </p:sp>
      <p:sp>
        <p:nvSpPr>
          <p:cNvPr id="3" name="内容占位符 2"/>
          <p:cNvSpPr>
            <a:spLocks noGrp="1"/>
          </p:cNvSpPr>
          <p:nvPr>
            <p:ph idx="4294967295"/>
          </p:nvPr>
        </p:nvSpPr>
        <p:spPr>
          <a:xfrm>
            <a:off x="592182" y="983751"/>
            <a:ext cx="11009977" cy="5193212"/>
          </a:xfrm>
        </p:spPr>
        <p:txBody>
          <a:bodyPr>
            <a:normAutofit/>
          </a:bodyPr>
          <a:lstStyle/>
          <a:p>
            <a:pPr marL="0" indent="0">
              <a:buNone/>
            </a:pPr>
            <a:r>
              <a:rPr lang="zh-CN" altLang="en-US" dirty="0" smtClean="0"/>
              <a:t>收集资料、信息，现场查看</a:t>
            </a:r>
            <a:endParaRPr lang="en-US" altLang="zh-CN" dirty="0" smtClean="0"/>
          </a:p>
          <a:p>
            <a:pPr marL="0" indent="0">
              <a:buNone/>
            </a:pPr>
            <a:r>
              <a:rPr lang="en-US" altLang="zh-CN" dirty="0" smtClean="0"/>
              <a:t>----</a:t>
            </a:r>
            <a:r>
              <a:rPr lang="zh-CN" altLang="en-US" dirty="0" smtClean="0"/>
              <a:t>曾出现过的</a:t>
            </a:r>
            <a:r>
              <a:rPr lang="en-US" altLang="zh-CN" dirty="0" smtClean="0"/>
              <a:t>HSE</a:t>
            </a:r>
            <a:r>
              <a:rPr lang="zh-CN" altLang="en-US" dirty="0" smtClean="0"/>
              <a:t>问题和事故；</a:t>
            </a:r>
            <a:endParaRPr lang="en-US" altLang="zh-CN" dirty="0" smtClean="0"/>
          </a:p>
          <a:p>
            <a:pPr marL="0" indent="0">
              <a:buNone/>
            </a:pPr>
            <a:r>
              <a:rPr lang="en-US" altLang="zh-CN" dirty="0" smtClean="0"/>
              <a:t>----</a:t>
            </a:r>
            <a:r>
              <a:rPr lang="zh-CN" altLang="en-US" dirty="0" smtClean="0"/>
              <a:t>是否使用新设备；</a:t>
            </a:r>
            <a:endParaRPr lang="en-US" altLang="zh-CN" dirty="0" smtClean="0"/>
          </a:p>
          <a:p>
            <a:pPr marL="0" indent="0">
              <a:buNone/>
            </a:pPr>
            <a:r>
              <a:rPr lang="en-US" altLang="zh-CN" dirty="0" smtClean="0"/>
              <a:t>----</a:t>
            </a:r>
            <a:r>
              <a:rPr lang="zh-CN" altLang="en-US" dirty="0" smtClean="0"/>
              <a:t>环境、空间、光线、空气流动、出口和入口等；</a:t>
            </a:r>
            <a:endParaRPr lang="en-US" altLang="zh-CN" dirty="0" smtClean="0"/>
          </a:p>
          <a:p>
            <a:pPr marL="0" indent="0">
              <a:buNone/>
            </a:pPr>
            <a:r>
              <a:rPr lang="en-US" altLang="zh-CN" dirty="0" smtClean="0"/>
              <a:t>----</a:t>
            </a:r>
            <a:r>
              <a:rPr lang="zh-CN" altLang="en-US" dirty="0" smtClean="0"/>
              <a:t>实施过程中的关键环节；</a:t>
            </a:r>
            <a:endParaRPr lang="en-US" altLang="zh-CN" dirty="0" smtClean="0"/>
          </a:p>
          <a:p>
            <a:pPr marL="0" indent="0">
              <a:buNone/>
            </a:pPr>
            <a:r>
              <a:rPr lang="en-US" altLang="zh-CN" dirty="0" smtClean="0"/>
              <a:t>----</a:t>
            </a:r>
            <a:r>
              <a:rPr lang="zh-CN" altLang="en-US" dirty="0" smtClean="0"/>
              <a:t>实施人员是否有足够的知识和技能；</a:t>
            </a:r>
            <a:endParaRPr lang="en-US" altLang="zh-CN" dirty="0" smtClean="0"/>
          </a:p>
          <a:p>
            <a:pPr marL="0" indent="0">
              <a:buNone/>
            </a:pPr>
            <a:r>
              <a:rPr lang="en-US" altLang="zh-CN" dirty="0" smtClean="0"/>
              <a:t>----</a:t>
            </a:r>
            <a:r>
              <a:rPr lang="zh-CN" altLang="en-US" dirty="0" smtClean="0"/>
              <a:t>是否需要作业许可，及作业许可的类型；</a:t>
            </a:r>
            <a:endParaRPr lang="en-US" altLang="zh-CN" dirty="0" smtClean="0"/>
          </a:p>
          <a:p>
            <a:pPr marL="0" indent="0">
              <a:buNone/>
            </a:pPr>
            <a:r>
              <a:rPr lang="en-US" altLang="zh-CN" dirty="0" smtClean="0"/>
              <a:t>----</a:t>
            </a:r>
            <a:r>
              <a:rPr lang="zh-CN" altLang="en-US" dirty="0" smtClean="0"/>
              <a:t>是否有严重影响本工作任务安全的交叉作业</a:t>
            </a:r>
            <a:endParaRPr lang="en-US" altLang="zh-CN" dirty="0" smtClean="0"/>
          </a:p>
          <a:p>
            <a:pPr marL="0" indent="0">
              <a:buNone/>
            </a:pPr>
            <a:r>
              <a:rPr lang="en-US" altLang="zh-CN" dirty="0" smtClean="0"/>
              <a:t>----</a:t>
            </a:r>
            <a:r>
              <a:rPr lang="zh-CN" altLang="en-US" dirty="0" smtClean="0"/>
              <a:t>其他</a:t>
            </a:r>
            <a:endParaRPr lang="en-US" altLang="zh-CN" dirty="0" smtClean="0"/>
          </a:p>
          <a:p>
            <a:pPr marL="0" indent="0">
              <a:buNone/>
            </a:pP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69988" y="101600"/>
            <a:ext cx="11022012" cy="700088"/>
          </a:xfrm>
        </p:spPr>
        <p:txBody>
          <a:bodyPr/>
          <a:lstStyle/>
          <a:p>
            <a:r>
              <a:rPr lang="en-US" altLang="zh-CN" dirty="0" smtClean="0"/>
              <a:t>JSA</a:t>
            </a:r>
            <a:r>
              <a:rPr lang="zh-CN" altLang="en-US" dirty="0" smtClean="0"/>
              <a:t>的管理流程</a:t>
            </a:r>
            <a:endParaRPr lang="zh-CN" altLang="en-US" dirty="0"/>
          </a:p>
        </p:txBody>
      </p:sp>
      <p:sp>
        <p:nvSpPr>
          <p:cNvPr id="3" name="内容占位符 2"/>
          <p:cNvSpPr>
            <a:spLocks noGrp="1"/>
          </p:cNvSpPr>
          <p:nvPr>
            <p:ph idx="4294967295"/>
          </p:nvPr>
        </p:nvSpPr>
        <p:spPr>
          <a:xfrm>
            <a:off x="1182688" y="984250"/>
            <a:ext cx="11009312" cy="5192713"/>
          </a:xfrm>
        </p:spPr>
        <p:txBody>
          <a:bodyPr/>
          <a:lstStyle/>
          <a:p>
            <a:pPr marL="0" indent="0">
              <a:buNone/>
            </a:pPr>
            <a:r>
              <a:rPr lang="zh-CN" altLang="en-US" dirty="0" smtClean="0"/>
              <a:t>第一部：把工作分解成具体子任务或步骤</a:t>
            </a:r>
            <a:endParaRPr lang="en-US" altLang="zh-CN" dirty="0" smtClean="0"/>
          </a:p>
          <a:p>
            <a:pPr marL="0" indent="0">
              <a:buNone/>
            </a:pPr>
            <a:r>
              <a:rPr lang="zh-CN" altLang="en-US" dirty="0"/>
              <a:t>第二</a:t>
            </a:r>
            <a:r>
              <a:rPr lang="zh-CN" altLang="en-US" dirty="0" smtClean="0"/>
              <a:t>部：识别工作流程中每一步骤的危害</a:t>
            </a:r>
            <a:endParaRPr lang="en-US" altLang="zh-CN" dirty="0" smtClean="0"/>
          </a:p>
          <a:p>
            <a:pPr marL="0" indent="0">
              <a:buNone/>
            </a:pPr>
            <a:r>
              <a:rPr lang="zh-CN" altLang="en-US" dirty="0"/>
              <a:t>第三</a:t>
            </a:r>
            <a:r>
              <a:rPr lang="zh-CN" altLang="en-US" dirty="0" smtClean="0"/>
              <a:t>部：评估风险</a:t>
            </a:r>
            <a:endParaRPr lang="en-US" altLang="zh-CN" dirty="0" smtClean="0"/>
          </a:p>
          <a:p>
            <a:pPr marL="0" indent="0">
              <a:buNone/>
            </a:pPr>
            <a:r>
              <a:rPr lang="zh-CN" altLang="en-US" dirty="0" smtClean="0"/>
              <a:t>第四部：制定风险控制措施</a:t>
            </a:r>
            <a:endParaRPr lang="en-US" altLang="zh-CN" dirty="0" smtClean="0"/>
          </a:p>
          <a:p>
            <a:pPr marL="0" indent="0">
              <a:buNone/>
            </a:pPr>
            <a:r>
              <a:rPr lang="zh-CN" altLang="en-US" dirty="0" smtClean="0"/>
              <a:t>第五部：实施和验证控制措施</a:t>
            </a:r>
            <a:endParaRPr lang="en-US" altLang="zh-CN" dirty="0" smtClean="0"/>
          </a:p>
          <a:p>
            <a:pPr marL="0" indent="0">
              <a:buNone/>
            </a:pPr>
            <a:endParaRPr lang="en-US" altLang="zh-CN" dirty="0" smtClean="0"/>
          </a:p>
          <a:p>
            <a:pPr marL="0" indent="0">
              <a:buNone/>
            </a:pPr>
            <a:r>
              <a:rPr lang="en-US" altLang="zh-CN" dirty="0" smtClean="0">
                <a:solidFill>
                  <a:srgbClr val="00B0F0"/>
                </a:solidFill>
              </a:rPr>
              <a:t>1-</a:t>
            </a:r>
            <a:r>
              <a:rPr lang="zh-CN" altLang="en-US" dirty="0" smtClean="0">
                <a:solidFill>
                  <a:srgbClr val="00B0F0"/>
                </a:solidFill>
              </a:rPr>
              <a:t>根据</a:t>
            </a:r>
            <a:r>
              <a:rPr lang="en-US" altLang="zh-CN" dirty="0" smtClean="0">
                <a:solidFill>
                  <a:srgbClr val="00B0F0"/>
                </a:solidFill>
              </a:rPr>
              <a:t>GB/T13816-2009《</a:t>
            </a:r>
            <a:r>
              <a:rPr lang="zh-CN" altLang="en-US" dirty="0" smtClean="0">
                <a:solidFill>
                  <a:srgbClr val="00B0F0"/>
                </a:solidFill>
              </a:rPr>
              <a:t>生产过程危险和有害因素代码</a:t>
            </a:r>
            <a:r>
              <a:rPr lang="en-US" altLang="zh-CN" dirty="0" smtClean="0">
                <a:solidFill>
                  <a:srgbClr val="00B0F0"/>
                </a:solidFill>
              </a:rPr>
              <a:t>》</a:t>
            </a:r>
          </a:p>
          <a:p>
            <a:pPr marL="0" indent="0">
              <a:buNone/>
            </a:pPr>
            <a:r>
              <a:rPr lang="en-US" altLang="zh-CN" dirty="0" smtClean="0">
                <a:solidFill>
                  <a:srgbClr val="00B0F0"/>
                </a:solidFill>
              </a:rPr>
              <a:t>2-GB6441-86</a:t>
            </a:r>
            <a:r>
              <a:rPr lang="zh-CN" altLang="en-US" dirty="0" smtClean="0">
                <a:solidFill>
                  <a:srgbClr val="00B0F0"/>
                </a:solidFill>
              </a:rPr>
              <a:t>企业职工伤亡事故分类标准</a:t>
            </a:r>
            <a:endParaRPr lang="zh-CN" altLang="en-US" dirty="0">
              <a:solidFill>
                <a:srgbClr val="00B0F0"/>
              </a:solidFill>
            </a:endParaRPr>
          </a:p>
        </p:txBody>
      </p:sp>
      <p:sp>
        <p:nvSpPr>
          <p:cNvPr id="4" name="文本框 3"/>
          <p:cNvSpPr txBox="1"/>
          <p:nvPr/>
        </p:nvSpPr>
        <p:spPr>
          <a:xfrm>
            <a:off x="1182688" y="5271180"/>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69988" y="101600"/>
            <a:ext cx="11022012" cy="700088"/>
          </a:xfrm>
        </p:spPr>
        <p:txBody>
          <a:bodyPr/>
          <a:lstStyle/>
          <a:p>
            <a:r>
              <a:rPr lang="en-US" altLang="zh-CN" dirty="0" smtClean="0"/>
              <a:t>EHS </a:t>
            </a:r>
            <a:r>
              <a:rPr lang="zh-CN" altLang="en-US" dirty="0" smtClean="0"/>
              <a:t>年度目标，计划和预算</a:t>
            </a:r>
            <a:endParaRPr lang="zh-CN" altLang="en-US" dirty="0"/>
          </a:p>
        </p:txBody>
      </p:sp>
      <p:sp>
        <p:nvSpPr>
          <p:cNvPr id="3" name="内容占位符 2"/>
          <p:cNvSpPr>
            <a:spLocks noGrp="1"/>
          </p:cNvSpPr>
          <p:nvPr>
            <p:ph idx="4294967295"/>
          </p:nvPr>
        </p:nvSpPr>
        <p:spPr>
          <a:xfrm>
            <a:off x="0" y="1825625"/>
            <a:ext cx="10515600" cy="1322388"/>
          </a:xfrm>
        </p:spPr>
        <p:txBody>
          <a:bodyPr/>
          <a:lstStyle/>
          <a:p>
            <a:pPr marL="0" indent="0">
              <a:buNone/>
            </a:pPr>
            <a:r>
              <a:rPr lang="zh-CN" altLang="en-US" dirty="0" smtClean="0"/>
              <a:t>目标的制定的原则：</a:t>
            </a:r>
            <a:endParaRPr lang="en-US" altLang="zh-CN" dirty="0" smtClean="0"/>
          </a:p>
          <a:p>
            <a:pPr marL="0" indent="0">
              <a:buNone/>
            </a:pPr>
            <a:r>
              <a:rPr lang="zh-CN" altLang="en-US" dirty="0" smtClean="0"/>
              <a:t>“自上而下的指导，自下而上的制定”</a:t>
            </a:r>
            <a:endParaRPr lang="en-US" altLang="zh-CN" dirty="0" smtClean="0"/>
          </a:p>
          <a:p>
            <a:pPr marL="0" indent="0">
              <a:buNone/>
            </a:pPr>
            <a:endParaRPr lang="en-US" altLang="zh-CN" dirty="0" smtClean="0"/>
          </a:p>
          <a:p>
            <a:pPr marL="0" indent="0">
              <a:buNone/>
            </a:pPr>
            <a:endParaRPr lang="zh-CN" altLang="en-US" dirty="0"/>
          </a:p>
        </p:txBody>
      </p:sp>
      <p:sp>
        <p:nvSpPr>
          <p:cNvPr id="4" name="文本框 3"/>
          <p:cNvSpPr txBox="1"/>
          <p:nvPr/>
        </p:nvSpPr>
        <p:spPr>
          <a:xfrm>
            <a:off x="838200" y="3526971"/>
            <a:ext cx="10515600" cy="1200329"/>
          </a:xfrm>
          <a:prstGeom prst="rect">
            <a:avLst/>
          </a:prstGeom>
          <a:noFill/>
        </p:spPr>
        <p:txBody>
          <a:bodyPr wrap="square" rtlCol="0">
            <a:spAutoFit/>
          </a:bodyPr>
          <a:lstStyle/>
          <a:p>
            <a:pPr marL="285750" indent="-285750">
              <a:buFont typeface="Wingdings" charset="2"/>
              <a:buChar char="l"/>
            </a:pPr>
            <a:r>
              <a:rPr lang="zh-CN" altLang="en-US" dirty="0" smtClean="0"/>
              <a:t>体现</a:t>
            </a:r>
            <a:r>
              <a:rPr lang="en-US" altLang="zh-CN" dirty="0" smtClean="0"/>
              <a:t>OHSAS</a:t>
            </a:r>
            <a:r>
              <a:rPr lang="zh-CN" altLang="en-US" dirty="0" smtClean="0"/>
              <a:t>标准中</a:t>
            </a:r>
            <a:r>
              <a:rPr lang="en-US" altLang="zh-CN" dirty="0" smtClean="0"/>
              <a:t>4.4.3.2</a:t>
            </a:r>
            <a:r>
              <a:rPr lang="zh-CN" altLang="en-US" dirty="0" smtClean="0"/>
              <a:t>员工参与的要求，不是部门和员工被动接受，以逐步实现从要我安全和我要安全的转变</a:t>
            </a:r>
            <a:endParaRPr lang="en-US" altLang="zh-CN" dirty="0" smtClean="0"/>
          </a:p>
          <a:p>
            <a:pPr marL="285750" indent="-285750">
              <a:buFont typeface="Wingdings" charset="2"/>
              <a:buChar char="l"/>
            </a:pPr>
            <a:endParaRPr lang="en-US" altLang="zh-CN" dirty="0"/>
          </a:p>
          <a:p>
            <a:pPr marL="285750" indent="-285750">
              <a:buFont typeface="Wingdings" charset="2"/>
              <a:buChar char="l"/>
            </a:pPr>
            <a:r>
              <a:rPr lang="zh-CN" altLang="en-US" dirty="0" smtClean="0"/>
              <a:t>目标不仅仅包括消极被动目标如事故率，还有包括积极主动目标</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什么是挂牌上锁</a:t>
            </a:r>
            <a:endParaRPr lang="zh-CN" altLang="en-US" dirty="0"/>
          </a:p>
        </p:txBody>
      </p:sp>
      <p:sp>
        <p:nvSpPr>
          <p:cNvPr id="3" name="内容占位符 2"/>
          <p:cNvSpPr>
            <a:spLocks noGrp="1"/>
          </p:cNvSpPr>
          <p:nvPr>
            <p:ph idx="4294967295"/>
          </p:nvPr>
        </p:nvSpPr>
        <p:spPr>
          <a:xfrm>
            <a:off x="838200" y="1825625"/>
            <a:ext cx="10515600" cy="604066"/>
          </a:xfrm>
        </p:spPr>
        <p:txBody>
          <a:bodyPr/>
          <a:lstStyle/>
          <a:p>
            <a:pPr marL="0" indent="0">
              <a:buNone/>
            </a:pPr>
            <a:r>
              <a:rPr lang="zh-CN" altLang="en-US" dirty="0" smtClean="0"/>
              <a:t>当机器、设施的能源（电，液压等）关闭，进行维修、维护工作时：</a:t>
            </a:r>
            <a:endParaRPr lang="en-US" altLang="zh-CN" dirty="0" smtClean="0"/>
          </a:p>
        </p:txBody>
      </p:sp>
      <p:sp>
        <p:nvSpPr>
          <p:cNvPr id="4" name="文本框 3"/>
          <p:cNvSpPr txBox="1"/>
          <p:nvPr/>
        </p:nvSpPr>
        <p:spPr>
          <a:xfrm>
            <a:off x="838200" y="2590753"/>
            <a:ext cx="5053149" cy="2308324"/>
          </a:xfrm>
          <a:prstGeom prst="rect">
            <a:avLst/>
          </a:prstGeom>
          <a:noFill/>
        </p:spPr>
        <p:txBody>
          <a:bodyPr wrap="square" rtlCol="0">
            <a:spAutoFit/>
          </a:bodyPr>
          <a:lstStyle/>
          <a:p>
            <a:r>
              <a:rPr lang="en-US" altLang="zh-CN" dirty="0"/>
              <a:t>Lockout</a:t>
            </a:r>
            <a:r>
              <a:rPr lang="zh-CN" altLang="en-US" dirty="0"/>
              <a:t>上锁：对关闭</a:t>
            </a:r>
            <a:r>
              <a:rPr lang="zh-CN" altLang="en-US" dirty="0" smtClean="0"/>
              <a:t>的能源按一定程序进行隔离上锁，防止能量意外释放，以确保在机器旁工作相关人员无人受伤。</a:t>
            </a:r>
            <a:endParaRPr lang="en-US" altLang="zh-CN" dirty="0" smtClean="0"/>
          </a:p>
          <a:p>
            <a:endParaRPr lang="en-US" altLang="zh-CN" dirty="0" smtClean="0"/>
          </a:p>
          <a:p>
            <a:r>
              <a:rPr lang="en-US" altLang="zh-CN" dirty="0" err="1" smtClean="0"/>
              <a:t>Tagout</a:t>
            </a:r>
            <a:r>
              <a:rPr lang="en-US" altLang="zh-CN" dirty="0" smtClean="0"/>
              <a:t> </a:t>
            </a:r>
            <a:r>
              <a:rPr lang="zh-CN" altLang="en-US" dirty="0" smtClean="0"/>
              <a:t>挂牌：对已关闭的能源按一定程序进行隔离上锁的同时，进行挂牌示警告知，以确保在机器旁工作的相关人员无人受伤。</a:t>
            </a:r>
            <a:endParaRPr lang="zh-CN" altLang="en-US" dirty="0"/>
          </a:p>
          <a:p>
            <a:endParaRPr lang="zh-CN" altLang="en-US" dirty="0"/>
          </a:p>
        </p:txBody>
      </p:sp>
      <p:sp>
        <p:nvSpPr>
          <p:cNvPr id="5" name="内容占位符 2"/>
          <p:cNvSpPr txBox="1"/>
          <p:nvPr/>
        </p:nvSpPr>
        <p:spPr>
          <a:xfrm>
            <a:off x="838200" y="5504995"/>
            <a:ext cx="5053149" cy="604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gn="ctr">
              <a:buFont typeface="Arial" charset="0"/>
              <a:buNone/>
            </a:pPr>
            <a:r>
              <a:rPr lang="en-US" altLang="zh-CN" dirty="0" smtClean="0"/>
              <a:t>Lockout </a:t>
            </a:r>
            <a:r>
              <a:rPr lang="en-US" altLang="zh-CN" dirty="0" err="1" smtClean="0"/>
              <a:t>Tagout</a:t>
            </a:r>
            <a:r>
              <a:rPr lang="en-US" altLang="zh-CN" dirty="0" smtClean="0"/>
              <a:t>=LOTO</a:t>
            </a:r>
          </a:p>
        </p:txBody>
      </p:sp>
      <p:pic>
        <p:nvPicPr>
          <p:cNvPr id="6" name="图片 5"/>
          <p:cNvPicPr>
            <a:picLocks noChangeAspect="1"/>
          </p:cNvPicPr>
          <p:nvPr/>
        </p:nvPicPr>
        <p:blipFill>
          <a:blip r:embed="rId2"/>
          <a:stretch>
            <a:fillRect/>
          </a:stretch>
        </p:blipFill>
        <p:spPr>
          <a:xfrm>
            <a:off x="8904239" y="2429691"/>
            <a:ext cx="3074401" cy="2412321"/>
          </a:xfrm>
          <a:prstGeom prst="rect">
            <a:avLst/>
          </a:prstGeom>
        </p:spPr>
      </p:pic>
      <p:pic>
        <p:nvPicPr>
          <p:cNvPr id="7" name="图片 6"/>
          <p:cNvPicPr>
            <a:picLocks noChangeAspect="1"/>
          </p:cNvPicPr>
          <p:nvPr/>
        </p:nvPicPr>
        <p:blipFill>
          <a:blip r:embed="rId3"/>
          <a:stretch>
            <a:fillRect/>
          </a:stretch>
        </p:blipFill>
        <p:spPr>
          <a:xfrm>
            <a:off x="6096000" y="4068832"/>
            <a:ext cx="3133745" cy="246117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设备的维修保养过程中事故是如何发生的？</a:t>
            </a:r>
            <a:endParaRPr lang="zh-CN" altLang="en-US" dirty="0"/>
          </a:p>
        </p:txBody>
      </p:sp>
      <p:sp>
        <p:nvSpPr>
          <p:cNvPr id="4" name="文本框 3"/>
          <p:cNvSpPr txBox="1"/>
          <p:nvPr/>
        </p:nvSpPr>
        <p:spPr>
          <a:xfrm>
            <a:off x="1097280" y="1985553"/>
            <a:ext cx="9901646" cy="3693319"/>
          </a:xfrm>
          <a:prstGeom prst="rect">
            <a:avLst/>
          </a:prstGeom>
          <a:noFill/>
        </p:spPr>
        <p:txBody>
          <a:bodyPr wrap="square" rtlCol="0">
            <a:spAutoFit/>
          </a:bodyPr>
          <a:lstStyle/>
          <a:p>
            <a:r>
              <a:rPr lang="zh-CN" altLang="en-US" dirty="0" smtClean="0"/>
              <a:t>美国劳工统计局数据显明设备维修伤害中：</a:t>
            </a:r>
            <a:endParaRPr lang="en-US" altLang="zh-CN" dirty="0" smtClean="0"/>
          </a:p>
          <a:p>
            <a:pPr marL="285750" indent="-285750">
              <a:lnSpc>
                <a:spcPct val="200000"/>
              </a:lnSpc>
              <a:buFont typeface="Wingdings" charset="2"/>
              <a:buChar char="l"/>
            </a:pPr>
            <a:r>
              <a:rPr lang="en-US" altLang="zh-CN" dirty="0"/>
              <a:t> </a:t>
            </a:r>
            <a:r>
              <a:rPr lang="en-US" altLang="zh-CN" dirty="0" smtClean="0"/>
              <a:t>80%</a:t>
            </a:r>
            <a:r>
              <a:rPr lang="zh-CN" altLang="en-US" dirty="0" smtClean="0"/>
              <a:t>是未能关闭设备</a:t>
            </a:r>
            <a:endParaRPr lang="en-US" altLang="zh-CN" dirty="0" smtClean="0"/>
          </a:p>
          <a:p>
            <a:pPr marL="285750" indent="-285750">
              <a:lnSpc>
                <a:spcPct val="200000"/>
              </a:lnSpc>
              <a:buFont typeface="Wingdings" charset="2"/>
              <a:buChar char="l"/>
            </a:pPr>
            <a:r>
              <a:rPr lang="en-US" altLang="zh-CN" dirty="0"/>
              <a:t> </a:t>
            </a:r>
            <a:r>
              <a:rPr lang="en-US" altLang="zh-CN" dirty="0" smtClean="0"/>
              <a:t>10%</a:t>
            </a:r>
            <a:r>
              <a:rPr lang="zh-CN" altLang="en-US" dirty="0" smtClean="0"/>
              <a:t>设备被其他人启动</a:t>
            </a:r>
            <a:endParaRPr lang="en-US" altLang="zh-CN" dirty="0" smtClean="0"/>
          </a:p>
          <a:p>
            <a:pPr marL="285750" indent="-285750">
              <a:lnSpc>
                <a:spcPct val="200000"/>
              </a:lnSpc>
              <a:buFont typeface="Wingdings" charset="2"/>
              <a:buChar char="l"/>
            </a:pPr>
            <a:r>
              <a:rPr lang="en-US" altLang="zh-CN" dirty="0"/>
              <a:t> </a:t>
            </a:r>
            <a:r>
              <a:rPr lang="en-US" altLang="zh-CN" dirty="0" smtClean="0"/>
              <a:t>5%</a:t>
            </a:r>
            <a:r>
              <a:rPr lang="zh-CN" altLang="en-US" dirty="0" smtClean="0"/>
              <a:t>未能控制好潜在能量</a:t>
            </a:r>
            <a:endParaRPr lang="en-US" altLang="zh-CN" dirty="0" smtClean="0"/>
          </a:p>
          <a:p>
            <a:pPr marL="285750" indent="-285750">
              <a:lnSpc>
                <a:spcPct val="200000"/>
              </a:lnSpc>
              <a:buFont typeface="Wingdings" charset="2"/>
              <a:buChar char="l"/>
            </a:pPr>
            <a:r>
              <a:rPr lang="en-US" altLang="zh-CN" dirty="0"/>
              <a:t> </a:t>
            </a:r>
            <a:r>
              <a:rPr lang="zh-CN" altLang="en-US" dirty="0" smtClean="0"/>
              <a:t>其他</a:t>
            </a:r>
            <a:r>
              <a:rPr lang="en-US" altLang="zh-CN" dirty="0" smtClean="0"/>
              <a:t>5%</a:t>
            </a:r>
            <a:r>
              <a:rPr lang="zh-CN" altLang="en-US" dirty="0" smtClean="0"/>
              <a:t>大多是由于关闭了能源但未能确认能源关闭是否真正有效</a:t>
            </a:r>
            <a:endParaRPr lang="en-US" altLang="zh-CN" dirty="0" smtClean="0"/>
          </a:p>
          <a:p>
            <a:pPr marL="285750" indent="-285750">
              <a:lnSpc>
                <a:spcPct val="200000"/>
              </a:lnSpc>
              <a:buFont typeface="Wingdings" charset="2"/>
              <a:buChar char="l"/>
            </a:pPr>
            <a:r>
              <a:rPr lang="en-US" altLang="zh-CN" dirty="0"/>
              <a:t> </a:t>
            </a:r>
            <a:r>
              <a:rPr lang="en-US" altLang="zh-CN" dirty="0" smtClean="0"/>
              <a:t>10%</a:t>
            </a:r>
            <a:r>
              <a:rPr lang="zh-CN" altLang="en-US" dirty="0" smtClean="0"/>
              <a:t>的生产事故与</a:t>
            </a:r>
            <a:r>
              <a:rPr lang="en-US" altLang="zh-CN" dirty="0" smtClean="0"/>
              <a:t>LOTO</a:t>
            </a:r>
            <a:r>
              <a:rPr lang="zh-CN" altLang="en-US" dirty="0" smtClean="0"/>
              <a:t>有关</a:t>
            </a:r>
            <a:endParaRPr lang="en-US" altLang="zh-CN" dirty="0" smtClean="0"/>
          </a:p>
          <a:p>
            <a:pPr marL="285750" indent="-285750">
              <a:lnSpc>
                <a:spcPct val="200000"/>
              </a:lnSpc>
              <a:buFont typeface="Wingdings" charset="2"/>
              <a:buChar char="l"/>
            </a:pPr>
            <a:r>
              <a:rPr lang="en-US" altLang="zh-CN" dirty="0"/>
              <a:t> </a:t>
            </a:r>
            <a:r>
              <a:rPr lang="zh-CN" altLang="en-US" dirty="0" smtClean="0"/>
              <a:t>每年大约发生</a:t>
            </a:r>
            <a:r>
              <a:rPr lang="en-US" altLang="zh-CN" dirty="0" smtClean="0"/>
              <a:t>250000</a:t>
            </a:r>
            <a:r>
              <a:rPr lang="zh-CN" altLang="en-US" dirty="0" smtClean="0"/>
              <a:t>件与</a:t>
            </a:r>
            <a:r>
              <a:rPr lang="en-US" altLang="zh-CN" dirty="0" smtClean="0"/>
              <a:t>LOTO</a:t>
            </a:r>
            <a:r>
              <a:rPr lang="zh-CN" altLang="en-US" dirty="0" smtClean="0"/>
              <a:t>相关的事故并导致</a:t>
            </a:r>
            <a:r>
              <a:rPr lang="en-US" altLang="zh-CN" dirty="0" smtClean="0"/>
              <a:t>2000</a:t>
            </a:r>
            <a:r>
              <a:rPr lang="zh-CN" altLang="en-US" dirty="0" smtClean="0"/>
              <a:t>人死亡，</a:t>
            </a:r>
            <a:r>
              <a:rPr lang="en-US" altLang="zh-CN" dirty="0" smtClean="0"/>
              <a:t>60000</a:t>
            </a:r>
            <a:r>
              <a:rPr lang="zh-CN" altLang="en-US" dirty="0" smtClean="0"/>
              <a:t>人受伤</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贯穿生命周期的</a:t>
            </a:r>
            <a:r>
              <a:rPr lang="en-US" altLang="zh-CN" dirty="0" smtClean="0"/>
              <a:t>EHS</a:t>
            </a:r>
            <a:r>
              <a:rPr lang="zh-CN" altLang="en-US" dirty="0" smtClean="0"/>
              <a:t>管理</a:t>
            </a:r>
            <a:endParaRPr lang="zh-CN" altLang="en-US" dirty="0"/>
          </a:p>
        </p:txBody>
      </p:sp>
      <p:sp>
        <p:nvSpPr>
          <p:cNvPr id="4" name="文本框 3"/>
          <p:cNvSpPr txBox="1"/>
          <p:nvPr/>
        </p:nvSpPr>
        <p:spPr>
          <a:xfrm>
            <a:off x="940526" y="1690688"/>
            <a:ext cx="10162903" cy="1384995"/>
          </a:xfrm>
          <a:prstGeom prst="rect">
            <a:avLst/>
          </a:prstGeom>
          <a:noFill/>
        </p:spPr>
        <p:txBody>
          <a:bodyPr wrap="square" rtlCol="0">
            <a:spAutoFit/>
          </a:bodyPr>
          <a:lstStyle/>
          <a:p>
            <a:r>
              <a:rPr lang="zh-CN" altLang="en-US" sz="2800" dirty="0" smtClean="0"/>
              <a:t>设备、公益、消防、物流，等待，工程的</a:t>
            </a:r>
            <a:r>
              <a:rPr lang="en-US" altLang="zh-CN" sz="2800" dirty="0" smtClean="0"/>
              <a:t>EHS</a:t>
            </a:r>
            <a:r>
              <a:rPr lang="zh-CN" altLang="en-US" sz="2800" dirty="0" smtClean="0"/>
              <a:t>管理也要从贯穿整个生命周期的各个过程，从立项、风险评价、设计、施工安装，调试、焉廋，正式运营，关闭，兼并等过程</a:t>
            </a:r>
            <a:r>
              <a:rPr lang="zh-CN" altLang="en-US" sz="2800" dirty="0"/>
              <a:t>。</a:t>
            </a:r>
          </a:p>
        </p:txBody>
      </p:sp>
      <p:pic>
        <p:nvPicPr>
          <p:cNvPr id="41" name="Picture 11" descr="胶片封面VI元素89"/>
          <p:cNvPicPr>
            <a:picLocks noChangeAspect="1" noChangeArrowheads="1"/>
          </p:cNvPicPr>
          <p:nvPr/>
        </p:nvPicPr>
        <p:blipFill>
          <a:blip r:embed="rId2"/>
          <a:srcRect/>
          <a:stretch>
            <a:fillRect/>
          </a:stretch>
        </p:blipFill>
        <p:spPr bwMode="auto">
          <a:xfrm>
            <a:off x="1735409" y="3889465"/>
            <a:ext cx="4391071" cy="2377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上锁</a:t>
            </a:r>
            <a:r>
              <a:rPr lang="en-US" altLang="zh-CN" dirty="0" smtClean="0"/>
              <a:t>/</a:t>
            </a:r>
            <a:r>
              <a:rPr lang="zh-CN" altLang="en-US" dirty="0" smtClean="0"/>
              <a:t>挂牌</a:t>
            </a:r>
            <a:r>
              <a:rPr lang="en-US" altLang="zh-CN" dirty="0" smtClean="0"/>
              <a:t>-</a:t>
            </a:r>
            <a:r>
              <a:rPr lang="zh-CN" altLang="en-US" dirty="0" smtClean="0"/>
              <a:t>应用范围</a:t>
            </a:r>
            <a:endParaRPr lang="zh-CN" altLang="en-US" dirty="0"/>
          </a:p>
        </p:txBody>
      </p:sp>
      <p:sp>
        <p:nvSpPr>
          <p:cNvPr id="3" name="内容占位符 2"/>
          <p:cNvSpPr>
            <a:spLocks noGrp="1"/>
          </p:cNvSpPr>
          <p:nvPr>
            <p:ph idx="4294967295"/>
          </p:nvPr>
        </p:nvSpPr>
        <p:spPr>
          <a:xfrm>
            <a:off x="868680" y="1776549"/>
            <a:ext cx="10515600" cy="4351338"/>
          </a:xfrm>
        </p:spPr>
        <p:txBody>
          <a:bodyPr>
            <a:normAutofit fontScale="55000" lnSpcReduction="20000"/>
          </a:bodyPr>
          <a:lstStyle/>
          <a:p>
            <a:pPr marL="0" indent="0">
              <a:buNone/>
            </a:pPr>
            <a:r>
              <a:rPr lang="zh-CN" altLang="en-US" sz="2000" dirty="0" smtClean="0"/>
              <a:t>该标准对谁适用？</a:t>
            </a:r>
            <a:endParaRPr lang="en-US" altLang="zh-CN" sz="2000" dirty="0" smtClean="0"/>
          </a:p>
          <a:p>
            <a:pPr marL="0" indent="0">
              <a:buNone/>
            </a:pPr>
            <a:r>
              <a:rPr lang="zh-CN" altLang="en-US" sz="2000" dirty="0" smtClean="0"/>
              <a:t>授权人员：已经过培训，可以设置上锁</a:t>
            </a:r>
            <a:r>
              <a:rPr lang="en-US" altLang="zh-CN" sz="2000" dirty="0" smtClean="0"/>
              <a:t>/</a:t>
            </a:r>
            <a:r>
              <a:rPr lang="zh-CN" altLang="en-US" sz="2000" dirty="0" smtClean="0"/>
              <a:t>挂牌的维修、维护人员。</a:t>
            </a:r>
            <a:endParaRPr lang="en-US" altLang="zh-CN" sz="2000" dirty="0" smtClean="0"/>
          </a:p>
          <a:p>
            <a:pPr marL="0" indent="0">
              <a:buNone/>
            </a:pPr>
            <a:r>
              <a:rPr lang="zh-CN" altLang="en-US" sz="2000" dirty="0"/>
              <a:t>受</a:t>
            </a:r>
            <a:r>
              <a:rPr lang="zh-CN" altLang="en-US" sz="2000" dirty="0" smtClean="0"/>
              <a:t>影响的人：指在设置了的上锁</a:t>
            </a:r>
            <a:r>
              <a:rPr lang="en-US" altLang="zh-CN" sz="2000" dirty="0"/>
              <a:t>/</a:t>
            </a:r>
            <a:r>
              <a:rPr lang="zh-CN" altLang="en-US" sz="2000" dirty="0"/>
              <a:t>挂牌</a:t>
            </a:r>
            <a:r>
              <a:rPr lang="zh-CN" altLang="en-US" sz="2000" dirty="0" smtClean="0"/>
              <a:t>机器上的操作人员及附加机器设备上的操作人员</a:t>
            </a:r>
            <a:endParaRPr lang="en-US" altLang="zh-CN" sz="2000" dirty="0" smtClean="0"/>
          </a:p>
          <a:p>
            <a:pPr marL="0" indent="0">
              <a:buNone/>
            </a:pPr>
            <a:r>
              <a:rPr lang="zh-CN" altLang="en-US" sz="2000" dirty="0" smtClean="0"/>
              <a:t>其他人员：指有可能经过改维修、维护作业区域的人员。</a:t>
            </a:r>
            <a:endParaRPr lang="en-US" altLang="zh-CN" sz="2000" dirty="0" smtClean="0"/>
          </a:p>
          <a:p>
            <a:pPr marL="0" indent="0">
              <a:buNone/>
            </a:pPr>
            <a:r>
              <a:rPr lang="zh-CN" altLang="en-US" sz="2000" dirty="0"/>
              <a:t>当</a:t>
            </a:r>
            <a:r>
              <a:rPr lang="zh-CN" altLang="en-US" sz="2000" dirty="0" smtClean="0"/>
              <a:t>一般工业作业工人在对机器、设备设施进行维护及维修作业时，以上这些人员都会暴露在意外的能量、启动、或危险能量的释放下。</a:t>
            </a:r>
            <a:endParaRPr lang="en-US" altLang="zh-CN" sz="2000" dirty="0" smtClean="0"/>
          </a:p>
          <a:p>
            <a:pPr marL="0" indent="0">
              <a:buNone/>
            </a:pPr>
            <a:r>
              <a:rPr lang="zh-CN" altLang="en-US" sz="2000" dirty="0" smtClean="0"/>
              <a:t>覆盖何种作业或操作？</a:t>
            </a:r>
            <a:endParaRPr lang="en-US" altLang="zh-CN" sz="2000" dirty="0" smtClean="0"/>
          </a:p>
          <a:p>
            <a:pPr marL="0" indent="0">
              <a:buNone/>
            </a:pPr>
            <a:r>
              <a:rPr lang="zh-CN" altLang="en-US" sz="2000" dirty="0" smtClean="0"/>
              <a:t>任何机械、液压、启动、化学、或其他危险能量的释放。</a:t>
            </a:r>
            <a:endParaRPr lang="en-US" altLang="zh-CN" sz="2000" dirty="0" smtClean="0"/>
          </a:p>
          <a:p>
            <a:pPr marL="0" indent="0">
              <a:buNone/>
            </a:pPr>
            <a:r>
              <a:rPr lang="zh-CN" altLang="en-US" sz="2000" dirty="0" smtClean="0"/>
              <a:t>对机器设备的安装、调试、调整、检查、清洁、保养、维护及维修等。</a:t>
            </a:r>
            <a:endParaRPr lang="en-US" altLang="zh-CN" sz="2000" dirty="0" smtClean="0"/>
          </a:p>
          <a:p>
            <a:pPr marL="0" indent="0">
              <a:buNone/>
            </a:pPr>
            <a:endParaRPr lang="en-US" altLang="zh-CN" sz="2000" dirty="0"/>
          </a:p>
          <a:p>
            <a:pPr marL="0" indent="0">
              <a:buNone/>
            </a:pPr>
            <a:r>
              <a:rPr lang="en-US" altLang="zh-CN" sz="2000" dirty="0" smtClean="0">
                <a:solidFill>
                  <a:srgbClr val="FF0000"/>
                </a:solidFill>
              </a:rPr>
              <a:t>LOTO</a:t>
            </a:r>
            <a:r>
              <a:rPr lang="zh-CN" altLang="en-US" sz="2000" dirty="0" smtClean="0">
                <a:solidFill>
                  <a:srgbClr val="FF0000"/>
                </a:solidFill>
              </a:rPr>
              <a:t>必须使用在以下情况：</a:t>
            </a:r>
            <a:endParaRPr lang="en-US" altLang="zh-CN" sz="2000" dirty="0" smtClean="0">
              <a:solidFill>
                <a:srgbClr val="FF0000"/>
              </a:solidFill>
            </a:endParaRPr>
          </a:p>
          <a:p>
            <a:pPr marL="0" indent="0">
              <a:buNone/>
            </a:pPr>
            <a:r>
              <a:rPr lang="en-US" altLang="zh-CN" sz="2000" dirty="0" smtClean="0">
                <a:solidFill>
                  <a:srgbClr val="FF0000"/>
                </a:solidFill>
              </a:rPr>
              <a:t>1.</a:t>
            </a:r>
            <a:r>
              <a:rPr lang="zh-CN" altLang="en-US" sz="2000" dirty="0" smtClean="0">
                <a:solidFill>
                  <a:srgbClr val="FF0000"/>
                </a:solidFill>
              </a:rPr>
              <a:t>设备的保护装置被移除时</a:t>
            </a:r>
            <a:endParaRPr lang="en-US" altLang="zh-CN" sz="2000" dirty="0" smtClean="0">
              <a:solidFill>
                <a:srgbClr val="FF0000"/>
              </a:solidFill>
            </a:endParaRPr>
          </a:p>
          <a:p>
            <a:pPr marL="0" indent="0">
              <a:buNone/>
            </a:pPr>
            <a:r>
              <a:rPr lang="en-US" altLang="zh-CN" sz="2000" dirty="0" smtClean="0">
                <a:solidFill>
                  <a:srgbClr val="FF0000"/>
                </a:solidFill>
              </a:rPr>
              <a:t>2.</a:t>
            </a:r>
            <a:r>
              <a:rPr lang="zh-CN" altLang="en-US" sz="2000" dirty="0" smtClean="0">
                <a:solidFill>
                  <a:srgbClr val="FF0000"/>
                </a:solidFill>
              </a:rPr>
              <a:t>当员工身体的任何部分置于危险中时</a:t>
            </a:r>
            <a:endParaRPr lang="zh-CN" altLang="en-US" sz="20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LOTO</a:t>
            </a:r>
            <a:r>
              <a:rPr lang="zh-CN" altLang="en-US" dirty="0" smtClean="0"/>
              <a:t>的实施步骤</a:t>
            </a:r>
            <a:endParaRPr lang="zh-CN" altLang="en-US" dirty="0"/>
          </a:p>
        </p:txBody>
      </p:sp>
      <p:sp>
        <p:nvSpPr>
          <p:cNvPr id="3" name="内容占位符 2"/>
          <p:cNvSpPr>
            <a:spLocks noGrp="1"/>
          </p:cNvSpPr>
          <p:nvPr>
            <p:ph idx="4294967295"/>
          </p:nvPr>
        </p:nvSpPr>
        <p:spPr>
          <a:xfrm>
            <a:off x="3487783" y="1634119"/>
            <a:ext cx="7866017" cy="4662177"/>
          </a:xfrm>
        </p:spPr>
        <p:txBody>
          <a:bodyPr>
            <a:normAutofit fontScale="92500" lnSpcReduction="20000"/>
          </a:bodyPr>
          <a:lstStyle/>
          <a:p>
            <a:pPr marL="0" indent="0">
              <a:lnSpc>
                <a:spcPct val="120000"/>
              </a:lnSpc>
              <a:buNone/>
            </a:pPr>
            <a:r>
              <a:rPr lang="zh-CN" altLang="en-US" dirty="0" smtClean="0"/>
              <a:t>步骤</a:t>
            </a:r>
            <a:r>
              <a:rPr lang="en-US" altLang="zh-CN" dirty="0" smtClean="0"/>
              <a:t>1</a:t>
            </a:r>
            <a:r>
              <a:rPr lang="zh-CN" altLang="en-US" dirty="0" smtClean="0"/>
              <a:t>：准备</a:t>
            </a:r>
            <a:endParaRPr lang="en-US" altLang="zh-CN" dirty="0" smtClean="0"/>
          </a:p>
          <a:p>
            <a:pPr marL="0" indent="0">
              <a:lnSpc>
                <a:spcPct val="120000"/>
              </a:lnSpc>
              <a:buNone/>
            </a:pPr>
            <a:r>
              <a:rPr lang="zh-CN" altLang="en-US" dirty="0" smtClean="0"/>
              <a:t>准备能源的关闭。识别能源的类型（点，机械）和它的潜在危险。放好隔离装置并准备关闭能源。</a:t>
            </a:r>
            <a:endParaRPr lang="en-US" altLang="zh-CN" dirty="0" smtClean="0"/>
          </a:p>
          <a:p>
            <a:pPr marL="0" indent="0">
              <a:lnSpc>
                <a:spcPct val="120000"/>
              </a:lnSpc>
              <a:buNone/>
            </a:pPr>
            <a:r>
              <a:rPr lang="zh-CN" altLang="en-US" dirty="0" smtClean="0"/>
              <a:t>步骤</a:t>
            </a:r>
            <a:r>
              <a:rPr lang="en-US" altLang="zh-CN" dirty="0" smtClean="0"/>
              <a:t>2 </a:t>
            </a:r>
            <a:r>
              <a:rPr lang="zh-CN" altLang="en-US" dirty="0" smtClean="0"/>
              <a:t>：通知</a:t>
            </a:r>
            <a:endParaRPr lang="en-US" altLang="zh-CN" dirty="0" smtClean="0"/>
          </a:p>
          <a:p>
            <a:pPr marL="0" indent="0">
              <a:lnSpc>
                <a:spcPct val="120000"/>
              </a:lnSpc>
              <a:buNone/>
            </a:pPr>
            <a:r>
              <a:rPr lang="zh-CN" altLang="en-US" dirty="0" smtClean="0"/>
              <a:t>通知可能因隔离机器受影响的操作员和主管正在进行的工作。</a:t>
            </a:r>
            <a:endParaRPr lang="en-US" altLang="zh-CN" dirty="0" smtClean="0"/>
          </a:p>
          <a:p>
            <a:pPr marL="0" indent="0">
              <a:lnSpc>
                <a:spcPct val="120000"/>
              </a:lnSpc>
              <a:buNone/>
            </a:pPr>
            <a:r>
              <a:rPr lang="zh-CN" altLang="en-US" dirty="0" smtClean="0"/>
              <a:t>步骤</a:t>
            </a:r>
            <a:r>
              <a:rPr lang="en-US" altLang="zh-CN" dirty="0" smtClean="0"/>
              <a:t>3</a:t>
            </a:r>
            <a:r>
              <a:rPr lang="zh-CN" altLang="en-US" dirty="0" smtClean="0"/>
              <a:t>：关闭</a:t>
            </a:r>
            <a:endParaRPr lang="en-US" altLang="zh-CN" dirty="0" smtClean="0"/>
          </a:p>
          <a:p>
            <a:pPr marL="0" indent="0">
              <a:lnSpc>
                <a:spcPct val="120000"/>
              </a:lnSpc>
              <a:buNone/>
            </a:pPr>
            <a:r>
              <a:rPr lang="zh-CN" altLang="en-US" dirty="0" smtClean="0"/>
              <a:t>关闭设备或机器</a:t>
            </a:r>
            <a:endParaRPr lang="en-US" altLang="zh-CN" dirty="0" smtClean="0"/>
          </a:p>
          <a:p>
            <a:pPr marL="0" indent="0">
              <a:lnSpc>
                <a:spcPct val="120000"/>
              </a:lnSpc>
              <a:buNone/>
            </a:pPr>
            <a:r>
              <a:rPr lang="zh-CN" altLang="en-US" dirty="0" smtClean="0"/>
              <a:t>步骤</a:t>
            </a:r>
            <a:r>
              <a:rPr lang="en-US" altLang="zh-CN" dirty="0" smtClean="0"/>
              <a:t>4</a:t>
            </a:r>
            <a:r>
              <a:rPr lang="zh-CN" altLang="en-US" dirty="0" smtClean="0"/>
              <a:t>：上锁</a:t>
            </a:r>
            <a:endParaRPr lang="en-US" altLang="zh-CN" dirty="0" smtClean="0"/>
          </a:p>
          <a:p>
            <a:pPr marL="0" indent="0">
              <a:lnSpc>
                <a:spcPct val="120000"/>
              </a:lnSpc>
              <a:buNone/>
            </a:pPr>
            <a:r>
              <a:rPr lang="zh-CN" altLang="en-US" dirty="0" smtClean="0"/>
              <a:t>使用适当的玛斯特锁停工装置锁上所有能源以关闭设备或机器。上锁确保无人可以打开开关或阀。以玛斯特锁停工警告标签防止意外操作。</a:t>
            </a:r>
            <a:endParaRPr lang="zh-CN" altLang="en-US" dirty="0"/>
          </a:p>
        </p:txBody>
      </p:sp>
      <p:pic>
        <p:nvPicPr>
          <p:cNvPr id="5" name="图片 4"/>
          <p:cNvPicPr>
            <a:picLocks noChangeAspect="1"/>
          </p:cNvPicPr>
          <p:nvPr/>
        </p:nvPicPr>
        <p:blipFill>
          <a:blip r:embed="rId2"/>
          <a:stretch>
            <a:fillRect/>
          </a:stretch>
        </p:blipFill>
        <p:spPr>
          <a:xfrm>
            <a:off x="636284" y="1985979"/>
            <a:ext cx="2428571" cy="36476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a:t>LOTO</a:t>
            </a:r>
            <a:r>
              <a:rPr lang="zh-CN" altLang="en-US" dirty="0"/>
              <a:t>的实施步骤</a:t>
            </a:r>
          </a:p>
        </p:txBody>
      </p:sp>
      <p:sp>
        <p:nvSpPr>
          <p:cNvPr id="5" name="内容占位符 2"/>
          <p:cNvSpPr>
            <a:spLocks noGrp="1"/>
          </p:cNvSpPr>
          <p:nvPr>
            <p:ph idx="4294967295"/>
          </p:nvPr>
        </p:nvSpPr>
        <p:spPr>
          <a:xfrm>
            <a:off x="3487783" y="1634119"/>
            <a:ext cx="7866017" cy="4662177"/>
          </a:xfrm>
        </p:spPr>
        <p:txBody>
          <a:bodyPr>
            <a:normAutofit fontScale="92500" lnSpcReduction="20000"/>
          </a:bodyPr>
          <a:lstStyle/>
          <a:p>
            <a:pPr marL="0" indent="0">
              <a:lnSpc>
                <a:spcPct val="110000"/>
              </a:lnSpc>
              <a:buNone/>
            </a:pPr>
            <a:r>
              <a:rPr lang="zh-CN" altLang="en-US" dirty="0" smtClean="0"/>
              <a:t>步骤</a:t>
            </a:r>
            <a:r>
              <a:rPr lang="en-US" altLang="zh-CN" dirty="0" smtClean="0"/>
              <a:t>5</a:t>
            </a:r>
            <a:r>
              <a:rPr lang="zh-CN" altLang="en-US" dirty="0" smtClean="0"/>
              <a:t>：测试</a:t>
            </a:r>
            <a:endParaRPr lang="en-US" altLang="zh-CN" dirty="0" smtClean="0"/>
          </a:p>
          <a:p>
            <a:pPr marL="0" indent="0">
              <a:lnSpc>
                <a:spcPct val="110000"/>
              </a:lnSpc>
              <a:buNone/>
            </a:pPr>
            <a:r>
              <a:rPr lang="zh-CN" altLang="en-US" dirty="0" smtClean="0"/>
              <a:t>测试所以机器操纵装置和电路以确保能量能被完全隔离。</a:t>
            </a:r>
            <a:endParaRPr lang="en-US" altLang="zh-CN" dirty="0" smtClean="0"/>
          </a:p>
          <a:p>
            <a:pPr marL="0" indent="0">
              <a:lnSpc>
                <a:spcPct val="110000"/>
              </a:lnSpc>
              <a:buNone/>
            </a:pPr>
            <a:r>
              <a:rPr lang="zh-CN" altLang="en-US" dirty="0" smtClean="0"/>
              <a:t>步骤</a:t>
            </a:r>
            <a:r>
              <a:rPr lang="en-US" altLang="zh-CN" dirty="0" smtClean="0"/>
              <a:t>6 </a:t>
            </a:r>
            <a:r>
              <a:rPr lang="zh-CN" altLang="en-US" dirty="0" smtClean="0"/>
              <a:t>：维修保养</a:t>
            </a:r>
            <a:endParaRPr lang="en-US" altLang="zh-CN" dirty="0" smtClean="0"/>
          </a:p>
          <a:p>
            <a:pPr marL="0" indent="0">
              <a:lnSpc>
                <a:spcPct val="110000"/>
              </a:lnSpc>
              <a:buNone/>
            </a:pPr>
            <a:r>
              <a:rPr lang="zh-CN" altLang="en-US" dirty="0" smtClean="0"/>
              <a:t>进行维修保养。</a:t>
            </a:r>
            <a:endParaRPr lang="en-US" altLang="zh-CN" dirty="0" smtClean="0"/>
          </a:p>
          <a:p>
            <a:pPr marL="0" indent="0">
              <a:lnSpc>
                <a:spcPct val="110000"/>
              </a:lnSpc>
              <a:buNone/>
            </a:pPr>
            <a:r>
              <a:rPr lang="zh-CN" altLang="en-US" dirty="0" smtClean="0"/>
              <a:t>步骤</a:t>
            </a:r>
            <a:r>
              <a:rPr lang="en-US" altLang="zh-CN" dirty="0" smtClean="0"/>
              <a:t>7</a:t>
            </a:r>
            <a:r>
              <a:rPr lang="zh-CN" altLang="en-US" dirty="0" smtClean="0"/>
              <a:t>：恢复正常运转状态。</a:t>
            </a:r>
            <a:endParaRPr lang="en-US" altLang="zh-CN" dirty="0" smtClean="0"/>
          </a:p>
          <a:p>
            <a:pPr marL="0" indent="0">
              <a:lnSpc>
                <a:spcPct val="110000"/>
              </a:lnSpc>
              <a:buNone/>
            </a:pPr>
            <a:r>
              <a:rPr lang="zh-CN" altLang="en-US" dirty="0" smtClean="0"/>
              <a:t>当所有工作完成并且停工</a:t>
            </a:r>
            <a:r>
              <a:rPr lang="en-US" altLang="zh-CN" dirty="0" smtClean="0"/>
              <a:t>/</a:t>
            </a:r>
            <a:r>
              <a:rPr lang="zh-CN" altLang="en-US" dirty="0" smtClean="0"/>
              <a:t>挂牌装置解除，请确认所有工具和机械电路停工装置已取走。在重新供给能量前务必通知所有工人。</a:t>
            </a:r>
            <a:endParaRPr lang="en-US" altLang="zh-CN" dirty="0" smtClean="0"/>
          </a:p>
          <a:p>
            <a:pPr marL="0" indent="0" algn="ctr">
              <a:lnSpc>
                <a:spcPct val="110000"/>
              </a:lnSpc>
              <a:buNone/>
            </a:pPr>
            <a:endParaRPr lang="en-US" altLang="zh-CN" sz="3000" b="1" dirty="0" smtClean="0">
              <a:solidFill>
                <a:srgbClr val="FF0000"/>
              </a:solidFill>
            </a:endParaRPr>
          </a:p>
          <a:p>
            <a:pPr marL="0" indent="0" algn="ctr">
              <a:lnSpc>
                <a:spcPct val="110000"/>
              </a:lnSpc>
              <a:buNone/>
            </a:pPr>
            <a:r>
              <a:rPr lang="en-US" altLang="zh-CN" sz="3800" b="1" dirty="0" smtClean="0">
                <a:solidFill>
                  <a:srgbClr val="FF0000"/>
                </a:solidFill>
              </a:rPr>
              <a:t>LOTO</a:t>
            </a:r>
            <a:r>
              <a:rPr lang="zh-CN" altLang="en-US" sz="3800" b="1" dirty="0" smtClean="0">
                <a:solidFill>
                  <a:srgbClr val="FF0000"/>
                </a:solidFill>
              </a:rPr>
              <a:t>挽救生命！</a:t>
            </a:r>
            <a:endParaRPr lang="zh-CN" altLang="en-US" sz="3800" b="1" dirty="0">
              <a:solidFill>
                <a:srgbClr val="FF0000"/>
              </a:solidFill>
            </a:endParaRPr>
          </a:p>
        </p:txBody>
      </p:sp>
      <p:pic>
        <p:nvPicPr>
          <p:cNvPr id="6" name="图片 5"/>
          <p:cNvPicPr>
            <a:picLocks noChangeAspect="1"/>
          </p:cNvPicPr>
          <p:nvPr/>
        </p:nvPicPr>
        <p:blipFill>
          <a:blip r:embed="rId2"/>
          <a:stretch>
            <a:fillRect/>
          </a:stretch>
        </p:blipFill>
        <p:spPr>
          <a:xfrm>
            <a:off x="721763" y="1844607"/>
            <a:ext cx="2504762" cy="1850151"/>
          </a:xfrm>
          <a:prstGeom prst="rect">
            <a:avLst/>
          </a:prstGeom>
        </p:spPr>
      </p:pic>
      <p:pic>
        <p:nvPicPr>
          <p:cNvPr id="7" name="图片 6"/>
          <p:cNvPicPr>
            <a:picLocks noChangeAspect="1"/>
          </p:cNvPicPr>
          <p:nvPr/>
        </p:nvPicPr>
        <p:blipFill>
          <a:blip r:embed="rId3"/>
          <a:stretch>
            <a:fillRect/>
          </a:stretch>
        </p:blipFill>
        <p:spPr>
          <a:xfrm>
            <a:off x="721763" y="3848677"/>
            <a:ext cx="2504762" cy="244761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机械安全有关内容</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buNone/>
            </a:pPr>
            <a:r>
              <a:rPr lang="zh-CN" altLang="en-US" dirty="0" smtClean="0"/>
              <a:t>机械运动动作模式</a:t>
            </a:r>
            <a:endParaRPr lang="en-US" altLang="zh-CN" dirty="0" smtClean="0"/>
          </a:p>
          <a:p>
            <a:pPr marL="0" indent="0">
              <a:buNone/>
            </a:pPr>
            <a:r>
              <a:rPr lang="zh-CN" altLang="en-US" dirty="0" smtClean="0"/>
              <a:t>机械伤害的类别</a:t>
            </a:r>
            <a:endParaRPr lang="en-US" altLang="zh-CN" dirty="0" smtClean="0"/>
          </a:p>
          <a:p>
            <a:pPr marL="0" indent="0">
              <a:buNone/>
            </a:pPr>
            <a:r>
              <a:rPr lang="zh-CN" altLang="en-US" dirty="0"/>
              <a:t>机械</a:t>
            </a:r>
            <a:r>
              <a:rPr lang="zh-CN" altLang="en-US" dirty="0" smtClean="0"/>
              <a:t>安全风险评价</a:t>
            </a:r>
            <a:endParaRPr lang="en-US" altLang="zh-CN" dirty="0" smtClean="0"/>
          </a:p>
          <a:p>
            <a:pPr marL="0" indent="0">
              <a:buNone/>
            </a:pPr>
            <a:r>
              <a:rPr lang="zh-CN" altLang="en-US" dirty="0" smtClean="0"/>
              <a:t>机械安全标准</a:t>
            </a:r>
            <a:endParaRPr lang="en-US" altLang="zh-CN" dirty="0" smtClean="0"/>
          </a:p>
          <a:p>
            <a:pPr marL="0" indent="0">
              <a:buNone/>
            </a:pPr>
            <a:r>
              <a:rPr lang="zh-CN" altLang="en-US" dirty="0" smtClean="0"/>
              <a:t>机械安全防护的类别</a:t>
            </a:r>
            <a:endParaRPr lang="en-US" altLang="zh-CN" dirty="0" smtClean="0"/>
          </a:p>
          <a:p>
            <a:pPr marL="0" indent="0">
              <a:buNone/>
            </a:pPr>
            <a:r>
              <a:rPr lang="en-US" altLang="zh-CN" dirty="0" smtClean="0"/>
              <a:t>MG</a:t>
            </a:r>
            <a:r>
              <a:rPr lang="zh-CN" altLang="en-US" dirty="0" smtClean="0"/>
              <a:t>改进项目的组织实施</a:t>
            </a:r>
            <a:endParaRPr lang="zh-CN" altLang="en-US" dirty="0"/>
          </a:p>
        </p:txBody>
      </p:sp>
      <p:sp>
        <p:nvSpPr>
          <p:cNvPr id="4" name="文本框 3"/>
          <p:cNvSpPr txBox="1"/>
          <p:nvPr/>
        </p:nvSpPr>
        <p:spPr>
          <a:xfrm>
            <a:off x="592182" y="4257627"/>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机械运动和动作</a:t>
            </a:r>
            <a:endParaRPr lang="zh-CN" altLang="en-US" dirty="0"/>
          </a:p>
        </p:txBody>
      </p:sp>
      <p:pic>
        <p:nvPicPr>
          <p:cNvPr id="4" name="图片 3"/>
          <p:cNvPicPr>
            <a:picLocks noChangeAspect="1"/>
          </p:cNvPicPr>
          <p:nvPr/>
        </p:nvPicPr>
        <p:blipFill>
          <a:blip r:embed="rId2"/>
          <a:stretch>
            <a:fillRect/>
          </a:stretch>
        </p:blipFill>
        <p:spPr>
          <a:xfrm>
            <a:off x="6511535" y="2514123"/>
            <a:ext cx="3923809" cy="3266667"/>
          </a:xfrm>
          <a:prstGeom prst="rect">
            <a:avLst/>
          </a:prstGeom>
        </p:spPr>
      </p:pic>
      <p:sp>
        <p:nvSpPr>
          <p:cNvPr id="5" name="文本框 4"/>
          <p:cNvSpPr txBox="1"/>
          <p:nvPr/>
        </p:nvSpPr>
        <p:spPr>
          <a:xfrm>
            <a:off x="1375955" y="1941075"/>
            <a:ext cx="4702628" cy="369332"/>
          </a:xfrm>
          <a:prstGeom prst="rect">
            <a:avLst/>
          </a:prstGeom>
          <a:noFill/>
        </p:spPr>
        <p:txBody>
          <a:bodyPr wrap="square" rtlCol="0">
            <a:spAutoFit/>
          </a:bodyPr>
          <a:lstStyle/>
          <a:p>
            <a:r>
              <a:rPr lang="zh-CN" altLang="en-US" dirty="0" smtClean="0"/>
              <a:t>运动夹点</a:t>
            </a:r>
            <a:endParaRPr lang="zh-CN" altLang="en-US" dirty="0"/>
          </a:p>
        </p:txBody>
      </p:sp>
      <p:pic>
        <p:nvPicPr>
          <p:cNvPr id="6" name="图片 5"/>
          <p:cNvPicPr>
            <a:picLocks noChangeAspect="1"/>
          </p:cNvPicPr>
          <p:nvPr/>
        </p:nvPicPr>
        <p:blipFill>
          <a:blip r:embed="rId3"/>
          <a:stretch>
            <a:fillRect/>
          </a:stretch>
        </p:blipFill>
        <p:spPr>
          <a:xfrm>
            <a:off x="1375955" y="2514123"/>
            <a:ext cx="4514286" cy="345714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机械运动和动作</a:t>
            </a:r>
          </a:p>
        </p:txBody>
      </p:sp>
      <p:sp>
        <p:nvSpPr>
          <p:cNvPr id="4" name="文本框 3"/>
          <p:cNvSpPr txBox="1"/>
          <p:nvPr/>
        </p:nvSpPr>
        <p:spPr>
          <a:xfrm>
            <a:off x="1256212" y="1914209"/>
            <a:ext cx="5053149" cy="369332"/>
          </a:xfrm>
          <a:prstGeom prst="rect">
            <a:avLst/>
          </a:prstGeom>
          <a:noFill/>
        </p:spPr>
        <p:txBody>
          <a:bodyPr wrap="square" rtlCol="0">
            <a:spAutoFit/>
          </a:bodyPr>
          <a:lstStyle/>
          <a:p>
            <a:r>
              <a:rPr lang="zh-CN" altLang="en-US" dirty="0" smtClean="0"/>
              <a:t>锻压、冲压</a:t>
            </a:r>
            <a:endParaRPr lang="zh-CN" altLang="en-US" dirty="0"/>
          </a:p>
        </p:txBody>
      </p:sp>
      <p:pic>
        <p:nvPicPr>
          <p:cNvPr id="5" name="图片 4"/>
          <p:cNvPicPr>
            <a:picLocks noChangeAspect="1"/>
          </p:cNvPicPr>
          <p:nvPr/>
        </p:nvPicPr>
        <p:blipFill>
          <a:blip r:embed="rId2"/>
          <a:stretch>
            <a:fillRect/>
          </a:stretch>
        </p:blipFill>
        <p:spPr>
          <a:xfrm>
            <a:off x="1051261" y="2434265"/>
            <a:ext cx="3923809" cy="3504762"/>
          </a:xfrm>
          <a:prstGeom prst="rect">
            <a:avLst/>
          </a:prstGeom>
        </p:spPr>
      </p:pic>
      <p:pic>
        <p:nvPicPr>
          <p:cNvPr id="6" name="图片 5"/>
          <p:cNvPicPr>
            <a:picLocks noChangeAspect="1"/>
          </p:cNvPicPr>
          <p:nvPr/>
        </p:nvPicPr>
        <p:blipFill>
          <a:blip r:embed="rId3"/>
          <a:stretch>
            <a:fillRect/>
          </a:stretch>
        </p:blipFill>
        <p:spPr>
          <a:xfrm>
            <a:off x="5585999" y="2434265"/>
            <a:ext cx="5364431" cy="350476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机械危险的形式</a:t>
            </a:r>
            <a:endParaRPr lang="zh-CN" altLang="en-US" dirty="0"/>
          </a:p>
        </p:txBody>
      </p:sp>
      <p:sp>
        <p:nvSpPr>
          <p:cNvPr id="4" name="文本框 3"/>
          <p:cNvSpPr txBox="1"/>
          <p:nvPr/>
        </p:nvSpPr>
        <p:spPr>
          <a:xfrm>
            <a:off x="1127760" y="1969783"/>
            <a:ext cx="5290457" cy="369332"/>
          </a:xfrm>
          <a:prstGeom prst="rect">
            <a:avLst/>
          </a:prstGeom>
          <a:noFill/>
        </p:spPr>
        <p:txBody>
          <a:bodyPr wrap="square" rtlCol="0">
            <a:spAutoFit/>
          </a:bodyPr>
          <a:lstStyle/>
          <a:p>
            <a:r>
              <a:rPr lang="zh-CN" altLang="en-US" dirty="0" smtClean="0"/>
              <a:t>卷入、引入</a:t>
            </a:r>
            <a:endParaRPr lang="zh-CN" altLang="en-US" dirty="0"/>
          </a:p>
        </p:txBody>
      </p:sp>
      <p:pic>
        <p:nvPicPr>
          <p:cNvPr id="5" name="图片 4"/>
          <p:cNvPicPr>
            <a:picLocks noChangeAspect="1"/>
          </p:cNvPicPr>
          <p:nvPr/>
        </p:nvPicPr>
        <p:blipFill>
          <a:blip r:embed="rId2"/>
          <a:stretch>
            <a:fillRect/>
          </a:stretch>
        </p:blipFill>
        <p:spPr>
          <a:xfrm>
            <a:off x="1427450" y="2914744"/>
            <a:ext cx="3839975" cy="2214039"/>
          </a:xfrm>
          <a:prstGeom prst="rect">
            <a:avLst/>
          </a:prstGeom>
        </p:spPr>
      </p:pic>
      <p:pic>
        <p:nvPicPr>
          <p:cNvPr id="6" name="图片 5"/>
          <p:cNvPicPr>
            <a:picLocks noChangeAspect="1"/>
          </p:cNvPicPr>
          <p:nvPr/>
        </p:nvPicPr>
        <p:blipFill>
          <a:blip r:embed="rId3"/>
          <a:stretch>
            <a:fillRect/>
          </a:stretch>
        </p:blipFill>
        <p:spPr>
          <a:xfrm>
            <a:off x="6667901" y="1690688"/>
            <a:ext cx="4238095" cy="34380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机械危险的形式</a:t>
            </a:r>
          </a:p>
        </p:txBody>
      </p:sp>
      <p:sp>
        <p:nvSpPr>
          <p:cNvPr id="4" name="文本框 3"/>
          <p:cNvSpPr txBox="1"/>
          <p:nvPr/>
        </p:nvSpPr>
        <p:spPr>
          <a:xfrm>
            <a:off x="1097280" y="1737360"/>
            <a:ext cx="4206240" cy="369332"/>
          </a:xfrm>
          <a:prstGeom prst="rect">
            <a:avLst/>
          </a:prstGeom>
          <a:noFill/>
        </p:spPr>
        <p:txBody>
          <a:bodyPr wrap="square" rtlCol="0">
            <a:spAutoFit/>
          </a:bodyPr>
          <a:lstStyle/>
          <a:p>
            <a:r>
              <a:rPr lang="zh-CN" altLang="en-US" dirty="0" smtClean="0"/>
              <a:t>撞击、冲击</a:t>
            </a:r>
            <a:endParaRPr lang="zh-CN" altLang="en-US" dirty="0"/>
          </a:p>
        </p:txBody>
      </p:sp>
      <p:pic>
        <p:nvPicPr>
          <p:cNvPr id="5" name="图片 4"/>
          <p:cNvPicPr>
            <a:picLocks noChangeAspect="1"/>
          </p:cNvPicPr>
          <p:nvPr/>
        </p:nvPicPr>
        <p:blipFill>
          <a:blip r:embed="rId2"/>
          <a:stretch>
            <a:fillRect/>
          </a:stretch>
        </p:blipFill>
        <p:spPr>
          <a:xfrm>
            <a:off x="1286046" y="2106692"/>
            <a:ext cx="8615600" cy="420357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机械危险的形式</a:t>
            </a:r>
          </a:p>
        </p:txBody>
      </p:sp>
      <p:sp>
        <p:nvSpPr>
          <p:cNvPr id="4" name="文本框 3"/>
          <p:cNvSpPr txBox="1"/>
          <p:nvPr/>
        </p:nvSpPr>
        <p:spPr>
          <a:xfrm>
            <a:off x="1046244" y="1493305"/>
            <a:ext cx="4088674" cy="646331"/>
          </a:xfrm>
          <a:prstGeom prst="rect">
            <a:avLst/>
          </a:prstGeom>
          <a:noFill/>
        </p:spPr>
        <p:txBody>
          <a:bodyPr wrap="square" rtlCol="0">
            <a:spAutoFit/>
          </a:bodyPr>
          <a:lstStyle/>
          <a:p>
            <a:r>
              <a:rPr lang="zh-CN" altLang="en-US" dirty="0" smtClean="0"/>
              <a:t>剪切（企业职工伤亡事故分类标准</a:t>
            </a:r>
            <a:r>
              <a:rPr lang="en-US" altLang="zh-CN" dirty="0" smtClean="0"/>
              <a:t>GB6441-86</a:t>
            </a:r>
            <a:r>
              <a:rPr lang="zh-CN" altLang="en-US" dirty="0" smtClean="0"/>
              <a:t>定义的受伤性质</a:t>
            </a:r>
            <a:r>
              <a:rPr lang="en-US" altLang="zh-CN" dirty="0" smtClean="0"/>
              <a:t>2.10</a:t>
            </a:r>
            <a:r>
              <a:rPr lang="zh-CN" altLang="en-US" dirty="0" smtClean="0"/>
              <a:t>切断伤</a:t>
            </a:r>
            <a:endParaRPr lang="zh-CN" altLang="en-US" dirty="0"/>
          </a:p>
        </p:txBody>
      </p:sp>
      <p:pic>
        <p:nvPicPr>
          <p:cNvPr id="5" name="图片 4"/>
          <p:cNvPicPr>
            <a:picLocks noChangeAspect="1"/>
          </p:cNvPicPr>
          <p:nvPr/>
        </p:nvPicPr>
        <p:blipFill>
          <a:blip r:embed="rId2"/>
          <a:stretch>
            <a:fillRect/>
          </a:stretch>
        </p:blipFill>
        <p:spPr>
          <a:xfrm>
            <a:off x="838200" y="2471137"/>
            <a:ext cx="4504762" cy="3457143"/>
          </a:xfrm>
          <a:prstGeom prst="rect">
            <a:avLst/>
          </a:prstGeom>
        </p:spPr>
      </p:pic>
      <p:pic>
        <p:nvPicPr>
          <p:cNvPr id="6" name="图片 5"/>
          <p:cNvPicPr>
            <a:picLocks noChangeAspect="1"/>
          </p:cNvPicPr>
          <p:nvPr/>
        </p:nvPicPr>
        <p:blipFill>
          <a:blip r:embed="rId3"/>
          <a:stretch>
            <a:fillRect/>
          </a:stretch>
        </p:blipFill>
        <p:spPr>
          <a:xfrm>
            <a:off x="6266807" y="2471137"/>
            <a:ext cx="4548413" cy="345714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机械伤害的危险位置</a:t>
            </a:r>
            <a:endParaRPr lang="zh-CN" altLang="en-US" dirty="0"/>
          </a:p>
        </p:txBody>
      </p:sp>
      <p:sp>
        <p:nvSpPr>
          <p:cNvPr id="3" name="内容占位符 2"/>
          <p:cNvSpPr>
            <a:spLocks noGrp="1"/>
          </p:cNvSpPr>
          <p:nvPr>
            <p:ph idx="4294967295"/>
          </p:nvPr>
        </p:nvSpPr>
        <p:spPr>
          <a:xfrm>
            <a:off x="6706351" y="1908379"/>
            <a:ext cx="4548052" cy="1427027"/>
          </a:xfrm>
        </p:spPr>
        <p:txBody>
          <a:bodyPr>
            <a:normAutofit/>
          </a:bodyPr>
          <a:lstStyle/>
          <a:p>
            <a:pPr marL="0" indent="0">
              <a:buNone/>
            </a:pPr>
            <a:r>
              <a:rPr lang="zh-CN" altLang="en-US" dirty="0" smtClean="0"/>
              <a:t>操作点是机器中最危险的部分，因为它是操作人员最可能接触到机器运动部件的地方</a:t>
            </a:r>
            <a:endParaRPr lang="zh-CN" altLang="en-US" dirty="0"/>
          </a:p>
        </p:txBody>
      </p:sp>
      <p:sp>
        <p:nvSpPr>
          <p:cNvPr id="4" name="文本框 3"/>
          <p:cNvSpPr txBox="1"/>
          <p:nvPr/>
        </p:nvSpPr>
        <p:spPr>
          <a:xfrm>
            <a:off x="1123406" y="1476103"/>
            <a:ext cx="3814354" cy="369332"/>
          </a:xfrm>
          <a:prstGeom prst="rect">
            <a:avLst/>
          </a:prstGeom>
          <a:noFill/>
        </p:spPr>
        <p:txBody>
          <a:bodyPr wrap="square" rtlCol="0">
            <a:spAutoFit/>
          </a:bodyPr>
          <a:lstStyle/>
          <a:p>
            <a:r>
              <a:rPr lang="zh-CN" altLang="en-US" dirty="0" smtClean="0"/>
              <a:t>操作点</a:t>
            </a:r>
            <a:endParaRPr lang="zh-CN" altLang="en-US" dirty="0"/>
          </a:p>
        </p:txBody>
      </p:sp>
      <p:pic>
        <p:nvPicPr>
          <p:cNvPr id="5" name="图片 4"/>
          <p:cNvPicPr>
            <a:picLocks noChangeAspect="1"/>
          </p:cNvPicPr>
          <p:nvPr/>
        </p:nvPicPr>
        <p:blipFill>
          <a:blip r:embed="rId2"/>
          <a:stretch>
            <a:fillRect/>
          </a:stretch>
        </p:blipFill>
        <p:spPr>
          <a:xfrm>
            <a:off x="1408612" y="1784498"/>
            <a:ext cx="3814354" cy="2547085"/>
          </a:xfrm>
          <a:prstGeom prst="rect">
            <a:avLst/>
          </a:prstGeom>
        </p:spPr>
      </p:pic>
      <p:pic>
        <p:nvPicPr>
          <p:cNvPr id="6" name="图片 5"/>
          <p:cNvPicPr>
            <a:picLocks noChangeAspect="1"/>
          </p:cNvPicPr>
          <p:nvPr/>
        </p:nvPicPr>
        <p:blipFill>
          <a:blip r:embed="rId3"/>
          <a:stretch>
            <a:fillRect/>
          </a:stretch>
        </p:blipFill>
        <p:spPr>
          <a:xfrm>
            <a:off x="6851805" y="3553097"/>
            <a:ext cx="4257143" cy="2714286"/>
          </a:xfrm>
          <a:prstGeom prst="rect">
            <a:avLst/>
          </a:prstGeom>
        </p:spPr>
      </p:pic>
      <p:pic>
        <p:nvPicPr>
          <p:cNvPr id="7" name="图片 6"/>
          <p:cNvPicPr>
            <a:picLocks noChangeAspect="1"/>
          </p:cNvPicPr>
          <p:nvPr/>
        </p:nvPicPr>
        <p:blipFill>
          <a:blip r:embed="rId4"/>
          <a:stretch>
            <a:fillRect/>
          </a:stretch>
        </p:blipFill>
        <p:spPr>
          <a:xfrm>
            <a:off x="2054831" y="4391784"/>
            <a:ext cx="2075561" cy="18886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69988" y="101600"/>
            <a:ext cx="11022012" cy="700088"/>
          </a:xfrm>
        </p:spPr>
        <p:txBody>
          <a:bodyPr/>
          <a:lstStyle/>
          <a:p>
            <a:r>
              <a:rPr lang="zh-CN" altLang="en-US" dirty="0" smtClean="0"/>
              <a:t>课程提纲</a:t>
            </a:r>
            <a:endParaRPr lang="zh-CN" altLang="en-US" dirty="0"/>
          </a:p>
        </p:txBody>
      </p:sp>
      <p:sp>
        <p:nvSpPr>
          <p:cNvPr id="4" name="文本框 3"/>
          <p:cNvSpPr txBox="1"/>
          <p:nvPr/>
        </p:nvSpPr>
        <p:spPr>
          <a:xfrm>
            <a:off x="1097281" y="1946365"/>
            <a:ext cx="8386354" cy="3539430"/>
          </a:xfrm>
          <a:prstGeom prst="rect">
            <a:avLst/>
          </a:prstGeom>
          <a:noFill/>
        </p:spPr>
        <p:txBody>
          <a:bodyPr wrap="square" rtlCol="0">
            <a:spAutoFit/>
          </a:bodyPr>
          <a:lstStyle/>
          <a:p>
            <a:r>
              <a:rPr lang="en-US" altLang="zh-CN" sz="3200" dirty="0" smtClean="0"/>
              <a:t>1.EHS </a:t>
            </a:r>
            <a:r>
              <a:rPr lang="zh-CN" altLang="en-US" sz="3200" dirty="0" smtClean="0"/>
              <a:t>基本概念，事故至因理论介绍。</a:t>
            </a:r>
            <a:endParaRPr lang="en-US" altLang="zh-CN" sz="3200" dirty="0" smtClean="0"/>
          </a:p>
          <a:p>
            <a:r>
              <a:rPr lang="en-US" altLang="zh-CN" sz="3200" dirty="0" smtClean="0"/>
              <a:t>2.</a:t>
            </a:r>
            <a:r>
              <a:rPr lang="zh-CN" altLang="en-US" sz="3200" dirty="0" smtClean="0"/>
              <a:t>工程</a:t>
            </a:r>
            <a:r>
              <a:rPr lang="en-US" altLang="zh-CN" sz="3200" dirty="0" smtClean="0"/>
              <a:t>EHS</a:t>
            </a:r>
            <a:r>
              <a:rPr lang="zh-CN" altLang="en-US" sz="3200" dirty="0" smtClean="0"/>
              <a:t>管理的任务，角色。</a:t>
            </a:r>
            <a:endParaRPr lang="en-US" altLang="zh-CN" sz="3200" dirty="0" smtClean="0"/>
          </a:p>
          <a:p>
            <a:r>
              <a:rPr lang="en-US" altLang="zh-CN" sz="3200" dirty="0" smtClean="0"/>
              <a:t>3.EHS</a:t>
            </a:r>
            <a:r>
              <a:rPr lang="zh-CN" altLang="en-US" sz="3200" dirty="0" smtClean="0"/>
              <a:t>的工作范围和内容。</a:t>
            </a:r>
            <a:endParaRPr lang="en-US" altLang="zh-CN" sz="3200" dirty="0" smtClean="0"/>
          </a:p>
          <a:p>
            <a:r>
              <a:rPr lang="zh-CN" altLang="en-US" sz="3200" dirty="0" smtClean="0"/>
              <a:t>  安全技术</a:t>
            </a:r>
            <a:endParaRPr lang="en-US" altLang="zh-CN" sz="3200" dirty="0" smtClean="0"/>
          </a:p>
          <a:p>
            <a:r>
              <a:rPr lang="zh-CN" altLang="en-US" sz="3200" dirty="0" smtClean="0"/>
              <a:t>  安全管理</a:t>
            </a:r>
            <a:endParaRPr lang="en-US" altLang="zh-CN" sz="3200" dirty="0" smtClean="0"/>
          </a:p>
          <a:p>
            <a:r>
              <a:rPr lang="zh-CN" altLang="en-US" sz="3200" dirty="0" smtClean="0"/>
              <a:t>  安全文化</a:t>
            </a:r>
            <a:endParaRPr lang="en-US" altLang="zh-CN" sz="3200" dirty="0" smtClean="0"/>
          </a:p>
          <a:p>
            <a:r>
              <a:rPr lang="en-US" altLang="zh-CN" sz="3200" dirty="0" smtClean="0"/>
              <a:t>4.</a:t>
            </a:r>
            <a:r>
              <a:rPr lang="zh-CN" altLang="en-US" sz="3200" dirty="0" smtClean="0"/>
              <a:t>如何管理</a:t>
            </a:r>
            <a:r>
              <a:rPr lang="en-US" altLang="zh-CN" sz="3200" dirty="0" smtClean="0"/>
              <a:t>EHS</a:t>
            </a:r>
            <a:r>
              <a:rPr lang="zh-CN" altLang="en-US" sz="3200" dirty="0" smtClean="0"/>
              <a:t>因素，开展</a:t>
            </a:r>
            <a:r>
              <a:rPr lang="en-US" altLang="zh-CN" sz="3200" dirty="0" smtClean="0"/>
              <a:t>EHS</a:t>
            </a:r>
            <a:r>
              <a:rPr lang="zh-CN" altLang="en-US" sz="3200" dirty="0" smtClean="0"/>
              <a:t>工作。</a:t>
            </a:r>
            <a:endParaRPr lang="en-US" altLang="zh-CN" sz="32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特种设备及特种作业人员管理</a:t>
            </a:r>
            <a:endParaRPr lang="zh-CN" altLang="en-US" dirty="0"/>
          </a:p>
        </p:txBody>
      </p:sp>
      <p:sp>
        <p:nvSpPr>
          <p:cNvPr id="4" name="文本框 3"/>
          <p:cNvSpPr txBox="1"/>
          <p:nvPr/>
        </p:nvSpPr>
        <p:spPr>
          <a:xfrm>
            <a:off x="1005840" y="1978071"/>
            <a:ext cx="10149840" cy="2308324"/>
          </a:xfrm>
          <a:prstGeom prst="rect">
            <a:avLst/>
          </a:prstGeom>
          <a:noFill/>
        </p:spPr>
        <p:txBody>
          <a:bodyPr wrap="square" rtlCol="0">
            <a:spAutoFit/>
          </a:bodyPr>
          <a:lstStyle/>
          <a:p>
            <a:r>
              <a:rPr lang="zh-CN" altLang="en-US" dirty="0" smtClean="0"/>
              <a:t>特种设备及特种作业人员资格管理</a:t>
            </a:r>
            <a:endParaRPr lang="en-US" altLang="zh-CN" dirty="0" smtClean="0"/>
          </a:p>
          <a:p>
            <a:r>
              <a:rPr lang="en-US" altLang="zh-CN" dirty="0" smtClean="0"/>
              <a:t>--</a:t>
            </a:r>
            <a:r>
              <a:rPr lang="zh-CN" altLang="en-US" dirty="0" smtClean="0"/>
              <a:t>特种设备作业人员和特殊工种的区别</a:t>
            </a:r>
            <a:endParaRPr lang="en-US" altLang="zh-CN" dirty="0" smtClean="0"/>
          </a:p>
          <a:p>
            <a:r>
              <a:rPr lang="zh-CN" altLang="en-US" dirty="0" smtClean="0"/>
              <a:t>（质监局）                      （安监局）</a:t>
            </a:r>
            <a:endParaRPr lang="en-US" altLang="zh-CN" dirty="0" smtClean="0"/>
          </a:p>
          <a:p>
            <a:r>
              <a:rPr lang="en-US" altLang="zh-CN" dirty="0" smtClean="0"/>
              <a:t>--</a:t>
            </a:r>
            <a:r>
              <a:rPr lang="zh-CN" altLang="en-US" dirty="0" smtClean="0"/>
              <a:t>叉车，压力容器，电梯，锅炉，行车，</a:t>
            </a:r>
            <a:r>
              <a:rPr lang="en-US" altLang="zh-CN" dirty="0" smtClean="0"/>
              <a:t>2</a:t>
            </a:r>
            <a:r>
              <a:rPr lang="zh-CN" altLang="en-US" dirty="0" smtClean="0"/>
              <a:t>年检查期</a:t>
            </a:r>
            <a:endParaRPr lang="en-US" altLang="zh-CN" dirty="0" smtClean="0"/>
          </a:p>
          <a:p>
            <a:r>
              <a:rPr lang="en-US" altLang="zh-CN" dirty="0" smtClean="0"/>
              <a:t>--</a:t>
            </a:r>
            <a:r>
              <a:rPr lang="zh-CN" altLang="en-US" dirty="0" smtClean="0"/>
              <a:t>特种设备作业证</a:t>
            </a:r>
            <a:r>
              <a:rPr lang="en-US" altLang="zh-CN" dirty="0" smtClean="0"/>
              <a:t>4</a:t>
            </a:r>
            <a:r>
              <a:rPr lang="zh-CN" altLang="en-US" dirty="0" smtClean="0"/>
              <a:t>年复审一次</a:t>
            </a:r>
            <a:endParaRPr lang="en-US" altLang="zh-CN" dirty="0" smtClean="0"/>
          </a:p>
          <a:p>
            <a:r>
              <a:rPr lang="en-US" altLang="zh-CN" dirty="0" smtClean="0"/>
              <a:t>--</a:t>
            </a:r>
            <a:r>
              <a:rPr lang="zh-CN" altLang="en-US" dirty="0" smtClean="0"/>
              <a:t>特种工种（</a:t>
            </a:r>
            <a:r>
              <a:rPr lang="en-US" altLang="zh-CN" dirty="0" smtClean="0"/>
              <a:t>10</a:t>
            </a:r>
            <a:r>
              <a:rPr lang="zh-CN" altLang="en-US" dirty="0" smtClean="0"/>
              <a:t>种）电工、电焊工、登高作业、危险化学品作业</a:t>
            </a:r>
            <a:r>
              <a:rPr lang="en-US" altLang="zh-CN" dirty="0" smtClean="0"/>
              <a:t>3</a:t>
            </a:r>
            <a:r>
              <a:rPr lang="zh-CN" altLang="en-US" dirty="0" smtClean="0"/>
              <a:t>年复审一次，</a:t>
            </a:r>
            <a:r>
              <a:rPr lang="en-US" altLang="zh-CN" dirty="0" smtClean="0"/>
              <a:t>6</a:t>
            </a:r>
            <a:r>
              <a:rPr lang="zh-CN" altLang="en-US" dirty="0" smtClean="0"/>
              <a:t>年有效期</a:t>
            </a:r>
            <a:endParaRPr lang="en-US" altLang="zh-CN" dirty="0" smtClean="0"/>
          </a:p>
          <a:p>
            <a:r>
              <a:rPr lang="zh-CN" altLang="en-US" dirty="0"/>
              <a:t>特种</a:t>
            </a:r>
            <a:r>
              <a:rPr lang="zh-CN" altLang="en-US" dirty="0" smtClean="0"/>
              <a:t>设备管理人员证书</a:t>
            </a:r>
            <a:endParaRPr lang="en-US" altLang="zh-CN" dirty="0" smtClean="0"/>
          </a:p>
          <a:p>
            <a:r>
              <a:rPr lang="zh-CN" altLang="en-US" dirty="0" smtClean="0"/>
              <a:t>外包服务管理</a:t>
            </a:r>
            <a:endParaRPr lang="zh-CN" altLang="en-US" dirty="0"/>
          </a:p>
        </p:txBody>
      </p:sp>
      <p:pic>
        <p:nvPicPr>
          <p:cNvPr id="5" name="图片 4"/>
          <p:cNvPicPr>
            <a:picLocks noChangeAspect="1"/>
          </p:cNvPicPr>
          <p:nvPr/>
        </p:nvPicPr>
        <p:blipFill>
          <a:blip r:embed="rId2"/>
          <a:stretch>
            <a:fillRect/>
          </a:stretch>
        </p:blipFill>
        <p:spPr>
          <a:xfrm>
            <a:off x="8394964" y="3886480"/>
            <a:ext cx="3561905" cy="287619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EHS</a:t>
            </a:r>
            <a:r>
              <a:rPr lang="zh-CN" altLang="en-US" dirty="0" smtClean="0"/>
              <a:t>为什么要关注</a:t>
            </a:r>
            <a:r>
              <a:rPr lang="en-US" altLang="zh-CN" dirty="0" smtClean="0"/>
              <a:t>5S?</a:t>
            </a:r>
            <a:endParaRPr lang="zh-CN" altLang="en-US" dirty="0"/>
          </a:p>
        </p:txBody>
      </p:sp>
      <p:sp>
        <p:nvSpPr>
          <p:cNvPr id="4" name="文本框 3"/>
          <p:cNvSpPr txBox="1"/>
          <p:nvPr/>
        </p:nvSpPr>
        <p:spPr>
          <a:xfrm>
            <a:off x="1018903" y="1737360"/>
            <a:ext cx="9235440" cy="646331"/>
          </a:xfrm>
          <a:prstGeom prst="rect">
            <a:avLst/>
          </a:prstGeom>
          <a:noFill/>
        </p:spPr>
        <p:txBody>
          <a:bodyPr wrap="square" rtlCol="0">
            <a:spAutoFit/>
          </a:bodyPr>
          <a:lstStyle/>
          <a:p>
            <a:r>
              <a:rPr lang="zh-CN" altLang="en-US" dirty="0" smtClean="0"/>
              <a:t>为什么工作场所所有员工可能会受到伤害，如滑倒、绊倒、跌倒，撞击，背伤等？</a:t>
            </a:r>
            <a:endParaRPr lang="en-US" altLang="zh-CN" dirty="0" smtClean="0"/>
          </a:p>
          <a:p>
            <a:r>
              <a:rPr lang="zh-CN" altLang="en-US" dirty="0" smtClean="0"/>
              <a:t>工作场所人身伤害，包括背部受伤跟现场</a:t>
            </a:r>
            <a:r>
              <a:rPr lang="en-US" altLang="zh-CN" dirty="0" smtClean="0"/>
              <a:t>5s</a:t>
            </a:r>
            <a:r>
              <a:rPr lang="zh-CN" altLang="en-US" dirty="0" smtClean="0"/>
              <a:t>做不好有密切关系。</a:t>
            </a:r>
            <a:endParaRPr lang="zh-CN" altLang="en-US" dirty="0"/>
          </a:p>
        </p:txBody>
      </p:sp>
      <p:pic>
        <p:nvPicPr>
          <p:cNvPr id="5" name="图片 4"/>
          <p:cNvPicPr>
            <a:picLocks noChangeAspect="1"/>
          </p:cNvPicPr>
          <p:nvPr/>
        </p:nvPicPr>
        <p:blipFill>
          <a:blip r:embed="rId2"/>
          <a:stretch>
            <a:fillRect/>
          </a:stretch>
        </p:blipFill>
        <p:spPr>
          <a:xfrm>
            <a:off x="1018903" y="2563541"/>
            <a:ext cx="3801291" cy="3638095"/>
          </a:xfrm>
          <a:prstGeom prst="rect">
            <a:avLst/>
          </a:prstGeom>
        </p:spPr>
      </p:pic>
      <p:pic>
        <p:nvPicPr>
          <p:cNvPr id="6" name="图片 5"/>
          <p:cNvPicPr>
            <a:picLocks noChangeAspect="1"/>
          </p:cNvPicPr>
          <p:nvPr/>
        </p:nvPicPr>
        <p:blipFill>
          <a:blip r:embed="rId3"/>
          <a:stretch>
            <a:fillRect/>
          </a:stretch>
        </p:blipFill>
        <p:spPr>
          <a:xfrm>
            <a:off x="6707778" y="2563540"/>
            <a:ext cx="3125688" cy="363809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5S</a:t>
            </a:r>
            <a:r>
              <a:rPr lang="zh-CN" altLang="en-US" dirty="0" smtClean="0"/>
              <a:t>的五个步骤</a:t>
            </a:r>
            <a:endParaRPr lang="zh-CN" altLang="en-US" dirty="0"/>
          </a:p>
        </p:txBody>
      </p:sp>
      <p:sp>
        <p:nvSpPr>
          <p:cNvPr id="3" name="内容占位符 2"/>
          <p:cNvSpPr>
            <a:spLocks noGrp="1"/>
          </p:cNvSpPr>
          <p:nvPr>
            <p:ph idx="4294967295"/>
          </p:nvPr>
        </p:nvSpPr>
        <p:spPr>
          <a:xfrm>
            <a:off x="838200" y="1988864"/>
            <a:ext cx="5431971" cy="2354489"/>
          </a:xfrm>
        </p:spPr>
        <p:txBody>
          <a:bodyPr>
            <a:normAutofit fontScale="92500" lnSpcReduction="10000"/>
          </a:bodyPr>
          <a:lstStyle/>
          <a:p>
            <a:pPr marL="0" indent="0">
              <a:buNone/>
            </a:pPr>
            <a:r>
              <a:rPr lang="en-US" altLang="zh-CN" dirty="0" smtClean="0"/>
              <a:t>1.</a:t>
            </a:r>
            <a:r>
              <a:rPr lang="zh-CN" altLang="en-US" dirty="0" smtClean="0"/>
              <a:t>清理，整理</a:t>
            </a:r>
            <a:r>
              <a:rPr lang="en-US" altLang="zh-CN" dirty="0" smtClean="0"/>
              <a:t>-----SORT</a:t>
            </a:r>
          </a:p>
          <a:p>
            <a:pPr marL="0" indent="0">
              <a:buNone/>
            </a:pPr>
            <a:r>
              <a:rPr lang="en-US" altLang="zh-CN" dirty="0" smtClean="0"/>
              <a:t>2.</a:t>
            </a:r>
            <a:r>
              <a:rPr lang="zh-CN" altLang="en-US" dirty="0" smtClean="0"/>
              <a:t>归类，整顿</a:t>
            </a:r>
            <a:r>
              <a:rPr lang="en-US" altLang="zh-CN" dirty="0" smtClean="0"/>
              <a:t>-----SET IN ORDER</a:t>
            </a:r>
          </a:p>
          <a:p>
            <a:pPr marL="0" indent="0">
              <a:buNone/>
            </a:pPr>
            <a:r>
              <a:rPr lang="en-US" altLang="zh-CN" dirty="0" smtClean="0"/>
              <a:t>3.</a:t>
            </a:r>
            <a:r>
              <a:rPr lang="zh-CN" altLang="en-US" dirty="0" smtClean="0"/>
              <a:t>清洁，清扫</a:t>
            </a:r>
            <a:r>
              <a:rPr lang="en-US" altLang="zh-CN" dirty="0" smtClean="0"/>
              <a:t>-----SHINE</a:t>
            </a:r>
          </a:p>
          <a:p>
            <a:pPr marL="0" indent="0">
              <a:buNone/>
            </a:pPr>
            <a:r>
              <a:rPr lang="en-US" altLang="zh-CN" dirty="0" smtClean="0"/>
              <a:t>4.</a:t>
            </a:r>
            <a:r>
              <a:rPr lang="zh-CN" altLang="en-US" dirty="0" smtClean="0"/>
              <a:t>规范，标准</a:t>
            </a:r>
            <a:r>
              <a:rPr lang="en-US" altLang="zh-CN" dirty="0" smtClean="0"/>
              <a:t>-----STANDARDIZE</a:t>
            </a:r>
          </a:p>
          <a:p>
            <a:pPr marL="0" indent="0">
              <a:buNone/>
            </a:pPr>
            <a:r>
              <a:rPr lang="en-US" altLang="zh-CN" dirty="0" smtClean="0"/>
              <a:t>5</a:t>
            </a:r>
            <a:r>
              <a:rPr lang="zh-CN" altLang="en-US" dirty="0" smtClean="0"/>
              <a:t>持续，素养</a:t>
            </a:r>
            <a:r>
              <a:rPr lang="en-US" altLang="zh-CN" dirty="0" smtClean="0"/>
              <a:t>-----SUSTAIN</a:t>
            </a:r>
            <a:endParaRPr lang="zh-CN" altLang="en-US" dirty="0"/>
          </a:p>
        </p:txBody>
      </p:sp>
      <p:sp>
        <p:nvSpPr>
          <p:cNvPr id="4" name="矩形 3"/>
          <p:cNvSpPr/>
          <p:nvPr/>
        </p:nvSpPr>
        <p:spPr>
          <a:xfrm>
            <a:off x="557348" y="5035732"/>
            <a:ext cx="2011680" cy="87521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1.SORT</a:t>
            </a:r>
            <a:endParaRPr lang="en-US" altLang="zh-CN" dirty="0"/>
          </a:p>
        </p:txBody>
      </p:sp>
      <p:sp>
        <p:nvSpPr>
          <p:cNvPr id="5" name="矩形 4"/>
          <p:cNvSpPr/>
          <p:nvPr/>
        </p:nvSpPr>
        <p:spPr>
          <a:xfrm>
            <a:off x="2995748" y="4160520"/>
            <a:ext cx="2011680" cy="8752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r>
              <a:rPr lang="en-US" altLang="zh-CN" dirty="0"/>
              <a:t> SET IN ORDER</a:t>
            </a:r>
            <a:endParaRPr lang="zh-CN" altLang="en-US" dirty="0"/>
          </a:p>
        </p:txBody>
      </p:sp>
      <p:sp>
        <p:nvSpPr>
          <p:cNvPr id="6" name="矩形 5"/>
          <p:cNvSpPr/>
          <p:nvPr/>
        </p:nvSpPr>
        <p:spPr>
          <a:xfrm>
            <a:off x="5264331" y="3285308"/>
            <a:ext cx="2011680" cy="87521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3.SHINE</a:t>
            </a:r>
            <a:endParaRPr lang="en-US" altLang="zh-CN" dirty="0"/>
          </a:p>
        </p:txBody>
      </p:sp>
      <p:sp>
        <p:nvSpPr>
          <p:cNvPr id="7" name="矩形 6"/>
          <p:cNvSpPr/>
          <p:nvPr/>
        </p:nvSpPr>
        <p:spPr>
          <a:xfrm>
            <a:off x="7624354" y="2410096"/>
            <a:ext cx="2011680" cy="87521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4.STANDARDIZE</a:t>
            </a:r>
            <a:endParaRPr lang="en-US" altLang="zh-CN" dirty="0"/>
          </a:p>
        </p:txBody>
      </p:sp>
      <p:sp>
        <p:nvSpPr>
          <p:cNvPr id="8" name="矩形 7"/>
          <p:cNvSpPr/>
          <p:nvPr/>
        </p:nvSpPr>
        <p:spPr>
          <a:xfrm>
            <a:off x="9984377" y="1534884"/>
            <a:ext cx="2011680" cy="87521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r>
              <a:rPr lang="en-US" altLang="zh-CN" dirty="0"/>
              <a:t> </a:t>
            </a:r>
            <a:r>
              <a:rPr lang="en-US" altLang="zh-CN" dirty="0" smtClean="0"/>
              <a:t>SUSTAIN</a:t>
            </a:r>
            <a:endParaRPr lang="zh-CN" altLang="en-US" dirty="0"/>
          </a:p>
        </p:txBody>
      </p:sp>
      <p:cxnSp>
        <p:nvCxnSpPr>
          <p:cNvPr id="12" name="肘形连接符 11"/>
          <p:cNvCxnSpPr/>
          <p:nvPr/>
        </p:nvCxnSpPr>
        <p:spPr>
          <a:xfrm flipV="1">
            <a:off x="557348" y="5238206"/>
            <a:ext cx="4706983" cy="99277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V="1">
            <a:off x="5264331" y="3432265"/>
            <a:ext cx="4599214" cy="99277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V="1">
            <a:off x="7630885" y="2534194"/>
            <a:ext cx="4465321" cy="89807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flipV="1">
            <a:off x="2923902" y="4425043"/>
            <a:ext cx="4640036" cy="814114"/>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69988" y="101600"/>
            <a:ext cx="11022012" cy="700088"/>
          </a:xfrm>
        </p:spPr>
        <p:txBody>
          <a:bodyPr/>
          <a:lstStyle/>
          <a:p>
            <a:r>
              <a:rPr lang="zh-CN" altLang="en-US" dirty="0" smtClean="0"/>
              <a:t>电气安全</a:t>
            </a:r>
            <a:endParaRPr lang="zh-CN" altLang="en-US" dirty="0"/>
          </a:p>
        </p:txBody>
      </p:sp>
      <p:sp>
        <p:nvSpPr>
          <p:cNvPr id="4" name="文本框 3"/>
          <p:cNvSpPr txBox="1"/>
          <p:nvPr/>
        </p:nvSpPr>
        <p:spPr>
          <a:xfrm>
            <a:off x="916578" y="2103120"/>
            <a:ext cx="10620102" cy="2862322"/>
          </a:xfrm>
          <a:prstGeom prst="rect">
            <a:avLst/>
          </a:prstGeom>
          <a:noFill/>
        </p:spPr>
        <p:txBody>
          <a:bodyPr wrap="square" rtlCol="0">
            <a:spAutoFit/>
          </a:bodyPr>
          <a:lstStyle/>
          <a:p>
            <a:r>
              <a:rPr lang="zh-CN" altLang="en-US" dirty="0" smtClean="0"/>
              <a:t>电击类型</a:t>
            </a:r>
            <a:endParaRPr lang="en-US" altLang="zh-CN" dirty="0" smtClean="0"/>
          </a:p>
          <a:p>
            <a:r>
              <a:rPr lang="en-US" altLang="zh-CN" dirty="0" smtClean="0"/>
              <a:t>1.</a:t>
            </a:r>
            <a:r>
              <a:rPr lang="zh-CN" altLang="en-US" dirty="0" smtClean="0"/>
              <a:t>根据电击时所触及的带电体是否为正常带电状态</a:t>
            </a:r>
            <a:endParaRPr lang="en-US" altLang="zh-CN" dirty="0" smtClean="0"/>
          </a:p>
          <a:p>
            <a:r>
              <a:rPr lang="en-US" altLang="zh-CN" dirty="0" smtClean="0"/>
              <a:t>1.1</a:t>
            </a:r>
            <a:r>
              <a:rPr lang="zh-CN" altLang="en-US" dirty="0" smtClean="0"/>
              <a:t>直接接触触电：电气设备线路故障状态下，人体直接接触了设备或线路的带电部分所形成的电击；</a:t>
            </a:r>
            <a:endParaRPr lang="en-US" altLang="zh-CN" dirty="0" smtClean="0"/>
          </a:p>
          <a:p>
            <a:r>
              <a:rPr lang="en-US" altLang="zh-CN" dirty="0" smtClean="0"/>
              <a:t>1.2</a:t>
            </a:r>
            <a:r>
              <a:rPr lang="zh-CN" altLang="en-US" dirty="0" smtClean="0"/>
              <a:t>间接接触触电：电气设备线路故障状态下，原本</a:t>
            </a:r>
            <a:r>
              <a:rPr lang="zh-CN" altLang="en-US" dirty="0"/>
              <a:t>正常情况下不带电的设备外露部分或设备以外的可导电部分变成了带电状态</a:t>
            </a:r>
            <a:r>
              <a:rPr lang="zh-CN" altLang="en-US" dirty="0" smtClean="0"/>
              <a:t>，人体与上述故障状态下带电的可导电部分触及而形成的电击。</a:t>
            </a:r>
            <a:endParaRPr lang="en-US" altLang="zh-CN" dirty="0" smtClean="0"/>
          </a:p>
          <a:p>
            <a:r>
              <a:rPr lang="en-US" altLang="zh-CN" dirty="0" smtClean="0"/>
              <a:t>2.</a:t>
            </a:r>
            <a:r>
              <a:rPr lang="zh-CN" altLang="en-US" dirty="0" smtClean="0"/>
              <a:t>安装人体触及带电体的方式，电击可分为：</a:t>
            </a:r>
            <a:endParaRPr lang="en-US" altLang="zh-CN" dirty="0" smtClean="0"/>
          </a:p>
          <a:p>
            <a:r>
              <a:rPr lang="en-US" altLang="zh-CN" dirty="0" smtClean="0"/>
              <a:t>2.1</a:t>
            </a:r>
            <a:r>
              <a:rPr lang="zh-CN" altLang="en-US" dirty="0" smtClean="0"/>
              <a:t>单相电机</a:t>
            </a:r>
            <a:endParaRPr lang="en-US" altLang="zh-CN" dirty="0" smtClean="0"/>
          </a:p>
          <a:p>
            <a:r>
              <a:rPr lang="en-US" altLang="zh-CN" dirty="0" smtClean="0"/>
              <a:t>2.2</a:t>
            </a:r>
            <a:r>
              <a:rPr lang="zh-CN" altLang="en-US" dirty="0" smtClean="0"/>
              <a:t>两相电击</a:t>
            </a:r>
            <a:endParaRPr lang="en-US" altLang="zh-CN" dirty="0" smtClean="0"/>
          </a:p>
          <a:p>
            <a:r>
              <a:rPr lang="en-US" altLang="zh-CN" dirty="0" smtClean="0"/>
              <a:t>2.3</a:t>
            </a:r>
            <a:r>
              <a:rPr lang="zh-CN" altLang="en-US" dirty="0" smtClean="0"/>
              <a:t>跨步电压电击</a:t>
            </a:r>
            <a:endParaRPr lang="zh-CN" altLang="en-US" dirty="0"/>
          </a:p>
          <a:p>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电流对人体伤害程度的影响因素</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buNone/>
            </a:pPr>
            <a:r>
              <a:rPr lang="en-US" altLang="zh-CN" dirty="0" smtClean="0"/>
              <a:t>1.</a:t>
            </a:r>
            <a:r>
              <a:rPr lang="zh-CN" altLang="en-US" dirty="0" smtClean="0"/>
              <a:t>电流大小</a:t>
            </a:r>
            <a:endParaRPr lang="en-US" altLang="zh-CN" dirty="0" smtClean="0"/>
          </a:p>
          <a:p>
            <a:pPr marL="0" indent="0">
              <a:buNone/>
            </a:pPr>
            <a:r>
              <a:rPr lang="en-US" altLang="zh-CN" dirty="0" smtClean="0"/>
              <a:t>2.</a:t>
            </a:r>
            <a:r>
              <a:rPr lang="zh-CN" altLang="en-US" dirty="0" smtClean="0"/>
              <a:t>持续时间</a:t>
            </a:r>
            <a:endParaRPr lang="en-US" altLang="zh-CN" dirty="0" smtClean="0"/>
          </a:p>
          <a:p>
            <a:pPr marL="0" indent="0">
              <a:buNone/>
            </a:pPr>
            <a:r>
              <a:rPr lang="en-US" altLang="zh-CN" dirty="0" smtClean="0"/>
              <a:t>3.</a:t>
            </a:r>
            <a:r>
              <a:rPr lang="zh-CN" altLang="en-US" dirty="0" smtClean="0"/>
              <a:t>电压高低</a:t>
            </a:r>
            <a:endParaRPr lang="en-US" altLang="zh-CN" dirty="0" smtClean="0"/>
          </a:p>
          <a:p>
            <a:pPr marL="0" indent="0">
              <a:buNone/>
            </a:pPr>
            <a:r>
              <a:rPr lang="en-US" altLang="zh-CN" dirty="0" smtClean="0"/>
              <a:t>4.</a:t>
            </a:r>
            <a:r>
              <a:rPr lang="zh-CN" altLang="en-US" dirty="0" smtClean="0"/>
              <a:t>频率</a:t>
            </a:r>
            <a:endParaRPr lang="en-US" altLang="zh-CN" dirty="0" smtClean="0"/>
          </a:p>
          <a:p>
            <a:pPr marL="0" indent="0">
              <a:buNone/>
            </a:pPr>
            <a:r>
              <a:rPr lang="en-US" altLang="zh-CN" dirty="0" smtClean="0"/>
              <a:t>5.</a:t>
            </a:r>
            <a:r>
              <a:rPr lang="zh-CN" altLang="en-US" dirty="0" smtClean="0"/>
              <a:t>通过人体的途径</a:t>
            </a:r>
            <a:endParaRPr lang="en-US" altLang="zh-CN" dirty="0" smtClean="0"/>
          </a:p>
          <a:p>
            <a:pPr marL="0" indent="0">
              <a:buNone/>
            </a:pPr>
            <a:r>
              <a:rPr lang="en-US" altLang="zh-CN" dirty="0" smtClean="0"/>
              <a:t>6.</a:t>
            </a:r>
            <a:r>
              <a:rPr lang="zh-CN" altLang="en-US" dirty="0" smtClean="0"/>
              <a:t>人体电阻情况</a:t>
            </a:r>
            <a:endParaRPr lang="en-US" altLang="zh-CN" dirty="0" smtClean="0"/>
          </a:p>
          <a:p>
            <a:pPr marL="0" indent="0">
              <a:buNone/>
            </a:pPr>
            <a:r>
              <a:rPr lang="en-US" altLang="zh-CN" dirty="0" smtClean="0"/>
              <a:t>7.</a:t>
            </a:r>
            <a:r>
              <a:rPr lang="zh-CN" altLang="en-US" dirty="0" smtClean="0"/>
              <a:t>人的身体健康状况</a:t>
            </a:r>
            <a:endParaRPr lang="zh-CN" altLang="en-US" dirty="0"/>
          </a:p>
        </p:txBody>
      </p:sp>
      <p:grpSp>
        <p:nvGrpSpPr>
          <p:cNvPr id="4" name="组合 3"/>
          <p:cNvGrpSpPr>
            <a:grpSpLocks noChangeAspect="1"/>
          </p:cNvGrpSpPr>
          <p:nvPr/>
        </p:nvGrpSpPr>
        <p:grpSpPr>
          <a:xfrm>
            <a:off x="8672184" y="325739"/>
            <a:ext cx="3162530" cy="1414284"/>
            <a:chOff x="3346287" y="4693553"/>
            <a:chExt cx="3277235" cy="1465580"/>
          </a:xfrm>
        </p:grpSpPr>
        <p:pic>
          <p:nvPicPr>
            <p:cNvPr id="5" name="图片 4" descr="微信推广图片2-17"/>
            <p:cNvPicPr>
              <a:picLocks noChangeAspect="1"/>
            </p:cNvPicPr>
            <p:nvPr/>
          </p:nvPicPr>
          <p:blipFill>
            <a:blip r:embed="rId2"/>
            <a:stretch>
              <a:fillRect/>
            </a:stretch>
          </p:blipFill>
          <p:spPr>
            <a:xfrm>
              <a:off x="3346287" y="4693553"/>
              <a:ext cx="3277235" cy="1465580"/>
            </a:xfrm>
            <a:prstGeom prst="rect">
              <a:avLst/>
            </a:prstGeom>
          </p:spPr>
        </p:pic>
        <p:pic>
          <p:nvPicPr>
            <p:cNvPr id="6" name="图片 5"/>
            <p:cNvPicPr>
              <a:picLocks noChangeAspect="1"/>
            </p:cNvPicPr>
            <p:nvPr/>
          </p:nvPicPr>
          <p:blipFill>
            <a:blip r:embed="rId3"/>
            <a:stretch>
              <a:fillRect/>
            </a:stretch>
          </p:blipFill>
          <p:spPr>
            <a:xfrm>
              <a:off x="3609834" y="4968110"/>
              <a:ext cx="907576" cy="909629"/>
            </a:xfrm>
            <a:prstGeom prst="rect">
              <a:avLst/>
            </a:prstGeom>
          </p:spPr>
        </p:pic>
      </p:grpSp>
      <p:sp>
        <p:nvSpPr>
          <p:cNvPr id="7" name="文本框 6"/>
          <p:cNvSpPr txBox="1"/>
          <p:nvPr/>
        </p:nvSpPr>
        <p:spPr>
          <a:xfrm>
            <a:off x="592182" y="4874572"/>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电击反应</a:t>
            </a:r>
            <a:endParaRPr lang="zh-CN" altLang="en-US" dirty="0"/>
          </a:p>
        </p:txBody>
      </p:sp>
      <p:pic>
        <p:nvPicPr>
          <p:cNvPr id="4" name="图片 3"/>
          <p:cNvPicPr>
            <a:picLocks noChangeAspect="1"/>
          </p:cNvPicPr>
          <p:nvPr/>
        </p:nvPicPr>
        <p:blipFill>
          <a:blip r:embed="rId2"/>
          <a:stretch>
            <a:fillRect/>
          </a:stretch>
        </p:blipFill>
        <p:spPr>
          <a:xfrm>
            <a:off x="1090767" y="1900179"/>
            <a:ext cx="3298353" cy="2299098"/>
          </a:xfrm>
          <a:prstGeom prst="rect">
            <a:avLst/>
          </a:prstGeom>
        </p:spPr>
      </p:pic>
      <p:pic>
        <p:nvPicPr>
          <p:cNvPr id="5" name="图片 4"/>
          <p:cNvPicPr>
            <a:picLocks noChangeAspect="1"/>
          </p:cNvPicPr>
          <p:nvPr/>
        </p:nvPicPr>
        <p:blipFill>
          <a:blip r:embed="rId3"/>
          <a:stretch>
            <a:fillRect/>
          </a:stretch>
        </p:blipFill>
        <p:spPr>
          <a:xfrm>
            <a:off x="6340237" y="1957335"/>
            <a:ext cx="3550198" cy="2160990"/>
          </a:xfrm>
          <a:prstGeom prst="rect">
            <a:avLst/>
          </a:prstGeom>
        </p:spPr>
      </p:pic>
      <p:pic>
        <p:nvPicPr>
          <p:cNvPr id="6" name="图片 5"/>
          <p:cNvPicPr>
            <a:picLocks noChangeAspect="1"/>
          </p:cNvPicPr>
          <p:nvPr/>
        </p:nvPicPr>
        <p:blipFill>
          <a:blip r:embed="rId4"/>
          <a:stretch>
            <a:fillRect/>
          </a:stretch>
        </p:blipFill>
        <p:spPr>
          <a:xfrm>
            <a:off x="1220751" y="4199277"/>
            <a:ext cx="3038384" cy="2112245"/>
          </a:xfrm>
          <a:prstGeom prst="rect">
            <a:avLst/>
          </a:prstGeom>
        </p:spPr>
      </p:pic>
      <p:pic>
        <p:nvPicPr>
          <p:cNvPr id="7" name="图片 6"/>
          <p:cNvPicPr>
            <a:picLocks noChangeAspect="1"/>
          </p:cNvPicPr>
          <p:nvPr/>
        </p:nvPicPr>
        <p:blipFill>
          <a:blip r:embed="rId5"/>
          <a:stretch>
            <a:fillRect/>
          </a:stretch>
        </p:blipFill>
        <p:spPr>
          <a:xfrm>
            <a:off x="6563648" y="4118325"/>
            <a:ext cx="3103376" cy="202288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电气安全</a:t>
            </a:r>
          </a:p>
        </p:txBody>
      </p:sp>
      <p:sp>
        <p:nvSpPr>
          <p:cNvPr id="3" name="内容占位符 2"/>
          <p:cNvSpPr>
            <a:spLocks noGrp="1"/>
          </p:cNvSpPr>
          <p:nvPr>
            <p:ph idx="4294967295"/>
          </p:nvPr>
        </p:nvSpPr>
        <p:spPr>
          <a:xfrm>
            <a:off x="592182" y="983751"/>
            <a:ext cx="11009977" cy="5193212"/>
          </a:xfrm>
        </p:spPr>
        <p:txBody>
          <a:bodyPr>
            <a:normAutofit fontScale="92500" lnSpcReduction="20000"/>
          </a:bodyPr>
          <a:lstStyle/>
          <a:p>
            <a:pPr marL="0" indent="0">
              <a:buNone/>
            </a:pPr>
            <a:r>
              <a:rPr lang="zh-CN" altLang="en-US" dirty="0" smtClean="0"/>
              <a:t>防止人身触电的技术措施</a:t>
            </a:r>
            <a:endParaRPr lang="en-US" altLang="zh-CN" dirty="0" smtClean="0"/>
          </a:p>
          <a:p>
            <a:pPr marL="0" indent="0">
              <a:buNone/>
            </a:pPr>
            <a:r>
              <a:rPr lang="en-US" altLang="zh-CN" sz="2000" dirty="0" smtClean="0"/>
              <a:t>1.</a:t>
            </a:r>
            <a:r>
              <a:rPr lang="zh-CN" altLang="en-US" sz="2000" dirty="0" smtClean="0"/>
              <a:t>直接接触电击防护</a:t>
            </a:r>
            <a:endParaRPr lang="en-US" altLang="zh-CN" sz="2000" dirty="0" smtClean="0"/>
          </a:p>
          <a:p>
            <a:pPr marL="0" indent="0">
              <a:buNone/>
            </a:pPr>
            <a:r>
              <a:rPr lang="en-US" altLang="zh-CN" sz="2000" dirty="0" smtClean="0"/>
              <a:t>2.</a:t>
            </a:r>
            <a:r>
              <a:rPr lang="zh-CN" altLang="en-US" sz="2000" dirty="0" smtClean="0"/>
              <a:t>间接接触电击防护基本措施</a:t>
            </a:r>
            <a:endParaRPr lang="en-US" altLang="zh-CN" sz="2000" dirty="0" smtClean="0"/>
          </a:p>
          <a:p>
            <a:pPr marL="0" indent="0">
              <a:buNone/>
            </a:pPr>
            <a:r>
              <a:rPr lang="en-US" altLang="zh-CN" sz="2000" dirty="0" smtClean="0"/>
              <a:t>3.</a:t>
            </a:r>
            <a:r>
              <a:rPr lang="zh-CN" altLang="en-US" sz="2000" dirty="0" smtClean="0"/>
              <a:t>兼防直接接触电击和间接接触（双重绝缘，安全电压，漏电保护）</a:t>
            </a:r>
            <a:endParaRPr lang="en-US" altLang="zh-CN" sz="2000" dirty="0" smtClean="0"/>
          </a:p>
          <a:p>
            <a:pPr marL="0" indent="0">
              <a:buNone/>
            </a:pPr>
            <a:r>
              <a:rPr lang="zh-CN" altLang="en-US" sz="2000" dirty="0" smtClean="0"/>
              <a:t>直接接触电击防护措施</a:t>
            </a:r>
            <a:endParaRPr lang="en-US" altLang="zh-CN" sz="2000" dirty="0" smtClean="0"/>
          </a:p>
          <a:p>
            <a:pPr marL="0" indent="0">
              <a:buNone/>
            </a:pPr>
            <a:r>
              <a:rPr lang="en-US" altLang="zh-CN" sz="2000" dirty="0" smtClean="0"/>
              <a:t>1.</a:t>
            </a:r>
            <a:r>
              <a:rPr lang="zh-CN" altLang="en-US" sz="2000" dirty="0" smtClean="0"/>
              <a:t>绝缘</a:t>
            </a:r>
            <a:r>
              <a:rPr lang="en-US" altLang="zh-CN" sz="2000" dirty="0" smtClean="0"/>
              <a:t>—</a:t>
            </a:r>
            <a:r>
              <a:rPr lang="zh-CN" altLang="en-US" sz="2000" dirty="0" smtClean="0"/>
              <a:t>用绝缘物将带电体封闭起来</a:t>
            </a:r>
            <a:endParaRPr lang="en-US" altLang="zh-CN" sz="2000" dirty="0" smtClean="0"/>
          </a:p>
          <a:p>
            <a:pPr marL="0" indent="0">
              <a:buNone/>
            </a:pPr>
            <a:r>
              <a:rPr lang="en-US" altLang="zh-CN" sz="2000" dirty="0" smtClean="0"/>
              <a:t>2.</a:t>
            </a:r>
            <a:r>
              <a:rPr lang="zh-CN" altLang="en-US" sz="2000" dirty="0" smtClean="0"/>
              <a:t>屏护</a:t>
            </a:r>
            <a:r>
              <a:rPr lang="en-US" altLang="zh-CN" sz="2000" dirty="0" smtClean="0"/>
              <a:t>—</a:t>
            </a:r>
            <a:r>
              <a:rPr lang="zh-CN" altLang="en-US" sz="2000" dirty="0" smtClean="0"/>
              <a:t>采用遮拦、护罩、护盖、箱匣隔绝带电体</a:t>
            </a:r>
            <a:endParaRPr lang="en-US" altLang="zh-CN" sz="2000" dirty="0" smtClean="0"/>
          </a:p>
          <a:p>
            <a:pPr marL="0" indent="0">
              <a:buNone/>
            </a:pPr>
            <a:r>
              <a:rPr lang="en-US" altLang="zh-CN" sz="2000" dirty="0" smtClean="0"/>
              <a:t>3</a:t>
            </a:r>
            <a:r>
              <a:rPr lang="en-US" altLang="zh-CN" sz="2000" dirty="0"/>
              <a:t>.</a:t>
            </a:r>
            <a:r>
              <a:rPr lang="zh-CN" altLang="en-US" sz="2000" dirty="0" smtClean="0"/>
              <a:t>间距</a:t>
            </a:r>
            <a:r>
              <a:rPr lang="en-US" altLang="zh-CN" sz="2000" dirty="0" smtClean="0"/>
              <a:t>—</a:t>
            </a:r>
            <a:r>
              <a:rPr lang="zh-CN" altLang="en-US" sz="2000" dirty="0" smtClean="0"/>
              <a:t>带电体与地面自建、或与其他设备之间、或与带电体之间必要的安全距离。</a:t>
            </a:r>
            <a:endParaRPr lang="en-US" altLang="zh-CN" sz="2000" dirty="0" smtClean="0"/>
          </a:p>
          <a:p>
            <a:pPr marL="0" indent="0">
              <a:buNone/>
            </a:pPr>
            <a:r>
              <a:rPr lang="zh-CN" altLang="en-US" sz="2000" dirty="0" smtClean="0"/>
              <a:t>防止间接接触电击的技术措施</a:t>
            </a:r>
            <a:endParaRPr lang="en-US" altLang="zh-CN" sz="2000" dirty="0" smtClean="0"/>
          </a:p>
          <a:p>
            <a:pPr marL="0" indent="0">
              <a:buNone/>
            </a:pPr>
            <a:r>
              <a:rPr lang="en-US" altLang="zh-CN" sz="2000" dirty="0" smtClean="0"/>
              <a:t>-</a:t>
            </a:r>
            <a:r>
              <a:rPr lang="zh-CN" altLang="en-US" sz="2000" dirty="0" smtClean="0"/>
              <a:t>保护接地</a:t>
            </a:r>
            <a:endParaRPr lang="en-US" altLang="zh-CN" sz="2000" dirty="0" smtClean="0"/>
          </a:p>
          <a:p>
            <a:pPr marL="0" indent="0">
              <a:buNone/>
            </a:pPr>
            <a:r>
              <a:rPr lang="en-US" altLang="zh-CN" sz="2000" dirty="0" smtClean="0"/>
              <a:t>-</a:t>
            </a:r>
            <a:r>
              <a:rPr lang="zh-CN" altLang="en-US" sz="2000" dirty="0" smtClean="0"/>
              <a:t>保护接零</a:t>
            </a:r>
            <a:r>
              <a:rPr lang="en-US" altLang="zh-CN" sz="2000" dirty="0" smtClean="0"/>
              <a:t>-TN</a:t>
            </a:r>
            <a:r>
              <a:rPr lang="zh-CN" altLang="en-US" sz="2000" dirty="0" smtClean="0"/>
              <a:t>系统（三相五线）</a:t>
            </a:r>
            <a:endParaRPr lang="zh-CN" alt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消防</a:t>
            </a:r>
            <a:endParaRPr lang="zh-CN" altLang="en-US" dirty="0"/>
          </a:p>
        </p:txBody>
      </p:sp>
      <p:sp>
        <p:nvSpPr>
          <p:cNvPr id="3" name="内容占位符 2"/>
          <p:cNvSpPr>
            <a:spLocks noGrp="1"/>
          </p:cNvSpPr>
          <p:nvPr>
            <p:ph idx="4294967295"/>
          </p:nvPr>
        </p:nvSpPr>
        <p:spPr>
          <a:xfrm>
            <a:off x="838199" y="1825625"/>
            <a:ext cx="7430589" cy="4351338"/>
          </a:xfrm>
        </p:spPr>
        <p:txBody>
          <a:bodyPr>
            <a:normAutofit/>
          </a:bodyPr>
          <a:lstStyle/>
          <a:p>
            <a:pPr marL="0" indent="0">
              <a:buNone/>
            </a:pPr>
            <a:r>
              <a:rPr lang="zh-CN" altLang="en-US" dirty="0" smtClean="0"/>
              <a:t>火灾的特性</a:t>
            </a:r>
            <a:endParaRPr lang="en-US" altLang="zh-CN" dirty="0" smtClean="0"/>
          </a:p>
          <a:p>
            <a:pPr marL="0" indent="0">
              <a:buNone/>
            </a:pPr>
            <a:r>
              <a:rPr lang="zh-CN" altLang="en-US" dirty="0" smtClean="0"/>
              <a:t>发生火灾时，要保护好自己，非常重要的是要了解火灾的特性。</a:t>
            </a:r>
            <a:endParaRPr lang="en-US" altLang="zh-CN" dirty="0" smtClean="0"/>
          </a:p>
          <a:p>
            <a:pPr marL="0" indent="0">
              <a:buNone/>
            </a:pPr>
            <a:r>
              <a:rPr lang="zh-CN" altLang="en-US" dirty="0" smtClean="0"/>
              <a:t>火蔓延的非常迅速，你没时间来收集贵重物品或打电话。只需要</a:t>
            </a:r>
            <a:r>
              <a:rPr lang="en-US" altLang="zh-CN" dirty="0" smtClean="0"/>
              <a:t>2</a:t>
            </a:r>
            <a:r>
              <a:rPr lang="zh-CN" altLang="en-US" dirty="0" smtClean="0"/>
              <a:t>分钟火灾就足以致命，</a:t>
            </a:r>
            <a:r>
              <a:rPr lang="en-US" altLang="zh-CN" dirty="0" smtClean="0"/>
              <a:t>5</a:t>
            </a:r>
            <a:r>
              <a:rPr lang="zh-CN" altLang="en-US" dirty="0" smtClean="0"/>
              <a:t>分钟则整栋房子就会被火焰吞噬。就是这么快！</a:t>
            </a:r>
            <a:endParaRPr lang="en-US" altLang="zh-CN" dirty="0" smtClean="0"/>
          </a:p>
          <a:p>
            <a:pPr marL="0" indent="0">
              <a:buNone/>
            </a:pPr>
            <a:r>
              <a:rPr lang="zh-CN" altLang="en-US" sz="2000" dirty="0" smtClean="0"/>
              <a:t>火灾中的热和烟比火焰更危险。吸入发烫的空气可以灼伤到你的肺。火灾会产生</a:t>
            </a:r>
            <a:r>
              <a:rPr lang="en-US" altLang="zh-CN" sz="2000" dirty="0" smtClean="0"/>
              <a:t>CO</a:t>
            </a:r>
            <a:r>
              <a:rPr lang="zh-CN" altLang="en-US" sz="2000" dirty="0" smtClean="0"/>
              <a:t>等有毒气体，上升速度每秒</a:t>
            </a:r>
            <a:r>
              <a:rPr lang="en-US" altLang="zh-CN" sz="2000" dirty="0" smtClean="0"/>
              <a:t>3.0M</a:t>
            </a:r>
            <a:r>
              <a:rPr lang="zh-CN" altLang="en-US" sz="2000" dirty="0" smtClean="0"/>
              <a:t>至</a:t>
            </a:r>
            <a:r>
              <a:rPr lang="en-US" altLang="zh-CN" sz="2000" dirty="0" smtClean="0"/>
              <a:t>5.0M</a:t>
            </a:r>
            <a:r>
              <a:rPr lang="zh-CN" altLang="en-US" sz="2000" dirty="0" smtClean="0"/>
              <a:t>，横向扩散</a:t>
            </a:r>
            <a:r>
              <a:rPr lang="en-US" altLang="zh-CN" sz="2000" dirty="0" smtClean="0"/>
              <a:t>0.5M</a:t>
            </a:r>
            <a:r>
              <a:rPr lang="zh-CN" altLang="en-US" sz="2000" dirty="0" smtClean="0"/>
              <a:t>至</a:t>
            </a:r>
            <a:r>
              <a:rPr lang="en-US" altLang="zh-CN" sz="2000" dirty="0" smtClean="0"/>
              <a:t>1.0M</a:t>
            </a:r>
            <a:r>
              <a:rPr lang="zh-CN" altLang="en-US" sz="2000" dirty="0" smtClean="0"/>
              <a:t>，浓烟吸入百分之四，二至三分钟就会产生休克、窒息而亡，所以你可能不是被火唤醒，相反你可能陷入深度睡眠。窒息是火灾最大的致死因素而不是烧伤。</a:t>
            </a:r>
            <a:endParaRPr lang="zh-CN" altLang="en-US" sz="2000" dirty="0"/>
          </a:p>
        </p:txBody>
      </p:sp>
      <p:pic>
        <p:nvPicPr>
          <p:cNvPr id="4" name="图片 3"/>
          <p:cNvPicPr>
            <a:picLocks noChangeAspect="1"/>
          </p:cNvPicPr>
          <p:nvPr/>
        </p:nvPicPr>
        <p:blipFill>
          <a:blip r:embed="rId2"/>
          <a:stretch>
            <a:fillRect/>
          </a:stretch>
        </p:blipFill>
        <p:spPr>
          <a:xfrm>
            <a:off x="8513950" y="2617015"/>
            <a:ext cx="3276957" cy="238605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743995" y="2951571"/>
            <a:ext cx="2558143" cy="1325563"/>
          </a:xfrm>
        </p:spPr>
        <p:txBody>
          <a:bodyPr>
            <a:normAutofit/>
          </a:bodyPr>
          <a:lstStyle/>
          <a:p>
            <a:r>
              <a:rPr lang="zh-CN" altLang="en-US" sz="8000" dirty="0" smtClean="0"/>
              <a:t>谢谢</a:t>
            </a:r>
            <a:r>
              <a:rPr lang="en-US" altLang="zh-CN" sz="8000" dirty="0"/>
              <a:t>!</a:t>
            </a:r>
            <a:endParaRPr lang="zh-CN" altLang="en-US" sz="8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HSE </a:t>
            </a:r>
            <a:r>
              <a:rPr lang="zh-CN" altLang="en-US" dirty="0" smtClean="0"/>
              <a:t>健康安全和环保</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lnSpc>
                <a:spcPct val="150000"/>
              </a:lnSpc>
              <a:buNone/>
            </a:pPr>
            <a:r>
              <a:rPr lang="en-US" altLang="zh-CN" dirty="0" smtClean="0"/>
              <a:t>E-</a:t>
            </a:r>
            <a:r>
              <a:rPr lang="zh-CN" altLang="en-US" dirty="0" smtClean="0"/>
              <a:t>环境，指的是更大范畴的健康安全。比如，电厂排放的烟尘，工厂排放的工艺废气（</a:t>
            </a:r>
            <a:r>
              <a:rPr lang="en-US" altLang="zh-CN" dirty="0" smtClean="0"/>
              <a:t>VOC</a:t>
            </a:r>
            <a:r>
              <a:rPr lang="zh-CN" altLang="en-US" dirty="0" smtClean="0"/>
              <a:t>），汽车尾气排放导致的雾霾对人体健康的影响。</a:t>
            </a:r>
            <a:r>
              <a:rPr lang="en-US" altLang="zh-CN" dirty="0" smtClean="0"/>
              <a:t>2013</a:t>
            </a:r>
            <a:r>
              <a:rPr lang="zh-CN" altLang="en-US" dirty="0" smtClean="0"/>
              <a:t>年中石化黄岛溢油包装泄露到海里的原油，一级处理漏油抛洒的大量消油剂悬浮在水中，称降到海底被海洋生物吸收，在生物链上累计，直至被人食用。空气质量，食品安全</a:t>
            </a:r>
            <a:r>
              <a:rPr lang="en-US" altLang="zh-CN" dirty="0" smtClean="0"/>
              <a:t>…..</a:t>
            </a:r>
            <a:r>
              <a:rPr lang="zh-CN" altLang="en-US" dirty="0" smtClean="0"/>
              <a:t>每天必须面对。</a:t>
            </a:r>
            <a:endParaRPr lang="zh-CN" altLang="en-US" dirty="0"/>
          </a:p>
        </p:txBody>
      </p:sp>
      <p:sp>
        <p:nvSpPr>
          <p:cNvPr id="4" name="文本框 3"/>
          <p:cNvSpPr txBox="1"/>
          <p:nvPr/>
        </p:nvSpPr>
        <p:spPr>
          <a:xfrm>
            <a:off x="592182" y="3211025"/>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a:t>
            </a:r>
            <a:r>
              <a:rPr lang="zh-CN" altLang="en-US" dirty="0" smtClean="0"/>
              <a:t>环境因素</a:t>
            </a:r>
            <a:endParaRPr lang="zh-CN" altLang="en-US" dirty="0"/>
          </a:p>
        </p:txBody>
      </p:sp>
      <p:sp>
        <p:nvSpPr>
          <p:cNvPr id="4" name="文本框 3"/>
          <p:cNvSpPr txBox="1"/>
          <p:nvPr/>
        </p:nvSpPr>
        <p:spPr>
          <a:xfrm>
            <a:off x="838200" y="1528354"/>
            <a:ext cx="9901645" cy="923330"/>
          </a:xfrm>
          <a:prstGeom prst="rect">
            <a:avLst/>
          </a:prstGeom>
          <a:noFill/>
        </p:spPr>
        <p:txBody>
          <a:bodyPr wrap="square" rtlCol="0">
            <a:spAutoFit/>
          </a:bodyPr>
          <a:lstStyle/>
          <a:p>
            <a:r>
              <a:rPr lang="zh-CN" altLang="en-US" dirty="0" smtClean="0"/>
              <a:t>一个组织的活动、产品或服务中能环境发生相互作用的要素。重要的环境因素是指具有或能够产生重大环境影响的环境因素。</a:t>
            </a:r>
            <a:endParaRPr lang="en-US" altLang="zh-CN" dirty="0" smtClean="0"/>
          </a:p>
          <a:p>
            <a:endParaRPr lang="zh-CN" altLang="en-US" dirty="0"/>
          </a:p>
        </p:txBody>
      </p:sp>
      <p:sp>
        <p:nvSpPr>
          <p:cNvPr id="5" name="文本框 4"/>
          <p:cNvSpPr txBox="1"/>
          <p:nvPr/>
        </p:nvSpPr>
        <p:spPr>
          <a:xfrm>
            <a:off x="838200" y="2926080"/>
            <a:ext cx="10043160" cy="923330"/>
          </a:xfrm>
          <a:prstGeom prst="rect">
            <a:avLst/>
          </a:prstGeom>
          <a:noFill/>
        </p:spPr>
        <p:txBody>
          <a:bodyPr wrap="square" rtlCol="0">
            <a:spAutoFit/>
          </a:bodyPr>
          <a:lstStyle/>
          <a:p>
            <a:r>
              <a:rPr lang="zh-CN" altLang="en-US" dirty="0" smtClean="0"/>
              <a:t>环境因素的描述的一般是：名词</a:t>
            </a:r>
            <a:r>
              <a:rPr lang="en-US" altLang="zh-CN" dirty="0" smtClean="0"/>
              <a:t>+</a:t>
            </a:r>
            <a:r>
              <a:rPr lang="zh-CN" altLang="en-US" dirty="0" smtClean="0"/>
              <a:t>动词</a:t>
            </a:r>
            <a:endParaRPr lang="en-US" altLang="zh-CN" dirty="0" smtClean="0"/>
          </a:p>
          <a:p>
            <a:r>
              <a:rPr lang="zh-CN" altLang="en-US" dirty="0" smtClean="0"/>
              <a:t>如：含油污水的排放；二氧化硫的排放；油泥的废气；放射线的辐射；</a:t>
            </a:r>
            <a:r>
              <a:rPr lang="en-US" altLang="zh-CN" dirty="0" smtClean="0"/>
              <a:t>VOC</a:t>
            </a:r>
            <a:r>
              <a:rPr lang="zh-CN" altLang="en-US" dirty="0" smtClean="0"/>
              <a:t>的释放等等，两者结合就是对环境因素的描述。</a:t>
            </a:r>
            <a:endParaRPr lang="en-US" altLang="zh-CN" dirty="0" smtClean="0"/>
          </a:p>
        </p:txBody>
      </p:sp>
      <p:sp>
        <p:nvSpPr>
          <p:cNvPr id="6" name="文本框 5"/>
          <p:cNvSpPr txBox="1"/>
          <p:nvPr/>
        </p:nvSpPr>
        <p:spPr>
          <a:xfrm>
            <a:off x="838200" y="4715470"/>
            <a:ext cx="9773194" cy="369332"/>
          </a:xfrm>
          <a:prstGeom prst="rect">
            <a:avLst/>
          </a:prstGeom>
          <a:noFill/>
        </p:spPr>
        <p:txBody>
          <a:bodyPr wrap="square" rtlCol="0">
            <a:spAutoFit/>
          </a:bodyPr>
          <a:lstStyle/>
          <a:p>
            <a:r>
              <a:rPr lang="zh-CN" altLang="en-US" dirty="0" smtClean="0"/>
              <a:t>环境硬是作为环境管理体系的管理对象，其本质就是对环境的</a:t>
            </a:r>
            <a:r>
              <a:rPr lang="zh-CN" altLang="en-US" dirty="0" smtClean="0">
                <a:solidFill>
                  <a:srgbClr val="FF0000"/>
                </a:solidFill>
              </a:rPr>
              <a:t>危险源</a:t>
            </a:r>
            <a:endParaRPr lang="zh-CN" alt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err="1" smtClean="0"/>
              <a:t>Enviremen</a:t>
            </a:r>
            <a:r>
              <a:rPr lang="zh-CN" altLang="en-US" dirty="0" smtClean="0"/>
              <a:t>环保方面的工作内容</a:t>
            </a:r>
            <a:endParaRPr lang="zh-CN" altLang="en-US" dirty="0"/>
          </a:p>
        </p:txBody>
      </p:sp>
      <p:sp>
        <p:nvSpPr>
          <p:cNvPr id="4" name="文本框 3"/>
          <p:cNvSpPr txBox="1"/>
          <p:nvPr/>
        </p:nvSpPr>
        <p:spPr>
          <a:xfrm>
            <a:off x="838200" y="2338251"/>
            <a:ext cx="9640388" cy="2308324"/>
          </a:xfrm>
          <a:prstGeom prst="rect">
            <a:avLst/>
          </a:prstGeom>
          <a:noFill/>
        </p:spPr>
        <p:txBody>
          <a:bodyPr wrap="square" rtlCol="0">
            <a:spAutoFit/>
          </a:bodyPr>
          <a:lstStyle/>
          <a:p>
            <a:r>
              <a:rPr lang="zh-CN" altLang="en-US" dirty="0" smtClean="0"/>
              <a:t>环境评价，建设项目环保</a:t>
            </a:r>
            <a:r>
              <a:rPr lang="en-US" altLang="zh-CN" dirty="0" smtClean="0"/>
              <a:t>I“</a:t>
            </a:r>
            <a:r>
              <a:rPr lang="zh-CN" altLang="en-US" dirty="0" smtClean="0"/>
              <a:t>三同时”，验收，批复</a:t>
            </a:r>
            <a:endParaRPr lang="en-US" altLang="zh-CN" dirty="0" smtClean="0"/>
          </a:p>
          <a:p>
            <a:r>
              <a:rPr lang="en-US" altLang="zh-CN" dirty="0" smtClean="0"/>
              <a:t>ISO14001</a:t>
            </a:r>
            <a:r>
              <a:rPr lang="zh-CN" altLang="en-US" dirty="0" smtClean="0"/>
              <a:t>（</a:t>
            </a:r>
            <a:r>
              <a:rPr lang="en-US" altLang="zh-CN" dirty="0" smtClean="0"/>
              <a:t>EMS)</a:t>
            </a:r>
            <a:r>
              <a:rPr lang="zh-CN" altLang="en-US" dirty="0" smtClean="0"/>
              <a:t>管理体系的运行，法规，环境因素识别，目标，方案，内外部审核，运行控制，如：</a:t>
            </a:r>
            <a:endParaRPr lang="en-US" altLang="zh-CN" dirty="0" smtClean="0"/>
          </a:p>
          <a:p>
            <a:r>
              <a:rPr lang="zh-CN" altLang="en-US" dirty="0" smtClean="0"/>
              <a:t>污水处理</a:t>
            </a:r>
            <a:r>
              <a:rPr lang="en-US" altLang="zh-CN" dirty="0" smtClean="0"/>
              <a:t>/</a:t>
            </a:r>
            <a:r>
              <a:rPr lang="zh-CN" altLang="en-US" dirty="0" smtClean="0"/>
              <a:t>大气处理设施的运行管理（维护保养），数据监测和报告；污染事故的报告和应急处理（名录，</a:t>
            </a:r>
            <a:r>
              <a:rPr lang="en-US" altLang="zh-CN" dirty="0" smtClean="0"/>
              <a:t>5</a:t>
            </a:r>
            <a:r>
              <a:rPr lang="zh-CN" altLang="en-US" dirty="0" smtClean="0"/>
              <a:t>联单，网上申报）；厂界噪声的检测</a:t>
            </a:r>
            <a:endParaRPr lang="en-US" altLang="zh-CN" dirty="0" smtClean="0"/>
          </a:p>
          <a:p>
            <a:r>
              <a:rPr lang="zh-CN" altLang="en-US" dirty="0" smtClean="0"/>
              <a:t>节能改造</a:t>
            </a:r>
            <a:endParaRPr lang="en-US" altLang="zh-CN" dirty="0" smtClean="0"/>
          </a:p>
          <a:p>
            <a:r>
              <a:rPr lang="zh-CN" altLang="en-US" dirty="0" smtClean="0"/>
              <a:t>环保局的年度报表，排污数量，水</a:t>
            </a:r>
            <a:r>
              <a:rPr lang="en-US" altLang="zh-CN" dirty="0" smtClean="0"/>
              <a:t>/</a:t>
            </a:r>
            <a:r>
              <a:rPr lang="zh-CN" altLang="en-US" dirty="0" smtClean="0"/>
              <a:t>能耗等；环保局组织的会议，环保局的现场检查；承包商场事故的环境管理。</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OHS </a:t>
            </a:r>
            <a:r>
              <a:rPr lang="zh-CN" altLang="en-US" dirty="0" smtClean="0"/>
              <a:t>危险源和风险</a:t>
            </a:r>
            <a:endParaRPr lang="zh-CN" altLang="en-US" dirty="0"/>
          </a:p>
        </p:txBody>
      </p:sp>
      <p:sp>
        <p:nvSpPr>
          <p:cNvPr id="3" name="内容占位符 2"/>
          <p:cNvSpPr>
            <a:spLocks noGrp="1"/>
          </p:cNvSpPr>
          <p:nvPr>
            <p:ph idx="4294967295"/>
          </p:nvPr>
        </p:nvSpPr>
        <p:spPr>
          <a:xfrm>
            <a:off x="537755" y="1690688"/>
            <a:ext cx="10515600" cy="4351338"/>
          </a:xfrm>
        </p:spPr>
        <p:txBody>
          <a:bodyPr>
            <a:normAutofit fontScale="92500" lnSpcReduction="10000"/>
          </a:bodyPr>
          <a:lstStyle/>
          <a:p>
            <a:pPr marL="0" indent="0">
              <a:buNone/>
            </a:pPr>
            <a:r>
              <a:rPr lang="zh-CN" altLang="en-US" sz="1800" dirty="0" smtClean="0"/>
              <a:t>安装系统安全的观点，世界上不存在绝对安全的事物，任何人类活动中都潜伏着危险因素。能够造成事故的潜在危险因素称作危险源，它们是一些物的故障、人的失误、不良的环境因素等。</a:t>
            </a:r>
            <a:endParaRPr lang="en-US" altLang="zh-CN" sz="1800" dirty="0" smtClean="0"/>
          </a:p>
          <a:p>
            <a:pPr marL="0" indent="0">
              <a:buNone/>
            </a:pPr>
            <a:r>
              <a:rPr lang="zh-CN" altLang="en-US" sz="1800" dirty="0"/>
              <a:t>危险</a:t>
            </a:r>
            <a:r>
              <a:rPr lang="zh-CN" altLang="en-US" sz="1800" dirty="0" smtClean="0"/>
              <a:t>源：可能导致人身伤害和或健康损害的根源，状态或行为，或其组合。</a:t>
            </a:r>
            <a:endParaRPr lang="en-US" altLang="zh-CN" sz="1800" dirty="0" smtClean="0"/>
          </a:p>
          <a:p>
            <a:pPr marL="0" indent="0">
              <a:buNone/>
            </a:pPr>
            <a:r>
              <a:rPr lang="zh-CN" altLang="en-US" sz="1800" dirty="0" smtClean="0"/>
              <a:t>风险：发生危险事件或有害暴露的可能性，与随之引发的人身伤害和健康损害的严重性的组合。</a:t>
            </a:r>
            <a:endParaRPr lang="en-US" altLang="zh-CN" sz="1800" dirty="0" smtClean="0"/>
          </a:p>
          <a:p>
            <a:pPr marL="0" indent="0">
              <a:buNone/>
            </a:pPr>
            <a:r>
              <a:rPr lang="zh-CN" altLang="en-US" sz="1800" dirty="0"/>
              <a:t>第</a:t>
            </a:r>
            <a:r>
              <a:rPr lang="zh-CN" altLang="en-US" sz="1800" dirty="0" smtClean="0"/>
              <a:t>一类危险源：能量和危险物质的存在是危害产生的最根本原因，通常把可能发生意外释放的能量（能量源或能量载体）或危险物质称作第一类危险源（黄岛事件）</a:t>
            </a:r>
            <a:endParaRPr lang="en-US" altLang="zh-CN" sz="1800" dirty="0" smtClean="0"/>
          </a:p>
          <a:p>
            <a:pPr marL="0" indent="0">
              <a:buNone/>
            </a:pPr>
            <a:r>
              <a:rPr lang="zh-CN" altLang="en-US" sz="1800" dirty="0" smtClean="0"/>
              <a:t>第二类危险源：指造成约束</a:t>
            </a:r>
            <a:r>
              <a:rPr lang="zh-CN" altLang="en-US" sz="1800" dirty="0"/>
              <a:t>、</a:t>
            </a:r>
            <a:r>
              <a:rPr lang="zh-CN" altLang="en-US" sz="1800" dirty="0" smtClean="0"/>
              <a:t>限制能量和危险物质措施失效的各种不安全因素。</a:t>
            </a:r>
            <a:endParaRPr lang="en-US" altLang="zh-CN" sz="1800" dirty="0" smtClean="0"/>
          </a:p>
          <a:p>
            <a:pPr marL="0" indent="0">
              <a:buNone/>
            </a:pPr>
            <a:r>
              <a:rPr lang="en-US" altLang="zh-CN" sz="1800" dirty="0"/>
              <a:t> </a:t>
            </a:r>
            <a:r>
              <a:rPr lang="en-US" altLang="zh-CN" sz="1800" dirty="0" smtClean="0"/>
              <a:t> </a:t>
            </a:r>
            <a:r>
              <a:rPr lang="zh-CN" altLang="en-US" sz="1800" dirty="0" smtClean="0"/>
              <a:t>包括：</a:t>
            </a:r>
            <a:r>
              <a:rPr lang="en-US" altLang="zh-CN" sz="1800" dirty="0" smtClean="0"/>
              <a:t>1</a:t>
            </a:r>
            <a:r>
              <a:rPr lang="zh-CN" altLang="en-US" sz="1800" dirty="0" smtClean="0"/>
              <a:t>、物的不安全状态。</a:t>
            </a:r>
            <a:r>
              <a:rPr lang="en-US" altLang="zh-CN" sz="1800" dirty="0" smtClean="0"/>
              <a:t>2</a:t>
            </a:r>
            <a:r>
              <a:rPr lang="zh-CN" altLang="en-US" sz="1800" dirty="0" smtClean="0"/>
              <a:t>、人的不安全行为。</a:t>
            </a:r>
            <a:r>
              <a:rPr lang="en-US" altLang="zh-CN" sz="1800" dirty="0" smtClean="0"/>
              <a:t>3</a:t>
            </a:r>
            <a:r>
              <a:rPr lang="zh-CN" altLang="en-US" sz="1800" dirty="0" smtClean="0"/>
              <a:t>、管理上的缺陷。</a:t>
            </a:r>
            <a:endParaRPr lang="en-US" altLang="zh-CN" sz="1800" dirty="0" smtClean="0"/>
          </a:p>
          <a:p>
            <a:pPr marL="0" indent="0">
              <a:buNone/>
            </a:pPr>
            <a:r>
              <a:rPr lang="zh-CN" altLang="en-US" sz="1800" dirty="0" smtClean="0"/>
              <a:t>以上三方面也是事故隐患三方面（安监局</a:t>
            </a:r>
            <a:r>
              <a:rPr lang="en-US" altLang="zh-CN" sz="1800" dirty="0" smtClean="0"/>
              <a:t>16</a:t>
            </a:r>
            <a:r>
              <a:rPr lang="zh-CN" altLang="en-US" sz="1800" dirty="0" smtClean="0"/>
              <a:t>号令）</a:t>
            </a:r>
            <a:endParaRPr lang="en-US" altLang="zh-CN" sz="1800" dirty="0" smtClean="0"/>
          </a:p>
          <a:p>
            <a:pPr marL="0" indent="0">
              <a:buNone/>
            </a:pPr>
            <a:r>
              <a:rPr lang="zh-CN" altLang="en-US" sz="1800" dirty="0" smtClean="0"/>
              <a:t>在已经运行的企业里，有于第一类危险源已经存在，并且设计和建设时已经采取了必要的控制措施，因此，企业安全工作重点是在第二类危险隐源的控制上。</a:t>
            </a:r>
            <a:endParaRPr lang="en-US" altLang="zh-CN" sz="18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危险源</a:t>
            </a:r>
            <a:endParaRPr lang="zh-CN" altLang="en-US" dirty="0"/>
          </a:p>
        </p:txBody>
      </p:sp>
      <p:sp>
        <p:nvSpPr>
          <p:cNvPr id="4" name="文本框 3"/>
          <p:cNvSpPr txBox="1"/>
          <p:nvPr/>
        </p:nvSpPr>
        <p:spPr>
          <a:xfrm>
            <a:off x="979714" y="1690688"/>
            <a:ext cx="9705703" cy="646331"/>
          </a:xfrm>
          <a:prstGeom prst="rect">
            <a:avLst/>
          </a:prstGeom>
          <a:noFill/>
        </p:spPr>
        <p:txBody>
          <a:bodyPr wrap="square" rtlCol="0">
            <a:spAutoFit/>
          </a:bodyPr>
          <a:lstStyle/>
          <a:p>
            <a:r>
              <a:rPr lang="zh-CN" altLang="en-US" dirty="0" smtClean="0"/>
              <a:t>根源的案例：如运转中的机械，是机械能在作用，属于第一类危险源。</a:t>
            </a:r>
            <a:endParaRPr lang="en-US" altLang="zh-CN" dirty="0" smtClean="0"/>
          </a:p>
          <a:p>
            <a:r>
              <a:rPr lang="zh-CN" altLang="en-US" dirty="0" smtClean="0"/>
              <a:t>危险源：运行的传动皮带              防护措施：防护罩</a:t>
            </a:r>
            <a:endParaRPr lang="zh-CN" altLang="en-US" dirty="0"/>
          </a:p>
        </p:txBody>
      </p:sp>
      <p:pic>
        <p:nvPicPr>
          <p:cNvPr id="5" name="图片 4"/>
          <p:cNvPicPr>
            <a:picLocks noChangeAspect="1"/>
          </p:cNvPicPr>
          <p:nvPr/>
        </p:nvPicPr>
        <p:blipFill>
          <a:blip r:embed="rId2"/>
          <a:stretch>
            <a:fillRect/>
          </a:stretch>
        </p:blipFill>
        <p:spPr>
          <a:xfrm>
            <a:off x="1085946" y="2756406"/>
            <a:ext cx="3723809" cy="2285714"/>
          </a:xfrm>
          <a:prstGeom prst="rect">
            <a:avLst/>
          </a:prstGeom>
        </p:spPr>
      </p:pic>
      <p:sp>
        <p:nvSpPr>
          <p:cNvPr id="3" name="文本框 2"/>
          <p:cNvSpPr txBox="1"/>
          <p:nvPr/>
        </p:nvSpPr>
        <p:spPr>
          <a:xfrm>
            <a:off x="838200" y="5277394"/>
            <a:ext cx="8410303" cy="369332"/>
          </a:xfrm>
          <a:prstGeom prst="rect">
            <a:avLst/>
          </a:prstGeom>
          <a:noFill/>
        </p:spPr>
        <p:txBody>
          <a:bodyPr wrap="square" rtlCol="0">
            <a:spAutoFit/>
          </a:bodyPr>
          <a:lstStyle/>
          <a:p>
            <a:r>
              <a:rPr lang="zh-CN" altLang="en-US" dirty="0" smtClean="0"/>
              <a:t>如果维修人员维修皮带后，防护罩未复位则是第二类危险源，是不安全行为。</a:t>
            </a:r>
            <a:endParaRPr lang="zh-CN" altLang="en-US" dirty="0"/>
          </a:p>
        </p:txBody>
      </p:sp>
    </p:spTree>
  </p:cSld>
  <p:clrMapOvr>
    <a:masterClrMapping/>
  </p:clrMapOvr>
</p:sld>
</file>

<file path=ppt/theme/theme1.xml><?xml version="1.0" encoding="utf-8"?>
<a:theme xmlns:a="http://schemas.openxmlformats.org/drawingml/2006/main" name="A000120140530A37PPBG">
  <a:themeElements>
    <a:clrScheme name="自定义 1">
      <a:dk1>
        <a:srgbClr val="47494B"/>
      </a:dk1>
      <a:lt1>
        <a:srgbClr val="FFFFFF"/>
      </a:lt1>
      <a:dk2>
        <a:srgbClr val="454749"/>
      </a:dk2>
      <a:lt2>
        <a:srgbClr val="FFFFFF"/>
      </a:lt2>
      <a:accent1>
        <a:srgbClr val="358CC1"/>
      </a:accent1>
      <a:accent2>
        <a:srgbClr val="2D9C9F"/>
      </a:accent2>
      <a:accent3>
        <a:srgbClr val="76C8A3"/>
      </a:accent3>
      <a:accent4>
        <a:srgbClr val="9D9394"/>
      </a:accent4>
      <a:accent5>
        <a:srgbClr val="84ADE4"/>
      </a:accent5>
      <a:accent6>
        <a:srgbClr val="FFC000"/>
      </a:accent6>
      <a:hlink>
        <a:srgbClr val="00B0F0"/>
      </a:hlink>
      <a:folHlink>
        <a:srgbClr val="AFB2B4"/>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A000120140530A37KPBG</Template>
  <TotalTime>5</TotalTime>
  <Words>6109</Words>
  <Application>Microsoft Office PowerPoint</Application>
  <PresentationFormat>自定义</PresentationFormat>
  <Paragraphs>333</Paragraphs>
  <Slides>48</Slides>
  <Notes>0</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A000120140530A37PPBG</vt:lpstr>
      <vt:lpstr>EHS管理的主线和核心是什么</vt:lpstr>
      <vt:lpstr>工厂安全工作的目标</vt:lpstr>
      <vt:lpstr>贯穿生命周期的EHS管理</vt:lpstr>
      <vt:lpstr>课程提纲</vt:lpstr>
      <vt:lpstr>HSE 健康安全和环保</vt:lpstr>
      <vt:lpstr>E-环境因素</vt:lpstr>
      <vt:lpstr>Enviremen环保方面的工作内容</vt:lpstr>
      <vt:lpstr>OHS 危险源和风险</vt:lpstr>
      <vt:lpstr>危险源</vt:lpstr>
      <vt:lpstr>危险源</vt:lpstr>
      <vt:lpstr>危险源</vt:lpstr>
      <vt:lpstr>危险源</vt:lpstr>
      <vt:lpstr>海因里希事故法则</vt:lpstr>
      <vt:lpstr>事故因果连锁理论</vt:lpstr>
      <vt:lpstr>事故因果连锁理论</vt:lpstr>
      <vt:lpstr>EHS 内/外工作联系</vt:lpstr>
      <vt:lpstr>EHS在公司内的角色和定位</vt:lpstr>
      <vt:lpstr>EHS管理的发展</vt:lpstr>
      <vt:lpstr>幻灯片 19</vt:lpstr>
      <vt:lpstr>中国的EHS法律法规标准框架</vt:lpstr>
      <vt:lpstr>安全生产责任制</vt:lpstr>
      <vt:lpstr>职业健康安全技术</vt:lpstr>
      <vt:lpstr>职业健康安全管理</vt:lpstr>
      <vt:lpstr>JSA的应用范围</vt:lpstr>
      <vt:lpstr>JSA的管理流程</vt:lpstr>
      <vt:lpstr>JSA的管理流程</vt:lpstr>
      <vt:lpstr>EHS 年度目标，计划和预算</vt:lpstr>
      <vt:lpstr>什么是挂牌上锁</vt:lpstr>
      <vt:lpstr>设备的维修保养过程中事故是如何发生的？</vt:lpstr>
      <vt:lpstr>上锁/挂牌-应用范围</vt:lpstr>
      <vt:lpstr>LOTO的实施步骤</vt:lpstr>
      <vt:lpstr>LOTO的实施步骤</vt:lpstr>
      <vt:lpstr>机械安全有关内容</vt:lpstr>
      <vt:lpstr>机械运动和动作</vt:lpstr>
      <vt:lpstr>机械运动和动作</vt:lpstr>
      <vt:lpstr>机械危险的形式</vt:lpstr>
      <vt:lpstr>机械危险的形式</vt:lpstr>
      <vt:lpstr>机械危险的形式</vt:lpstr>
      <vt:lpstr>机械伤害的危险位置</vt:lpstr>
      <vt:lpstr>特种设备及特种作业人员管理</vt:lpstr>
      <vt:lpstr>EHS为什么要关注5S?</vt:lpstr>
      <vt:lpstr>5S的五个步骤</vt:lpstr>
      <vt:lpstr>电气安全</vt:lpstr>
      <vt:lpstr>电流对人体伤害程度的影响因素</vt:lpstr>
      <vt:lpstr>电击反应</vt:lpstr>
      <vt:lpstr>电气安全</vt:lpstr>
      <vt:lpstr>消防</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dc:description>更多免费资料，请添加“安小应”微信号：ansyingcysafety。</dc:description>
  <cp:lastModifiedBy>Administrator</cp:lastModifiedBy>
  <cp:revision>1</cp:revision>
  <dcterms:created xsi:type="dcterms:W3CDTF">1900-01-01T00:00:00Z</dcterms:created>
  <dcterms:modified xsi:type="dcterms:W3CDTF">2019-09-29T15:22:57Z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2052-8.5.1</vt:lpwstr>
  </property>
</Properties>
</file>