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2" r:id="rId1"/>
    <p:sldMasterId id="2147483666" r:id="rId2"/>
  </p:sldMasterIdLst>
  <p:notesMasterIdLst>
    <p:notesMasterId r:id="rId64"/>
  </p:notesMasterIdLst>
  <p:sldIdLst>
    <p:sldId id="2888" r:id="rId3"/>
    <p:sldId id="2889" r:id="rId4"/>
    <p:sldId id="2890" r:id="rId5"/>
    <p:sldId id="2830" r:id="rId6"/>
    <p:sldId id="2805" r:id="rId7"/>
    <p:sldId id="2769" r:id="rId8"/>
    <p:sldId id="2822" r:id="rId9"/>
    <p:sldId id="2823" r:id="rId10"/>
    <p:sldId id="2824" r:id="rId11"/>
    <p:sldId id="2825" r:id="rId12"/>
    <p:sldId id="2826" r:id="rId13"/>
    <p:sldId id="2893" r:id="rId14"/>
    <p:sldId id="2827" r:id="rId15"/>
    <p:sldId id="2828" r:id="rId16"/>
    <p:sldId id="2829" r:id="rId17"/>
    <p:sldId id="2832" r:id="rId18"/>
    <p:sldId id="2833" r:id="rId19"/>
    <p:sldId id="2834" r:id="rId20"/>
    <p:sldId id="2835" r:id="rId21"/>
    <p:sldId id="2836" r:id="rId22"/>
    <p:sldId id="2837" r:id="rId23"/>
    <p:sldId id="2838" r:id="rId24"/>
    <p:sldId id="2839" r:id="rId25"/>
    <p:sldId id="2840" r:id="rId26"/>
    <p:sldId id="2841" r:id="rId27"/>
    <p:sldId id="2842" r:id="rId28"/>
    <p:sldId id="2843" r:id="rId29"/>
    <p:sldId id="2844" r:id="rId30"/>
    <p:sldId id="2806" r:id="rId31"/>
    <p:sldId id="2807" r:id="rId32"/>
    <p:sldId id="2808" r:id="rId33"/>
    <p:sldId id="2809" r:id="rId34"/>
    <p:sldId id="2810" r:id="rId35"/>
    <p:sldId id="2811" r:id="rId36"/>
    <p:sldId id="2812" r:id="rId37"/>
    <p:sldId id="2813" r:id="rId38"/>
    <p:sldId id="2814" r:id="rId39"/>
    <p:sldId id="2815" r:id="rId40"/>
    <p:sldId id="2816" r:id="rId41"/>
    <p:sldId id="2817" r:id="rId42"/>
    <p:sldId id="2818" r:id="rId43"/>
    <p:sldId id="2819" r:id="rId44"/>
    <p:sldId id="2820" r:id="rId45"/>
    <p:sldId id="2821" r:id="rId46"/>
    <p:sldId id="2845" r:id="rId47"/>
    <p:sldId id="2846" r:id="rId48"/>
    <p:sldId id="2847" r:id="rId49"/>
    <p:sldId id="2848" r:id="rId50"/>
    <p:sldId id="2849" r:id="rId51"/>
    <p:sldId id="2850" r:id="rId52"/>
    <p:sldId id="2851" r:id="rId53"/>
    <p:sldId id="2852" r:id="rId54"/>
    <p:sldId id="2853" r:id="rId55"/>
    <p:sldId id="2894" r:id="rId56"/>
    <p:sldId id="2854" r:id="rId57"/>
    <p:sldId id="2855" r:id="rId58"/>
    <p:sldId id="2856" r:id="rId59"/>
    <p:sldId id="2857" r:id="rId60"/>
    <p:sldId id="2858" r:id="rId61"/>
    <p:sldId id="2859" r:id="rId62"/>
    <p:sldId id="2892" r:id="rId6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80">
          <p15:clr>
            <a:srgbClr val="A4A3A4"/>
          </p15:clr>
        </p15:guide>
        <p15:guide id="2" orient="horz" pos="4183">
          <p15:clr>
            <a:srgbClr val="A4A3A4"/>
          </p15:clr>
        </p15:guide>
        <p15:guide id="3" pos="4016">
          <p15:clr>
            <a:srgbClr val="A4A3A4"/>
          </p15:clr>
        </p15:guide>
        <p15:guide id="4" pos="462">
          <p15:clr>
            <a:srgbClr val="A4A3A4"/>
          </p15:clr>
        </p15:guide>
        <p15:guide id="5" pos="75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933"/>
    <a:srgbClr val="003366"/>
    <a:srgbClr val="BFBFBF"/>
    <a:srgbClr val="212E3C"/>
    <a:srgbClr val="FBBF09"/>
    <a:srgbClr val="EF4232"/>
    <a:srgbClr val="03A9F0"/>
    <a:srgbClr val="FABCA8"/>
    <a:srgbClr val="575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2986" autoAdjust="0"/>
  </p:normalViewPr>
  <p:slideViewPr>
    <p:cSldViewPr>
      <p:cViewPr varScale="1">
        <p:scale>
          <a:sx n="109" d="100"/>
          <a:sy n="109" d="100"/>
        </p:scale>
        <p:origin x="540" y="108"/>
      </p:cViewPr>
      <p:guideLst>
        <p:guide orient="horz" pos="380"/>
        <p:guide orient="horz" pos="4183"/>
        <p:guide pos="4016"/>
        <p:guide pos="462"/>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2022/6/14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t>12</a:t>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t>3</a:t>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t>54</a:t>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3900" y="2246344"/>
            <a:ext cx="10930950" cy="1550722"/>
          </a:xfrm>
        </p:spPr>
        <p:txBody>
          <a:bodyPr/>
          <a:lstStyle/>
          <a:p>
            <a:pPr fontAlgn="base"/>
            <a:r>
              <a:rPr lang="zh-CN" altLang="en-US" sz="3990" strike="noStrike" noProof="1"/>
              <a:t>单击此处编辑母版标题样式</a:t>
            </a:r>
            <a:endParaRPr lang="zh-CN" altLang="en-US" strike="noStrike" noProof="1"/>
          </a:p>
        </p:txBody>
      </p:sp>
      <p:sp>
        <p:nvSpPr>
          <p:cNvPr id="3" name="副标题 2"/>
          <p:cNvSpPr>
            <a:spLocks noGrp="1"/>
          </p:cNvSpPr>
          <p:nvPr>
            <p:ph type="subTitle" idx="1"/>
          </p:nvPr>
        </p:nvSpPr>
        <p:spPr>
          <a:xfrm>
            <a:off x="1929826" y="4097793"/>
            <a:ext cx="9001123" cy="1848411"/>
          </a:xfrm>
        </p:spPr>
        <p:txBody>
          <a:bodyPr/>
          <a:lstStyle>
            <a:lvl1pPr marL="0" indent="0" algn="ctr">
              <a:buNone/>
              <a:defRPr/>
            </a:lvl1pPr>
            <a:lvl2pPr marL="436880" indent="0" algn="ctr">
              <a:buNone/>
              <a:defRPr/>
            </a:lvl2pPr>
            <a:lvl3pPr marL="875030" indent="0" algn="ctr">
              <a:buNone/>
              <a:defRPr/>
            </a:lvl3pPr>
            <a:lvl4pPr marL="1311910" indent="0" algn="ctr">
              <a:buNone/>
              <a:defRPr/>
            </a:lvl4pPr>
            <a:lvl5pPr marL="1749425" indent="0" algn="ctr">
              <a:buNone/>
              <a:defRPr/>
            </a:lvl5pPr>
            <a:lvl6pPr marL="2185670" indent="0" algn="ctr">
              <a:buNone/>
              <a:defRPr/>
            </a:lvl6pPr>
            <a:lvl7pPr marL="2623820" indent="0" algn="ctr">
              <a:buNone/>
              <a:defRPr/>
            </a:lvl7pPr>
            <a:lvl8pPr marL="3060700" indent="0" algn="ctr">
              <a:buNone/>
              <a:defRPr/>
            </a:lvl8pPr>
            <a:lvl9pPr marL="3497580" indent="0" algn="ctr">
              <a:buNone/>
              <a:defRPr/>
            </a:lvl9pPr>
          </a:lstStyle>
          <a:p>
            <a:pPr fontAlgn="base"/>
            <a:r>
              <a:rPr lang="zh-CN" altLang="en-US" sz="2905" strike="noStrike" noProof="1"/>
              <a:t>单击此处编辑母版副标题样式</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88676" y="288577"/>
            <a:ext cx="2881574" cy="5877857"/>
          </a:xfrm>
        </p:spPr>
        <p:txBody>
          <a:bodyPr vert="eaVert"/>
          <a:lstStyle/>
          <a:p>
            <a:pPr fontAlgn="base"/>
            <a:r>
              <a:rPr lang="zh-CN" altLang="en-US" sz="3990"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41926" y="288577"/>
            <a:ext cx="8452350" cy="5877857"/>
          </a:xfrm>
        </p:spPr>
        <p:txBody>
          <a:bodyPr vert="eaVert"/>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984850" y="288577"/>
            <a:ext cx="9185400" cy="712330"/>
          </a:xfrm>
        </p:spPr>
        <p:txBody>
          <a:bodyPr/>
          <a:lstStyle/>
          <a:p>
            <a:pPr fontAlgn="base"/>
            <a:r>
              <a:rPr lang="zh-CN" altLang="en-US" sz="3990" strike="noStrike" noProof="1"/>
              <a:t>单击此处编辑母版标题样式</a:t>
            </a:r>
            <a:endParaRPr lang="zh-CN" altLang="en-US" strike="noStrike" noProof="1"/>
          </a:p>
        </p:txBody>
      </p:sp>
      <p:sp>
        <p:nvSpPr>
          <p:cNvPr id="3" name="表格占位符 2"/>
          <p:cNvSpPr>
            <a:spLocks noGrp="1"/>
          </p:cNvSpPr>
          <p:nvPr>
            <p:ph type="tbl" idx="1"/>
          </p:nvPr>
        </p:nvSpPr>
        <p:spPr>
          <a:xfrm>
            <a:off x="610581" y="1205069"/>
            <a:ext cx="11526300" cy="4960487"/>
          </a:xfrm>
        </p:spPr>
        <p:txBody>
          <a:bodyPr vert="horz" wrap="square" lIns="0" tIns="0" rIns="0" bIns="0" numCol="1" anchor="t" anchorCtr="0" compatLnSpc="1"/>
          <a:lstStyle/>
          <a:p>
            <a:pPr marL="398780" marR="0" lvl="0" indent="-294005"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Char char=""/>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bg>
      <p:bgPr>
        <a:noFill/>
        <a:effectLst/>
      </p:bgPr>
    </p:bg>
    <p:spTree>
      <p:nvGrpSpPr>
        <p:cNvPr id="1" name=""/>
        <p:cNvGrpSpPr/>
        <p:nvPr/>
      </p:nvGrpSpPr>
      <p:grpSpPr>
        <a:xfrm>
          <a:off x="0" y="0"/>
          <a:ext cx="0" cy="0"/>
          <a:chOff x="0" y="0"/>
          <a:chExt cx="0" cy="0"/>
        </a:xfrm>
      </p:grpSpPr>
      <p:sp>
        <p:nvSpPr>
          <p:cNvPr id="10" name="日期占位符 3"/>
          <p:cNvSpPr>
            <a:spLocks noGrp="1"/>
          </p:cNvSpPr>
          <p:nvPr>
            <p:ph type="dt" sz="half" idx="2"/>
          </p:nvPr>
        </p:nvSpPr>
        <p:spPr bwMode="auto">
          <a:xfrm>
            <a:off x="641264" y="6588074"/>
            <a:ext cx="2951820" cy="46543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7C25B2B0-692A-46A2-956F-D87A1A3CFB5B}" type="datetimeFigureOut">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页脚占位符 4"/>
          <p:cNvSpPr>
            <a:spLocks noGrp="1"/>
          </p:cNvSpPr>
          <p:nvPr>
            <p:ph type="ftr" sz="quarter" idx="3"/>
          </p:nvPr>
        </p:nvSpPr>
        <p:spPr bwMode="auto">
          <a:xfrm>
            <a:off x="4398429" y="6588074"/>
            <a:ext cx="4031754" cy="465434"/>
          </a:xfrm>
          <a:prstGeom prst="rect">
            <a:avLst/>
          </a:prstGeom>
          <a:noFill/>
          <a:ln w="9525">
            <a:noFill/>
            <a:round/>
          </a:ln>
          <a:effectLst/>
        </p:spPr>
        <p:txBody>
          <a:bodyPr vert="horz" wrap="square" lIns="0" tIns="0" rIns="0" bIns="0" numCol="1" anchor="t"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zh-CN" altLang="en-US" sz="1400" b="0" i="0" u="none" strike="noStrike" kern="1200" cap="none" spc="0" normalizeH="0" baseline="0" noProof="0">
              <a:ln>
                <a:noFill/>
              </a:ln>
              <a:solidFill>
                <a:srgbClr val="000000"/>
              </a:solidFill>
              <a:effectLst/>
              <a:uLnTx/>
              <a:uFillTx/>
            </a:endParaRPr>
          </a:p>
        </p:txBody>
      </p:sp>
      <p:sp>
        <p:nvSpPr>
          <p:cNvPr id="12" name="灯片编号占位符 5"/>
          <p:cNvSpPr>
            <a:spLocks noGrp="1"/>
          </p:cNvSpPr>
          <p:nvPr>
            <p:ph type="sldNum" sz="quarter" idx="4"/>
          </p:nvPr>
        </p:nvSpPr>
        <p:spPr bwMode="auto">
          <a:xfrm>
            <a:off x="9220461" y="6588074"/>
            <a:ext cx="2950146" cy="46543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7083AF11-6B36-4E6B-BD3E-E393AF8F53C0}" type="slidenum">
              <a:rPr kumimoji="0" lang="zh-CN" altLang="en-US"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823"/>
            <a:ext cx="9644063" cy="2518345"/>
          </a:xfrm>
        </p:spPr>
        <p:txBody>
          <a:bodyPr anchor="b"/>
          <a:lstStyle>
            <a:lvl1pPr algn="ctr">
              <a:defRPr sz="6325"/>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607344" y="3799285"/>
            <a:ext cx="9644063" cy="1746432"/>
          </a:xfrm>
        </p:spPr>
        <p:txBody>
          <a:bodyPr/>
          <a:lstStyle>
            <a:lvl1pPr marL="0" indent="0" algn="ctr">
              <a:buNone/>
              <a:defRPr sz="2530"/>
            </a:lvl1pPr>
            <a:lvl2pPr marL="481965" indent="0" algn="ctr">
              <a:buNone/>
              <a:defRPr sz="2110"/>
            </a:lvl2pPr>
            <a:lvl3pPr marL="963930" indent="0" algn="ctr">
              <a:buNone/>
              <a:defRPr sz="1900"/>
            </a:lvl3pPr>
            <a:lvl4pPr marL="1445895" indent="0" algn="ctr">
              <a:buNone/>
              <a:defRPr sz="1685"/>
            </a:lvl4pPr>
            <a:lvl5pPr marL="1927860" indent="0" algn="ctr">
              <a:buNone/>
              <a:defRPr sz="1685"/>
            </a:lvl5pPr>
            <a:lvl6pPr marL="2409825" indent="0" algn="ctr">
              <a:buNone/>
              <a:defRPr sz="1685"/>
            </a:lvl6pPr>
            <a:lvl7pPr marL="2892425" indent="0" algn="ctr">
              <a:buNone/>
              <a:defRPr sz="1685"/>
            </a:lvl7pPr>
            <a:lvl8pPr marL="3374390" indent="0" algn="ctr">
              <a:buNone/>
              <a:defRPr sz="1685"/>
            </a:lvl8pPr>
            <a:lvl9pPr marL="3856355" indent="0" algn="ctr">
              <a:buNone/>
              <a:defRPr sz="1685"/>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120"/>
            <a:ext cx="11090672" cy="1398151"/>
          </a:xfrm>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a:xfrm>
            <a:off x="884039" y="1925597"/>
            <a:ext cx="11090672" cy="4589616"/>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3" y="1803363"/>
            <a:ext cx="11090672" cy="3008952"/>
          </a:xfrm>
        </p:spPr>
        <p:txBody>
          <a:bodyPr anchor="b"/>
          <a:lstStyle>
            <a:lvl1pPr>
              <a:defRPr sz="6325"/>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877343" y="4840781"/>
            <a:ext cx="11090672" cy="1582337"/>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3930" indent="0">
              <a:buNone/>
              <a:defRPr sz="1900">
                <a:solidFill>
                  <a:schemeClr val="tx1">
                    <a:tint val="75000"/>
                  </a:schemeClr>
                </a:solidFill>
              </a:defRPr>
            </a:lvl3pPr>
            <a:lvl4pPr marL="1445895" indent="0">
              <a:buNone/>
              <a:defRPr sz="1685">
                <a:solidFill>
                  <a:schemeClr val="tx1">
                    <a:tint val="75000"/>
                  </a:schemeClr>
                </a:solidFill>
              </a:defRPr>
            </a:lvl4pPr>
            <a:lvl5pPr marL="1927860" indent="0">
              <a:buNone/>
              <a:defRPr sz="1685">
                <a:solidFill>
                  <a:schemeClr val="tx1">
                    <a:tint val="75000"/>
                  </a:schemeClr>
                </a:solidFill>
              </a:defRPr>
            </a:lvl5pPr>
            <a:lvl6pPr marL="2409825" indent="0">
              <a:buNone/>
              <a:defRPr sz="1685">
                <a:solidFill>
                  <a:schemeClr val="tx1">
                    <a:tint val="75000"/>
                  </a:schemeClr>
                </a:solidFill>
              </a:defRPr>
            </a:lvl6pPr>
            <a:lvl7pPr marL="2892425" indent="0">
              <a:buNone/>
              <a:defRPr sz="1685">
                <a:solidFill>
                  <a:schemeClr val="tx1">
                    <a:tint val="75000"/>
                  </a:schemeClr>
                </a:solidFill>
              </a:defRPr>
            </a:lvl7pPr>
            <a:lvl8pPr marL="3374390" indent="0">
              <a:buNone/>
              <a:defRPr sz="1685">
                <a:solidFill>
                  <a:schemeClr val="tx1">
                    <a:tint val="75000"/>
                  </a:schemeClr>
                </a:solidFill>
              </a:defRPr>
            </a:lvl8pPr>
            <a:lvl9pPr marL="3856355" indent="0">
              <a:buNone/>
              <a:defRPr sz="1685">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120"/>
            <a:ext cx="11090672" cy="1398151"/>
          </a:xfrm>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884039" y="1925597"/>
            <a:ext cx="5464969" cy="4589616"/>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509742" y="1925597"/>
            <a:ext cx="5464969" cy="4589616"/>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6" name="页脚占位符 5"/>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120"/>
            <a:ext cx="11090672" cy="1398151"/>
          </a:xfrm>
        </p:spPr>
        <p:txBody>
          <a:body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1251677" y="1875824"/>
            <a:ext cx="5140099" cy="869029"/>
          </a:xfrm>
        </p:spPr>
        <p:txBody>
          <a:bodyPr anchor="ctr" anchorCtr="0"/>
          <a:lstStyle>
            <a:lvl1pPr marL="0" indent="0">
              <a:buNone/>
              <a:defRPr sz="2950"/>
            </a:lvl1pPr>
            <a:lvl2pPr marL="481965" indent="0">
              <a:buNone/>
              <a:defRPr sz="2530"/>
            </a:lvl2pPr>
            <a:lvl3pPr marL="963930" indent="0">
              <a:buNone/>
              <a:defRPr sz="2110"/>
            </a:lvl3pPr>
            <a:lvl4pPr marL="1445895" indent="0">
              <a:buNone/>
              <a:defRPr sz="1900"/>
            </a:lvl4pPr>
            <a:lvl5pPr marL="1927860" indent="0">
              <a:buNone/>
              <a:defRPr sz="1900"/>
            </a:lvl5pPr>
            <a:lvl6pPr marL="2409825" indent="0">
              <a:buNone/>
              <a:defRPr sz="1900"/>
            </a:lvl6pPr>
            <a:lvl7pPr marL="2892425" indent="0">
              <a:buNone/>
              <a:defRPr sz="1900"/>
            </a:lvl7pPr>
            <a:lvl8pPr marL="3374390" indent="0">
              <a:buNone/>
              <a:defRPr sz="1900"/>
            </a:lvl8pPr>
            <a:lvl9pPr marL="3856355" indent="0">
              <a:buNone/>
              <a:defRPr sz="1900"/>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1251677" y="2811335"/>
            <a:ext cx="5140099" cy="3717273"/>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6599115" y="1875824"/>
            <a:ext cx="5165413" cy="869029"/>
          </a:xfrm>
        </p:spPr>
        <p:txBody>
          <a:bodyPr anchor="ctr" anchorCtr="0"/>
          <a:lstStyle>
            <a:lvl1pPr marL="0" indent="0">
              <a:buNone/>
              <a:defRPr sz="2950"/>
            </a:lvl1pPr>
            <a:lvl2pPr marL="481965" indent="0">
              <a:buNone/>
              <a:defRPr sz="2530"/>
            </a:lvl2pPr>
            <a:lvl3pPr marL="963930" indent="0">
              <a:buNone/>
              <a:defRPr sz="2110"/>
            </a:lvl3pPr>
            <a:lvl4pPr marL="1445895" indent="0">
              <a:buNone/>
              <a:defRPr sz="1900"/>
            </a:lvl4pPr>
            <a:lvl5pPr marL="1927860" indent="0">
              <a:buNone/>
              <a:defRPr sz="1900"/>
            </a:lvl5pPr>
            <a:lvl6pPr marL="2409825" indent="0">
              <a:buNone/>
              <a:defRPr sz="1900"/>
            </a:lvl6pPr>
            <a:lvl7pPr marL="2892425" indent="0">
              <a:buNone/>
              <a:defRPr sz="1900"/>
            </a:lvl7pPr>
            <a:lvl8pPr marL="3374390" indent="0">
              <a:buNone/>
              <a:defRPr sz="1900"/>
            </a:lvl8pPr>
            <a:lvl9pPr marL="3856355" indent="0">
              <a:buNone/>
              <a:defRPr sz="1900"/>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6599115" y="2811335"/>
            <a:ext cx="5165413" cy="3717273"/>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8" name="页脚占位符 7"/>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9" name="灯片编号占位符 8"/>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120"/>
            <a:ext cx="11090672" cy="1398151"/>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4" name="页脚占位符 3"/>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3" name="页脚占位符 2"/>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236"/>
            <a:ext cx="4393142" cy="1687826"/>
          </a:xfrm>
        </p:spPr>
        <p:txBody>
          <a:bodyPr anchor="b"/>
          <a:lstStyle>
            <a:lvl1pPr>
              <a:defRPr sz="3375"/>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466644" y="482237"/>
            <a:ext cx="6509742" cy="5699764"/>
          </a:xfrm>
        </p:spPr>
        <p:txBody>
          <a:bodyPr/>
          <a:lstStyle>
            <a:lvl1pPr marL="0" indent="0">
              <a:buNone/>
              <a:defRPr sz="3375"/>
            </a:lvl1pPr>
            <a:lvl2pPr marL="481965" indent="0">
              <a:buNone/>
              <a:defRPr sz="2950"/>
            </a:lvl2pPr>
            <a:lvl3pPr marL="963930" indent="0">
              <a:buNone/>
              <a:defRPr sz="2530"/>
            </a:lvl3pPr>
            <a:lvl4pPr marL="1445895" indent="0">
              <a:buNone/>
              <a:defRPr sz="2110"/>
            </a:lvl4pPr>
            <a:lvl5pPr marL="1927860" indent="0">
              <a:buNone/>
              <a:defRPr sz="2110"/>
            </a:lvl5pPr>
            <a:lvl6pPr marL="2409825" indent="0">
              <a:buNone/>
              <a:defRPr sz="2110"/>
            </a:lvl6pPr>
            <a:lvl7pPr marL="2892425" indent="0">
              <a:buNone/>
              <a:defRPr sz="2110"/>
            </a:lvl7pPr>
            <a:lvl8pPr marL="3374390" indent="0">
              <a:buNone/>
              <a:defRPr sz="2110"/>
            </a:lvl8pPr>
            <a:lvl9pPr marL="3856355" indent="0">
              <a:buNone/>
              <a:defRPr sz="2110"/>
            </a:lvl9pPr>
          </a:lstStyle>
          <a:p>
            <a:pPr fontAlgn="auto"/>
            <a:endParaRPr lang="zh-CN" altLang="en-US" strike="noStrike" noProof="1"/>
          </a:p>
        </p:txBody>
      </p:sp>
      <p:sp>
        <p:nvSpPr>
          <p:cNvPr id="4" name="文本占位符 3"/>
          <p:cNvSpPr>
            <a:spLocks noGrp="1"/>
          </p:cNvSpPr>
          <p:nvPr>
            <p:ph type="body" sz="half" idx="2"/>
          </p:nvPr>
        </p:nvSpPr>
        <p:spPr>
          <a:xfrm>
            <a:off x="885714" y="2170062"/>
            <a:ext cx="4393142" cy="4020310"/>
          </a:xfrm>
        </p:spPr>
        <p:txBody>
          <a:bodyPr/>
          <a:lstStyle>
            <a:lvl1pPr marL="0" indent="0">
              <a:buNone/>
              <a:defRPr sz="2110"/>
            </a:lvl1pPr>
            <a:lvl2pPr marL="481965" indent="0">
              <a:buNone/>
              <a:defRPr sz="1900"/>
            </a:lvl2pPr>
            <a:lvl3pPr marL="963930" indent="0">
              <a:buNone/>
              <a:defRPr sz="1685"/>
            </a:lvl3pPr>
            <a:lvl4pPr marL="1445895" indent="0">
              <a:buNone/>
              <a:defRPr sz="1475"/>
            </a:lvl4pPr>
            <a:lvl5pPr marL="1927860" indent="0">
              <a:buNone/>
              <a:defRPr sz="1475"/>
            </a:lvl5pPr>
            <a:lvl6pPr marL="2409825" indent="0">
              <a:buNone/>
              <a:defRPr sz="1475"/>
            </a:lvl6pPr>
            <a:lvl7pPr marL="2892425" indent="0">
              <a:buNone/>
              <a:defRPr sz="1475"/>
            </a:lvl7pPr>
            <a:lvl8pPr marL="3374390" indent="0">
              <a:buNone/>
              <a:defRPr sz="1475"/>
            </a:lvl8pPr>
            <a:lvl9pPr marL="3856355" indent="0">
              <a:buNone/>
              <a:defRPr sz="1475"/>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6" name="页脚占位符 5"/>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2043" y="385120"/>
            <a:ext cx="2772667" cy="6130094"/>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884039" y="385120"/>
            <a:ext cx="8157270" cy="6130094"/>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84039" y="385120"/>
            <a:ext cx="11090672" cy="613009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t>2022/6/14</a:t>
            </a:fld>
            <a:endParaRPr lang="zh-CN" altLang="en-US" strike="noStrike" noProof="1"/>
          </a:p>
        </p:txBody>
      </p:sp>
      <p:sp>
        <p:nvSpPr>
          <p:cNvPr id="4" name="页脚占位符 3"/>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6550" y="4647608"/>
            <a:ext cx="10928926" cy="1436809"/>
          </a:xfrm>
        </p:spPr>
        <p:txBody>
          <a:bodyPr anchor="t"/>
          <a:lstStyle>
            <a:lvl1pPr algn="l">
              <a:defRPr sz="3830" b="1" cap="all"/>
            </a:lvl1pPr>
          </a:lstStyle>
          <a:p>
            <a:pPr fontAlgn="base"/>
            <a:r>
              <a:rPr lang="zh-CN" altLang="en-US" sz="3630" strike="noStrike" noProof="1"/>
              <a:t>单击此处编辑母版标题样式</a:t>
            </a:r>
            <a:endParaRPr lang="zh-CN" altLang="en-US" strike="noStrike" noProof="1"/>
          </a:p>
        </p:txBody>
      </p:sp>
      <p:sp>
        <p:nvSpPr>
          <p:cNvPr id="3" name="文本占位符 2"/>
          <p:cNvSpPr>
            <a:spLocks noGrp="1"/>
          </p:cNvSpPr>
          <p:nvPr>
            <p:ph type="body" idx="1"/>
          </p:nvPr>
        </p:nvSpPr>
        <p:spPr>
          <a:xfrm>
            <a:off x="1016550" y="3064991"/>
            <a:ext cx="10928926" cy="1582618"/>
          </a:xfrm>
        </p:spPr>
        <p:txBody>
          <a:bodyPr anchor="b"/>
          <a:lstStyle>
            <a:lvl1pPr marL="0" indent="0">
              <a:buNone/>
              <a:defRPr sz="1915"/>
            </a:lvl1pPr>
            <a:lvl2pPr marL="436880" indent="0">
              <a:buNone/>
              <a:defRPr sz="1725"/>
            </a:lvl2pPr>
            <a:lvl3pPr marL="875030" indent="0">
              <a:buNone/>
              <a:defRPr sz="1535"/>
            </a:lvl3pPr>
            <a:lvl4pPr marL="1311910" indent="0">
              <a:buNone/>
              <a:defRPr sz="1345"/>
            </a:lvl4pPr>
            <a:lvl5pPr marL="1749425" indent="0">
              <a:buNone/>
              <a:defRPr sz="1345"/>
            </a:lvl5pPr>
            <a:lvl6pPr marL="2185670" indent="0">
              <a:buNone/>
              <a:defRPr sz="1345"/>
            </a:lvl6pPr>
            <a:lvl7pPr marL="2623820" indent="0">
              <a:buNone/>
              <a:defRPr sz="1345"/>
            </a:lvl7pPr>
            <a:lvl8pPr marL="3060700" indent="0">
              <a:buNone/>
              <a:defRPr sz="1345"/>
            </a:lvl8pPr>
            <a:lvl9pPr marL="3497580" indent="0">
              <a:buNone/>
              <a:defRPr sz="1345"/>
            </a:lvl9pPr>
          </a:lstStyle>
          <a:p>
            <a:pPr lvl="0" fontAlgn="base"/>
            <a:r>
              <a:rPr lang="zh-CN" altLang="en-US" sz="1815" strike="noStrike" noProof="1"/>
              <a:t>单击此处编辑母版文本样式</a:t>
            </a:r>
            <a:endParaRPr lang="zh-CN" altLang="en-US" strike="noStrike" noProof="1"/>
          </a:p>
        </p:txBody>
      </p:sp>
      <p:sp>
        <p:nvSpPr>
          <p:cNvPr id="4" name="日期占位符 3"/>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内容占位符 2"/>
          <p:cNvSpPr>
            <a:spLocks noGrp="1"/>
          </p:cNvSpPr>
          <p:nvPr>
            <p:ph sz="half" idx="1"/>
          </p:nvPr>
        </p:nvSpPr>
        <p:spPr>
          <a:xfrm>
            <a:off x="641926" y="1205948"/>
            <a:ext cx="5665950" cy="4960487"/>
          </a:xfrm>
        </p:spPr>
        <p:txBody>
          <a:bodyPr/>
          <a:lstStyle>
            <a:lvl1pPr>
              <a:defRPr sz="2680"/>
            </a:lvl1pPr>
            <a:lvl2pPr>
              <a:defRPr sz="2295"/>
            </a:lvl2pPr>
            <a:lvl3pPr>
              <a:defRPr sz="1915"/>
            </a:lvl3pPr>
            <a:lvl4pPr>
              <a:defRPr sz="1725"/>
            </a:lvl4pPr>
            <a:lvl5pPr>
              <a:defRPr sz="1725"/>
            </a:lvl5pPr>
            <a:lvl6pPr>
              <a:defRPr sz="1725"/>
            </a:lvl6pPr>
            <a:lvl7pPr>
              <a:defRPr sz="1725"/>
            </a:lvl7pPr>
            <a:lvl8pPr>
              <a:defRPr sz="1725"/>
            </a:lvl8pPr>
            <a:lvl9pPr>
              <a:defRPr sz="1725"/>
            </a:lvl9pPr>
          </a:lstStyle>
          <a:p>
            <a:pPr lvl="0" fontAlgn="base"/>
            <a:r>
              <a:rPr lang="zh-CN" altLang="en-US" sz="2540" strike="noStrike" noProof="1"/>
              <a:t>单击此处编辑母版文本样式</a:t>
            </a:r>
            <a:endParaRPr lang="zh-CN" altLang="en-US" strike="noStrike" noProof="1"/>
          </a:p>
          <a:p>
            <a:pPr lvl="1" fontAlgn="base"/>
            <a:r>
              <a:rPr lang="zh-CN" altLang="en-US" sz="2175" strike="noStrike" noProof="1"/>
              <a:t>第二级</a:t>
            </a:r>
            <a:endParaRPr lang="zh-CN" altLang="en-US" strike="noStrike" noProof="1"/>
          </a:p>
          <a:p>
            <a:pPr lvl="2" fontAlgn="base"/>
            <a:r>
              <a:rPr lang="zh-CN" altLang="en-US" sz="1815" strike="noStrike" noProof="1"/>
              <a:t>第三级</a:t>
            </a:r>
            <a:endParaRPr lang="zh-CN" altLang="en-US" strike="noStrike" noProof="1"/>
          </a:p>
          <a:p>
            <a:pPr lvl="3" fontAlgn="base"/>
            <a:r>
              <a:rPr lang="zh-CN" altLang="en-US" sz="1635" strike="noStrike" noProof="1"/>
              <a:t>第四级</a:t>
            </a:r>
            <a:endParaRPr lang="zh-CN" altLang="en-US" strike="noStrike" noProof="1"/>
          </a:p>
          <a:p>
            <a:pPr lvl="4" fontAlgn="base"/>
            <a:r>
              <a:rPr lang="zh-CN" altLang="en-US" sz="1635" strike="noStrike" noProof="1"/>
              <a:t>第五级</a:t>
            </a:r>
            <a:endParaRPr lang="zh-CN" altLang="en-US" strike="noStrike" noProof="1"/>
          </a:p>
        </p:txBody>
      </p:sp>
      <p:sp>
        <p:nvSpPr>
          <p:cNvPr id="4" name="内容占位符 3"/>
          <p:cNvSpPr>
            <a:spLocks noGrp="1"/>
          </p:cNvSpPr>
          <p:nvPr>
            <p:ph sz="half" idx="2"/>
          </p:nvPr>
        </p:nvSpPr>
        <p:spPr>
          <a:xfrm>
            <a:off x="6502276" y="1205948"/>
            <a:ext cx="5665950" cy="4960487"/>
          </a:xfrm>
        </p:spPr>
        <p:txBody>
          <a:bodyPr/>
          <a:lstStyle>
            <a:lvl1pPr>
              <a:defRPr sz="2680"/>
            </a:lvl1pPr>
            <a:lvl2pPr>
              <a:defRPr sz="2295"/>
            </a:lvl2pPr>
            <a:lvl3pPr>
              <a:defRPr sz="1915"/>
            </a:lvl3pPr>
            <a:lvl4pPr>
              <a:defRPr sz="1725"/>
            </a:lvl4pPr>
            <a:lvl5pPr>
              <a:defRPr sz="1725"/>
            </a:lvl5pPr>
            <a:lvl6pPr>
              <a:defRPr sz="1725"/>
            </a:lvl6pPr>
            <a:lvl7pPr>
              <a:defRPr sz="1725"/>
            </a:lvl7pPr>
            <a:lvl8pPr>
              <a:defRPr sz="1725"/>
            </a:lvl8pPr>
            <a:lvl9pPr>
              <a:defRPr sz="1725"/>
            </a:lvl9pPr>
          </a:lstStyle>
          <a:p>
            <a:pPr lvl="0" fontAlgn="base"/>
            <a:r>
              <a:rPr lang="zh-CN" altLang="en-US" sz="2540" strike="noStrike" noProof="1"/>
              <a:t>单击此处编辑母版文本样式</a:t>
            </a:r>
            <a:endParaRPr lang="zh-CN" altLang="en-US" strike="noStrike" noProof="1"/>
          </a:p>
          <a:p>
            <a:pPr lvl="1" fontAlgn="base"/>
            <a:r>
              <a:rPr lang="zh-CN" altLang="en-US" sz="2175" strike="noStrike" noProof="1"/>
              <a:t>第二级</a:t>
            </a:r>
            <a:endParaRPr lang="zh-CN" altLang="en-US" strike="noStrike" noProof="1"/>
          </a:p>
          <a:p>
            <a:pPr lvl="2" fontAlgn="base"/>
            <a:r>
              <a:rPr lang="zh-CN" altLang="en-US" sz="1815" strike="noStrike" noProof="1"/>
              <a:t>第三级</a:t>
            </a:r>
            <a:endParaRPr lang="zh-CN" altLang="en-US" strike="noStrike" noProof="1"/>
          </a:p>
          <a:p>
            <a:pPr lvl="3" fontAlgn="base"/>
            <a:r>
              <a:rPr lang="zh-CN" altLang="en-US" sz="1635" strike="noStrike" noProof="1"/>
              <a:t>第四级</a:t>
            </a:r>
            <a:endParaRPr lang="zh-CN" altLang="en-US" strike="noStrike" noProof="1"/>
          </a:p>
          <a:p>
            <a:pPr lvl="4" fontAlgn="base"/>
            <a:r>
              <a:rPr lang="zh-CN" altLang="en-US" sz="1635" strike="noStrike" noProof="1"/>
              <a:t>第五级</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3950" y="290096"/>
            <a:ext cx="11572877" cy="1204428"/>
          </a:xfrm>
        </p:spPr>
        <p:txBody>
          <a:bodyPr/>
          <a:lstStyle>
            <a:lvl1pPr>
              <a:defRPr/>
            </a:lvl1pPr>
          </a:lstStyle>
          <a:p>
            <a:pPr fontAlgn="base"/>
            <a:r>
              <a:rPr lang="zh-CN" altLang="en-US" sz="3990" strike="noStrike" noProof="1"/>
              <a:t>单击此处编辑母版标题样式</a:t>
            </a:r>
            <a:endParaRPr lang="zh-CN" altLang="en-US" strike="noStrike" noProof="1"/>
          </a:p>
        </p:txBody>
      </p:sp>
      <p:sp>
        <p:nvSpPr>
          <p:cNvPr id="3" name="文本占位符 2"/>
          <p:cNvSpPr>
            <a:spLocks noGrp="1"/>
          </p:cNvSpPr>
          <p:nvPr>
            <p:ph type="body" idx="1"/>
          </p:nvPr>
        </p:nvSpPr>
        <p:spPr>
          <a:xfrm>
            <a:off x="643950" y="1619068"/>
            <a:ext cx="5680127" cy="674359"/>
          </a:xfrm>
        </p:spPr>
        <p:txBody>
          <a:bodyPr anchor="b"/>
          <a:lstStyle>
            <a:lvl1pPr marL="0" indent="0">
              <a:buNone/>
              <a:defRPr sz="2295" b="1"/>
            </a:lvl1pPr>
            <a:lvl2pPr marL="436880" indent="0">
              <a:buNone/>
              <a:defRPr sz="1915" b="1"/>
            </a:lvl2pPr>
            <a:lvl3pPr marL="875030" indent="0">
              <a:buNone/>
              <a:defRPr sz="1725" b="1"/>
            </a:lvl3pPr>
            <a:lvl4pPr marL="1311910" indent="0">
              <a:buNone/>
              <a:defRPr sz="1535" b="1"/>
            </a:lvl4pPr>
            <a:lvl5pPr marL="1749425" indent="0">
              <a:buNone/>
              <a:defRPr sz="1535" b="1"/>
            </a:lvl5pPr>
            <a:lvl6pPr marL="2185670" indent="0">
              <a:buNone/>
              <a:defRPr sz="1535" b="1"/>
            </a:lvl6pPr>
            <a:lvl7pPr marL="2623820" indent="0">
              <a:buNone/>
              <a:defRPr sz="1535" b="1"/>
            </a:lvl7pPr>
            <a:lvl8pPr marL="3060700" indent="0">
              <a:buNone/>
              <a:defRPr sz="1535" b="1"/>
            </a:lvl8pPr>
            <a:lvl9pPr marL="3497580" indent="0">
              <a:buNone/>
              <a:defRPr sz="1535" b="1"/>
            </a:lvl9pPr>
          </a:lstStyle>
          <a:p>
            <a:pPr lvl="0" fontAlgn="base"/>
            <a:r>
              <a:rPr lang="zh-CN" altLang="en-US" sz="2175" strike="noStrike" noProof="1"/>
              <a:t>单击此处编辑母版文本样式</a:t>
            </a:r>
            <a:endParaRPr lang="zh-CN" altLang="en-US" strike="noStrike" noProof="1"/>
          </a:p>
        </p:txBody>
      </p:sp>
      <p:sp>
        <p:nvSpPr>
          <p:cNvPr id="4" name="内容占位符 3"/>
          <p:cNvSpPr>
            <a:spLocks noGrp="1"/>
          </p:cNvSpPr>
          <p:nvPr>
            <p:ph sz="half" idx="2"/>
          </p:nvPr>
        </p:nvSpPr>
        <p:spPr>
          <a:xfrm>
            <a:off x="643950" y="2293427"/>
            <a:ext cx="5680127" cy="4167659"/>
          </a:xfrm>
        </p:spPr>
        <p:txBody>
          <a:bodyPr/>
          <a:lstStyle>
            <a:lvl1pPr>
              <a:defRPr sz="2295"/>
            </a:lvl1pPr>
            <a:lvl2pPr>
              <a:defRPr sz="1915"/>
            </a:lvl2pPr>
            <a:lvl3pPr>
              <a:defRPr sz="1725"/>
            </a:lvl3pPr>
            <a:lvl4pPr>
              <a:defRPr sz="1535"/>
            </a:lvl4pPr>
            <a:lvl5pPr>
              <a:defRPr sz="1535"/>
            </a:lvl5pPr>
            <a:lvl6pPr>
              <a:defRPr sz="1535"/>
            </a:lvl6pPr>
            <a:lvl7pPr>
              <a:defRPr sz="1535"/>
            </a:lvl7pPr>
            <a:lvl8pPr>
              <a:defRPr sz="1535"/>
            </a:lvl8pPr>
            <a:lvl9pPr>
              <a:defRPr sz="1535"/>
            </a:lvl9pPr>
          </a:lstStyle>
          <a:p>
            <a:pPr lvl="0" fontAlgn="base"/>
            <a:r>
              <a:rPr lang="zh-CN" altLang="en-US" sz="2175" strike="noStrike" noProof="1"/>
              <a:t>单击此处编辑母版文本样式</a:t>
            </a:r>
            <a:endParaRPr lang="zh-CN" altLang="en-US" strike="noStrike" noProof="1"/>
          </a:p>
          <a:p>
            <a:pPr lvl="1" fontAlgn="base"/>
            <a:r>
              <a:rPr lang="zh-CN" altLang="en-US" sz="1815" strike="noStrike" noProof="1"/>
              <a:t>第二级</a:t>
            </a:r>
            <a:endParaRPr lang="zh-CN" altLang="en-US" strike="noStrike" noProof="1"/>
          </a:p>
          <a:p>
            <a:pPr lvl="2" fontAlgn="base"/>
            <a:r>
              <a:rPr lang="zh-CN" altLang="en-US" sz="1635" strike="noStrike" noProof="1"/>
              <a:t>第三级</a:t>
            </a:r>
            <a:endParaRPr lang="zh-CN" altLang="en-US" strike="noStrike" noProof="1"/>
          </a:p>
          <a:p>
            <a:pPr lvl="3" fontAlgn="base"/>
            <a:r>
              <a:rPr lang="zh-CN" altLang="en-US" sz="1450" strike="noStrike" noProof="1"/>
              <a:t>第四级</a:t>
            </a:r>
            <a:endParaRPr lang="zh-CN" altLang="en-US" strike="noStrike" noProof="1"/>
          </a:p>
          <a:p>
            <a:pPr lvl="4" fontAlgn="base"/>
            <a:r>
              <a:rPr lang="zh-CN" altLang="en-US" sz="1450" strike="noStrike" noProof="1"/>
              <a:t>第五级</a:t>
            </a:r>
            <a:endParaRPr lang="zh-CN" altLang="en-US" strike="noStrike" noProof="1"/>
          </a:p>
        </p:txBody>
      </p:sp>
      <p:sp>
        <p:nvSpPr>
          <p:cNvPr id="5" name="文本占位符 4"/>
          <p:cNvSpPr>
            <a:spLocks noGrp="1"/>
          </p:cNvSpPr>
          <p:nvPr>
            <p:ph type="body" sz="quarter" idx="3"/>
          </p:nvPr>
        </p:nvSpPr>
        <p:spPr>
          <a:xfrm>
            <a:off x="6532650" y="1619068"/>
            <a:ext cx="5684176" cy="674359"/>
          </a:xfrm>
        </p:spPr>
        <p:txBody>
          <a:bodyPr anchor="b"/>
          <a:lstStyle>
            <a:lvl1pPr marL="0" indent="0">
              <a:buNone/>
              <a:defRPr sz="2295" b="1"/>
            </a:lvl1pPr>
            <a:lvl2pPr marL="436880" indent="0">
              <a:buNone/>
              <a:defRPr sz="1915" b="1"/>
            </a:lvl2pPr>
            <a:lvl3pPr marL="875030" indent="0">
              <a:buNone/>
              <a:defRPr sz="1725" b="1"/>
            </a:lvl3pPr>
            <a:lvl4pPr marL="1311910" indent="0">
              <a:buNone/>
              <a:defRPr sz="1535" b="1"/>
            </a:lvl4pPr>
            <a:lvl5pPr marL="1749425" indent="0">
              <a:buNone/>
              <a:defRPr sz="1535" b="1"/>
            </a:lvl5pPr>
            <a:lvl6pPr marL="2185670" indent="0">
              <a:buNone/>
              <a:defRPr sz="1535" b="1"/>
            </a:lvl6pPr>
            <a:lvl7pPr marL="2623820" indent="0">
              <a:buNone/>
              <a:defRPr sz="1535" b="1"/>
            </a:lvl7pPr>
            <a:lvl8pPr marL="3060700" indent="0">
              <a:buNone/>
              <a:defRPr sz="1535" b="1"/>
            </a:lvl8pPr>
            <a:lvl9pPr marL="3497580" indent="0">
              <a:buNone/>
              <a:defRPr sz="1535" b="1"/>
            </a:lvl9pPr>
          </a:lstStyle>
          <a:p>
            <a:pPr lvl="0" fontAlgn="base"/>
            <a:r>
              <a:rPr lang="zh-CN" altLang="en-US" sz="2175" strike="noStrike" noProof="1"/>
              <a:t>单击此处编辑母版文本样式</a:t>
            </a:r>
            <a:endParaRPr lang="zh-CN" altLang="en-US" strike="noStrike" noProof="1"/>
          </a:p>
        </p:txBody>
      </p:sp>
      <p:sp>
        <p:nvSpPr>
          <p:cNvPr id="6" name="内容占位符 5"/>
          <p:cNvSpPr>
            <a:spLocks noGrp="1"/>
          </p:cNvSpPr>
          <p:nvPr>
            <p:ph sz="quarter" idx="4"/>
          </p:nvPr>
        </p:nvSpPr>
        <p:spPr>
          <a:xfrm>
            <a:off x="6532650" y="2293427"/>
            <a:ext cx="5684176" cy="4167659"/>
          </a:xfrm>
        </p:spPr>
        <p:txBody>
          <a:bodyPr/>
          <a:lstStyle>
            <a:lvl1pPr>
              <a:defRPr sz="2295"/>
            </a:lvl1pPr>
            <a:lvl2pPr>
              <a:defRPr sz="1915"/>
            </a:lvl2pPr>
            <a:lvl3pPr>
              <a:defRPr sz="1725"/>
            </a:lvl3pPr>
            <a:lvl4pPr>
              <a:defRPr sz="1535"/>
            </a:lvl4pPr>
            <a:lvl5pPr>
              <a:defRPr sz="1535"/>
            </a:lvl5pPr>
            <a:lvl6pPr>
              <a:defRPr sz="1535"/>
            </a:lvl6pPr>
            <a:lvl7pPr>
              <a:defRPr sz="1535"/>
            </a:lvl7pPr>
            <a:lvl8pPr>
              <a:defRPr sz="1535"/>
            </a:lvl8pPr>
            <a:lvl9pPr>
              <a:defRPr sz="1535"/>
            </a:lvl9pPr>
          </a:lstStyle>
          <a:p>
            <a:pPr lvl="0" fontAlgn="base"/>
            <a:r>
              <a:rPr lang="zh-CN" altLang="en-US" sz="2175" strike="noStrike" noProof="1"/>
              <a:t>单击此处编辑母版文本样式</a:t>
            </a:r>
            <a:endParaRPr lang="zh-CN" altLang="en-US" strike="noStrike" noProof="1"/>
          </a:p>
          <a:p>
            <a:pPr lvl="1" fontAlgn="base"/>
            <a:r>
              <a:rPr lang="zh-CN" altLang="en-US" sz="1815" strike="noStrike" noProof="1"/>
              <a:t>第二级</a:t>
            </a:r>
            <a:endParaRPr lang="zh-CN" altLang="en-US" strike="noStrike" noProof="1"/>
          </a:p>
          <a:p>
            <a:pPr lvl="2" fontAlgn="base"/>
            <a:r>
              <a:rPr lang="zh-CN" altLang="en-US" sz="1635" strike="noStrike" noProof="1"/>
              <a:t>第三级</a:t>
            </a:r>
            <a:endParaRPr lang="zh-CN" altLang="en-US" strike="noStrike" noProof="1"/>
          </a:p>
          <a:p>
            <a:pPr lvl="3" fontAlgn="base"/>
            <a:r>
              <a:rPr lang="zh-CN" altLang="en-US" sz="1450" strike="noStrike" noProof="1"/>
              <a:t>第四级</a:t>
            </a:r>
            <a:endParaRPr lang="zh-CN" altLang="en-US" strike="noStrike" noProof="1"/>
          </a:p>
          <a:p>
            <a:pPr lvl="4" fontAlgn="base"/>
            <a:r>
              <a:rPr lang="zh-CN" altLang="en-US" sz="1450" strike="noStrike" noProof="1"/>
              <a:t>第五级</a:t>
            </a:r>
            <a:endParaRPr lang="zh-CN" altLang="en-US" strike="noStrike" noProof="1"/>
          </a:p>
        </p:txBody>
      </p:sp>
      <p:sp>
        <p:nvSpPr>
          <p:cNvPr id="7" name="日期占位符 6"/>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灯片编号占位符 7"/>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页脚占位符 8"/>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a:t>单击此处编辑母版标题样式</a:t>
            </a:r>
            <a:endParaRPr lang="zh-CN" altLang="en-US" strike="noStrike" noProof="1"/>
          </a:p>
        </p:txBody>
      </p:sp>
      <p:sp>
        <p:nvSpPr>
          <p:cNvPr id="3" name="日期占位符 2"/>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页脚占位符 4"/>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灯片编号占位符 2"/>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3950" y="288577"/>
            <a:ext cx="4230226" cy="1224175"/>
          </a:xfrm>
        </p:spPr>
        <p:txBody>
          <a:bodyPr anchor="b"/>
          <a:lstStyle>
            <a:lvl1pPr algn="l">
              <a:defRPr sz="1915" b="1"/>
            </a:lvl1pPr>
          </a:lstStyle>
          <a:p>
            <a:pPr fontAlgn="base"/>
            <a:r>
              <a:rPr lang="zh-CN" altLang="en-US" sz="1815" strike="noStrike" noProof="1"/>
              <a:t>单击此处编辑母版标题样式</a:t>
            </a:r>
            <a:endParaRPr lang="zh-CN" altLang="en-US" strike="noStrike" noProof="1"/>
          </a:p>
        </p:txBody>
      </p:sp>
      <p:sp>
        <p:nvSpPr>
          <p:cNvPr id="3" name="内容占位符 2"/>
          <p:cNvSpPr>
            <a:spLocks noGrp="1"/>
          </p:cNvSpPr>
          <p:nvPr>
            <p:ph idx="1"/>
          </p:nvPr>
        </p:nvSpPr>
        <p:spPr>
          <a:xfrm>
            <a:off x="5028076" y="288577"/>
            <a:ext cx="7188750" cy="6172510"/>
          </a:xfrm>
        </p:spPr>
        <p:txBody>
          <a:bodyPr/>
          <a:lstStyle>
            <a:lvl1pPr>
              <a:defRPr sz="3065"/>
            </a:lvl1pPr>
            <a:lvl2pPr>
              <a:defRPr sz="2680"/>
            </a:lvl2pPr>
            <a:lvl3pPr>
              <a:defRPr sz="2295"/>
            </a:lvl3pPr>
            <a:lvl4pPr>
              <a:defRPr sz="1915"/>
            </a:lvl4pPr>
            <a:lvl5pPr>
              <a:defRPr sz="1915"/>
            </a:lvl5pPr>
            <a:lvl6pPr>
              <a:defRPr sz="1915"/>
            </a:lvl6pPr>
            <a:lvl7pPr>
              <a:defRPr sz="1915"/>
            </a:lvl7pPr>
            <a:lvl8pPr>
              <a:defRPr sz="1915"/>
            </a:lvl8pPr>
            <a:lvl9pPr>
              <a:defRPr sz="1915"/>
            </a:lvl9pPr>
          </a:lstStyle>
          <a:p>
            <a:pPr lvl="0" fontAlgn="base"/>
            <a:r>
              <a:rPr lang="zh-CN" altLang="en-US" sz="2905" strike="noStrike" noProof="1"/>
              <a:t>单击此处编辑母版文本样式</a:t>
            </a:r>
            <a:endParaRPr lang="zh-CN" altLang="en-US" strike="noStrike" noProof="1"/>
          </a:p>
          <a:p>
            <a:pPr lvl="1" fontAlgn="base"/>
            <a:r>
              <a:rPr lang="zh-CN" altLang="en-US" sz="2540" strike="noStrike" noProof="1"/>
              <a:t>第二级</a:t>
            </a:r>
            <a:endParaRPr lang="zh-CN" altLang="en-US" strike="noStrike" noProof="1"/>
          </a:p>
          <a:p>
            <a:pPr lvl="2" fontAlgn="base"/>
            <a:r>
              <a:rPr lang="zh-CN" altLang="en-US" sz="2175" strike="noStrike" noProof="1"/>
              <a:t>第三级</a:t>
            </a:r>
            <a:endParaRPr lang="zh-CN" altLang="en-US" strike="noStrike" noProof="1"/>
          </a:p>
          <a:p>
            <a:pPr lvl="3" fontAlgn="base"/>
            <a:r>
              <a:rPr lang="zh-CN" altLang="en-US" sz="1815" strike="noStrike" noProof="1"/>
              <a:t>第四级</a:t>
            </a:r>
            <a:endParaRPr lang="zh-CN" altLang="en-US" strike="noStrike" noProof="1"/>
          </a:p>
          <a:p>
            <a:pPr lvl="4" fontAlgn="base"/>
            <a:r>
              <a:rPr lang="zh-CN" altLang="en-US" sz="1815" strike="noStrike" noProof="1"/>
              <a:t>第五级</a:t>
            </a:r>
            <a:endParaRPr lang="zh-CN" altLang="en-US" strike="noStrike" noProof="1"/>
          </a:p>
        </p:txBody>
      </p:sp>
      <p:sp>
        <p:nvSpPr>
          <p:cNvPr id="4" name="文本占位符 3"/>
          <p:cNvSpPr>
            <a:spLocks noGrp="1"/>
          </p:cNvSpPr>
          <p:nvPr>
            <p:ph type="body" sz="half" idx="2"/>
          </p:nvPr>
        </p:nvSpPr>
        <p:spPr>
          <a:xfrm>
            <a:off x="643950" y="1512751"/>
            <a:ext cx="4230226" cy="4948336"/>
          </a:xfrm>
        </p:spPr>
        <p:txBody>
          <a:bodyPr/>
          <a:lstStyle>
            <a:lvl1pPr marL="0" indent="0">
              <a:buNone/>
              <a:defRPr sz="1345"/>
            </a:lvl1pPr>
            <a:lvl2pPr marL="436880" indent="0">
              <a:buNone/>
              <a:defRPr sz="1155"/>
            </a:lvl2pPr>
            <a:lvl3pPr marL="875030" indent="0">
              <a:buNone/>
              <a:defRPr sz="955"/>
            </a:lvl3pPr>
            <a:lvl4pPr marL="1311910" indent="0">
              <a:buNone/>
              <a:defRPr sz="860"/>
            </a:lvl4pPr>
            <a:lvl5pPr marL="1749425" indent="0">
              <a:buNone/>
              <a:defRPr sz="860"/>
            </a:lvl5pPr>
            <a:lvl6pPr marL="2185670" indent="0">
              <a:buNone/>
              <a:defRPr sz="860"/>
            </a:lvl6pPr>
            <a:lvl7pPr marL="2623820" indent="0">
              <a:buNone/>
              <a:defRPr sz="860"/>
            </a:lvl7pPr>
            <a:lvl8pPr marL="3060700" indent="0">
              <a:buNone/>
              <a:defRPr sz="860"/>
            </a:lvl8pPr>
            <a:lvl9pPr marL="3497580" indent="0">
              <a:buNone/>
              <a:defRPr sz="860"/>
            </a:lvl9pPr>
          </a:lstStyle>
          <a:p>
            <a:pPr lvl="0" fontAlgn="base"/>
            <a:r>
              <a:rPr lang="zh-CN" altLang="en-US" sz="1270" strike="noStrike" noProof="1"/>
              <a:t>单击此处编辑母版文本样式</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1127" y="5062248"/>
            <a:ext cx="7715250" cy="598418"/>
          </a:xfrm>
        </p:spPr>
        <p:txBody>
          <a:bodyPr anchor="b"/>
          <a:lstStyle>
            <a:lvl1pPr algn="l">
              <a:defRPr sz="1915" b="1"/>
            </a:lvl1pPr>
          </a:lstStyle>
          <a:p>
            <a:pPr fontAlgn="base"/>
            <a:r>
              <a:rPr lang="zh-CN" altLang="en-US" sz="1815" strike="noStrike" noProof="1"/>
              <a:t>单击此处编辑母版标题样式</a:t>
            </a:r>
            <a:endParaRPr lang="zh-CN" altLang="en-US" strike="noStrike" noProof="1"/>
          </a:p>
        </p:txBody>
      </p:sp>
      <p:sp>
        <p:nvSpPr>
          <p:cNvPr id="3" name="图片占位符 2"/>
          <p:cNvSpPr>
            <a:spLocks noGrp="1"/>
          </p:cNvSpPr>
          <p:nvPr>
            <p:ph type="pic" idx="1"/>
          </p:nvPr>
        </p:nvSpPr>
        <p:spPr>
          <a:xfrm>
            <a:off x="2521127" y="645502"/>
            <a:ext cx="7715250" cy="4340805"/>
          </a:xfrm>
        </p:spPr>
        <p:txBody>
          <a:bodyPr vert="horz" wrap="square" lIns="0" tIns="0" rIns="0" bIns="0" numCol="1" anchor="t" anchorCtr="0" compatLnSpc="1"/>
          <a:lstStyle>
            <a:lvl1pPr marL="0" indent="0">
              <a:buNone/>
              <a:defRPr sz="3065"/>
            </a:lvl1pPr>
            <a:lvl2pPr marL="436880" indent="0">
              <a:buNone/>
              <a:defRPr sz="2680"/>
            </a:lvl2pPr>
            <a:lvl3pPr marL="875030" indent="0">
              <a:buNone/>
              <a:defRPr sz="2295"/>
            </a:lvl3pPr>
            <a:lvl4pPr marL="1311910" indent="0">
              <a:buNone/>
              <a:defRPr sz="1915"/>
            </a:lvl4pPr>
            <a:lvl5pPr marL="1749425" indent="0">
              <a:buNone/>
              <a:defRPr sz="1915"/>
            </a:lvl5pPr>
            <a:lvl6pPr marL="2185670" indent="0">
              <a:buNone/>
              <a:defRPr sz="1915"/>
            </a:lvl6pPr>
            <a:lvl7pPr marL="2623820" indent="0">
              <a:buNone/>
              <a:defRPr sz="1915"/>
            </a:lvl7pPr>
            <a:lvl8pPr marL="3060700" indent="0">
              <a:buNone/>
              <a:defRPr sz="1915"/>
            </a:lvl8pPr>
            <a:lvl9pPr marL="3497580" indent="0">
              <a:buNone/>
              <a:defRPr sz="1915"/>
            </a:lvl9pPr>
          </a:lstStyle>
          <a:p>
            <a:pPr marL="0" marR="0" lvl="0" indent="0"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None/>
              <a:defRPr/>
            </a:pPr>
            <a:endParaRPr kumimoji="0" lang="zh-CN"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2521127" y="5660665"/>
            <a:ext cx="7715250" cy="849023"/>
          </a:xfrm>
        </p:spPr>
        <p:txBody>
          <a:bodyPr/>
          <a:lstStyle>
            <a:lvl1pPr marL="0" indent="0">
              <a:buNone/>
              <a:defRPr sz="1345"/>
            </a:lvl1pPr>
            <a:lvl2pPr marL="436880" indent="0">
              <a:buNone/>
              <a:defRPr sz="1155"/>
            </a:lvl2pPr>
            <a:lvl3pPr marL="875030" indent="0">
              <a:buNone/>
              <a:defRPr sz="955"/>
            </a:lvl3pPr>
            <a:lvl4pPr marL="1311910" indent="0">
              <a:buNone/>
              <a:defRPr sz="860"/>
            </a:lvl4pPr>
            <a:lvl5pPr marL="1749425" indent="0">
              <a:buNone/>
              <a:defRPr sz="860"/>
            </a:lvl5pPr>
            <a:lvl6pPr marL="2185670" indent="0">
              <a:buNone/>
              <a:defRPr sz="860"/>
            </a:lvl6pPr>
            <a:lvl7pPr marL="2623820" indent="0">
              <a:buNone/>
              <a:defRPr sz="860"/>
            </a:lvl7pPr>
            <a:lvl8pPr marL="3060700" indent="0">
              <a:buNone/>
              <a:defRPr sz="860"/>
            </a:lvl8pPr>
            <a:lvl9pPr marL="3497580" indent="0">
              <a:buNone/>
              <a:defRPr sz="860"/>
            </a:lvl9pPr>
          </a:lstStyle>
          <a:p>
            <a:pPr lvl="0" fontAlgn="base"/>
            <a:r>
              <a:rPr lang="zh-CN" altLang="en-US" sz="1270" strike="noStrike" noProof="1"/>
              <a:t>单击此处编辑母版文本样式</a:t>
            </a:r>
            <a:endParaRPr lang="zh-CN" altLang="en-US" strike="noStrike" noProof="1"/>
          </a:p>
        </p:txBody>
      </p:sp>
      <p:sp>
        <p:nvSpPr>
          <p:cNvPr id="5" name="日期占位符 4"/>
          <p:cNvSpPr>
            <a:spLocks noGrp="1"/>
          </p:cNvSpPr>
          <p:nvPr>
            <p:ph type="dt" idx="10"/>
          </p:nvPr>
        </p:nvSpPr>
        <p:spPr/>
        <p:txBody>
          <a:body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6224767"/>
            <a:ext cx="12858750" cy="1007883"/>
          </a:xfrm>
          <a:prstGeom prst="rect">
            <a:avLst/>
          </a:prstGeom>
          <a:solidFill>
            <a:srgbClr val="004898"/>
          </a:solidFill>
          <a:ln>
            <a:noFill/>
          </a:ln>
        </p:spPr>
        <p:txBody>
          <a:bodyPr vert="horz" wrap="square" lIns="128523" tIns="64261" rIns="128523" bIns="64261" numCol="1" anchor="t" anchorCtr="0" compatLnSpc="1"/>
          <a:lstStyle/>
          <a:p>
            <a:pPr fontAlgn="base"/>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6" name="Rectangle 2"/>
          <p:cNvSpPr>
            <a:spLocks noGrp="1"/>
          </p:cNvSpPr>
          <p:nvPr>
            <p:ph type="title"/>
          </p:nvPr>
        </p:nvSpPr>
        <p:spPr>
          <a:xfrm>
            <a:off x="2985307" y="287968"/>
            <a:ext cx="9185300" cy="713220"/>
          </a:xfrm>
          <a:prstGeom prst="rect">
            <a:avLst/>
          </a:prstGeom>
          <a:noFill/>
          <a:ln w="9525">
            <a:noFill/>
          </a:ln>
        </p:spPr>
        <p:txBody>
          <a:bodyPr lIns="0" tIns="0" rIns="0" bIns="0" anchor="ctr"/>
          <a:lstStyle/>
          <a:p>
            <a:pPr lvl="0" fontAlgn="base"/>
            <a:r>
              <a:rPr lang="zh-CN" altLang="en-GB" sz="3990" strike="noStrike" noProof="1"/>
              <a:t>单击鼠标编辑标题文的格式</a:t>
            </a:r>
            <a:endParaRPr lang="zh-CN" altLang="en-GB" strike="noStrike" noProof="1"/>
          </a:p>
        </p:txBody>
      </p:sp>
      <p:sp>
        <p:nvSpPr>
          <p:cNvPr id="1027" name="Rectangle 3"/>
          <p:cNvSpPr>
            <a:spLocks noGrp="1"/>
          </p:cNvSpPr>
          <p:nvPr>
            <p:ph type="body" idx="1"/>
          </p:nvPr>
        </p:nvSpPr>
        <p:spPr>
          <a:xfrm>
            <a:off x="641264" y="1205442"/>
            <a:ext cx="11527670" cy="4960728"/>
          </a:xfrm>
          <a:prstGeom prst="rect">
            <a:avLst/>
          </a:prstGeom>
          <a:noFill/>
          <a:ln w="9525">
            <a:noFill/>
          </a:ln>
        </p:spPr>
        <p:txBody>
          <a:bodyPr lIns="0" tIns="0" rIns="0" bIns="0"/>
          <a:lstStyle/>
          <a:p>
            <a:pPr lvl="0" fontAlgn="base"/>
            <a:r>
              <a:rPr lang="zh-CN" altLang="en-GB" sz="2905" strike="noStrike" noProof="1"/>
              <a:t>单击鼠标编辑大纲正文格式</a:t>
            </a:r>
            <a:endParaRPr lang="zh-CN" altLang="en-GB" strike="noStrike" noProof="1"/>
          </a:p>
          <a:p>
            <a:pPr lvl="1" fontAlgn="base"/>
            <a:r>
              <a:rPr lang="zh-CN" altLang="en-GB" sz="2540" strike="noStrike" noProof="1"/>
              <a:t>第二个大纲级</a:t>
            </a:r>
            <a:endParaRPr lang="zh-CN" altLang="en-GB" strike="noStrike" noProof="1"/>
          </a:p>
          <a:p>
            <a:pPr lvl="2" fontAlgn="base"/>
            <a:r>
              <a:rPr lang="zh-CN" altLang="en-GB" sz="2175" strike="noStrike" noProof="1"/>
              <a:t>第三个大纲级</a:t>
            </a:r>
            <a:endParaRPr lang="zh-CN" altLang="en-GB" strike="noStrike" noProof="1"/>
          </a:p>
          <a:p>
            <a:pPr lvl="3" fontAlgn="base"/>
            <a:r>
              <a:rPr lang="zh-CN" altLang="en-GB" sz="1815" strike="noStrike" noProof="1"/>
              <a:t>第四个大纲级</a:t>
            </a:r>
            <a:endParaRPr lang="zh-CN" altLang="en-GB" strike="noStrike" noProof="1"/>
          </a:p>
          <a:p>
            <a:pPr lvl="4" fontAlgn="base"/>
            <a:r>
              <a:rPr lang="zh-CN" altLang="en-GB" sz="1815" strike="noStrike" noProof="1"/>
              <a:t>第五个大纲级</a:t>
            </a:r>
            <a:endParaRPr lang="zh-CN" altLang="en-GB" strike="noStrike" noProof="1"/>
          </a:p>
          <a:p>
            <a:pPr lvl="4" fontAlgn="base"/>
            <a:r>
              <a:rPr lang="zh-CN" altLang="en-GB" sz="1815" strike="noStrike" noProof="1"/>
              <a:t>第六个大纲级</a:t>
            </a:r>
            <a:endParaRPr lang="zh-CN" altLang="en-GB" strike="noStrike" noProof="1"/>
          </a:p>
          <a:p>
            <a:pPr lvl="4" fontAlgn="base"/>
            <a:r>
              <a:rPr lang="zh-CN" altLang="en-GB" sz="1815" strike="noStrike" noProof="1"/>
              <a:t>第七个大纲级</a:t>
            </a:r>
            <a:endParaRPr lang="zh-CN" altLang="en-GB" strike="noStrike" noProof="1"/>
          </a:p>
          <a:p>
            <a:pPr lvl="4" fontAlgn="base"/>
            <a:r>
              <a:rPr lang="zh-CN" altLang="en-GB" sz="1815" strike="noStrike" noProof="1"/>
              <a:t>第八个大纲级</a:t>
            </a:r>
            <a:endParaRPr lang="zh-CN" altLang="en-GB" strike="noStrike" noProof="1"/>
          </a:p>
          <a:p>
            <a:pPr lvl="4" fontAlgn="base"/>
            <a:r>
              <a:rPr lang="zh-CN" altLang="en-GB" sz="1815" strike="noStrike" noProof="1"/>
              <a:t>第九个大纲级</a:t>
            </a:r>
            <a:endParaRPr lang="zh-CN" altLang="en-GB" strike="noStrike" noProof="1"/>
          </a:p>
        </p:txBody>
      </p:sp>
      <p:sp>
        <p:nvSpPr>
          <p:cNvPr id="152580" name="Rectangle 4"/>
          <p:cNvSpPr>
            <a:spLocks noGrp="1" noChangeArrowheads="1"/>
          </p:cNvSpPr>
          <p:nvPr>
            <p:ph type="dt"/>
          </p:nvPr>
        </p:nvSpPr>
        <p:spPr bwMode="auto">
          <a:xfrm>
            <a:off x="641264" y="6588074"/>
            <a:ext cx="2951820" cy="465434"/>
          </a:xfrm>
          <a:prstGeom prst="rect">
            <a:avLst/>
          </a:prstGeom>
          <a:noFill/>
          <a:ln w="9525">
            <a:noFill/>
            <a:round/>
          </a:ln>
          <a:effectLst/>
        </p:spPr>
        <p:txBody>
          <a:bodyPr vert="horz" wrap="square" lIns="0" tIns="0" rIns="0" bIns="0" numCol="1" anchor="t" anchorCtr="0" compatLnSpc="1"/>
          <a:lstStyle>
            <a:lvl1pPr algn="l"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345">
                <a:solidFill>
                  <a:srgbClr val="000000"/>
                </a:solidFill>
                <a:latin typeface="Times New Roman" panose="02020603050405020304" pitchFamily="18" charset="0"/>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2022/6/14</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1" name="Rectangle 5"/>
          <p:cNvSpPr>
            <a:spLocks noGrp="1" noChangeArrowheads="1"/>
          </p:cNvSpPr>
          <p:nvPr>
            <p:ph type="sldNum"/>
          </p:nvPr>
        </p:nvSpPr>
        <p:spPr bwMode="auto">
          <a:xfrm>
            <a:off x="9220461" y="6588074"/>
            <a:ext cx="2950146" cy="465434"/>
          </a:xfrm>
          <a:prstGeom prst="rect">
            <a:avLst/>
          </a:prstGeom>
          <a:noFill/>
          <a:ln w="9525">
            <a:noFill/>
            <a:round/>
          </a:ln>
          <a:effectLst/>
        </p:spPr>
        <p:txBody>
          <a:bodyPr vert="horz" wrap="square" lIns="0" tIns="0" rIns="0" bIns="0" numCol="1" anchor="t" anchorCtr="0" compatLnSpc="1"/>
          <a:lstStyle>
            <a:lvl1pPr algn="r" eaLnBrk="1">
              <a:lnSpc>
                <a:spcPct val="86000"/>
              </a:lnSpc>
              <a:buClr>
                <a:srgbClr val="000000"/>
              </a:buClr>
              <a:buSzPct val="45000"/>
              <a:buFont typeface="Wingdings" panose="05000000000000000000" pitchFamily="2" charset="2"/>
              <a:buNone/>
              <a:defRPr sz="1345">
                <a:solidFill>
                  <a:srgbClr val="000000"/>
                </a:solidFill>
                <a:latin typeface="Times New Roman" panose="02020603050405020304" pitchFamily="18" charset="0"/>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5" name="Rectangle 9"/>
          <p:cNvSpPr>
            <a:spLocks noGrp="1" noChangeArrowheads="1"/>
          </p:cNvSpPr>
          <p:nvPr>
            <p:ph type="ftr"/>
          </p:nvPr>
        </p:nvSpPr>
        <p:spPr bwMode="auto">
          <a:xfrm>
            <a:off x="4398429" y="6588074"/>
            <a:ext cx="4031754" cy="465434"/>
          </a:xfrm>
          <a:prstGeom prst="rect">
            <a:avLst/>
          </a:prstGeom>
          <a:noFill/>
          <a:ln w="9525">
            <a:noFill/>
            <a:round/>
          </a:ln>
          <a:effectLst/>
        </p:spPr>
        <p:txBody>
          <a:bodyPr vert="horz" wrap="square" lIns="0" tIns="0" rIns="0" bIns="0" numCol="1" anchor="t" anchorCtr="0" compatLnSpc="1"/>
          <a:lstStyle>
            <a:lvl1pPr algn="ctr"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345">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
        <p:nvSpPr>
          <p:cNvPr id="4" name="Rectangle 6"/>
          <p:cNvSpPr>
            <a:spLocks noChangeArrowheads="1"/>
          </p:cNvSpPr>
          <p:nvPr userDrawn="1"/>
        </p:nvSpPr>
        <p:spPr bwMode="auto">
          <a:xfrm>
            <a:off x="0" y="0"/>
            <a:ext cx="12858750" cy="1007883"/>
          </a:xfrm>
          <a:prstGeom prst="rect">
            <a:avLst/>
          </a:prstGeom>
          <a:solidFill>
            <a:srgbClr val="004898"/>
          </a:solidFill>
          <a:ln>
            <a:noFill/>
          </a:ln>
        </p:spPr>
        <p:txBody>
          <a:bodyPr vert="horz" wrap="square" lIns="128523" tIns="64261" rIns="128523" bIns="64261" numCol="1" anchor="t" anchorCtr="0" compatLnSpc="1"/>
          <a:lstStyle/>
          <a:p>
            <a:pPr fontAlgn="base"/>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p:txStyles>
    <p:titleStyle>
      <a:lvl1pPr algn="r" defTabSz="430530" rtl="0" eaLnBrk="0" fontAlgn="base" hangingPunct="0">
        <a:lnSpc>
          <a:spcPct val="81000"/>
        </a:lnSpc>
        <a:spcBef>
          <a:spcPct val="0"/>
        </a:spcBef>
        <a:spcAft>
          <a:spcPct val="0"/>
        </a:spcAft>
        <a:buClr>
          <a:srgbClr val="000000"/>
        </a:buClr>
        <a:buSzPct val="45000"/>
        <a:buFont typeface="Wingdings" panose="05000000000000000000" pitchFamily="2" charset="2"/>
        <a:defRPr sz="421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2pPr>
      <a:lvl3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3pPr>
      <a:lvl4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4pPr>
      <a:lvl5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5pPr>
      <a:lvl6pPr marL="4572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6pPr>
      <a:lvl7pPr marL="9144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7pPr>
      <a:lvl8pPr marL="13716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8pPr>
      <a:lvl9pPr marL="18288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9pPr>
    </p:titleStyle>
    <p:bodyStyle>
      <a:lvl1pPr marL="382270" indent="-281305" algn="l" defTabSz="430530" rtl="0" eaLnBrk="0" fontAlgn="base" hangingPunct="0">
        <a:spcBef>
          <a:spcPct val="0"/>
        </a:spcBef>
        <a:spcAft>
          <a:spcPts val="1425"/>
        </a:spcAft>
        <a:buClr>
          <a:srgbClr val="000000"/>
        </a:buClr>
        <a:buSzPct val="45000"/>
        <a:buFont typeface="Wingdings" panose="05000000000000000000" pitchFamily="2" charset="2"/>
        <a:buChar char=""/>
        <a:defRPr sz="3065">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94385" indent="-257175" algn="l" defTabSz="430530" rtl="0" eaLnBrk="0" fontAlgn="base" hangingPunct="0">
        <a:spcBef>
          <a:spcPct val="0"/>
        </a:spcBef>
        <a:spcAft>
          <a:spcPts val="1140"/>
        </a:spcAft>
        <a:buClr>
          <a:srgbClr val="000000"/>
        </a:buClr>
        <a:buSzPct val="75000"/>
        <a:buFont typeface="Symbol" panose="05050102010706020507" pitchFamily="18" charset="2"/>
        <a:buChar char=""/>
        <a:defRPr sz="2680">
          <a:solidFill>
            <a:srgbClr val="000000"/>
          </a:solidFill>
          <a:latin typeface="微软雅黑" panose="020B0503020204020204" pitchFamily="34" charset="-122"/>
          <a:ea typeface="微软雅黑" panose="020B0503020204020204" pitchFamily="34" charset="-122"/>
        </a:defRPr>
      </a:lvl2pPr>
      <a:lvl3pPr marL="1207135" indent="-198755" algn="l" defTabSz="430530" rtl="0" eaLnBrk="0" fontAlgn="base" hangingPunct="0">
        <a:spcBef>
          <a:spcPct val="0"/>
        </a:spcBef>
        <a:spcAft>
          <a:spcPts val="850"/>
        </a:spcAft>
        <a:buClr>
          <a:srgbClr val="000000"/>
        </a:buClr>
        <a:buSzPct val="45000"/>
        <a:buFont typeface="Wingdings" panose="05000000000000000000" pitchFamily="2" charset="2"/>
        <a:buChar char=""/>
        <a:defRPr sz="2295">
          <a:solidFill>
            <a:srgbClr val="000000"/>
          </a:solidFill>
          <a:latin typeface="微软雅黑" panose="020B0503020204020204" pitchFamily="34" charset="-122"/>
          <a:ea typeface="微软雅黑" panose="020B0503020204020204" pitchFamily="34" charset="-122"/>
        </a:defRPr>
      </a:lvl3pPr>
      <a:lvl4pPr marL="1619885" indent="-182245" algn="l" defTabSz="430530" rtl="0" eaLnBrk="0" fontAlgn="base" hangingPunct="0">
        <a:spcBef>
          <a:spcPct val="0"/>
        </a:spcBef>
        <a:spcAft>
          <a:spcPts val="575"/>
        </a:spcAft>
        <a:buClr>
          <a:srgbClr val="000000"/>
        </a:buClr>
        <a:buSzPct val="75000"/>
        <a:buFont typeface="Symbol" panose="05050102010706020507" pitchFamily="18" charset="2"/>
        <a:buChar char=""/>
        <a:defRPr sz="1915">
          <a:solidFill>
            <a:srgbClr val="000000"/>
          </a:solidFill>
          <a:latin typeface="微软雅黑" panose="020B0503020204020204" pitchFamily="34" charset="-122"/>
          <a:ea typeface="微软雅黑" panose="020B0503020204020204" pitchFamily="34" charset="-122"/>
        </a:defRPr>
      </a:lvl4pPr>
      <a:lvl5pPr marL="2033270" indent="-185420" algn="l" defTabSz="430530" rtl="0" eaLnBrk="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微软雅黑" panose="020B0503020204020204" pitchFamily="34" charset="-122"/>
          <a:ea typeface="微软雅黑" panose="020B0503020204020204" pitchFamily="34" charset="-122"/>
        </a:defRPr>
      </a:lvl5pPr>
      <a:lvl6pPr marL="2470785"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6pPr>
      <a:lvl7pPr marL="2907665"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7pPr>
      <a:lvl8pPr marL="3345180"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8pPr>
      <a:lvl9pPr marL="3783330"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9pPr>
    </p:bodyStyle>
    <p:otherStyle>
      <a:defPPr>
        <a:defRPr lang="zh-CN"/>
      </a:defPPr>
      <a:lvl1pPr marL="0" algn="l" defTabSz="875030" rtl="0" eaLnBrk="1" latinLnBrk="0" hangingPunct="1">
        <a:defRPr sz="1725" kern="1200">
          <a:solidFill>
            <a:schemeClr val="tx1"/>
          </a:solidFill>
          <a:latin typeface="+mn-lt"/>
          <a:ea typeface="+mn-ea"/>
          <a:cs typeface="+mn-cs"/>
        </a:defRPr>
      </a:lvl1pPr>
      <a:lvl2pPr marL="436880" algn="l" defTabSz="875030" rtl="0" eaLnBrk="1" latinLnBrk="0" hangingPunct="1">
        <a:defRPr sz="1725" kern="1200">
          <a:solidFill>
            <a:schemeClr val="tx1"/>
          </a:solidFill>
          <a:latin typeface="+mn-lt"/>
          <a:ea typeface="+mn-ea"/>
          <a:cs typeface="+mn-cs"/>
        </a:defRPr>
      </a:lvl2pPr>
      <a:lvl3pPr marL="875030" algn="l" defTabSz="875030" rtl="0" eaLnBrk="1" latinLnBrk="0" hangingPunct="1">
        <a:defRPr sz="1725" kern="1200">
          <a:solidFill>
            <a:schemeClr val="tx1"/>
          </a:solidFill>
          <a:latin typeface="+mn-lt"/>
          <a:ea typeface="+mn-ea"/>
          <a:cs typeface="+mn-cs"/>
        </a:defRPr>
      </a:lvl3pPr>
      <a:lvl4pPr marL="1311910" algn="l" defTabSz="875030" rtl="0" eaLnBrk="1" latinLnBrk="0" hangingPunct="1">
        <a:defRPr sz="1725" kern="1200">
          <a:solidFill>
            <a:schemeClr val="tx1"/>
          </a:solidFill>
          <a:latin typeface="+mn-lt"/>
          <a:ea typeface="+mn-ea"/>
          <a:cs typeface="+mn-cs"/>
        </a:defRPr>
      </a:lvl4pPr>
      <a:lvl5pPr marL="1749425" algn="l" defTabSz="875030" rtl="0" eaLnBrk="1" latinLnBrk="0" hangingPunct="1">
        <a:defRPr sz="1725" kern="1200">
          <a:solidFill>
            <a:schemeClr val="tx1"/>
          </a:solidFill>
          <a:latin typeface="+mn-lt"/>
          <a:ea typeface="+mn-ea"/>
          <a:cs typeface="+mn-cs"/>
        </a:defRPr>
      </a:lvl5pPr>
      <a:lvl6pPr marL="2185670" algn="l" defTabSz="875030" rtl="0" eaLnBrk="1" latinLnBrk="0" hangingPunct="1">
        <a:defRPr sz="1725" kern="1200">
          <a:solidFill>
            <a:schemeClr val="tx1"/>
          </a:solidFill>
          <a:latin typeface="+mn-lt"/>
          <a:ea typeface="+mn-ea"/>
          <a:cs typeface="+mn-cs"/>
        </a:defRPr>
      </a:lvl6pPr>
      <a:lvl7pPr marL="2623820" algn="l" defTabSz="875030" rtl="0" eaLnBrk="1" latinLnBrk="0" hangingPunct="1">
        <a:defRPr sz="1725" kern="1200">
          <a:solidFill>
            <a:schemeClr val="tx1"/>
          </a:solidFill>
          <a:latin typeface="+mn-lt"/>
          <a:ea typeface="+mn-ea"/>
          <a:cs typeface="+mn-cs"/>
        </a:defRPr>
      </a:lvl7pPr>
      <a:lvl8pPr marL="3060700" algn="l" defTabSz="875030" rtl="0" eaLnBrk="1" latinLnBrk="0" hangingPunct="1">
        <a:defRPr sz="1725" kern="1200">
          <a:solidFill>
            <a:schemeClr val="tx1"/>
          </a:solidFill>
          <a:latin typeface="+mn-lt"/>
          <a:ea typeface="+mn-ea"/>
          <a:cs typeface="+mn-cs"/>
        </a:defRPr>
      </a:lvl8pPr>
      <a:lvl9pPr marL="3497580" algn="l" defTabSz="875030" rtl="0" eaLnBrk="1" latinLnBrk="0" hangingPunct="1">
        <a:defRPr sz="17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图片 6"/>
          <p:cNvPicPr>
            <a:picLocks noChangeAspect="1"/>
          </p:cNvPicPr>
          <p:nvPr userDrawn="1"/>
        </p:nvPicPr>
        <p:blipFill>
          <a:blip r:embed="rId12"/>
          <a:stretch>
            <a:fillRect/>
          </a:stretch>
        </p:blipFill>
        <p:spPr>
          <a:xfrm>
            <a:off x="1675" y="1675"/>
            <a:ext cx="12855402" cy="3792118"/>
          </a:xfrm>
          <a:prstGeom prst="rect">
            <a:avLst/>
          </a:prstGeom>
          <a:noFill/>
          <a:ln w="9525">
            <a:noFill/>
          </a:ln>
        </p:spPr>
      </p:pic>
      <p:sp>
        <p:nvSpPr>
          <p:cNvPr id="9" name="矩形 8"/>
          <p:cNvSpPr/>
          <p:nvPr userDrawn="1"/>
        </p:nvSpPr>
        <p:spPr bwMode="auto">
          <a:xfrm>
            <a:off x="1766405" y="2022463"/>
            <a:ext cx="9409660" cy="3872482"/>
          </a:xfrm>
          <a:prstGeom prst="rect">
            <a:avLst/>
          </a:prstGeom>
          <a:solidFill>
            <a:srgbClr val="004898"/>
          </a:solidFill>
          <a:ln>
            <a:noFill/>
          </a:ln>
        </p:spPr>
        <p:txBody>
          <a:bodyPr rot="0" spcFirstLastPara="0" vert="horz" wrap="square" lIns="128523" tIns="64261" rIns="128523" bIns="64261" numCol="1" spcCol="0" rtlCol="0" fromWordArt="0" anchor="t" anchorCtr="0" forceAA="0" compatLnSpc="1">
            <a:noAutofit/>
          </a:bodyPr>
          <a:lstStyle/>
          <a:p>
            <a:pPr lvl="0" algn="l" fontAlgn="base">
              <a:buClrTx/>
              <a:buSzTx/>
              <a:buFontTx/>
            </a:pPr>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sldNum="0" hdr="0" ftr="0" dt="0"/>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0" kern="1200">
          <a:solidFill>
            <a:schemeClr val="tx1"/>
          </a:solidFill>
          <a:latin typeface="+mn-lt"/>
          <a:ea typeface="+mn-ea"/>
          <a:cs typeface="+mn-cs"/>
        </a:defRPr>
      </a:lvl1pPr>
      <a:lvl2pPr marL="723265" indent="-241300" algn="l" defTabSz="963930" rtl="0" eaLnBrk="1" latinLnBrk="0" hangingPunct="1">
        <a:lnSpc>
          <a:spcPct val="90000"/>
        </a:lnSpc>
        <a:spcBef>
          <a:spcPct val="106000"/>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ct val="106000"/>
        </a:spcBef>
        <a:buFont typeface="Arial" panose="020B0604020202020204" pitchFamily="34" charset="0"/>
        <a:buChar char="•"/>
        <a:defRPr sz="2110" kern="1200">
          <a:solidFill>
            <a:schemeClr val="tx1"/>
          </a:solidFill>
          <a:latin typeface="+mn-lt"/>
          <a:ea typeface="+mn-ea"/>
          <a:cs typeface="+mn-cs"/>
        </a:defRPr>
      </a:lvl3pPr>
      <a:lvl4pPr marL="1687195"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4pPr>
      <a:lvl5pPr marL="2169160"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5pPr>
      <a:lvl6pPr marL="2651125"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3090"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5055"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7020"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3930" algn="l" defTabSz="963930" rtl="0" eaLnBrk="1" latinLnBrk="0" hangingPunct="1">
        <a:defRPr sz="1900" kern="1200">
          <a:solidFill>
            <a:schemeClr val="tx1"/>
          </a:solidFill>
          <a:latin typeface="+mn-lt"/>
          <a:ea typeface="+mn-ea"/>
          <a:cs typeface="+mn-cs"/>
        </a:defRPr>
      </a:lvl3pPr>
      <a:lvl4pPr marL="1445895" algn="l" defTabSz="963930" rtl="0" eaLnBrk="1" latinLnBrk="0" hangingPunct="1">
        <a:defRPr sz="1900" kern="1200">
          <a:solidFill>
            <a:schemeClr val="tx1"/>
          </a:solidFill>
          <a:latin typeface="+mn-lt"/>
          <a:ea typeface="+mn-ea"/>
          <a:cs typeface="+mn-cs"/>
        </a:defRPr>
      </a:lvl4pPr>
      <a:lvl5pPr marL="1927860" algn="l" defTabSz="963930" rtl="0" eaLnBrk="1" latinLnBrk="0" hangingPunct="1">
        <a:defRPr sz="1900" kern="1200">
          <a:solidFill>
            <a:schemeClr val="tx1"/>
          </a:solidFill>
          <a:latin typeface="+mn-lt"/>
          <a:ea typeface="+mn-ea"/>
          <a:cs typeface="+mn-cs"/>
        </a:defRPr>
      </a:lvl5pPr>
      <a:lvl6pPr marL="2409825" algn="l" defTabSz="963930" rtl="0" eaLnBrk="1" latinLnBrk="0" hangingPunct="1">
        <a:defRPr sz="1900" kern="1200">
          <a:solidFill>
            <a:schemeClr val="tx1"/>
          </a:solidFill>
          <a:latin typeface="+mn-lt"/>
          <a:ea typeface="+mn-ea"/>
          <a:cs typeface="+mn-cs"/>
        </a:defRPr>
      </a:lvl6pPr>
      <a:lvl7pPr marL="2892425" algn="l" defTabSz="963930" rtl="0" eaLnBrk="1" latinLnBrk="0" hangingPunct="1">
        <a:defRPr sz="1900" kern="1200">
          <a:solidFill>
            <a:schemeClr val="tx1"/>
          </a:solidFill>
          <a:latin typeface="+mn-lt"/>
          <a:ea typeface="+mn-ea"/>
          <a:cs typeface="+mn-cs"/>
        </a:defRPr>
      </a:lvl7pPr>
      <a:lvl8pPr marL="3374390" algn="l" defTabSz="963930" rtl="0" eaLnBrk="1" latinLnBrk="0" hangingPunct="1">
        <a:defRPr sz="1900" kern="1200">
          <a:solidFill>
            <a:schemeClr val="tx1"/>
          </a:solidFill>
          <a:latin typeface="+mn-lt"/>
          <a:ea typeface="+mn-ea"/>
          <a:cs typeface="+mn-cs"/>
        </a:defRPr>
      </a:lvl8pPr>
      <a:lvl9pPr marL="3856355"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061367" y="2792862"/>
            <a:ext cx="5795040" cy="1711960"/>
          </a:xfrm>
          <a:prstGeom prst="rect">
            <a:avLst/>
          </a:prstGeom>
          <a:noFill/>
        </p:spPr>
        <p:txBody>
          <a:bodyPr wrap="square" rtlCol="0" anchor="t">
            <a:spAutoFit/>
          </a:bodyPr>
          <a:lstStyle/>
          <a:p>
            <a:pPr marR="0" algn="ctr" defTabSz="914400">
              <a:spcBef>
                <a:spcPts val="0"/>
              </a:spcBef>
              <a:spcAft>
                <a:spcPts val="0"/>
              </a:spcAft>
              <a:buClrTx/>
              <a:buSzTx/>
              <a:buFontTx/>
              <a:defRPr/>
            </a:pPr>
            <a:r>
              <a:rPr lang="zh-CN" altLang="en-US" sz="5270" b="1" dirty="0">
                <a:solidFill>
                  <a:srgbClr val="0070C0"/>
                </a:solidFill>
                <a:latin typeface="微软雅黑" panose="020B0503020204020204" pitchFamily="34" charset="-122"/>
                <a:ea typeface="微软雅黑" panose="020B0503020204020204" pitchFamily="34" charset="-122"/>
                <a:cs typeface="+mn-ea"/>
                <a:sym typeface="+mn-ea"/>
              </a:rPr>
              <a:t>EHS绩效管理方案策划</a:t>
            </a:r>
          </a:p>
        </p:txBody>
      </p:sp>
      <p:sp>
        <p:nvSpPr>
          <p:cNvPr id="19" name="文本框 18"/>
          <p:cNvSpPr txBox="1"/>
          <p:nvPr/>
        </p:nvSpPr>
        <p:spPr>
          <a:xfrm>
            <a:off x="1151255" y="0"/>
            <a:ext cx="10556875" cy="899160"/>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0"/>
              </a:spcBef>
              <a:spcAft>
                <a:spcPct val="0"/>
              </a:spcAft>
              <a:buClrTx/>
              <a:buSzTx/>
              <a:buFontTx/>
              <a:buNone/>
            </a:pP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EHS</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管理盛行有</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文</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化</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nvGrpSpPr>
          <p:cNvPr id="6" name="组合 5"/>
          <p:cNvGrpSpPr/>
          <p:nvPr/>
        </p:nvGrpSpPr>
        <p:grpSpPr>
          <a:xfrm>
            <a:off x="233680" y="1163320"/>
            <a:ext cx="6828155" cy="4905375"/>
            <a:chOff x="3285" y="1985"/>
            <a:chExt cx="12453" cy="9340"/>
          </a:xfrm>
        </p:grpSpPr>
        <p:pic>
          <p:nvPicPr>
            <p:cNvPr id="4" name="图片 3" descr="&amp;pky8692370311&amp;2&amp;"/>
            <p:cNvPicPr>
              <a:picLocks noChangeAspect="1"/>
            </p:cNvPicPr>
            <p:nvPr>
              <p:custDataLst>
                <p:tags r:id="rId1"/>
              </p:custDataLst>
            </p:nvPr>
          </p:nvPicPr>
          <p:blipFill>
            <a:blip r:embed="rId4"/>
            <a:srcRect l="28000" r="28000"/>
            <a:stretch>
              <a:fillRect/>
            </a:stretch>
          </p:blipFill>
          <p:spPr>
            <a:xfrm>
              <a:off x="9572" y="1985"/>
              <a:ext cx="6167" cy="9340"/>
            </a:xfrm>
            <a:prstGeom prst="rect">
              <a:avLst/>
            </a:prstGeom>
          </p:spPr>
        </p:pic>
        <p:pic>
          <p:nvPicPr>
            <p:cNvPr id="3" name="图片 2" descr="&amp;pky8518128807&amp;2&amp;"/>
            <p:cNvPicPr>
              <a:picLocks noChangeAspect="1"/>
            </p:cNvPicPr>
            <p:nvPr>
              <p:custDataLst>
                <p:tags r:id="rId2"/>
              </p:custDataLst>
            </p:nvPr>
          </p:nvPicPr>
          <p:blipFill>
            <a:blip r:embed="rId5"/>
            <a:srcRect l="27669" r="27669"/>
            <a:stretch>
              <a:fillRect/>
            </a:stretch>
          </p:blipFill>
          <p:spPr>
            <a:xfrm>
              <a:off x="3285" y="1985"/>
              <a:ext cx="6167" cy="9340"/>
            </a:xfrm>
            <a:prstGeom prst="rect">
              <a:avLst/>
            </a:prstGeom>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740" y="1938351"/>
            <a:ext cx="12006580" cy="3569309"/>
            <a:chOff x="3310" y="2746"/>
            <a:chExt cx="13630" cy="5897"/>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5" y="3396"/>
              <a:ext cx="6215" cy="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图文框 5"/>
            <p:cNvSpPr/>
            <p:nvPr/>
          </p:nvSpPr>
          <p:spPr bwMode="auto">
            <a:xfrm>
              <a:off x="3310" y="2746"/>
              <a:ext cx="13630" cy="5897"/>
            </a:xfrm>
            <a:prstGeom prst="frame">
              <a:avLst>
                <a:gd name="adj1" fmla="val 181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3562" y="2747"/>
              <a:ext cx="7956" cy="5436"/>
            </a:xfrm>
            <a:prstGeom prst="rect">
              <a:avLst/>
            </a:prstGeom>
            <a:solidFill>
              <a:schemeClr val="accent2"/>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3431" y="2787"/>
              <a:ext cx="8088" cy="5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zh-CN" altLang="en-US" sz="1800">
                  <a:solidFill>
                    <a:schemeClr val="bg1"/>
                  </a:solidFill>
                  <a:latin typeface="微软雅黑" panose="020B0503020204020204" pitchFamily="34" charset="-122"/>
                  <a:ea typeface="微软雅黑" panose="020B0503020204020204" pitchFamily="34" charset="-122"/>
                </a:rPr>
                <a:t>绩效管理不仅考核结果，同样注重对管理过程的考核。</a:t>
              </a:r>
              <a:endParaRPr lang="en-US" altLang="zh-CN" sz="1800">
                <a:solidFill>
                  <a:schemeClr val="bg1"/>
                </a:solidFill>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en-US" altLang="en-US" sz="1800">
                  <a:solidFill>
                    <a:schemeClr val="bg1"/>
                  </a:solidFill>
                  <a:latin typeface="微软雅黑" panose="020B0503020204020204" pitchFamily="34" charset="-122"/>
                  <a:ea typeface="微软雅黑" panose="020B0503020204020204" pitchFamily="34" charset="-122"/>
                </a:rPr>
                <a:t>绩效管理应有连续性和前瞻性，要长远规划，不应仅仅局限在对过去工作的关注，更应将前一阶段的绩效与下一阶段的工作联系起来。</a:t>
              </a:r>
              <a:endParaRPr lang="en-US" altLang="zh-CN" sz="1800">
                <a:solidFill>
                  <a:schemeClr val="bg1"/>
                </a:solidFill>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zh-CN" altLang="en-US" sz="1800">
                  <a:solidFill>
                    <a:schemeClr val="bg1"/>
                  </a:solidFill>
                  <a:latin typeface="微软雅黑" panose="020B0503020204020204" pitchFamily="34" charset="-122"/>
                  <a:ea typeface="微软雅黑" panose="020B0503020204020204" pitchFamily="34" charset="-122"/>
                </a:rPr>
                <a:t>绩效管理强调每位员工的个人贡献，以及个人目标与组织整体目标和方向的一致性，目标层层分解时，指标的设定必须与其岗位职责相对应，不同岗位的目标和指标的设定应根据岗位特点的不同而有所不同。</a:t>
              </a:r>
            </a:p>
          </p:txBody>
        </p:sp>
      </p:grpSp>
      <p:sp>
        <p:nvSpPr>
          <p:cNvPr id="2" name="矩形 1"/>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480" y="1384300"/>
            <a:ext cx="5940425" cy="46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nvSpPr>
        <p:spPr bwMode="auto">
          <a:xfrm>
            <a:off x="733507" y="941482"/>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杜邦的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绩效管理的基本流程</a:t>
            </a:r>
          </a:p>
        </p:txBody>
      </p:sp>
      <p:sp>
        <p:nvSpPr>
          <p:cNvPr id="2" name="矩形 1"/>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p:nvPr/>
        </p:nvGrpSpPr>
        <p:grpSpPr>
          <a:xfrm>
            <a:off x="2291974" y="2130074"/>
            <a:ext cx="8275472" cy="3628595"/>
            <a:chOff x="3880" y="2470"/>
            <a:chExt cx="12361"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lstStyle/>
            <a:p>
              <a:pPr eaLnBrk="0" hangingPunct="0"/>
              <a:r>
                <a:rPr lang="en-US" altLang="zh-CN" sz="10120">
                  <a:solidFill>
                    <a:schemeClr val="bg1"/>
                  </a:solidFill>
                  <a:latin typeface="微软雅黑" panose="020B0503020204020204" pitchFamily="34" charset="-122"/>
                  <a:ea typeface="微软雅黑" panose="020B0503020204020204" pitchFamily="34" charset="-122"/>
                </a:rPr>
                <a:t>02</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6924" y="3888"/>
              <a:ext cx="9317" cy="2461"/>
            </a:xfrm>
            <a:prstGeom prst="rect">
              <a:avLst/>
            </a:prstGeom>
            <a:noFill/>
            <a:ln w="9525">
              <a:noFill/>
            </a:ln>
          </p:spPr>
          <p:txBody>
            <a:bodyPr wrap="square" anchor="t">
              <a:spAutoFit/>
            </a:bodyPr>
            <a:lstStyle/>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EHS绩效管理流程各阶段分析方法应用</a:t>
              </a: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00" strike="noStrike" noProof="1"/>
            </a:p>
          </p:txBody>
        </p:sp>
      </p:grpSp>
    </p:spTree>
  </p:cSld>
  <p:clrMapOvr>
    <a:masterClrMapping/>
  </p:clrMapOvr>
  <p:transition spd="slow" advTm="411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
        <p:nvSpPr>
          <p:cNvPr id="5" name="Rectangle 2"/>
          <p:cNvSpPr>
            <a:spLocks noGrp="1" noChangeArrowheads="1"/>
          </p:cNvSpPr>
          <p:nvPr/>
        </p:nvSpPr>
        <p:spPr bwMode="auto">
          <a:xfrm>
            <a:off x="595228" y="1028477"/>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目标和指标设定阶段</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 y="1593880"/>
            <a:ext cx="12858751" cy="36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nvSpPr>
        <p:spPr bwMode="auto">
          <a:xfrm>
            <a:off x="2823523" y="5086984"/>
            <a:ext cx="7705725" cy="11372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170000"/>
              </a:lnSpc>
              <a:buFont typeface="Wingdings" panose="05000000000000000000" pitchFamily="2" charset="2"/>
              <a:buNone/>
              <a:defRPr/>
            </a:pPr>
            <a:r>
              <a:rPr lang="zh-CN" altLang="en-US" sz="2000" b="1" dirty="0">
                <a:solidFill>
                  <a:schemeClr val="bg2">
                    <a:lumMod val="25000"/>
                  </a:schemeClr>
                </a:solidFill>
                <a:latin typeface="微软雅黑" panose="020B0503020204020204" pitchFamily="34" charset="-122"/>
                <a:ea typeface="微软雅黑" panose="020B0503020204020204" pitchFamily="34" charset="-122"/>
              </a:rPr>
              <a:t>作为一个内部安全管理顾问（专业人员），今天要指导某个基层单位的直线组织领导建立一套</a:t>
            </a:r>
            <a:r>
              <a:rPr lang="en-US" altLang="zh-CN" sz="2000" b="1"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1" dirty="0">
                <a:solidFill>
                  <a:schemeClr val="bg2">
                    <a:lumMod val="25000"/>
                  </a:schemeClr>
                </a:solidFill>
                <a:latin typeface="微软雅黑" panose="020B0503020204020204" pitchFamily="34" charset="-122"/>
                <a:ea typeface="微软雅黑" panose="020B0503020204020204" pitchFamily="34" charset="-122"/>
              </a:rPr>
              <a:t>绩效管理方案，我们应该怎么做？</a:t>
            </a:r>
            <a:endParaRPr lang="en-US" altLang="zh-CN" sz="2000" b="1"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765550" y="1393825"/>
            <a:ext cx="5543550" cy="55308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None/>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主要有两类流程图：简约的和详细的流程图</a:t>
            </a:r>
          </a:p>
        </p:txBody>
      </p:sp>
      <p:grpSp>
        <p:nvGrpSpPr>
          <p:cNvPr id="2" name="组合 1"/>
          <p:cNvGrpSpPr/>
          <p:nvPr/>
        </p:nvGrpSpPr>
        <p:grpSpPr>
          <a:xfrm>
            <a:off x="733425" y="2229485"/>
            <a:ext cx="11660505" cy="3609340"/>
            <a:chOff x="2925" y="3753"/>
            <a:chExt cx="14400" cy="5442"/>
          </a:xfrm>
        </p:grpSpPr>
        <p:sp>
          <p:nvSpPr>
            <p:cNvPr id="5" name="矩形 4"/>
            <p:cNvSpPr>
              <a:spLocks noChangeArrowheads="1"/>
            </p:cNvSpPr>
            <p:nvPr/>
          </p:nvSpPr>
          <p:spPr bwMode="auto">
            <a:xfrm>
              <a:off x="10125" y="3753"/>
              <a:ext cx="7200" cy="5442"/>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矩形 5"/>
            <p:cNvSpPr/>
            <p:nvPr/>
          </p:nvSpPr>
          <p:spPr bwMode="auto">
            <a:xfrm>
              <a:off x="11485" y="3795"/>
              <a:ext cx="4763" cy="793"/>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2925" y="3753"/>
              <a:ext cx="7200" cy="5442"/>
            </a:xfrm>
            <a:prstGeom prst="rect">
              <a:avLst/>
            </a:prstGeom>
            <a:solidFill>
              <a:schemeClr val="bg1">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10768" y="4650"/>
              <a:ext cx="6527" cy="4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了解管理的主要内容和阶段</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了解关键的衡量环节</a:t>
              </a:r>
              <a:endParaRPr lang="en-US" altLang="zh-CN" sz="1800">
                <a:solidFill>
                  <a:schemeClr val="bg1"/>
                </a:solidFill>
                <a:latin typeface="微软雅黑" panose="020B0503020204020204" pitchFamily="34" charset="-122"/>
                <a:ea typeface="微软雅黑" panose="020B0503020204020204" pitchFamily="34" charset="-122"/>
              </a:endParaRP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了解各个管理行为的责任部门或人</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识别管理行为</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或活动</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的逻辑关系</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了解各环节相关的支持文件</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发现现行流程中急需改进的内容</a:t>
              </a:r>
            </a:p>
          </p:txBody>
        </p:sp>
        <p:sp>
          <p:nvSpPr>
            <p:cNvPr id="9" name="矩形 8"/>
            <p:cNvSpPr>
              <a:spLocks noChangeArrowheads="1"/>
            </p:cNvSpPr>
            <p:nvPr/>
          </p:nvSpPr>
          <p:spPr bwMode="auto">
            <a:xfrm>
              <a:off x="11700" y="3868"/>
              <a:ext cx="433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buFont typeface="Wingdings" panose="05000000000000000000" pitchFamily="2" charset="2"/>
                <a:buNone/>
              </a:pPr>
              <a:r>
                <a:rPr lang="zh-CN" altLang="en-US" sz="2000">
                  <a:solidFill>
                    <a:schemeClr val="bg1"/>
                  </a:solidFill>
                  <a:latin typeface="微软雅黑" panose="020B0503020204020204" pitchFamily="34" charset="-122"/>
                  <a:ea typeface="微软雅黑" panose="020B0503020204020204" pitchFamily="34" charset="-122"/>
                </a:rPr>
                <a:t>通过绘制流程图可以</a:t>
              </a:r>
            </a:p>
          </p:txBody>
        </p:sp>
        <p:sp>
          <p:nvSpPr>
            <p:cNvPr id="11" name="矩形 10"/>
            <p:cNvSpPr/>
            <p:nvPr/>
          </p:nvSpPr>
          <p:spPr bwMode="auto">
            <a:xfrm>
              <a:off x="3455" y="4985"/>
              <a:ext cx="930" cy="2840"/>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左中括号 11"/>
            <p:cNvSpPr/>
            <p:nvPr/>
          </p:nvSpPr>
          <p:spPr bwMode="auto">
            <a:xfrm>
              <a:off x="4683" y="4525"/>
              <a:ext cx="597" cy="3743"/>
            </a:xfrm>
            <a:prstGeom prst="leftBracket">
              <a:avLst>
                <a:gd name="adj" fmla="val 0"/>
              </a:avLst>
            </a:prstGeom>
            <a:noFill/>
            <a:ln w="25400" cap="flat" cmpd="sng" algn="ctr">
              <a:solidFill>
                <a:schemeClr val="bg2">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a:spLocks noChangeArrowheads="1"/>
            </p:cNvSpPr>
            <p:nvPr/>
          </p:nvSpPr>
          <p:spPr bwMode="auto">
            <a:xfrm>
              <a:off x="5280" y="4103"/>
              <a:ext cx="3270" cy="882"/>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a:spLocks noChangeArrowheads="1"/>
            </p:cNvSpPr>
            <p:nvPr/>
          </p:nvSpPr>
          <p:spPr bwMode="auto">
            <a:xfrm>
              <a:off x="5280" y="7825"/>
              <a:ext cx="3270" cy="885"/>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cxnSp>
          <p:nvCxnSpPr>
            <p:cNvPr id="15" name="直接连接符 14"/>
            <p:cNvCxnSpPr>
              <a:endCxn id="12" idx="1"/>
            </p:cNvCxnSpPr>
            <p:nvPr/>
          </p:nvCxnSpPr>
          <p:spPr bwMode="auto">
            <a:xfrm>
              <a:off x="4385" y="6395"/>
              <a:ext cx="298" cy="0"/>
            </a:xfrm>
            <a:prstGeom prst="line">
              <a:avLst/>
            </a:prstGeom>
            <a:noFill/>
            <a:ln w="25400" cap="flat" cmpd="sng" algn="ctr">
              <a:solidFill>
                <a:schemeClr val="bg2">
                  <a:lumMod val="50000"/>
                </a:schemeClr>
              </a:solidFill>
              <a:prstDash val="solid"/>
              <a:round/>
              <a:headEnd type="none" w="med" len="med"/>
              <a:tailEnd type="none" w="med" len="med"/>
            </a:ln>
            <a:effectLst/>
          </p:spPr>
        </p:cxnSp>
        <p:sp>
          <p:nvSpPr>
            <p:cNvPr id="16" name="矩形 15"/>
            <p:cNvSpPr/>
            <p:nvPr/>
          </p:nvSpPr>
          <p:spPr>
            <a:xfrm>
              <a:off x="3657" y="5055"/>
              <a:ext cx="605" cy="2744"/>
            </a:xfrm>
            <a:prstGeom prst="rect">
              <a:avLst/>
            </a:prstGeom>
          </p:spPr>
          <p:txBody>
            <a:bodyPr vert="eaVert"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2000" spc="600" dirty="0">
                  <a:solidFill>
                    <a:schemeClr val="bg1"/>
                  </a:solidFill>
                  <a:latin typeface="微软雅黑" panose="020B0503020204020204" pitchFamily="34" charset="-122"/>
                  <a:ea typeface="微软雅黑" panose="020B0503020204020204" pitchFamily="34" charset="-122"/>
                </a:rPr>
                <a:t>两类流程图</a:t>
              </a:r>
              <a:endParaRPr lang="zh-CN" altLang="en-US" sz="2000" spc="600" dirty="0">
                <a:solidFill>
                  <a:schemeClr val="bg1"/>
                </a:solidFill>
                <a:latin typeface="Arial" panose="020B0604020202020204" pitchFamily="34" charset="0"/>
              </a:endParaRPr>
            </a:p>
          </p:txBody>
        </p:sp>
        <p:sp>
          <p:nvSpPr>
            <p:cNvPr id="17" name="矩形 16"/>
            <p:cNvSpPr>
              <a:spLocks noChangeArrowheads="1"/>
            </p:cNvSpPr>
            <p:nvPr/>
          </p:nvSpPr>
          <p:spPr bwMode="auto">
            <a:xfrm>
              <a:off x="5700" y="4235"/>
              <a:ext cx="2448"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zh-CN" altLang="en-US" sz="1800">
                  <a:solidFill>
                    <a:schemeClr val="bg1"/>
                  </a:solidFill>
                  <a:latin typeface="微软雅黑" panose="020B0503020204020204" pitchFamily="34" charset="-122"/>
                  <a:ea typeface="微软雅黑" panose="020B0503020204020204" pitchFamily="34" charset="-122"/>
                </a:rPr>
                <a:t>简约的流程图</a:t>
              </a:r>
              <a:endParaRPr lang="zh-CN" altLang="en-US" sz="1800">
                <a:solidFill>
                  <a:schemeClr val="bg1"/>
                </a:solidFill>
              </a:endParaRPr>
            </a:p>
          </p:txBody>
        </p:sp>
        <p:sp>
          <p:nvSpPr>
            <p:cNvPr id="18" name="矩形 17"/>
            <p:cNvSpPr>
              <a:spLocks noChangeArrowheads="1"/>
            </p:cNvSpPr>
            <p:nvPr/>
          </p:nvSpPr>
          <p:spPr bwMode="auto">
            <a:xfrm>
              <a:off x="5680" y="7975"/>
              <a:ext cx="2448"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zh-CN" altLang="en-US" sz="1800">
                  <a:solidFill>
                    <a:schemeClr val="bg1"/>
                  </a:solidFill>
                  <a:latin typeface="微软雅黑" panose="020B0503020204020204" pitchFamily="34" charset="-122"/>
                  <a:ea typeface="微软雅黑" panose="020B0503020204020204" pitchFamily="34" charset="-122"/>
                </a:rPr>
                <a:t>详细的流程图</a:t>
              </a:r>
              <a:endParaRPr lang="zh-CN" altLang="en-US" sz="1800">
                <a:solidFill>
                  <a:schemeClr val="bg1"/>
                </a:solidFill>
              </a:endParaRPr>
            </a:p>
          </p:txBody>
        </p:sp>
      </p:grpSp>
      <p:sp>
        <p:nvSpPr>
          <p:cNvPr id="19" name="Rectangle 2"/>
          <p:cNvSpPr>
            <a:spLocks noGrp="1" noChangeArrowheads="1"/>
          </p:cNvSpPr>
          <p:nvPr/>
        </p:nvSpPr>
        <p:spPr bwMode="auto">
          <a:xfrm>
            <a:off x="733658" y="1063402"/>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流程图</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772285"/>
            <a:ext cx="12859385" cy="4064635"/>
            <a:chOff x="2194" y="3200"/>
            <a:chExt cx="14400" cy="6690"/>
          </a:xfrm>
        </p:grpSpPr>
        <p:sp>
          <p:nvSpPr>
            <p:cNvPr id="5" name="矩形 4"/>
            <p:cNvSpPr>
              <a:spLocks noChangeArrowheads="1"/>
            </p:cNvSpPr>
            <p:nvPr/>
          </p:nvSpPr>
          <p:spPr bwMode="auto">
            <a:xfrm>
              <a:off x="2194" y="3200"/>
              <a:ext cx="14400" cy="6690"/>
            </a:xfrm>
            <a:prstGeom prst="rect">
              <a:avLst/>
            </a:prstGeom>
            <a:solidFill>
              <a:schemeClr val="accent2">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Rectangle 3"/>
            <p:cNvSpPr>
              <a:spLocks noGrp="1" noChangeArrowheads="1"/>
            </p:cNvSpPr>
            <p:nvPr/>
          </p:nvSpPr>
          <p:spPr bwMode="auto">
            <a:xfrm>
              <a:off x="2930" y="3540"/>
              <a:ext cx="12928" cy="6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Clr>
                  <a:schemeClr val="bg1"/>
                </a:buClr>
                <a:buFont typeface="Wingdings" panose="05000000000000000000" pitchFamily="2" charset="2"/>
                <a:buChar char="Ø"/>
              </a:pPr>
              <a:r>
                <a:rPr lang="en-US" altLang="zh-CN" sz="1800" dirty="0">
                  <a:solidFill>
                    <a:schemeClr val="bg1"/>
                  </a:solidFill>
                  <a:latin typeface="微软雅黑" panose="020B0503020204020204" pitchFamily="34" charset="-122"/>
                  <a:ea typeface="微软雅黑" panose="020B0503020204020204" pitchFamily="34" charset="-122"/>
                </a:rPr>
                <a:t>HSE</a:t>
              </a:r>
              <a:r>
                <a:rPr lang="zh-CN" altLang="en-US" sz="1800" dirty="0">
                  <a:solidFill>
                    <a:schemeClr val="bg1"/>
                  </a:solidFill>
                  <a:latin typeface="微软雅黑" panose="020B0503020204020204" pitchFamily="34" charset="-122"/>
                  <a:ea typeface="微软雅黑" panose="020B0503020204020204" pitchFamily="34" charset="-122"/>
                </a:rPr>
                <a:t>目标和指标的设定围绕中国石油的经营目标和发展方向，遵照企业的</a:t>
              </a:r>
              <a:r>
                <a:rPr lang="en-US" altLang="zh-CN" sz="1800" dirty="0">
                  <a:solidFill>
                    <a:schemeClr val="bg1"/>
                  </a:solidFill>
                  <a:latin typeface="微软雅黑" panose="020B0503020204020204" pitchFamily="34" charset="-122"/>
                  <a:ea typeface="微软雅黑" panose="020B0503020204020204" pitchFamily="34" charset="-122"/>
                </a:rPr>
                <a:t>HSE</a:t>
              </a:r>
              <a:r>
                <a:rPr lang="zh-CN" altLang="en-US" sz="1800" dirty="0">
                  <a:solidFill>
                    <a:schemeClr val="bg1"/>
                  </a:solidFill>
                  <a:latin typeface="微软雅黑" panose="020B0503020204020204" pitchFamily="34" charset="-122"/>
                  <a:ea typeface="微软雅黑" panose="020B0503020204020204" pitchFamily="34" charset="-122"/>
                </a:rPr>
                <a:t>原则和政策。</a:t>
              </a:r>
            </a:p>
            <a:p>
              <a:pPr algn="just"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通过岗位职责描述的方法明确个人的工作内容，岗位职责说明书中既包括岗位一般职责，也包括</a:t>
              </a:r>
              <a:r>
                <a:rPr lang="en-US" altLang="zh-CN" sz="1800" dirty="0">
                  <a:solidFill>
                    <a:schemeClr val="bg1"/>
                  </a:solidFill>
                  <a:latin typeface="微软雅黑" panose="020B0503020204020204" pitchFamily="34" charset="-122"/>
                  <a:ea typeface="微软雅黑" panose="020B0503020204020204" pitchFamily="34" charset="-122"/>
                </a:rPr>
                <a:t>HSE</a:t>
              </a:r>
              <a:r>
                <a:rPr lang="zh-CN" altLang="en-US" sz="1800" dirty="0">
                  <a:solidFill>
                    <a:schemeClr val="bg1"/>
                  </a:solidFill>
                  <a:latin typeface="微软雅黑" panose="020B0503020204020204" pitchFamily="34" charset="-122"/>
                  <a:ea typeface="微软雅黑" panose="020B0503020204020204" pitchFamily="34" charset="-122"/>
                </a:rPr>
                <a:t>职责。</a:t>
              </a:r>
            </a:p>
            <a:p>
              <a:pPr algn="just"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在确保个人和组织目标一致的前提下， “因岗、因人、因时、因地”制定</a:t>
              </a:r>
              <a:r>
                <a:rPr lang="en-US" altLang="zh-CN" sz="1800" dirty="0">
                  <a:solidFill>
                    <a:schemeClr val="bg1"/>
                  </a:solidFill>
                  <a:latin typeface="微软雅黑" panose="020B0503020204020204" pitchFamily="34" charset="-122"/>
                  <a:ea typeface="微软雅黑" panose="020B0503020204020204" pitchFamily="34" charset="-122"/>
                </a:rPr>
                <a:t>HSE</a:t>
              </a:r>
              <a:r>
                <a:rPr lang="zh-CN" altLang="en-US" sz="1800" dirty="0">
                  <a:solidFill>
                    <a:schemeClr val="bg1"/>
                  </a:solidFill>
                  <a:latin typeface="微软雅黑" panose="020B0503020204020204" pitchFamily="34" charset="-122"/>
                  <a:ea typeface="微软雅黑" panose="020B0503020204020204" pitchFamily="34" charset="-122"/>
                </a:rPr>
                <a:t>目标和指标，以及对应的考核办法。</a:t>
              </a:r>
            </a:p>
            <a:p>
              <a:pPr algn="just"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不同程度地加大了</a:t>
              </a:r>
              <a:r>
                <a:rPr lang="en-US" altLang="zh-CN" sz="1800" dirty="0">
                  <a:solidFill>
                    <a:schemeClr val="bg1"/>
                  </a:solidFill>
                  <a:latin typeface="微软雅黑" panose="020B0503020204020204" pitchFamily="34" charset="-122"/>
                  <a:ea typeface="微软雅黑" panose="020B0503020204020204" pitchFamily="34" charset="-122"/>
                </a:rPr>
                <a:t>HSE</a:t>
              </a:r>
              <a:r>
                <a:rPr lang="zh-CN" altLang="en-US" sz="1800" dirty="0">
                  <a:solidFill>
                    <a:schemeClr val="bg1"/>
                  </a:solidFill>
                  <a:latin typeface="微软雅黑" panose="020B0503020204020204" pitchFamily="34" charset="-122"/>
                  <a:ea typeface="微软雅黑" panose="020B0503020204020204" pitchFamily="34" charset="-122"/>
                </a:rPr>
                <a:t>绩效考核的权重。</a:t>
              </a:r>
            </a:p>
            <a:p>
              <a:pPr algn="just"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以各级领导签订</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业绩合同和安全责任状</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的形式明确了“管工作就要管安全”，领导要为下属的</a:t>
              </a:r>
              <a:r>
                <a:rPr lang="en-US" altLang="zh-CN" sz="1800" dirty="0">
                  <a:solidFill>
                    <a:schemeClr val="bg1"/>
                  </a:solidFill>
                  <a:latin typeface="微软雅黑" panose="020B0503020204020204" pitchFamily="34" charset="-122"/>
                  <a:ea typeface="微软雅黑" panose="020B0503020204020204" pitchFamily="34" charset="-122"/>
                </a:rPr>
                <a:t>HSE</a:t>
              </a:r>
              <a:r>
                <a:rPr lang="zh-CN" altLang="en-US" sz="1800" dirty="0">
                  <a:solidFill>
                    <a:schemeClr val="bg1"/>
                  </a:solidFill>
                  <a:latin typeface="微软雅黑" panose="020B0503020204020204" pitchFamily="34" charset="-122"/>
                  <a:ea typeface="微软雅黑" panose="020B0503020204020204" pitchFamily="34" charset="-122"/>
                </a:rPr>
                <a:t>安全绩效负责。</a:t>
              </a:r>
            </a:p>
          </p:txBody>
        </p:sp>
      </p:grpSp>
      <p:sp>
        <p:nvSpPr>
          <p:cNvPr id="7" name="Rectangle 2"/>
          <p:cNvSpPr>
            <a:spLocks noGrp="1" noChangeArrowheads="1"/>
          </p:cNvSpPr>
          <p:nvPr/>
        </p:nvSpPr>
        <p:spPr bwMode="auto">
          <a:xfrm>
            <a:off x="733423" y="1024037"/>
            <a:ext cx="7993063"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nvSpPr>
        <p:spPr bwMode="auto">
          <a:xfrm>
            <a:off x="2036887" y="2104157"/>
            <a:ext cx="8208963" cy="3816350"/>
          </a:xfrm>
          <a:prstGeom prst="rect">
            <a:avLst/>
          </a:prstGeom>
          <a:solidFill>
            <a:schemeClr val="accent2"/>
          </a:solidFill>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Clr>
                <a:schemeClr val="bg1"/>
              </a:buClr>
              <a:buFont typeface="Wingdings" panose="05000000000000000000" pitchFamily="2" charset="2"/>
              <a:buChar char="Ø"/>
            </a:pP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Rectangle 2"/>
          <p:cNvSpPr>
            <a:spLocks noGrp="1" noChangeArrowheads="1"/>
          </p:cNvSpPr>
          <p:nvPr/>
        </p:nvSpPr>
        <p:spPr bwMode="auto">
          <a:xfrm>
            <a:off x="733423" y="1185327"/>
            <a:ext cx="7993063"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1" name="Rectangle 3"/>
          <p:cNvSpPr>
            <a:spLocks noGrp="1" noChangeArrowheads="1"/>
          </p:cNvSpPr>
          <p:nvPr/>
        </p:nvSpPr>
        <p:spPr bwMode="auto">
          <a:xfrm>
            <a:off x="2704483" y="2324100"/>
            <a:ext cx="6169025" cy="258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en-US" altLang="zh-CN" sz="1800">
                <a:solidFill>
                  <a:schemeClr val="bg1"/>
                </a:solidFill>
                <a:latin typeface="微软雅黑" panose="020B0503020204020204" pitchFamily="34" charset="-122"/>
                <a:ea typeface="微软雅黑" panose="020B0503020204020204" pitchFamily="34" charset="-122"/>
              </a:rPr>
              <a:t>领导签订</a:t>
            </a:r>
            <a:r>
              <a:rPr lang="zh-CN" altLang="en-US" sz="1800">
                <a:solidFill>
                  <a:schemeClr val="bg1"/>
                </a:solidFill>
                <a:latin typeface="微软雅黑" panose="020B0503020204020204" pitchFamily="34" charset="-122"/>
                <a:ea typeface="微软雅黑" panose="020B0503020204020204" pitchFamily="34" charset="-122"/>
              </a:rPr>
              <a:t>年度</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绩效合同</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和</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健康安全环保责任书</a:t>
            </a:r>
            <a:r>
              <a:rPr lang="en-US" altLang="zh-CN" sz="180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各级人员都有岗位责任描述，其中包括</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的工作内容</a:t>
            </a:r>
            <a:endParaRPr lang="en-US" altLang="zh-CN" sz="180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从上到下逐级进行</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指标分解</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制定</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机关员工</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绩效管理实施方案</a:t>
            </a:r>
            <a:r>
              <a:rPr lang="en-US" altLang="zh-CN" sz="180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领导制定</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个人行动计划</a:t>
            </a:r>
            <a:r>
              <a:rPr lang="en-US" altLang="zh-CN" sz="180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基层有分解到个人的任务并签订个人任务书</a:t>
            </a:r>
            <a:endParaRPr lang="en-US" altLang="zh-CN" sz="18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Grp="1" noChangeAspect="1" noChangeArrowheads="1"/>
          </p:cNvPicPr>
          <p:nvPr/>
        </p:nvPicPr>
        <p:blipFill>
          <a:blip r:embed="rId3"/>
          <a:srcRect/>
          <a:stretch>
            <a:fillRect/>
          </a:stretch>
        </p:blipFill>
        <p:spPr bwMode="auto">
          <a:xfrm>
            <a:off x="733425" y="1671955"/>
            <a:ext cx="11527155" cy="4475480"/>
          </a:xfrm>
          <a:prstGeom prst="rect">
            <a:avLst/>
          </a:prstGeom>
          <a:solidFill>
            <a:schemeClr val="bg1"/>
          </a:solidFill>
          <a:ln w="47625">
            <a:solidFill>
              <a:schemeClr val="accent2">
                <a:lumMod val="40000"/>
                <a:lumOff val="60000"/>
              </a:schemeClr>
            </a:solidFill>
            <a:miter lim="800000"/>
            <a:headEnd/>
            <a:tailEnd/>
          </a:ln>
        </p:spPr>
      </p:pic>
      <p:sp>
        <p:nvSpPr>
          <p:cNvPr id="10" name="Rectangle 2"/>
          <p:cNvSpPr>
            <a:spLocks noGrp="1" noChangeArrowheads="1"/>
          </p:cNvSpPr>
          <p:nvPr/>
        </p:nvSpPr>
        <p:spPr bwMode="auto">
          <a:xfrm>
            <a:off x="733423" y="1018857"/>
            <a:ext cx="5113338"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绩效管理流程图</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nvSpPr>
        <p:spPr bwMode="auto">
          <a:xfrm>
            <a:off x="577217" y="952029"/>
            <a:ext cx="8732477"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绩效管理在目标和指标制定阶段的主要改善机会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1" name="Rectangle 3"/>
          <p:cNvSpPr>
            <a:spLocks noGrp="1" noChangeArrowheads="1"/>
          </p:cNvSpPr>
          <p:nvPr/>
        </p:nvSpPr>
        <p:spPr bwMode="auto">
          <a:xfrm>
            <a:off x="577215" y="1473835"/>
            <a:ext cx="12157075" cy="1903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gn="just" eaLnBrk="1" hangingPunct="1">
              <a:lnSpc>
                <a:spcPct val="150000"/>
              </a:lnSpc>
              <a:spcBef>
                <a:spcPct val="0"/>
              </a:spcBef>
              <a:buClr>
                <a:schemeClr val="bg1"/>
              </a:buClr>
              <a:buFont typeface="Wingdings" panose="05000000000000000000" pitchFamily="2" charset="2"/>
              <a:buChar char="Ø"/>
            </a:pPr>
            <a:r>
              <a:rPr lang="en-US" altLang="zh-CN" sz="1800" dirty="0">
                <a:latin typeface="微软雅黑" panose="020B0503020204020204" pitchFamily="34" charset="-122"/>
                <a:ea typeface="微软雅黑" panose="020B0503020204020204" pitchFamily="34" charset="-122"/>
              </a:rPr>
              <a:t>HSE</a:t>
            </a:r>
            <a:r>
              <a:rPr lang="zh-CN" altLang="en-US" sz="1800" dirty="0">
                <a:latin typeface="微软雅黑" panose="020B0503020204020204" pitchFamily="34" charset="-122"/>
                <a:ea typeface="微软雅黑" panose="020B0503020204020204" pitchFamily="34" charset="-122"/>
              </a:rPr>
              <a:t>绩效管理的责任主体不是直线组织</a:t>
            </a:r>
          </a:p>
          <a:p>
            <a:pPr marL="358775" lvl="1" indent="-358775" algn="just" eaLnBrk="1" hangingPunct="1">
              <a:lnSpc>
                <a:spcPct val="150000"/>
              </a:lnSpc>
              <a:spcBef>
                <a:spcPct val="0"/>
              </a:spcBef>
              <a:buClr>
                <a:schemeClr val="bg1"/>
              </a:buClr>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rPr>
              <a:t>绩效目标设定的重点是围绕人或者岗位，而不是针对过程的管理</a:t>
            </a:r>
          </a:p>
          <a:p>
            <a:pPr marL="358775" lvl="1" indent="-358775" algn="just" eaLnBrk="1" hangingPunct="1">
              <a:lnSpc>
                <a:spcPct val="150000"/>
              </a:lnSpc>
              <a:spcBef>
                <a:spcPct val="0"/>
              </a:spcBef>
              <a:buClr>
                <a:schemeClr val="bg1"/>
              </a:buClr>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rPr>
              <a:t>目标设定的依据由安全部门提供，目标的层层分解也是由安全部门制定，直线组织领导并没有机会主动识别出自己工作任务中和安全有关的内容</a:t>
            </a:r>
            <a:endParaRPr lang="en-US" altLang="zh-CN" sz="18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3"/>
          <a:srcRect t="12405" b="30659"/>
          <a:stretch>
            <a:fillRect/>
          </a:stretch>
        </p:blipFill>
        <p:spPr>
          <a:xfrm>
            <a:off x="0" y="3376930"/>
            <a:ext cx="12858750" cy="2813050"/>
          </a:xfrm>
          <a:prstGeom prst="rect">
            <a:avLst/>
          </a:prstGeom>
          <a:effectLst>
            <a:outerShdw blurRad="101600" dist="50800" dir="16200000" rotWithShape="0">
              <a:prstClr val="black">
                <a:alpha val="40000"/>
              </a:prstClr>
            </a:outerShdw>
          </a:effectLst>
        </p:spPr>
      </p:pic>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nvSpPr>
        <p:spPr bwMode="auto">
          <a:xfrm>
            <a:off x="733423" y="1125131"/>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改善方向：目标及指标的设定阶段</a:t>
            </a:r>
          </a:p>
        </p:txBody>
      </p:sp>
      <p:sp>
        <p:nvSpPr>
          <p:cNvPr id="12" name="矩形 11"/>
          <p:cNvSpPr/>
          <p:nvPr/>
        </p:nvSpPr>
        <p:spPr>
          <a:xfrm>
            <a:off x="733423" y="1739900"/>
            <a:ext cx="10081120" cy="553085"/>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nSpc>
                <a:spcPct val="150000"/>
              </a:lnSpc>
              <a:defRPr/>
            </a:pP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公司的</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愿景是</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绩效管理的出发点，按照持续改进的原则转化成公司的</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目标</a:t>
            </a:r>
          </a:p>
        </p:txBody>
      </p:sp>
      <p:grpSp>
        <p:nvGrpSpPr>
          <p:cNvPr id="2" name="组合 1"/>
          <p:cNvGrpSpPr/>
          <p:nvPr/>
        </p:nvGrpSpPr>
        <p:grpSpPr>
          <a:xfrm>
            <a:off x="733422" y="2536203"/>
            <a:ext cx="11679095" cy="3569892"/>
            <a:chOff x="1155" y="3994"/>
            <a:chExt cx="14415" cy="6683"/>
          </a:xfrm>
        </p:grpSpPr>
        <p:sp>
          <p:nvSpPr>
            <p:cNvPr id="10" name="矩形 9"/>
            <p:cNvSpPr/>
            <p:nvPr/>
          </p:nvSpPr>
          <p:spPr bwMode="auto">
            <a:xfrm>
              <a:off x="5835" y="3994"/>
              <a:ext cx="9735" cy="6683"/>
            </a:xfrm>
            <a:prstGeom prst="rect">
              <a:avLst/>
            </a:prstGeom>
            <a:solidFill>
              <a:schemeClr val="accent2">
                <a:lumMod val="40000"/>
                <a:lumOff val="6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Rectangle 3"/>
            <p:cNvSpPr>
              <a:spLocks noGrp="1" noChangeArrowheads="1"/>
            </p:cNvSpPr>
            <p:nvPr/>
          </p:nvSpPr>
          <p:spPr bwMode="auto">
            <a:xfrm>
              <a:off x="6093" y="4263"/>
              <a:ext cx="9220" cy="6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总体目标决定了各级组织的具体管理任务</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对应管理任务，有具体的</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指标，并且层层分解到各层级</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目标和指标可以统一员工的意识和行动，员工也可以通过</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目标和指标了解领导的期望和要求。</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指标分解到个人，使得每位员工都朝着</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的目标努力并为</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结果承担责任。</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只有当</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目标和指标的设定与日常的工作职责相结合时，才能够保证员工严格遵照执行，而不流于形式。</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 y="3994"/>
              <a:ext cx="4568" cy="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pic>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28930" y="1252220"/>
            <a:ext cx="2787015" cy="4727575"/>
          </a:xfrm>
          <a:prstGeom prst="rect">
            <a:avLst/>
          </a:prstGeom>
        </p:spPr>
      </p:pic>
      <p:grpSp>
        <p:nvGrpSpPr>
          <p:cNvPr id="2" name="组合 1"/>
          <p:cNvGrpSpPr/>
          <p:nvPr/>
        </p:nvGrpSpPr>
        <p:grpSpPr>
          <a:xfrm>
            <a:off x="3416935" y="1310005"/>
            <a:ext cx="734695" cy="4625340"/>
            <a:chOff x="4183346" y="1311442"/>
            <a:chExt cx="696451" cy="4387136"/>
          </a:xfrm>
        </p:grpSpPr>
        <p:sp>
          <p:nvSpPr>
            <p:cNvPr id="42" name="矩形 41"/>
            <p:cNvSpPr/>
            <p:nvPr/>
          </p:nvSpPr>
          <p:spPr bwMode="auto">
            <a:xfrm>
              <a:off x="4183346" y="1311442"/>
              <a:ext cx="661370" cy="4387136"/>
            </a:xfrm>
            <a:prstGeom prst="rect">
              <a:avLst/>
            </a:prstGeom>
            <a:solidFill>
              <a:srgbClr val="0070C0"/>
            </a:solidFill>
            <a:ln w="9525" cap="flat" cmpd="sng" algn="ctr">
              <a:noFill/>
              <a:prstDash val="solid"/>
              <a:round/>
              <a:headEnd type="none" w="med" len="med"/>
              <a:tailEnd type="none" w="med" len="med"/>
            </a:ln>
            <a:effectLst/>
          </p:spPr>
          <p:txBody>
            <a:bodyPr vert="horz" wrap="square" lIns="96405" tIns="48202" rIns="96405" bIns="48202"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9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TextBox 58"/>
            <p:cNvSpPr txBox="1"/>
            <p:nvPr/>
          </p:nvSpPr>
          <p:spPr>
            <a:xfrm>
              <a:off x="4213798" y="2003045"/>
              <a:ext cx="665999" cy="1063631"/>
            </a:xfrm>
            <a:prstGeom prst="rect">
              <a:avLst/>
            </a:prstGeom>
            <a:noFill/>
          </p:spPr>
          <p:txBody>
            <a:bodyPr vert="eaVert"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375" b="1" i="0" u="none" strike="noStrike" kern="1200" cap="none" spc="0" normalizeH="0" baseline="0" noProof="0" dirty="0">
                  <a:ln>
                    <a:noFill/>
                  </a:ln>
                  <a:solidFill>
                    <a:schemeClr val="bg1"/>
                  </a:solidFill>
                  <a:uLnTx/>
                  <a:uFillTx/>
                  <a:latin typeface="Lifeline JL" pitchFamily="2" charset="0"/>
                  <a:ea typeface="微软雅黑" panose="020B0503020204020204" pitchFamily="34" charset="-122"/>
                  <a:cs typeface="+mn-cs"/>
                </a:rPr>
                <a:t>目 录</a:t>
              </a:r>
            </a:p>
          </p:txBody>
        </p:sp>
        <p:sp>
          <p:nvSpPr>
            <p:cNvPr id="44" name="TextBox 58"/>
            <p:cNvSpPr txBox="1"/>
            <p:nvPr/>
          </p:nvSpPr>
          <p:spPr>
            <a:xfrm>
              <a:off x="4212121" y="3080297"/>
              <a:ext cx="603373" cy="2075466"/>
            </a:xfrm>
            <a:prstGeom prst="rect">
              <a:avLst/>
            </a:prstGeom>
            <a:noFill/>
          </p:spPr>
          <p:txBody>
            <a:bodyPr vert="eaVert"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950" b="1" i="0" u="none" strike="noStrike" kern="1200" cap="none" spc="0" normalizeH="0" baseline="0" noProof="0" dirty="0">
                  <a:ln>
                    <a:noFill/>
                  </a:ln>
                  <a:solidFill>
                    <a:schemeClr val="bg1"/>
                  </a:solidFill>
                  <a:uLnTx/>
                  <a:uFillTx/>
                  <a:latin typeface="+mj-ea"/>
                  <a:ea typeface="+mj-ea"/>
                  <a:cs typeface="+mn-cs"/>
                </a:rPr>
                <a:t>CONTENTS</a:t>
              </a:r>
            </a:p>
          </p:txBody>
        </p:sp>
      </p:grpSp>
      <p:grpSp>
        <p:nvGrpSpPr>
          <p:cNvPr id="6" name="组合 5"/>
          <p:cNvGrpSpPr/>
          <p:nvPr/>
        </p:nvGrpSpPr>
        <p:grpSpPr>
          <a:xfrm>
            <a:off x="4392930" y="2442210"/>
            <a:ext cx="7724140" cy="2361565"/>
            <a:chOff x="6726" y="1972"/>
            <a:chExt cx="12164" cy="3719"/>
          </a:xfrm>
        </p:grpSpPr>
        <p:sp>
          <p:nvSpPr>
            <p:cNvPr id="46" name="Freeform 24"/>
            <p:cNvSpPr/>
            <p:nvPr/>
          </p:nvSpPr>
          <p:spPr bwMode="auto">
            <a:xfrm>
              <a:off x="8228" y="2063"/>
              <a:ext cx="8790"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7" name="TextBox 47"/>
            <p:cNvSpPr txBox="1"/>
            <p:nvPr/>
          </p:nvSpPr>
          <p:spPr>
            <a:xfrm>
              <a:off x="8465" y="2156"/>
              <a:ext cx="8552" cy="88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375" b="0" dirty="0">
                  <a:solidFill>
                    <a:schemeClr val="tx1"/>
                  </a:solidFill>
                </a:rPr>
                <a:t>国际先进EHS管理理念介绍</a:t>
              </a:r>
            </a:p>
          </p:txBody>
        </p:sp>
        <p:sp>
          <p:nvSpPr>
            <p:cNvPr id="48" name="TextBox 58"/>
            <p:cNvSpPr txBox="1"/>
            <p:nvPr/>
          </p:nvSpPr>
          <p:spPr>
            <a:xfrm>
              <a:off x="6726" y="1972"/>
              <a:ext cx="1256" cy="1064"/>
            </a:xfrm>
            <a:prstGeom prst="rect">
              <a:avLst/>
            </a:prstGeom>
            <a:noFill/>
          </p:spPr>
          <p:txBody>
            <a:bodyPr wrap="non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01</a:t>
              </a:r>
            </a:p>
          </p:txBody>
        </p:sp>
        <p:sp>
          <p:nvSpPr>
            <p:cNvPr id="50" name="Freeform 24"/>
            <p:cNvSpPr/>
            <p:nvPr/>
          </p:nvSpPr>
          <p:spPr bwMode="auto">
            <a:xfrm>
              <a:off x="8228" y="3329"/>
              <a:ext cx="10662"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 name="TextBox 47"/>
            <p:cNvSpPr txBox="1"/>
            <p:nvPr/>
          </p:nvSpPr>
          <p:spPr>
            <a:xfrm>
              <a:off x="8465" y="3443"/>
              <a:ext cx="10424" cy="753"/>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800" b="0" dirty="0">
                  <a:solidFill>
                    <a:schemeClr val="tx1"/>
                  </a:solidFill>
                </a:rPr>
                <a:t>EHS绩效管理流程各阶段的分析方法应用</a:t>
              </a:r>
            </a:p>
          </p:txBody>
        </p:sp>
        <p:sp>
          <p:nvSpPr>
            <p:cNvPr id="34" name="TextBox 58"/>
            <p:cNvSpPr txBox="1"/>
            <p:nvPr/>
          </p:nvSpPr>
          <p:spPr>
            <a:xfrm>
              <a:off x="6726" y="3132"/>
              <a:ext cx="1256" cy="1064"/>
            </a:xfrm>
            <a:prstGeom prst="rect">
              <a:avLst/>
            </a:prstGeom>
            <a:noFill/>
          </p:spPr>
          <p:txBody>
            <a:bodyPr wrap="non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02</a:t>
              </a:r>
            </a:p>
          </p:txBody>
        </p:sp>
        <p:grpSp>
          <p:nvGrpSpPr>
            <p:cNvPr id="4" name="组合 3"/>
            <p:cNvGrpSpPr/>
            <p:nvPr/>
          </p:nvGrpSpPr>
          <p:grpSpPr>
            <a:xfrm>
              <a:off x="6726" y="4595"/>
              <a:ext cx="11966" cy="1096"/>
              <a:chOff x="6726" y="5752"/>
              <a:chExt cx="11894" cy="1096"/>
            </a:xfrm>
          </p:grpSpPr>
          <p:sp>
            <p:nvSpPr>
              <p:cNvPr id="58" name="Freeform 24"/>
              <p:cNvSpPr/>
              <p:nvPr/>
            </p:nvSpPr>
            <p:spPr bwMode="auto">
              <a:xfrm>
                <a:off x="8228" y="5862"/>
                <a:ext cx="10392"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9" name="TextBox 47"/>
              <p:cNvSpPr txBox="1"/>
              <p:nvPr/>
            </p:nvSpPr>
            <p:spPr>
              <a:xfrm>
                <a:off x="8465" y="5935"/>
                <a:ext cx="9863" cy="88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375" b="0" dirty="0">
                    <a:solidFill>
                      <a:schemeClr val="tx1"/>
                    </a:solidFill>
                  </a:rPr>
                  <a:t>完成EHS绩效管理改善方案提纲</a:t>
                </a:r>
              </a:p>
            </p:txBody>
          </p:sp>
          <p:sp>
            <p:nvSpPr>
              <p:cNvPr id="37" name="TextBox 58"/>
              <p:cNvSpPr txBox="1"/>
              <p:nvPr/>
            </p:nvSpPr>
            <p:spPr>
              <a:xfrm>
                <a:off x="6726" y="5752"/>
                <a:ext cx="1256" cy="1064"/>
              </a:xfrm>
              <a:prstGeom prst="rect">
                <a:avLst/>
              </a:prstGeom>
              <a:noFill/>
            </p:spPr>
            <p:txBody>
              <a:bodyPr wrap="squar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03</a:t>
                </a:r>
              </a:p>
            </p:txBody>
          </p:sp>
        </p:grpSp>
      </p:grpSp>
      <p:sp>
        <p:nvSpPr>
          <p:cNvPr id="7" name="文本框 6"/>
          <p:cNvSpPr txBox="1"/>
          <p:nvPr/>
        </p:nvSpPr>
        <p:spPr>
          <a:xfrm>
            <a:off x="1151255" y="0"/>
            <a:ext cx="10556875" cy="899160"/>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0"/>
              </a:spcBef>
              <a:spcAft>
                <a:spcPct val="0"/>
              </a:spcAft>
              <a:buClrTx/>
              <a:buSzTx/>
              <a:buFontTx/>
              <a:buNone/>
            </a:pP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EHS</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管理盛行有</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文</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化</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cSld>
  <p:clrMapOvr>
    <a:masterClrMapping/>
  </p:clrMapOvr>
  <p:transition spd="slow" advTm="8162">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 y="1671955"/>
            <a:ext cx="11132185" cy="451739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nvSpPr>
        <p:spPr bwMode="auto">
          <a:xfrm>
            <a:off x="733423" y="1017816"/>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试点单位目标及指标的设定阶段的流程图</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3339" y="2291715"/>
            <a:ext cx="8607035" cy="3881120"/>
            <a:chOff x="3614" y="3609"/>
            <a:chExt cx="12229" cy="6112"/>
          </a:xfrm>
        </p:grpSpPr>
        <p:sp>
          <p:nvSpPr>
            <p:cNvPr id="9" name="任意多边形 8"/>
            <p:cNvSpPr/>
            <p:nvPr/>
          </p:nvSpPr>
          <p:spPr bwMode="auto">
            <a:xfrm>
              <a:off x="4624" y="4061"/>
              <a:ext cx="1065" cy="2145"/>
            </a:xfrm>
            <a:custGeom>
              <a:avLst/>
              <a:gdLst>
                <a:gd name="T0" fmla="*/ 0 w 676275"/>
                <a:gd name="T1" fmla="*/ 1362075 h 1362075"/>
                <a:gd name="T2" fmla="*/ 209550 w 676275"/>
                <a:gd name="T3" fmla="*/ 114300 h 1362075"/>
                <a:gd name="T4" fmla="*/ 676275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 name="任意多边形 9"/>
            <p:cNvSpPr/>
            <p:nvPr/>
          </p:nvSpPr>
          <p:spPr bwMode="auto">
            <a:xfrm>
              <a:off x="4744" y="4871"/>
              <a:ext cx="915" cy="141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1" name="任意多边形 10"/>
            <p:cNvSpPr/>
            <p:nvPr/>
          </p:nvSpPr>
          <p:spPr bwMode="auto">
            <a:xfrm>
              <a:off x="4774" y="5876"/>
              <a:ext cx="915" cy="57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2" name="任意多边形 11"/>
            <p:cNvSpPr/>
            <p:nvPr/>
          </p:nvSpPr>
          <p:spPr bwMode="auto">
            <a:xfrm>
              <a:off x="4804" y="6641"/>
              <a:ext cx="885" cy="0"/>
            </a:xfrm>
            <a:custGeom>
              <a:avLst/>
              <a:gdLst>
                <a:gd name="T0" fmla="*/ 0 w 561975"/>
                <a:gd name="T1" fmla="*/ 561975 w 561975"/>
                <a:gd name="T2" fmla="*/ 0 60000 65536"/>
                <a:gd name="T3" fmla="*/ 0 60000 65536"/>
              </a:gdLst>
              <a:ahLst/>
              <a:cxnLst>
                <a:cxn ang="T2">
                  <a:pos x="T0" y="0"/>
                </a:cxn>
                <a:cxn ang="T3">
                  <a:pos x="T1" y="0"/>
                </a:cxn>
              </a:cxnLst>
              <a:rect l="0" t="0" r="r" b="b"/>
              <a:pathLst>
                <a:path w="561975">
                  <a:moveTo>
                    <a:pt x="0" y="0"/>
                  </a:moveTo>
                  <a:lnTo>
                    <a:pt x="5619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3" name="任意多边形 12"/>
            <p:cNvSpPr/>
            <p:nvPr/>
          </p:nvSpPr>
          <p:spPr bwMode="auto">
            <a:xfrm flipV="1">
              <a:off x="4546" y="7119"/>
              <a:ext cx="1107" cy="2235"/>
            </a:xfrm>
            <a:custGeom>
              <a:avLst/>
              <a:gdLst>
                <a:gd name="T0" fmla="*/ 0 w 676275"/>
                <a:gd name="T1" fmla="*/ 1672181 h 1362075"/>
                <a:gd name="T2" fmla="*/ 255237 w 676275"/>
                <a:gd name="T3" fmla="*/ 140323 h 1362075"/>
                <a:gd name="T4" fmla="*/ 823719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 name="任意多边形 13"/>
            <p:cNvSpPr/>
            <p:nvPr/>
          </p:nvSpPr>
          <p:spPr bwMode="auto">
            <a:xfrm flipV="1">
              <a:off x="4624" y="6886"/>
              <a:ext cx="1020" cy="1570"/>
            </a:xfrm>
            <a:custGeom>
              <a:avLst/>
              <a:gdLst>
                <a:gd name="T0" fmla="*/ 0 w 581025"/>
                <a:gd name="T1" fmla="*/ 1534245 h 895350"/>
                <a:gd name="T2" fmla="*/ 557494 w 581025"/>
                <a:gd name="T3" fmla="*/ 130574 h 895350"/>
                <a:gd name="T4" fmla="*/ 1000210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 name="任意多边形 14"/>
            <p:cNvSpPr/>
            <p:nvPr/>
          </p:nvSpPr>
          <p:spPr bwMode="auto">
            <a:xfrm flipV="1">
              <a:off x="4744" y="6924"/>
              <a:ext cx="990" cy="618"/>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6" name="同心圆 15"/>
            <p:cNvSpPr/>
            <p:nvPr/>
          </p:nvSpPr>
          <p:spPr bwMode="auto">
            <a:xfrm>
              <a:off x="5666" y="3651"/>
              <a:ext cx="567" cy="567"/>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同心圆 16"/>
            <p:cNvSpPr/>
            <p:nvPr/>
          </p:nvSpPr>
          <p:spPr bwMode="auto">
            <a:xfrm>
              <a:off x="5666" y="4559"/>
              <a:ext cx="567" cy="56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同心圆 17"/>
            <p:cNvSpPr/>
            <p:nvPr/>
          </p:nvSpPr>
          <p:spPr bwMode="auto">
            <a:xfrm>
              <a:off x="5666" y="5464"/>
              <a:ext cx="567" cy="568"/>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同心圆 18"/>
            <p:cNvSpPr/>
            <p:nvPr/>
          </p:nvSpPr>
          <p:spPr bwMode="auto">
            <a:xfrm>
              <a:off x="5666" y="6371"/>
              <a:ext cx="567" cy="567"/>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0" name="同心圆 19"/>
            <p:cNvSpPr/>
            <p:nvPr/>
          </p:nvSpPr>
          <p:spPr bwMode="auto">
            <a:xfrm>
              <a:off x="5666" y="7276"/>
              <a:ext cx="567" cy="567"/>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1" name="同心圆 20"/>
            <p:cNvSpPr/>
            <p:nvPr/>
          </p:nvSpPr>
          <p:spPr bwMode="auto">
            <a:xfrm>
              <a:off x="5666" y="8184"/>
              <a:ext cx="567" cy="568"/>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2" name="同心圆 21"/>
            <p:cNvSpPr/>
            <p:nvPr/>
          </p:nvSpPr>
          <p:spPr bwMode="auto">
            <a:xfrm>
              <a:off x="5666" y="9089"/>
              <a:ext cx="567" cy="568"/>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3" name="矩形 22"/>
            <p:cNvSpPr/>
            <p:nvPr/>
          </p:nvSpPr>
          <p:spPr>
            <a:xfrm>
              <a:off x="6346" y="3609"/>
              <a:ext cx="9497"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损工事故发生率（月）：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前</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12</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个月损工件数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百万工时</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346" y="4544"/>
              <a:ext cx="720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医疗处理事故发生率（月）：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人数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弧形 24"/>
            <p:cNvSpPr/>
            <p:nvPr/>
          </p:nvSpPr>
          <p:spPr bwMode="auto">
            <a:xfrm>
              <a:off x="3814" y="6231"/>
              <a:ext cx="758" cy="757"/>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6" name="弧形 25"/>
            <p:cNvSpPr/>
            <p:nvPr/>
          </p:nvSpPr>
          <p:spPr bwMode="auto">
            <a:xfrm>
              <a:off x="3614" y="6031"/>
              <a:ext cx="1160" cy="116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7" name="矩形 26"/>
            <p:cNvSpPr/>
            <p:nvPr/>
          </p:nvSpPr>
          <p:spPr>
            <a:xfrm>
              <a:off x="6346" y="5466"/>
              <a:ext cx="3562"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工天数（月）：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天数</a:t>
              </a:r>
            </a:p>
          </p:txBody>
        </p:sp>
        <p:sp>
          <p:nvSpPr>
            <p:cNvPr id="28" name="矩形 27"/>
            <p:cNvSpPr/>
            <p:nvPr/>
          </p:nvSpPr>
          <p:spPr>
            <a:xfrm>
              <a:off x="6346" y="6391"/>
              <a:ext cx="720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未遂事件（月）：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件数</a:t>
              </a:r>
            </a:p>
          </p:txBody>
        </p:sp>
        <p:sp>
          <p:nvSpPr>
            <p:cNvPr id="29" name="矩形 28"/>
            <p:cNvSpPr/>
            <p:nvPr/>
          </p:nvSpPr>
          <p:spPr>
            <a:xfrm>
              <a:off x="6346" y="7314"/>
              <a:ext cx="3562"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车辆事故（月）：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6346" y="8189"/>
              <a:ext cx="720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距上次损工事件天数（月）：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累积天数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346" y="9141"/>
              <a:ext cx="2107"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其他。。。</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32" name="Rectangle 2"/>
          <p:cNvSpPr>
            <a:spLocks noGrp="1" noChangeArrowheads="1"/>
          </p:cNvSpPr>
          <p:nvPr/>
        </p:nvSpPr>
        <p:spPr bwMode="auto">
          <a:xfrm>
            <a:off x="602915" y="1024037"/>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指标的设定：结果性指标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a:spLocks noGrp="1" noChangeArrowheads="1"/>
          </p:cNvSpPr>
          <p:nvPr/>
        </p:nvSpPr>
        <p:spPr bwMode="auto">
          <a:xfrm>
            <a:off x="3627436" y="5514975"/>
            <a:ext cx="2305050" cy="506730"/>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150000"/>
              </a:lnSpc>
              <a:spcBef>
                <a:spcPct val="0"/>
              </a:spcBef>
              <a:buFont typeface="Wingdings" panose="05000000000000000000" pitchFamily="2" charset="2"/>
              <a:buNone/>
              <a:defRPr/>
            </a:pPr>
            <a:r>
              <a:rPr lang="zh-CN" altLang="en-US" sz="1800" b="1" kern="1200" dirty="0">
                <a:solidFill>
                  <a:schemeClr val="bg2">
                    <a:lumMod val="25000"/>
                  </a:schemeClr>
                </a:solidFill>
                <a:latin typeface="微软雅黑" panose="020B0503020204020204" pitchFamily="34" charset="-122"/>
                <a:ea typeface="微软雅黑" panose="020B0503020204020204" pitchFamily="34" charset="-122"/>
              </a:rPr>
              <a:t>其他。。。</a:t>
            </a:r>
            <a:endParaRPr lang="en-US" altLang="zh-CN" sz="1800" b="1" kern="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4" name="任意多边形 33"/>
          <p:cNvSpPr/>
          <p:nvPr/>
        </p:nvSpPr>
        <p:spPr bwMode="auto">
          <a:xfrm>
            <a:off x="2511423" y="2078038"/>
            <a:ext cx="676275" cy="1362075"/>
          </a:xfrm>
          <a:custGeom>
            <a:avLst/>
            <a:gdLst>
              <a:gd name="T0" fmla="*/ 0 w 676275"/>
              <a:gd name="T1" fmla="*/ 1362075 h 1362075"/>
              <a:gd name="T2" fmla="*/ 209550 w 676275"/>
              <a:gd name="T3" fmla="*/ 114300 h 1362075"/>
              <a:gd name="T4" fmla="*/ 676275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任意多边形 34"/>
          <p:cNvSpPr/>
          <p:nvPr/>
        </p:nvSpPr>
        <p:spPr bwMode="auto">
          <a:xfrm>
            <a:off x="2587623" y="2592388"/>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任意多边形 35"/>
          <p:cNvSpPr/>
          <p:nvPr/>
        </p:nvSpPr>
        <p:spPr bwMode="auto">
          <a:xfrm>
            <a:off x="2606673" y="3230563"/>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任意多边形 36"/>
          <p:cNvSpPr/>
          <p:nvPr/>
        </p:nvSpPr>
        <p:spPr bwMode="auto">
          <a:xfrm>
            <a:off x="2625723" y="3716338"/>
            <a:ext cx="561975" cy="0"/>
          </a:xfrm>
          <a:custGeom>
            <a:avLst/>
            <a:gdLst>
              <a:gd name="T0" fmla="*/ 0 w 561975"/>
              <a:gd name="T1" fmla="*/ 561975 w 561975"/>
              <a:gd name="T2" fmla="*/ 0 60000 65536"/>
              <a:gd name="T3" fmla="*/ 0 60000 65536"/>
            </a:gdLst>
            <a:ahLst/>
            <a:cxnLst>
              <a:cxn ang="T2">
                <a:pos x="T0" y="0"/>
              </a:cxn>
              <a:cxn ang="T3">
                <a:pos x="T1" y="0"/>
              </a:cxn>
            </a:cxnLst>
            <a:rect l="0" t="0" r="r" b="b"/>
            <a:pathLst>
              <a:path w="561975">
                <a:moveTo>
                  <a:pt x="0" y="0"/>
                </a:moveTo>
                <a:lnTo>
                  <a:pt x="5619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8" name="任意多边形 37"/>
          <p:cNvSpPr/>
          <p:nvPr/>
        </p:nvSpPr>
        <p:spPr bwMode="auto">
          <a:xfrm flipV="1">
            <a:off x="2462211" y="4019550"/>
            <a:ext cx="725487" cy="1760538"/>
          </a:xfrm>
          <a:custGeom>
            <a:avLst/>
            <a:gdLst>
              <a:gd name="T0" fmla="*/ 0 w 676275"/>
              <a:gd name="T1" fmla="*/ 4911898 h 1362075"/>
              <a:gd name="T2" fmla="*/ 297655 w 676275"/>
              <a:gd name="T3" fmla="*/ 412186 h 1362075"/>
              <a:gd name="T4" fmla="*/ 960613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9" name="任意多边形 38"/>
          <p:cNvSpPr/>
          <p:nvPr/>
        </p:nvSpPr>
        <p:spPr bwMode="auto">
          <a:xfrm flipV="1">
            <a:off x="2511423" y="3917950"/>
            <a:ext cx="661988" cy="1214438"/>
          </a:xfrm>
          <a:custGeom>
            <a:avLst/>
            <a:gdLst>
              <a:gd name="T0" fmla="*/ 0 w 581025"/>
              <a:gd name="T1" fmla="*/ 4107894 h 895350"/>
              <a:gd name="T2" fmla="*/ 622442 w 581025"/>
              <a:gd name="T3" fmla="*/ 349607 h 895350"/>
              <a:gd name="T4" fmla="*/ 1116737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0" name="任意多边形 39"/>
          <p:cNvSpPr/>
          <p:nvPr/>
        </p:nvSpPr>
        <p:spPr bwMode="auto">
          <a:xfrm flipV="1">
            <a:off x="2587623" y="3895725"/>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1" name="同心圆 40"/>
          <p:cNvSpPr/>
          <p:nvPr/>
        </p:nvSpPr>
        <p:spPr bwMode="auto">
          <a:xfrm>
            <a:off x="3173411" y="18176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2" name="同心圆 41"/>
          <p:cNvSpPr/>
          <p:nvPr/>
        </p:nvSpPr>
        <p:spPr bwMode="auto">
          <a:xfrm>
            <a:off x="3173411" y="2393950"/>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3" name="同心圆 42"/>
          <p:cNvSpPr/>
          <p:nvPr/>
        </p:nvSpPr>
        <p:spPr bwMode="auto">
          <a:xfrm>
            <a:off x="3173411" y="2968625"/>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4" name="同心圆 43"/>
          <p:cNvSpPr/>
          <p:nvPr/>
        </p:nvSpPr>
        <p:spPr bwMode="auto">
          <a:xfrm>
            <a:off x="3173411" y="35448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5" name="同心圆 44"/>
          <p:cNvSpPr/>
          <p:nvPr/>
        </p:nvSpPr>
        <p:spPr bwMode="auto">
          <a:xfrm>
            <a:off x="3173411" y="4119563"/>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6" name="同心圆 45"/>
          <p:cNvSpPr/>
          <p:nvPr/>
        </p:nvSpPr>
        <p:spPr bwMode="auto">
          <a:xfrm>
            <a:off x="3173411" y="4987925"/>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7" name="同心圆 46"/>
          <p:cNvSpPr/>
          <p:nvPr/>
        </p:nvSpPr>
        <p:spPr bwMode="auto">
          <a:xfrm>
            <a:off x="3173411" y="55641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8" name="弧形 47"/>
          <p:cNvSpPr/>
          <p:nvPr/>
        </p:nvSpPr>
        <p:spPr bwMode="auto">
          <a:xfrm>
            <a:off x="1997073" y="3455988"/>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9" name="弧形 48"/>
          <p:cNvSpPr/>
          <p:nvPr/>
        </p:nvSpPr>
        <p:spPr bwMode="auto">
          <a:xfrm>
            <a:off x="1870073" y="3328988"/>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50" name="矩形 49"/>
          <p:cNvSpPr/>
          <p:nvPr/>
        </p:nvSpPr>
        <p:spPr>
          <a:xfrm>
            <a:off x="3627436" y="1747838"/>
            <a:ext cx="63373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安全会议召开率（月）：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实际召开次数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计划召开次数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1" name="矩形 50"/>
          <p:cNvSpPr/>
          <p:nvPr/>
        </p:nvSpPr>
        <p:spPr>
          <a:xfrm>
            <a:off x="3627436" y="2379663"/>
            <a:ext cx="5976937"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安全会议出席率（月）：实到人数</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应到人数 </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2" name="矩形 51"/>
          <p:cNvSpPr/>
          <p:nvPr/>
        </p:nvSpPr>
        <p:spPr>
          <a:xfrm>
            <a:off x="3627436" y="2968625"/>
            <a:ext cx="6967537"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审核计划完成率（月）：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实际审核次数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计划审核次数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3" name="矩形 52"/>
          <p:cNvSpPr/>
          <p:nvPr/>
        </p:nvSpPr>
        <p:spPr>
          <a:xfrm>
            <a:off x="3627436" y="3535363"/>
            <a:ext cx="5976937"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培训计划完成率（月）：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实际培训人次</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计划培训人次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4" name="矩形 53"/>
          <p:cNvSpPr/>
          <p:nvPr/>
        </p:nvSpPr>
        <p:spPr>
          <a:xfrm>
            <a:off x="3627436" y="3871913"/>
            <a:ext cx="6337300" cy="92202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安全审核改进项目累积完成率（月）：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当月完成改进项目个数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当年计划改进项目个数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5" name="矩形 54"/>
          <p:cNvSpPr/>
          <p:nvPr/>
        </p:nvSpPr>
        <p:spPr>
          <a:xfrm>
            <a:off x="3627436" y="4710113"/>
            <a:ext cx="6264275" cy="92202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安全审核改进项未按时目完成率（月）：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当月未按计划完成项目个数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当月计划完成项目个数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6" name="Rectangle 2"/>
          <p:cNvSpPr>
            <a:spLocks noGrp="1" noChangeArrowheads="1"/>
          </p:cNvSpPr>
          <p:nvPr/>
        </p:nvSpPr>
        <p:spPr bwMode="auto">
          <a:xfrm>
            <a:off x="741410" y="952029"/>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指标的设定：过程性指标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bwMode="auto">
          <a:xfrm>
            <a:off x="3352006" y="2481263"/>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4" name="任意多边形 33"/>
          <p:cNvSpPr/>
          <p:nvPr/>
        </p:nvSpPr>
        <p:spPr bwMode="auto">
          <a:xfrm>
            <a:off x="3371056" y="3119438"/>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任意多边形 34"/>
          <p:cNvSpPr/>
          <p:nvPr/>
        </p:nvSpPr>
        <p:spPr bwMode="auto">
          <a:xfrm flipV="1">
            <a:off x="3275806" y="3760788"/>
            <a:ext cx="647700" cy="996950"/>
          </a:xfrm>
          <a:custGeom>
            <a:avLst/>
            <a:gdLst>
              <a:gd name="T0" fmla="*/ 0 w 581025"/>
              <a:gd name="T1" fmla="*/ 1534245 h 895350"/>
              <a:gd name="T2" fmla="*/ 557494 w 581025"/>
              <a:gd name="T3" fmla="*/ 130574 h 895350"/>
              <a:gd name="T4" fmla="*/ 1000210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任意多边形 35"/>
          <p:cNvSpPr/>
          <p:nvPr/>
        </p:nvSpPr>
        <p:spPr bwMode="auto">
          <a:xfrm flipV="1">
            <a:off x="3352006" y="3784600"/>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同心圆 36"/>
          <p:cNvSpPr/>
          <p:nvPr/>
        </p:nvSpPr>
        <p:spPr bwMode="auto">
          <a:xfrm>
            <a:off x="3937794" y="2282825"/>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38" name="同心圆 37"/>
          <p:cNvSpPr/>
          <p:nvPr/>
        </p:nvSpPr>
        <p:spPr bwMode="auto">
          <a:xfrm>
            <a:off x="3937794" y="2857500"/>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39" name="同心圆 38"/>
          <p:cNvSpPr/>
          <p:nvPr/>
        </p:nvSpPr>
        <p:spPr bwMode="auto">
          <a:xfrm>
            <a:off x="3937794" y="400843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0" name="同心圆 39"/>
          <p:cNvSpPr/>
          <p:nvPr/>
        </p:nvSpPr>
        <p:spPr bwMode="auto">
          <a:xfrm>
            <a:off x="3937794" y="4584700"/>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1" name="弧形 40"/>
          <p:cNvSpPr/>
          <p:nvPr/>
        </p:nvSpPr>
        <p:spPr bwMode="auto">
          <a:xfrm>
            <a:off x="2761456" y="3344863"/>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2" name="弧形 41"/>
          <p:cNvSpPr/>
          <p:nvPr/>
        </p:nvSpPr>
        <p:spPr bwMode="auto">
          <a:xfrm>
            <a:off x="2634456" y="3217863"/>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3" name="矩形 42"/>
          <p:cNvSpPr/>
          <p:nvPr/>
        </p:nvSpPr>
        <p:spPr>
          <a:xfrm>
            <a:off x="4293394" y="2270125"/>
            <a:ext cx="59309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不安全行为指数（月）：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不安全行为数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审核小时数</a:t>
            </a:r>
          </a:p>
        </p:txBody>
      </p:sp>
      <p:sp>
        <p:nvSpPr>
          <p:cNvPr id="44" name="矩形 43"/>
          <p:cNvSpPr/>
          <p:nvPr/>
        </p:nvSpPr>
        <p:spPr>
          <a:xfrm>
            <a:off x="4293394" y="2855913"/>
            <a:ext cx="52832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安全行为指数（月）：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安全行为数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审核小时数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4298156" y="4002088"/>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安全观察完成数量（月）：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p>
        </p:txBody>
      </p:sp>
      <p:sp>
        <p:nvSpPr>
          <p:cNvPr id="46" name="矩形 45"/>
          <p:cNvSpPr/>
          <p:nvPr/>
        </p:nvSpPr>
        <p:spPr>
          <a:xfrm>
            <a:off x="4298156" y="4592638"/>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未遂事件报告数（月）：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p>
        </p:txBody>
      </p:sp>
      <p:sp>
        <p:nvSpPr>
          <p:cNvPr id="47" name="Rectangle 2"/>
          <p:cNvSpPr>
            <a:spLocks noGrp="1" noChangeArrowheads="1"/>
          </p:cNvSpPr>
          <p:nvPr/>
        </p:nvSpPr>
        <p:spPr bwMode="auto">
          <a:xfrm>
            <a:off x="711994" y="952029"/>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指标的设定：先导性指标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4495" y="951865"/>
            <a:ext cx="11924030" cy="5077460"/>
            <a:chOff x="1191" y="1499"/>
            <a:chExt cx="14945" cy="8406"/>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 y="3280"/>
              <a:ext cx="11318" cy="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2166" y="3017"/>
              <a:ext cx="1890" cy="645"/>
            </a:xfrm>
            <a:prstGeom prst="wedgeRectCallout">
              <a:avLst>
                <a:gd name="adj1" fmla="val 59787"/>
                <a:gd name="adj2" fmla="val 9108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员工信息：姓名</a:t>
              </a:r>
              <a:r>
                <a:rPr lang="en-US" altLang="zh-CN" sz="900">
                  <a:solidFill>
                    <a:schemeClr val="bg1"/>
                  </a:solidFill>
                </a:rPr>
                <a:t>/</a:t>
              </a:r>
              <a:r>
                <a:rPr lang="zh-CN" altLang="en-US" sz="900">
                  <a:solidFill>
                    <a:schemeClr val="bg1"/>
                  </a:solidFill>
                </a:rPr>
                <a:t>岗位</a:t>
              </a:r>
              <a:r>
                <a:rPr lang="en-US" altLang="zh-CN" sz="900">
                  <a:solidFill>
                    <a:schemeClr val="bg1"/>
                  </a:solidFill>
                </a:rPr>
                <a:t>/</a:t>
              </a:r>
              <a:r>
                <a:rPr lang="zh-CN" altLang="en-US" sz="900">
                  <a:solidFill>
                    <a:schemeClr val="bg1"/>
                  </a:solidFill>
                </a:rPr>
                <a:t>职位</a:t>
              </a:r>
              <a:r>
                <a:rPr lang="en-US" altLang="zh-CN" sz="900">
                  <a:solidFill>
                    <a:schemeClr val="bg1"/>
                  </a:solidFill>
                </a:rPr>
                <a:t>/</a:t>
              </a:r>
              <a:r>
                <a:rPr lang="zh-CN" altLang="en-US" sz="900">
                  <a:solidFill>
                    <a:schemeClr val="bg1"/>
                  </a:solidFill>
                </a:rPr>
                <a:t>工作年限等</a:t>
              </a:r>
              <a:endParaRPr lang="en-US" altLang="zh-CN" sz="900">
                <a:solidFill>
                  <a:schemeClr val="bg1"/>
                </a:solidFill>
              </a:endParaRPr>
            </a:p>
          </p:txBody>
        </p:sp>
        <p:sp>
          <p:nvSpPr>
            <p:cNvPr id="7" name="AutoShape 5"/>
            <p:cNvSpPr>
              <a:spLocks noChangeArrowheads="1"/>
            </p:cNvSpPr>
            <p:nvPr/>
          </p:nvSpPr>
          <p:spPr bwMode="auto">
            <a:xfrm>
              <a:off x="8106" y="3002"/>
              <a:ext cx="1890" cy="645"/>
            </a:xfrm>
            <a:prstGeom prst="wedgeRectCallout">
              <a:avLst>
                <a:gd name="adj1" fmla="val -99736"/>
                <a:gd name="adj2" fmla="val 14225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沟通信息：沟通日期</a:t>
              </a:r>
              <a:r>
                <a:rPr lang="en-US" altLang="zh-CN" sz="900">
                  <a:solidFill>
                    <a:schemeClr val="bg1"/>
                  </a:solidFill>
                </a:rPr>
                <a:t>/</a:t>
              </a:r>
              <a:r>
                <a:rPr lang="zh-CN" altLang="en-US" sz="900">
                  <a:solidFill>
                    <a:schemeClr val="bg1"/>
                  </a:solidFill>
                </a:rPr>
                <a:t>上级姓名等</a:t>
              </a:r>
            </a:p>
          </p:txBody>
        </p:sp>
        <p:sp>
          <p:nvSpPr>
            <p:cNvPr id="9" name="AutoShape 6"/>
            <p:cNvSpPr>
              <a:spLocks noChangeArrowheads="1"/>
            </p:cNvSpPr>
            <p:nvPr/>
          </p:nvSpPr>
          <p:spPr bwMode="auto">
            <a:xfrm>
              <a:off x="4101" y="7007"/>
              <a:ext cx="2190" cy="645"/>
            </a:xfrm>
            <a:prstGeom prst="wedgeRectCallout">
              <a:avLst>
                <a:gd name="adj1" fmla="val 32190"/>
                <a:gd name="adj2" fmla="val -26085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关键工作任务</a:t>
              </a:r>
              <a:r>
                <a:rPr lang="en-US" altLang="zh-CN" sz="900">
                  <a:solidFill>
                    <a:schemeClr val="bg1"/>
                  </a:solidFill>
                </a:rPr>
                <a:t>/</a:t>
              </a:r>
              <a:r>
                <a:rPr lang="zh-CN" altLang="en-US" sz="900">
                  <a:solidFill>
                    <a:schemeClr val="bg1"/>
                  </a:solidFill>
                </a:rPr>
                <a:t>目标和指标</a:t>
              </a:r>
              <a:r>
                <a:rPr lang="en-US" altLang="zh-CN" sz="900">
                  <a:solidFill>
                    <a:schemeClr val="bg1"/>
                  </a:solidFill>
                </a:rPr>
                <a:t>/</a:t>
              </a:r>
              <a:r>
                <a:rPr lang="zh-CN" altLang="en-US" sz="900">
                  <a:solidFill>
                    <a:schemeClr val="bg1"/>
                  </a:solidFill>
                </a:rPr>
                <a:t>进展情况概要</a:t>
              </a:r>
              <a:endParaRPr lang="en-US" altLang="zh-CN" sz="900">
                <a:solidFill>
                  <a:schemeClr val="bg1"/>
                </a:solidFill>
              </a:endParaRPr>
            </a:p>
          </p:txBody>
        </p:sp>
        <p:sp>
          <p:nvSpPr>
            <p:cNvPr id="10" name="AutoShape 7"/>
            <p:cNvSpPr>
              <a:spLocks noChangeArrowheads="1"/>
            </p:cNvSpPr>
            <p:nvPr/>
          </p:nvSpPr>
          <p:spPr bwMode="auto">
            <a:xfrm>
              <a:off x="6586" y="7292"/>
              <a:ext cx="1370" cy="525"/>
            </a:xfrm>
            <a:prstGeom prst="wedgeRectCallout">
              <a:avLst>
                <a:gd name="adj1" fmla="val -118611"/>
                <a:gd name="adj2" fmla="val 18619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其他重点工作和评价</a:t>
              </a:r>
              <a:endParaRPr lang="en-US" altLang="zh-CN" sz="900">
                <a:solidFill>
                  <a:schemeClr val="bg1"/>
                </a:solidFill>
              </a:endParaRPr>
            </a:p>
          </p:txBody>
        </p:sp>
        <p:sp>
          <p:nvSpPr>
            <p:cNvPr id="11" name="AutoShape 8"/>
            <p:cNvSpPr>
              <a:spLocks noChangeArrowheads="1"/>
            </p:cNvSpPr>
            <p:nvPr/>
          </p:nvSpPr>
          <p:spPr bwMode="auto">
            <a:xfrm>
              <a:off x="14246" y="3302"/>
              <a:ext cx="1890" cy="645"/>
            </a:xfrm>
            <a:prstGeom prst="wedgeRectCallout">
              <a:avLst>
                <a:gd name="adj1" fmla="val -106083"/>
                <a:gd name="adj2" fmla="val 16550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沟通信息：沟通日期</a:t>
              </a:r>
              <a:r>
                <a:rPr lang="en-US" altLang="zh-CN" sz="900">
                  <a:solidFill>
                    <a:schemeClr val="bg1"/>
                  </a:solidFill>
                </a:rPr>
                <a:t>/</a:t>
              </a:r>
              <a:r>
                <a:rPr lang="zh-CN" altLang="en-US" sz="900">
                  <a:solidFill>
                    <a:schemeClr val="bg1"/>
                  </a:solidFill>
                </a:rPr>
                <a:t>上级姓名等</a:t>
              </a:r>
            </a:p>
          </p:txBody>
        </p:sp>
        <p:sp>
          <p:nvSpPr>
            <p:cNvPr id="12" name="AutoShape 9"/>
            <p:cNvSpPr>
              <a:spLocks noChangeArrowheads="1"/>
            </p:cNvSpPr>
            <p:nvPr/>
          </p:nvSpPr>
          <p:spPr bwMode="auto">
            <a:xfrm>
              <a:off x="8996" y="3797"/>
              <a:ext cx="1380" cy="1040"/>
            </a:xfrm>
            <a:prstGeom prst="wedgeRectCallout">
              <a:avLst>
                <a:gd name="adj1" fmla="val -1088"/>
                <a:gd name="adj2" fmla="val 691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员工信息：姓名</a:t>
              </a:r>
              <a:r>
                <a:rPr lang="en-US" altLang="zh-CN" sz="900">
                  <a:solidFill>
                    <a:schemeClr val="bg1"/>
                  </a:solidFill>
                </a:rPr>
                <a:t>/</a:t>
              </a:r>
              <a:r>
                <a:rPr lang="zh-CN" altLang="en-US" sz="900">
                  <a:solidFill>
                    <a:schemeClr val="bg1"/>
                  </a:solidFill>
                </a:rPr>
                <a:t>岗位</a:t>
              </a:r>
              <a:r>
                <a:rPr lang="en-US" altLang="zh-CN" sz="900">
                  <a:solidFill>
                    <a:schemeClr val="bg1"/>
                  </a:solidFill>
                </a:rPr>
                <a:t>/</a:t>
              </a:r>
              <a:r>
                <a:rPr lang="zh-CN" altLang="en-US" sz="900">
                  <a:solidFill>
                    <a:schemeClr val="bg1"/>
                  </a:solidFill>
                </a:rPr>
                <a:t>职位</a:t>
              </a:r>
              <a:r>
                <a:rPr lang="en-US" altLang="zh-CN" sz="900">
                  <a:solidFill>
                    <a:schemeClr val="bg1"/>
                  </a:solidFill>
                </a:rPr>
                <a:t>/</a:t>
              </a:r>
              <a:r>
                <a:rPr lang="zh-CN" altLang="en-US" sz="900">
                  <a:solidFill>
                    <a:schemeClr val="bg1"/>
                  </a:solidFill>
                </a:rPr>
                <a:t>工作年限等</a:t>
              </a:r>
              <a:endParaRPr lang="en-US" altLang="zh-CN" sz="900">
                <a:solidFill>
                  <a:schemeClr val="bg1"/>
                </a:solidFill>
              </a:endParaRPr>
            </a:p>
          </p:txBody>
        </p:sp>
        <p:sp>
          <p:nvSpPr>
            <p:cNvPr id="13" name="AutoShape 10"/>
            <p:cNvSpPr>
              <a:spLocks noChangeArrowheads="1"/>
            </p:cNvSpPr>
            <p:nvPr/>
          </p:nvSpPr>
          <p:spPr bwMode="auto">
            <a:xfrm>
              <a:off x="9336" y="6217"/>
              <a:ext cx="1980" cy="615"/>
            </a:xfrm>
            <a:prstGeom prst="wedgeRectCallout">
              <a:avLst>
                <a:gd name="adj1" fmla="val 1769"/>
                <a:gd name="adj2" fmla="val -12154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工作成果小结，包括完成事项和主要贡献</a:t>
              </a:r>
              <a:endParaRPr lang="en-US" altLang="zh-CN" sz="900">
                <a:solidFill>
                  <a:schemeClr val="bg1"/>
                </a:solidFill>
              </a:endParaRPr>
            </a:p>
          </p:txBody>
        </p:sp>
        <p:sp>
          <p:nvSpPr>
            <p:cNvPr id="14" name="AutoShape 11"/>
            <p:cNvSpPr>
              <a:spLocks noChangeArrowheads="1"/>
            </p:cNvSpPr>
            <p:nvPr/>
          </p:nvSpPr>
          <p:spPr bwMode="auto">
            <a:xfrm>
              <a:off x="11216" y="7017"/>
              <a:ext cx="1980" cy="615"/>
            </a:xfrm>
            <a:prstGeom prst="wedgeRectCallout">
              <a:avLst>
                <a:gd name="adj1" fmla="val -81565"/>
                <a:gd name="adj2" fmla="val -3211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员工和上司双方的补充要点</a:t>
              </a:r>
              <a:endParaRPr lang="en-US" altLang="zh-CN" sz="900">
                <a:solidFill>
                  <a:schemeClr val="bg1"/>
                </a:solidFill>
              </a:endParaRPr>
            </a:p>
          </p:txBody>
        </p:sp>
        <p:sp>
          <p:nvSpPr>
            <p:cNvPr id="15" name="AutoShape 12"/>
            <p:cNvSpPr>
              <a:spLocks noChangeArrowheads="1"/>
            </p:cNvSpPr>
            <p:nvPr/>
          </p:nvSpPr>
          <p:spPr bwMode="auto">
            <a:xfrm>
              <a:off x="11226" y="7817"/>
              <a:ext cx="1980" cy="555"/>
            </a:xfrm>
            <a:prstGeom prst="wedgeRectCallout">
              <a:avLst>
                <a:gd name="adj1" fmla="val -82069"/>
                <a:gd name="adj2" fmla="val 13018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员工和上司双方的签字和日期</a:t>
              </a:r>
              <a:endParaRPr lang="en-US" altLang="zh-CN" sz="900">
                <a:solidFill>
                  <a:schemeClr val="bg1"/>
                </a:solidFill>
              </a:endParaRPr>
            </a:p>
          </p:txBody>
        </p:sp>
        <p:sp>
          <p:nvSpPr>
            <p:cNvPr id="16" name="Rectangle 2"/>
            <p:cNvSpPr>
              <a:spLocks noGrp="1" noChangeArrowheads="1"/>
            </p:cNvSpPr>
            <p:nvPr/>
          </p:nvSpPr>
          <p:spPr bwMode="auto">
            <a:xfrm>
              <a:off x="1191" y="1499"/>
              <a:ext cx="12400" cy="864"/>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改善实践：目标分解书</a:t>
              </a: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5650" y="2133600"/>
            <a:ext cx="10803255" cy="3925570"/>
            <a:chOff x="2165" y="3360"/>
            <a:chExt cx="14400" cy="7145"/>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0" y="3473"/>
              <a:ext cx="4568" cy="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图文框 5"/>
            <p:cNvSpPr/>
            <p:nvPr/>
          </p:nvSpPr>
          <p:spPr bwMode="auto">
            <a:xfrm>
              <a:off x="2165" y="3360"/>
              <a:ext cx="14400" cy="7145"/>
            </a:xfrm>
            <a:prstGeom prst="frame">
              <a:avLst>
                <a:gd name="adj1" fmla="val 1792"/>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五边形 6"/>
            <p:cNvSpPr/>
            <p:nvPr/>
          </p:nvSpPr>
          <p:spPr bwMode="auto">
            <a:xfrm>
              <a:off x="6545" y="4050"/>
              <a:ext cx="795" cy="568"/>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五边形 8"/>
            <p:cNvSpPr/>
            <p:nvPr/>
          </p:nvSpPr>
          <p:spPr bwMode="auto">
            <a:xfrm>
              <a:off x="6545" y="5008"/>
              <a:ext cx="795" cy="567"/>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五边形 9"/>
            <p:cNvSpPr/>
            <p:nvPr/>
          </p:nvSpPr>
          <p:spPr bwMode="auto">
            <a:xfrm>
              <a:off x="6545" y="6253"/>
              <a:ext cx="795" cy="565"/>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五边形 10"/>
            <p:cNvSpPr/>
            <p:nvPr/>
          </p:nvSpPr>
          <p:spPr bwMode="auto">
            <a:xfrm>
              <a:off x="6545" y="7213"/>
              <a:ext cx="795" cy="567"/>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五边形 11"/>
            <p:cNvSpPr/>
            <p:nvPr/>
          </p:nvSpPr>
          <p:spPr bwMode="auto">
            <a:xfrm>
              <a:off x="6545" y="8170"/>
              <a:ext cx="795" cy="568"/>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五边形 12"/>
            <p:cNvSpPr/>
            <p:nvPr/>
          </p:nvSpPr>
          <p:spPr bwMode="auto">
            <a:xfrm>
              <a:off x="6545" y="9128"/>
              <a:ext cx="795" cy="567"/>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7550" y="4073"/>
              <a:ext cx="2088" cy="670"/>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岗位的类别</a:t>
              </a:r>
            </a:p>
          </p:txBody>
        </p:sp>
        <p:sp>
          <p:nvSpPr>
            <p:cNvPr id="15" name="矩形 14"/>
            <p:cNvSpPr/>
            <p:nvPr/>
          </p:nvSpPr>
          <p:spPr>
            <a:xfrm>
              <a:off x="7550" y="4680"/>
              <a:ext cx="8620" cy="92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该岗位的组织关系：直接隶属上级、直接隶属下级、工作职责</a:t>
              </a:r>
            </a:p>
          </p:txBody>
        </p:sp>
        <p:sp>
          <p:nvSpPr>
            <p:cNvPr id="16" name="矩形 15"/>
            <p:cNvSpPr/>
            <p:nvPr/>
          </p:nvSpPr>
          <p:spPr>
            <a:xfrm>
              <a:off x="7550" y="6150"/>
              <a:ext cx="8393" cy="92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工作职责中既包括岗位一般职责，也包括</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职责</a:t>
              </a:r>
            </a:p>
          </p:txBody>
        </p:sp>
        <p:sp>
          <p:nvSpPr>
            <p:cNvPr id="17" name="矩形 16"/>
            <p:cNvSpPr/>
            <p:nvPr/>
          </p:nvSpPr>
          <p:spPr>
            <a:xfrm>
              <a:off x="7550" y="7240"/>
              <a:ext cx="1745" cy="67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岗位权限</a:t>
              </a:r>
            </a:p>
          </p:txBody>
        </p:sp>
        <p:sp>
          <p:nvSpPr>
            <p:cNvPr id="18" name="矩形 17"/>
            <p:cNvSpPr/>
            <p:nvPr/>
          </p:nvSpPr>
          <p:spPr>
            <a:xfrm>
              <a:off x="7550" y="8158"/>
              <a:ext cx="7200" cy="67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业绩指标：包括</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指标</a:t>
              </a:r>
            </a:p>
          </p:txBody>
        </p:sp>
        <p:sp>
          <p:nvSpPr>
            <p:cNvPr id="19" name="矩形 18"/>
            <p:cNvSpPr/>
            <p:nvPr/>
          </p:nvSpPr>
          <p:spPr>
            <a:xfrm>
              <a:off x="7550" y="9128"/>
              <a:ext cx="2473" cy="67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任职条件要求</a:t>
              </a:r>
            </a:p>
          </p:txBody>
        </p:sp>
      </p:grpSp>
      <p:sp>
        <p:nvSpPr>
          <p:cNvPr id="20" name="Rectangle 2"/>
          <p:cNvSpPr>
            <a:spLocks noGrp="1" noChangeArrowheads="1"/>
          </p:cNvSpPr>
          <p:nvPr/>
        </p:nvSpPr>
        <p:spPr bwMode="auto">
          <a:xfrm>
            <a:off x="755806" y="1231429"/>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改善实践：岗位职责描述</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rot="20930746">
            <a:off x="1134248" y="2546057"/>
            <a:ext cx="10590213" cy="25923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2547" b="37814"/>
          <a:stretch>
            <a:fillRect/>
          </a:stretch>
        </p:blipFill>
        <p:spPr bwMode="auto">
          <a:xfrm>
            <a:off x="3002915" y="1546225"/>
            <a:ext cx="6598285" cy="4736465"/>
          </a:xfrm>
          <a:prstGeom prst="rect">
            <a:avLst/>
          </a:prstGeom>
          <a:solidFill>
            <a:schemeClr val="bg1"/>
          </a:solidFill>
          <a:ln w="9525">
            <a:solidFill>
              <a:srgbClr val="000000"/>
            </a:solidFill>
            <a:miter lim="800000"/>
            <a:headEnd/>
            <a:tailEnd/>
          </a:ln>
        </p:spPr>
      </p:pic>
      <p:sp>
        <p:nvSpPr>
          <p:cNvPr id="7" name="Rectangle 2"/>
          <p:cNvSpPr>
            <a:spLocks noGrp="1" noChangeArrowheads="1"/>
          </p:cNvSpPr>
          <p:nvPr/>
        </p:nvSpPr>
        <p:spPr bwMode="auto">
          <a:xfrm>
            <a:off x="762542" y="1024037"/>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岗位职责描述</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的示例</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2310" y="1468120"/>
            <a:ext cx="11453495" cy="4053840"/>
            <a:chOff x="1155" y="1613"/>
            <a:chExt cx="12203" cy="6384"/>
          </a:xfrm>
        </p:grpSpPr>
        <p:sp>
          <p:nvSpPr>
            <p:cNvPr id="5" name="Rectangle 3"/>
            <p:cNvSpPr>
              <a:spLocks noGrp="1" noChangeArrowheads="1"/>
            </p:cNvSpPr>
            <p:nvPr/>
          </p:nvSpPr>
          <p:spPr bwMode="auto">
            <a:xfrm>
              <a:off x="1155" y="7199"/>
              <a:ext cx="12203" cy="798"/>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1"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b="1" kern="1200" dirty="0">
                  <a:solidFill>
                    <a:schemeClr val="bg2">
                      <a:lumMod val="25000"/>
                    </a:schemeClr>
                  </a:solidFill>
                  <a:latin typeface="微软雅黑" panose="020B0503020204020204" pitchFamily="34" charset="-122"/>
                  <a:ea typeface="微软雅黑" panose="020B0503020204020204" pitchFamily="34" charset="-122"/>
                  <a:cs typeface="+mn-cs"/>
                </a:rPr>
                <a:t>过程性指标：与管理活动有关的内容，例如，为直接下属组织编制培训计划、安全观察与沟通的频率等</a:t>
              </a:r>
            </a:p>
          </p:txBody>
        </p:sp>
        <p:sp>
          <p:nvSpPr>
            <p:cNvPr id="6" name="矩形 5"/>
            <p:cNvSpPr/>
            <p:nvPr/>
          </p:nvSpPr>
          <p:spPr>
            <a:xfrm>
              <a:off x="1155" y="3276"/>
              <a:ext cx="11650" cy="53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eaLnBrk="1" hangingPunct="1">
                <a:lnSpc>
                  <a:spcPct val="90000"/>
                </a:lnSpc>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结果性指标：例如，损工伤害率、可记录伤害</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医疗事件</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件数等</a:t>
              </a:r>
            </a:p>
          </p:txBody>
        </p:sp>
        <p:sp>
          <p:nvSpPr>
            <p:cNvPr id="7" name="矩形 6"/>
            <p:cNvSpPr/>
            <p:nvPr/>
          </p:nvSpPr>
          <p:spPr>
            <a:xfrm>
              <a:off x="1155" y="4229"/>
              <a:ext cx="10178" cy="53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eaLnBrk="1" hangingPunct="1">
                <a:lnSpc>
                  <a:spcPct val="90000"/>
                </a:lnSpc>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否决性指标：例如，</a:t>
              </a:r>
            </a:p>
          </p:txBody>
        </p:sp>
        <p:sp>
          <p:nvSpPr>
            <p:cNvPr id="9" name="矩形 8"/>
            <p:cNvSpPr/>
            <p:nvPr/>
          </p:nvSpPr>
          <p:spPr>
            <a:xfrm>
              <a:off x="1595" y="4854"/>
              <a:ext cx="7200" cy="210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伪造或隐瞒</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考核事实</a:t>
              </a:r>
            </a:p>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违反集团公司反违章六条禁令</a:t>
              </a:r>
            </a:p>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重大伤亡</a:t>
              </a:r>
            </a:p>
          </p:txBody>
        </p:sp>
        <p:sp>
          <p:nvSpPr>
            <p:cNvPr id="10" name="Rectangle 2"/>
            <p:cNvSpPr>
              <a:spLocks noGrp="1" noChangeArrowheads="1"/>
            </p:cNvSpPr>
            <p:nvPr/>
          </p:nvSpPr>
          <p:spPr bwMode="auto">
            <a:xfrm>
              <a:off x="1155" y="1613"/>
              <a:ext cx="11280" cy="822"/>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改善实践：典型岗位考核指标</a:t>
              </a: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10" y="1671955"/>
            <a:ext cx="1105979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nvSpPr>
        <p:spPr bwMode="auto">
          <a:xfrm>
            <a:off x="742946" y="932210"/>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典型岗位考核指标的示例</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4695" y="1058545"/>
            <a:ext cx="11452860" cy="4834255"/>
            <a:chOff x="1157" y="1499"/>
            <a:chExt cx="16156" cy="8985"/>
          </a:xfrm>
        </p:grpSpPr>
        <p:sp>
          <p:nvSpPr>
            <p:cNvPr id="6" name="矩形 5"/>
            <p:cNvSpPr/>
            <p:nvPr/>
          </p:nvSpPr>
          <p:spPr bwMode="auto">
            <a:xfrm>
              <a:off x="2913" y="2831"/>
              <a:ext cx="14400" cy="3175"/>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2913" y="7309"/>
              <a:ext cx="14400" cy="3175"/>
            </a:xfrm>
            <a:prstGeom prst="rect">
              <a:avLst/>
            </a:prstGeom>
            <a:solidFill>
              <a:schemeClr val="accent2">
                <a:lumMod val="40000"/>
                <a:lumOff val="6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 y="7681"/>
              <a:ext cx="11810" cy="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燕尾形 8"/>
            <p:cNvSpPr/>
            <p:nvPr/>
          </p:nvSpPr>
          <p:spPr bwMode="auto">
            <a:xfrm rot="16200000" flipV="1">
              <a:off x="9862" y="6010"/>
              <a:ext cx="502" cy="735"/>
            </a:xfrm>
            <a:prstGeom prst="chevron">
              <a:avLst>
                <a:gd name="adj" fmla="val 64942"/>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燕尾形 9"/>
            <p:cNvSpPr/>
            <p:nvPr/>
          </p:nvSpPr>
          <p:spPr bwMode="auto">
            <a:xfrm rot="5400000">
              <a:off x="9863" y="6601"/>
              <a:ext cx="500" cy="735"/>
            </a:xfrm>
            <a:prstGeom prst="chevron">
              <a:avLst>
                <a:gd name="adj" fmla="val 64942"/>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Rectangle 3"/>
            <p:cNvSpPr>
              <a:spLocks noGrp="1" noChangeArrowheads="1"/>
            </p:cNvSpPr>
            <p:nvPr/>
          </p:nvSpPr>
          <p:spPr bwMode="auto">
            <a:xfrm>
              <a:off x="3772" y="3662"/>
              <a:ext cx="12660" cy="1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150000"/>
                </a:lnSpc>
                <a:spcBef>
                  <a:spcPct val="0"/>
                </a:spcBef>
                <a:buFont typeface="Wingdings" panose="05000000000000000000" pitchFamily="2" charset="2"/>
                <a:buNone/>
              </a:pPr>
              <a:r>
                <a:rPr lang="zh-CN" altLang="en-US" sz="2000" b="1">
                  <a:solidFill>
                    <a:schemeClr val="bg1"/>
                  </a:solidFill>
                  <a:latin typeface="微软雅黑" panose="020B0503020204020204" pitchFamily="34" charset="-122"/>
                  <a:ea typeface="微软雅黑" panose="020B0503020204020204" pitchFamily="34" charset="-122"/>
                </a:rPr>
                <a:t>某单位</a:t>
              </a:r>
              <a:r>
                <a:rPr lang="en-US" altLang="zh-CN" sz="2000" b="1">
                  <a:solidFill>
                    <a:schemeClr val="bg1"/>
                  </a:solidFill>
                  <a:latin typeface="微软雅黑" panose="020B0503020204020204" pitchFamily="34" charset="-122"/>
                  <a:ea typeface="微软雅黑" panose="020B0503020204020204" pitchFamily="34" charset="-122"/>
                </a:rPr>
                <a:t>HSE</a:t>
              </a:r>
              <a:r>
                <a:rPr lang="zh-CN" altLang="en-US" sz="2000" b="1">
                  <a:solidFill>
                    <a:schemeClr val="bg1"/>
                  </a:solidFill>
                  <a:latin typeface="微软雅黑" panose="020B0503020204020204" pitchFamily="34" charset="-122"/>
                  <a:ea typeface="微软雅黑" panose="020B0503020204020204" pitchFamily="34" charset="-122"/>
                </a:rPr>
                <a:t>绩效考核的权重在“绩效考核奖励挂钩指标”中所占的比例最高。在奖金的部分与国际先进企业的权重（</a:t>
              </a:r>
              <a:r>
                <a:rPr lang="en-US" altLang="zh-CN" sz="2000" b="1">
                  <a:solidFill>
                    <a:schemeClr val="bg1"/>
                  </a:solidFill>
                  <a:latin typeface="微软雅黑" panose="020B0503020204020204" pitchFamily="34" charset="-122"/>
                  <a:ea typeface="微软雅黑" panose="020B0503020204020204" pitchFamily="34" charset="-122"/>
                </a:rPr>
                <a:t>10%-30%</a:t>
              </a:r>
              <a:r>
                <a:rPr lang="zh-CN" altLang="en-US" sz="2000" b="1">
                  <a:solidFill>
                    <a:schemeClr val="bg1"/>
                  </a:solidFill>
                  <a:latin typeface="微软雅黑" panose="020B0503020204020204" pitchFamily="34" charset="-122"/>
                  <a:ea typeface="微软雅黑" panose="020B0503020204020204" pitchFamily="34" charset="-122"/>
                </a:rPr>
                <a:t>）比较接近。 </a:t>
              </a:r>
            </a:p>
          </p:txBody>
        </p:sp>
        <p:sp>
          <p:nvSpPr>
            <p:cNvPr id="20" name="Rectangle 2"/>
            <p:cNvSpPr>
              <a:spLocks noGrp="1" noChangeArrowheads="1"/>
            </p:cNvSpPr>
            <p:nvPr/>
          </p:nvSpPr>
          <p:spPr bwMode="auto">
            <a:xfrm>
              <a:off x="1157" y="1499"/>
              <a:ext cx="12020" cy="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改善实践：调整</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绩效考核的权重</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p:nvPr/>
        </p:nvGrpSpPr>
        <p:grpSpPr>
          <a:xfrm>
            <a:off x="2291974" y="2130074"/>
            <a:ext cx="8274803" cy="3628595"/>
            <a:chOff x="3880" y="2470"/>
            <a:chExt cx="12360"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lstStyle/>
            <a:p>
              <a:pPr eaLnBrk="0" hangingPunct="0"/>
              <a:r>
                <a:rPr lang="en-US" altLang="zh-CN" sz="10120">
                  <a:solidFill>
                    <a:schemeClr val="bg1"/>
                  </a:solidFill>
                  <a:latin typeface="微软雅黑" panose="020B0503020204020204" pitchFamily="34" charset="-122"/>
                  <a:ea typeface="微软雅黑" panose="020B0503020204020204" pitchFamily="34" charset="-122"/>
                </a:rPr>
                <a:t>01</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7494" y="3888"/>
              <a:ext cx="8368" cy="2461"/>
            </a:xfrm>
            <a:prstGeom prst="rect">
              <a:avLst/>
            </a:prstGeom>
            <a:noFill/>
            <a:ln w="9525">
              <a:noFill/>
            </a:ln>
          </p:spPr>
          <p:txBody>
            <a:bodyPr wrap="square" anchor="t">
              <a:spAutoFit/>
            </a:bodyPr>
            <a:lstStyle/>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国际先进EHS管理理念介绍</a:t>
              </a: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00" strike="noStrike" noProof="1"/>
            </a:p>
          </p:txBody>
        </p:sp>
      </p:grpSp>
    </p:spTree>
  </p:cSld>
  <p:clrMapOvr>
    <a:masterClrMapping/>
  </p:clrMapOvr>
  <p:transition spd="slow" advTm="411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nvSpPr>
        <p:spPr bwMode="auto">
          <a:xfrm>
            <a:off x="733621" y="1033780"/>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绩效考核的权重示例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605" y="1555750"/>
            <a:ext cx="4447540" cy="4551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nvSpPr>
        <p:spPr bwMode="auto">
          <a:xfrm>
            <a:off x="647027" y="952029"/>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en-US" sz="2800" dirty="0">
                <a:solidFill>
                  <a:schemeClr val="tx2">
                    <a:lumMod val="50000"/>
                  </a:schemeClr>
                </a:solidFill>
                <a:latin typeface="华文中宋" panose="02010600040101010101" pitchFamily="2" charset="-122"/>
                <a:ea typeface="华文中宋" panose="02010600040101010101" pitchFamily="2" charset="-122"/>
              </a:rPr>
              <a:t>《</a:t>
            </a:r>
            <a:r>
              <a:rPr lang="en-US" altLang="en-US" sz="2800" dirty="0" err="1">
                <a:solidFill>
                  <a:schemeClr val="tx2">
                    <a:lumMod val="50000"/>
                  </a:schemeClr>
                </a:solidFill>
                <a:latin typeface="华文中宋" panose="02010600040101010101" pitchFamily="2" charset="-122"/>
                <a:ea typeface="华文中宋" panose="02010600040101010101" pitchFamily="2" charset="-122"/>
              </a:rPr>
              <a:t>领导HSE责任书</a:t>
            </a:r>
            <a:r>
              <a:rPr lang="en-US" altLang="en-US" sz="2800" dirty="0">
                <a:solidFill>
                  <a:schemeClr val="tx2">
                    <a:lumMod val="50000"/>
                  </a:schemeClr>
                </a:solidFill>
                <a:latin typeface="华文中宋" panose="02010600040101010101" pitchFamily="2" charset="-122"/>
                <a:ea typeface="华文中宋" panose="02010600040101010101" pitchFamily="2" charset="-122"/>
              </a:rPr>
              <a:t>》</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p:nvPr/>
        </p:nvSpPr>
        <p:spPr bwMode="auto">
          <a:xfrm>
            <a:off x="88" y="5071306"/>
            <a:ext cx="12837071" cy="1011237"/>
          </a:xfrm>
          <a:prstGeom prst="rect">
            <a:avLst/>
          </a:prstGeom>
          <a:solidFill>
            <a:schemeClr val="accent2">
              <a:lumMod val="60000"/>
              <a:lumOff val="4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任意多边形 7"/>
          <p:cNvSpPr/>
          <p:nvPr/>
        </p:nvSpPr>
        <p:spPr bwMode="auto">
          <a:xfrm>
            <a:off x="1583418" y="1484827"/>
            <a:ext cx="3024188" cy="4305300"/>
          </a:xfrm>
          <a:custGeom>
            <a:avLst/>
            <a:gdLst>
              <a:gd name="connsiteX0" fmla="*/ 1360718 w 2721436"/>
              <a:gd name="connsiteY0" fmla="*/ 0 h 3873375"/>
              <a:gd name="connsiteX1" fmla="*/ 2714411 w 2721436"/>
              <a:gd name="connsiteY1" fmla="*/ 1233798 h 3873375"/>
              <a:gd name="connsiteX2" fmla="*/ 2719743 w 2721436"/>
              <a:gd name="connsiteY2" fmla="*/ 1340446 h 3873375"/>
              <a:gd name="connsiteX3" fmla="*/ 2721436 w 2721436"/>
              <a:gd name="connsiteY3" fmla="*/ 1340446 h 3873375"/>
              <a:gd name="connsiteX4" fmla="*/ 2721436 w 2721436"/>
              <a:gd name="connsiteY4" fmla="*/ 1374314 h 3873375"/>
              <a:gd name="connsiteX5" fmla="*/ 2721436 w 2721436"/>
              <a:gd name="connsiteY5" fmla="*/ 3873375 h 3873375"/>
              <a:gd name="connsiteX6" fmla="*/ 1 w 2721436"/>
              <a:gd name="connsiteY6" fmla="*/ 3873375 h 3873375"/>
              <a:gd name="connsiteX7" fmla="*/ 1 w 2721436"/>
              <a:gd name="connsiteY7" fmla="*/ 1374334 h 3873375"/>
              <a:gd name="connsiteX8" fmla="*/ 0 w 2721436"/>
              <a:gd name="connsiteY8" fmla="*/ 1374314 h 3873375"/>
              <a:gd name="connsiteX9" fmla="*/ 1 w 2721436"/>
              <a:gd name="connsiteY9" fmla="*/ 1374294 h 3873375"/>
              <a:gd name="connsiteX10" fmla="*/ 1 w 2721436"/>
              <a:gd name="connsiteY10" fmla="*/ 1340446 h 3873375"/>
              <a:gd name="connsiteX11" fmla="*/ 1694 w 2721436"/>
              <a:gd name="connsiteY11" fmla="*/ 1340446 h 3873375"/>
              <a:gd name="connsiteX12" fmla="*/ 7026 w 2721436"/>
              <a:gd name="connsiteY12" fmla="*/ 1233798 h 3873375"/>
              <a:gd name="connsiteX13" fmla="*/ 1360718 w 2721436"/>
              <a:gd name="connsiteY13" fmla="*/ 0 h 387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1436" h="3873375">
                <a:moveTo>
                  <a:pt x="1360718" y="0"/>
                </a:moveTo>
                <a:cubicBezTo>
                  <a:pt x="2065253" y="0"/>
                  <a:pt x="2644729" y="540792"/>
                  <a:pt x="2714411" y="1233798"/>
                </a:cubicBezTo>
                <a:lnTo>
                  <a:pt x="2719743" y="1340446"/>
                </a:lnTo>
                <a:lnTo>
                  <a:pt x="2721436" y="1340446"/>
                </a:lnTo>
                <a:lnTo>
                  <a:pt x="2721436" y="1374314"/>
                </a:lnTo>
                <a:lnTo>
                  <a:pt x="2721436" y="3873375"/>
                </a:lnTo>
                <a:lnTo>
                  <a:pt x="1" y="3873375"/>
                </a:lnTo>
                <a:lnTo>
                  <a:pt x="1" y="1374334"/>
                </a:lnTo>
                <a:lnTo>
                  <a:pt x="0" y="1374314"/>
                </a:lnTo>
                <a:lnTo>
                  <a:pt x="1" y="1374294"/>
                </a:lnTo>
                <a:lnTo>
                  <a:pt x="1" y="1340446"/>
                </a:lnTo>
                <a:lnTo>
                  <a:pt x="1694" y="1340446"/>
                </a:lnTo>
                <a:lnTo>
                  <a:pt x="7026" y="1233798"/>
                </a:lnTo>
                <a:cubicBezTo>
                  <a:pt x="76708" y="540792"/>
                  <a:pt x="656183" y="0"/>
                  <a:pt x="1360718" y="0"/>
                </a:cubicBez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1583418" y="1640338"/>
            <a:ext cx="3024336" cy="4290002"/>
          </a:xfrm>
          <a:custGeom>
            <a:avLst/>
            <a:gdLst>
              <a:gd name="connsiteX0" fmla="*/ 1512168 w 3024336"/>
              <a:gd name="connsiteY0" fmla="*/ 0 h 4290002"/>
              <a:gd name="connsiteX1" fmla="*/ 3016529 w 3024336"/>
              <a:gd name="connsiteY1" fmla="*/ 1371122 h 4290002"/>
              <a:gd name="connsiteX2" fmla="*/ 3022455 w 3024336"/>
              <a:gd name="connsiteY2" fmla="*/ 1489640 h 4290002"/>
              <a:gd name="connsiteX3" fmla="*/ 3024336 w 3024336"/>
              <a:gd name="connsiteY3" fmla="*/ 1489640 h 4290002"/>
              <a:gd name="connsiteX4" fmla="*/ 3024336 w 3024336"/>
              <a:gd name="connsiteY4" fmla="*/ 1527278 h 4290002"/>
              <a:gd name="connsiteX5" fmla="*/ 3024336 w 3024336"/>
              <a:gd name="connsiteY5" fmla="*/ 4290002 h 4290002"/>
              <a:gd name="connsiteX6" fmla="*/ 1 w 3024336"/>
              <a:gd name="connsiteY6" fmla="*/ 4290002 h 4290002"/>
              <a:gd name="connsiteX7" fmla="*/ 1 w 3024336"/>
              <a:gd name="connsiteY7" fmla="*/ 1527300 h 4290002"/>
              <a:gd name="connsiteX8" fmla="*/ 0 w 3024336"/>
              <a:gd name="connsiteY8" fmla="*/ 1527278 h 4290002"/>
              <a:gd name="connsiteX9" fmla="*/ 1 w 3024336"/>
              <a:gd name="connsiteY9" fmla="*/ 1527255 h 4290002"/>
              <a:gd name="connsiteX10" fmla="*/ 1 w 3024336"/>
              <a:gd name="connsiteY10" fmla="*/ 1489640 h 4290002"/>
              <a:gd name="connsiteX11" fmla="*/ 1883 w 3024336"/>
              <a:gd name="connsiteY11" fmla="*/ 1489640 h 4290002"/>
              <a:gd name="connsiteX12" fmla="*/ 7808 w 3024336"/>
              <a:gd name="connsiteY12" fmla="*/ 1371122 h 4290002"/>
              <a:gd name="connsiteX13" fmla="*/ 1512168 w 3024336"/>
              <a:gd name="connsiteY13" fmla="*/ 0 h 42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336" h="4290002">
                <a:moveTo>
                  <a:pt x="1512168" y="0"/>
                </a:moveTo>
                <a:cubicBezTo>
                  <a:pt x="2295119" y="0"/>
                  <a:pt x="2939092" y="600983"/>
                  <a:pt x="3016529" y="1371122"/>
                </a:cubicBezTo>
                <a:lnTo>
                  <a:pt x="3022455" y="1489640"/>
                </a:lnTo>
                <a:lnTo>
                  <a:pt x="3024336" y="1489640"/>
                </a:lnTo>
                <a:lnTo>
                  <a:pt x="3024336" y="1527278"/>
                </a:lnTo>
                <a:lnTo>
                  <a:pt x="3024336" y="4290002"/>
                </a:lnTo>
                <a:lnTo>
                  <a:pt x="1" y="4290002"/>
                </a:lnTo>
                <a:lnTo>
                  <a:pt x="1" y="1527300"/>
                </a:lnTo>
                <a:lnTo>
                  <a:pt x="0" y="1527278"/>
                </a:lnTo>
                <a:lnTo>
                  <a:pt x="1" y="1527255"/>
                </a:lnTo>
                <a:lnTo>
                  <a:pt x="1" y="1489640"/>
                </a:lnTo>
                <a:lnTo>
                  <a:pt x="1883" y="1489640"/>
                </a:lnTo>
                <a:lnTo>
                  <a:pt x="7808" y="1371122"/>
                </a:lnTo>
                <a:cubicBezTo>
                  <a:pt x="85246" y="600983"/>
                  <a:pt x="729217" y="0"/>
                  <a:pt x="1512168" y="0"/>
                </a:cubicBezTo>
                <a:close/>
              </a:path>
            </a:pathLst>
          </a:custGeom>
        </p:spPr>
      </p:pic>
      <p:sp>
        <p:nvSpPr>
          <p:cNvPr id="10" name="Rectangle 5"/>
          <p:cNvSpPr>
            <a:spLocks noChangeArrowheads="1"/>
          </p:cNvSpPr>
          <p:nvPr/>
        </p:nvSpPr>
        <p:spPr bwMode="auto">
          <a:xfrm>
            <a:off x="5202977" y="5291209"/>
            <a:ext cx="5669280" cy="570865"/>
          </a:xfrm>
          <a:prstGeom prst="rect">
            <a:avLst/>
          </a:prstGeom>
          <a:noFill/>
          <a:ln w="9525" algn="ctr">
            <a:noFill/>
            <a:miter lim="800000"/>
          </a:ln>
          <a:effectLst/>
        </p:spPr>
        <p:txBody>
          <a:bodyPr wrap="none" anchor="ct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30000"/>
              </a:lnSpc>
              <a:buClr>
                <a:srgbClr val="FF0000"/>
              </a:buClr>
              <a:buSzPct val="60000"/>
              <a:defRPr/>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各种指标很重要，更重要的是“如何”管</a:t>
            </a:r>
          </a:p>
        </p:txBody>
      </p:sp>
      <p:sp>
        <p:nvSpPr>
          <p:cNvPr id="11" name="矩形 10"/>
          <p:cNvSpPr/>
          <p:nvPr/>
        </p:nvSpPr>
        <p:spPr>
          <a:xfrm>
            <a:off x="5507718" y="2026164"/>
            <a:ext cx="944880" cy="39878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责任人</a:t>
            </a:r>
          </a:p>
        </p:txBody>
      </p:sp>
      <p:sp>
        <p:nvSpPr>
          <p:cNvPr id="12" name="矩形 11"/>
          <p:cNvSpPr/>
          <p:nvPr/>
        </p:nvSpPr>
        <p:spPr>
          <a:xfrm>
            <a:off x="5510893" y="2629414"/>
            <a:ext cx="4387850" cy="101473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责任指标：否决性指标、结果性指标、过程性指标等</a:t>
            </a:r>
          </a:p>
        </p:txBody>
      </p:sp>
      <p:sp>
        <p:nvSpPr>
          <p:cNvPr id="13" name="矩形 12"/>
          <p:cNvSpPr/>
          <p:nvPr/>
        </p:nvSpPr>
        <p:spPr>
          <a:xfrm>
            <a:off x="5504543" y="3845439"/>
            <a:ext cx="1960880" cy="39878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指标考核的标准</a:t>
            </a:r>
          </a:p>
        </p:txBody>
      </p:sp>
      <p:sp>
        <p:nvSpPr>
          <p:cNvPr id="14" name="矩形 13"/>
          <p:cNvSpPr/>
          <p:nvPr/>
        </p:nvSpPr>
        <p:spPr>
          <a:xfrm>
            <a:off x="5504543" y="4524889"/>
            <a:ext cx="944880" cy="39878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有效期</a:t>
            </a:r>
          </a:p>
        </p:txBody>
      </p:sp>
      <p:sp>
        <p:nvSpPr>
          <p:cNvPr id="15" name="五边形 14"/>
          <p:cNvSpPr/>
          <p:nvPr/>
        </p:nvSpPr>
        <p:spPr bwMode="auto">
          <a:xfrm>
            <a:off x="5206093" y="2118239"/>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五边形 15"/>
          <p:cNvSpPr/>
          <p:nvPr/>
        </p:nvSpPr>
        <p:spPr bwMode="auto">
          <a:xfrm>
            <a:off x="5202918" y="2810389"/>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五边形 16"/>
          <p:cNvSpPr/>
          <p:nvPr/>
        </p:nvSpPr>
        <p:spPr bwMode="auto">
          <a:xfrm>
            <a:off x="5206093" y="3913702"/>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五边形 17"/>
          <p:cNvSpPr/>
          <p:nvPr/>
        </p:nvSpPr>
        <p:spPr bwMode="auto">
          <a:xfrm>
            <a:off x="5202918" y="4605852"/>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581211" y="1024037"/>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EHS</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绩效日常跟踪及定期回顾阶段的主要优势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a:spLocks noChangeArrowheads="1"/>
          </p:cNvSpPr>
          <p:nvPr/>
        </p:nvSpPr>
        <p:spPr bwMode="auto">
          <a:xfrm>
            <a:off x="0" y="2104390"/>
            <a:ext cx="12858750" cy="3743325"/>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Rectangle 3"/>
          <p:cNvSpPr>
            <a:spLocks noGrp="1" noChangeArrowheads="1"/>
          </p:cNvSpPr>
          <p:nvPr/>
        </p:nvSpPr>
        <p:spPr bwMode="auto">
          <a:xfrm>
            <a:off x="733423" y="2267669"/>
            <a:ext cx="6264275" cy="34150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强调过程管理，跟踪过程指标。</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考核中奖励与惩罚并重，不一味偏重于处罚。</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制定各种管理办法，确保</a:t>
            </a:r>
            <a:r>
              <a:rPr lang="en-US" altLang="zh-CN" sz="1800" b="1">
                <a:solidFill>
                  <a:schemeClr val="bg1"/>
                </a:solidFill>
                <a:latin typeface="微软雅黑" panose="020B0503020204020204" pitchFamily="34" charset="-122"/>
                <a:ea typeface="微软雅黑" panose="020B0503020204020204" pitchFamily="34" charset="-122"/>
              </a:rPr>
              <a:t>HSE</a:t>
            </a:r>
            <a:r>
              <a:rPr lang="zh-CN" altLang="en-US" sz="1800" b="1">
                <a:solidFill>
                  <a:schemeClr val="bg1"/>
                </a:solidFill>
                <a:latin typeface="微软雅黑" panose="020B0503020204020204" pitchFamily="34" charset="-122"/>
                <a:ea typeface="微软雅黑" panose="020B0503020204020204" pitchFamily="34" charset="-122"/>
              </a:rPr>
              <a:t>绩效考核依据统一的标准。</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一些机关和基层不同程度地应用了领导对下属“</a:t>
            </a:r>
            <a:r>
              <a:rPr lang="en-US" altLang="zh-CN" sz="1800" b="1">
                <a:solidFill>
                  <a:schemeClr val="bg1"/>
                </a:solidFill>
                <a:latin typeface="微软雅黑" panose="020B0503020204020204" pitchFamily="34" charset="-122"/>
                <a:ea typeface="微软雅黑" panose="020B0503020204020204" pitchFamily="34" charset="-122"/>
              </a:rPr>
              <a:t>1</a:t>
            </a:r>
            <a:r>
              <a:rPr lang="zh-CN" altLang="en-US" sz="1800" b="1">
                <a:solidFill>
                  <a:schemeClr val="bg1"/>
                </a:solidFill>
                <a:latin typeface="微软雅黑" panose="020B0503020204020204" pitchFamily="34" charset="-122"/>
                <a:ea typeface="微软雅黑" panose="020B0503020204020204" pitchFamily="34" charset="-122"/>
              </a:rPr>
              <a:t>对</a:t>
            </a:r>
            <a:r>
              <a:rPr lang="en-US" altLang="zh-CN" sz="1800" b="1">
                <a:solidFill>
                  <a:schemeClr val="bg1"/>
                </a:solidFill>
                <a:latin typeface="微软雅黑" panose="020B0503020204020204" pitchFamily="34" charset="-122"/>
                <a:ea typeface="微软雅黑" panose="020B0503020204020204" pitchFamily="34" charset="-122"/>
              </a:rPr>
              <a:t>1”</a:t>
            </a:r>
            <a:r>
              <a:rPr lang="zh-CN" altLang="en-US" sz="1800" b="1">
                <a:solidFill>
                  <a:schemeClr val="bg1"/>
                </a:solidFill>
                <a:latin typeface="微软雅黑" panose="020B0503020204020204" pitchFamily="34" charset="-122"/>
                <a:ea typeface="微软雅黑" panose="020B0503020204020204" pitchFamily="34" charset="-122"/>
              </a:rPr>
              <a:t>面谈的方法，以实现对员工的及时激励和</a:t>
            </a:r>
            <a:r>
              <a:rPr lang="en-US" altLang="zh-CN" sz="1800" b="1">
                <a:solidFill>
                  <a:schemeClr val="bg1"/>
                </a:solidFill>
                <a:latin typeface="微软雅黑" panose="020B0503020204020204" pitchFamily="34" charset="-122"/>
                <a:ea typeface="微软雅黑" panose="020B0503020204020204" pitchFamily="34" charset="-122"/>
              </a:rPr>
              <a:t>“</a:t>
            </a:r>
            <a:r>
              <a:rPr lang="zh-CN" altLang="en-US" sz="1800" b="1">
                <a:solidFill>
                  <a:schemeClr val="bg1"/>
                </a:solidFill>
                <a:latin typeface="微软雅黑" panose="020B0503020204020204" pitchFamily="34" charset="-122"/>
                <a:ea typeface="微软雅黑" panose="020B0503020204020204" pitchFamily="34" charset="-122"/>
              </a:rPr>
              <a:t>偏离管理”。</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安全部门定期发行与安全管理有关的信息，对过程指标和结果指标进行统计分析，为</a:t>
            </a:r>
            <a:r>
              <a:rPr lang="en-US" altLang="zh-CN" sz="1800" b="1">
                <a:solidFill>
                  <a:schemeClr val="bg1"/>
                </a:solidFill>
                <a:latin typeface="微软雅黑" panose="020B0503020204020204" pitchFamily="34" charset="-122"/>
                <a:ea typeface="微软雅黑" panose="020B0503020204020204" pitchFamily="34" charset="-122"/>
              </a:rPr>
              <a:t>HSE</a:t>
            </a:r>
            <a:r>
              <a:rPr lang="zh-CN" altLang="en-US" sz="1800" b="1">
                <a:solidFill>
                  <a:schemeClr val="bg1"/>
                </a:solidFill>
                <a:latin typeface="微软雅黑" panose="020B0503020204020204" pitchFamily="34" charset="-122"/>
                <a:ea typeface="微软雅黑" panose="020B0503020204020204" pitchFamily="34" charset="-122"/>
              </a:rPr>
              <a:t>绩效的过程管理奠定了基础，使领导和员工掌握最近的动态。</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635" y="1888490"/>
            <a:ext cx="12859385" cy="3743325"/>
          </a:xfrm>
          <a:prstGeom prst="rect">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3"/>
          <p:cNvSpPr>
            <a:spLocks noGrp="1" noChangeArrowheads="1"/>
          </p:cNvSpPr>
          <p:nvPr/>
        </p:nvSpPr>
        <p:spPr bwMode="auto">
          <a:xfrm>
            <a:off x="1316807" y="2000225"/>
            <a:ext cx="8352928" cy="258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领导落实</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个人行动计划</a:t>
            </a:r>
            <a:r>
              <a:rPr lang="en-US" altLang="zh-CN" sz="1800" b="1" dirty="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安全部门监督检查并提供报告</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定期实施考核和兑现</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建立了</a:t>
            </a:r>
            <a:r>
              <a:rPr lang="en-US" altLang="zh-CN" sz="1800" b="1" dirty="0">
                <a:solidFill>
                  <a:schemeClr val="bg1"/>
                </a:solidFill>
                <a:latin typeface="微软雅黑" panose="020B0503020204020204" pitchFamily="34" charset="-122"/>
                <a:ea typeface="微软雅黑" panose="020B0503020204020204" pitchFamily="34" charset="-122"/>
              </a:rPr>
              <a:t>HSE</a:t>
            </a:r>
            <a:r>
              <a:rPr lang="zh-CN" altLang="en-US" sz="1800" b="1" dirty="0">
                <a:solidFill>
                  <a:schemeClr val="bg1"/>
                </a:solidFill>
                <a:latin typeface="微软雅黑" panose="020B0503020204020204" pitchFamily="34" charset="-122"/>
                <a:ea typeface="微软雅黑" panose="020B0503020204020204" pitchFamily="34" charset="-122"/>
              </a:rPr>
              <a:t>信息管理系统</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直线组织已经开始在现场应用“看板”的方式管理日常员工的不安全行为</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当下属</a:t>
            </a:r>
            <a:r>
              <a:rPr lang="en-US" altLang="zh-CN" sz="1800" b="1" dirty="0">
                <a:solidFill>
                  <a:schemeClr val="bg1"/>
                </a:solidFill>
                <a:latin typeface="微软雅黑" panose="020B0503020204020204" pitchFamily="34" charset="-122"/>
                <a:ea typeface="微软雅黑" panose="020B0503020204020204" pitchFamily="34" charset="-122"/>
              </a:rPr>
              <a:t>HSE</a:t>
            </a:r>
            <a:r>
              <a:rPr lang="zh-CN" altLang="en-US" sz="1800" b="1" dirty="0">
                <a:solidFill>
                  <a:schemeClr val="bg1"/>
                </a:solidFill>
                <a:latin typeface="微软雅黑" panose="020B0503020204020204" pitchFamily="34" charset="-122"/>
                <a:ea typeface="微软雅黑" panose="020B0503020204020204" pitchFamily="34" charset="-122"/>
              </a:rPr>
              <a:t>绩效出现问题时，其主管将承担连带责任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8" name="Rectangle 2"/>
          <p:cNvSpPr>
            <a:spLocks noGrp="1" noChangeArrowheads="1"/>
          </p:cNvSpPr>
          <p:nvPr/>
        </p:nvSpPr>
        <p:spPr bwMode="auto">
          <a:xfrm>
            <a:off x="581211" y="1024037"/>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EHS</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绩效日常跟踪及定期回顾阶段的主要优势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733425" y="1269365"/>
            <a:ext cx="1194562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绩效管理在日常跟踪和定期回顾阶段的主要改善机会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Rectangle 3"/>
          <p:cNvSpPr>
            <a:spLocks noGrp="1" noChangeArrowheads="1"/>
          </p:cNvSpPr>
          <p:nvPr/>
        </p:nvSpPr>
        <p:spPr bwMode="auto">
          <a:xfrm>
            <a:off x="382905" y="1990090"/>
            <a:ext cx="12093575" cy="378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200000"/>
              </a:lnSpc>
              <a:spcBef>
                <a:spcPct val="0"/>
              </a:spcBef>
              <a:buClr>
                <a:schemeClr val="bg1"/>
              </a:buClr>
              <a:buFont typeface="Wingdings" panose="05000000000000000000" pitchFamily="2" charset="2"/>
              <a:buChar char="Ø"/>
            </a:pPr>
            <a:r>
              <a:rPr lang="en-US" altLang="zh-CN" sz="2000">
                <a:latin typeface="微软雅黑" panose="020B0503020204020204" pitchFamily="34" charset="-122"/>
                <a:ea typeface="微软雅黑" panose="020B0503020204020204" pitchFamily="34" charset="-122"/>
              </a:rPr>
              <a:t>HSE</a:t>
            </a:r>
            <a:r>
              <a:rPr lang="zh-CN" altLang="en-US" sz="2000">
                <a:latin typeface="微软雅黑" panose="020B0503020204020204" pitchFamily="34" charset="-122"/>
                <a:ea typeface="微软雅黑" panose="020B0503020204020204" pitchFamily="34" charset="-122"/>
              </a:rPr>
              <a:t>绩效管理的主体不是直线组织，考核的依据是安全部门或领导检查所收集到的数据 </a:t>
            </a:r>
          </a:p>
          <a:p>
            <a:pPr marL="358775" lvl="1" indent="-358775">
              <a:lnSpc>
                <a:spcPct val="200000"/>
              </a:lnSpc>
              <a:spcBef>
                <a:spcPct val="0"/>
              </a:spcBef>
              <a:buClr>
                <a:schemeClr val="bg1"/>
              </a:buClr>
              <a:buFont typeface="Wingdings" panose="05000000000000000000" pitchFamily="2" charset="2"/>
              <a:buChar char="Ø"/>
            </a:pPr>
            <a:r>
              <a:rPr lang="zh-CN" altLang="en-US" sz="2000">
                <a:latin typeface="微软雅黑" panose="020B0503020204020204" pitchFamily="34" charset="-122"/>
                <a:ea typeface="微软雅黑" panose="020B0503020204020204" pitchFamily="34" charset="-122"/>
              </a:rPr>
              <a:t>由安全部门大量制定</a:t>
            </a:r>
            <a:r>
              <a:rPr lang="en-US" altLang="zh-CN" sz="2000">
                <a:latin typeface="微软雅黑" panose="020B0503020204020204" pitchFamily="34" charset="-122"/>
                <a:ea typeface="微软雅黑" panose="020B0503020204020204" pitchFamily="34" charset="-122"/>
              </a:rPr>
              <a:t>HSE</a:t>
            </a:r>
            <a:r>
              <a:rPr lang="zh-CN" altLang="en-US" sz="2000">
                <a:latin typeface="微软雅黑" panose="020B0503020204020204" pitchFamily="34" charset="-122"/>
                <a:ea typeface="微软雅黑" panose="020B0503020204020204" pitchFamily="34" charset="-122"/>
              </a:rPr>
              <a:t>绩效管理和考核办法的做法在执行过程中收效甚微</a:t>
            </a:r>
          </a:p>
          <a:p>
            <a:pPr marL="358775" lvl="1" indent="-358775">
              <a:lnSpc>
                <a:spcPct val="200000"/>
              </a:lnSpc>
              <a:spcBef>
                <a:spcPct val="0"/>
              </a:spcBef>
              <a:buClr>
                <a:schemeClr val="bg1"/>
              </a:buClr>
              <a:buFont typeface="Wingdings" panose="05000000000000000000" pitchFamily="2" charset="2"/>
              <a:buChar char="Ø"/>
            </a:pPr>
            <a:r>
              <a:rPr lang="zh-CN" altLang="en-US" sz="2000">
                <a:latin typeface="微软雅黑" panose="020B0503020204020204" pitchFamily="34" charset="-122"/>
                <a:ea typeface="微软雅黑" panose="020B0503020204020204" pitchFamily="34" charset="-122"/>
              </a:rPr>
              <a:t>安全部门和领导审核的重点没有关注直线组织所设定的</a:t>
            </a:r>
            <a:r>
              <a:rPr lang="en-US" altLang="zh-CN" sz="2000">
                <a:latin typeface="微软雅黑" panose="020B0503020204020204" pitchFamily="34" charset="-122"/>
                <a:ea typeface="微软雅黑" panose="020B0503020204020204" pitchFamily="34" charset="-122"/>
              </a:rPr>
              <a:t>HSE</a:t>
            </a:r>
            <a:r>
              <a:rPr lang="zh-CN" altLang="en-US" sz="2000">
                <a:latin typeface="微软雅黑" panose="020B0503020204020204" pitchFamily="34" charset="-122"/>
                <a:ea typeface="微软雅黑" panose="020B0503020204020204" pitchFamily="34" charset="-122"/>
              </a:rPr>
              <a:t>目标的合理性，执行过程中是否真实准确收集结果指标和过程管理指标相关数据</a:t>
            </a:r>
          </a:p>
          <a:p>
            <a:pPr marL="358775" lvl="1" indent="-358775">
              <a:lnSpc>
                <a:spcPct val="200000"/>
              </a:lnSpc>
              <a:spcBef>
                <a:spcPct val="0"/>
              </a:spcBef>
              <a:buClr>
                <a:schemeClr val="bg1"/>
              </a:buClr>
              <a:buFont typeface="Wingdings" panose="05000000000000000000" pitchFamily="2" charset="2"/>
              <a:buChar char="Ø"/>
            </a:pPr>
            <a:r>
              <a:rPr lang="en-US" altLang="zh-CN" sz="2000">
                <a:latin typeface="微软雅黑" panose="020B0503020204020204" pitchFamily="34" charset="-122"/>
                <a:ea typeface="微软雅黑" panose="020B0503020204020204" pitchFamily="34" charset="-122"/>
              </a:rPr>
              <a:t>HSE</a:t>
            </a:r>
            <a:r>
              <a:rPr lang="zh-CN" altLang="en-US" sz="2000">
                <a:latin typeface="微软雅黑" panose="020B0503020204020204" pitchFamily="34" charset="-122"/>
                <a:ea typeface="微软雅黑" panose="020B0503020204020204" pitchFamily="34" charset="-122"/>
              </a:rPr>
              <a:t>信息系统是由安全部门管理使用，</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看板”管理等日常现场</a:t>
            </a:r>
            <a:r>
              <a:rPr lang="en-US" altLang="zh-CN" sz="2000">
                <a:latin typeface="微软雅黑" panose="020B0503020204020204" pitchFamily="34" charset="-122"/>
                <a:ea typeface="微软雅黑" panose="020B0503020204020204" pitchFamily="34" charset="-122"/>
              </a:rPr>
              <a:t>HSE</a:t>
            </a:r>
            <a:r>
              <a:rPr lang="zh-CN" altLang="en-US" sz="2000">
                <a:latin typeface="微软雅黑" panose="020B0503020204020204" pitchFamily="34" charset="-122"/>
                <a:ea typeface="微软雅黑" panose="020B0503020204020204" pitchFamily="34" charset="-122"/>
              </a:rPr>
              <a:t>过程管理的数据没有录入</a:t>
            </a:r>
            <a:r>
              <a:rPr lang="en-US" altLang="zh-CN" sz="2000">
                <a:latin typeface="微软雅黑" panose="020B0503020204020204" pitchFamily="34" charset="-122"/>
                <a:ea typeface="微软雅黑" panose="020B0503020204020204" pitchFamily="34" charset="-122"/>
              </a:rPr>
              <a:t>HSE</a:t>
            </a:r>
            <a:r>
              <a:rPr lang="zh-CN" altLang="en-US" sz="2000">
                <a:latin typeface="微软雅黑" panose="020B0503020204020204" pitchFamily="34" charset="-122"/>
                <a:ea typeface="微软雅黑" panose="020B0503020204020204" pitchFamily="34" charset="-122"/>
              </a:rPr>
              <a:t>信息系统</a:t>
            </a:r>
            <a:r>
              <a:rPr lang="en-US" altLang="zh-CN" sz="1600" b="1">
                <a:latin typeface="微软雅黑" panose="020B0503020204020204" pitchFamily="34" charset="-122"/>
                <a:ea typeface="微软雅黑" panose="020B0503020204020204" pitchFamily="34" charset="-122"/>
              </a:rPr>
              <a:t> </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3425" y="1100455"/>
            <a:ext cx="11194415" cy="5075555"/>
            <a:chOff x="1155" y="1613"/>
            <a:chExt cx="12929" cy="9264"/>
          </a:xfrm>
        </p:grpSpPr>
        <p:sp>
          <p:nvSpPr>
            <p:cNvPr id="6" name="任意多边形 5"/>
            <p:cNvSpPr/>
            <p:nvPr/>
          </p:nvSpPr>
          <p:spPr bwMode="auto">
            <a:xfrm>
              <a:off x="4787" y="3155"/>
              <a:ext cx="8730" cy="1187"/>
            </a:xfrm>
            <a:custGeom>
              <a:avLst/>
              <a:gdLst>
                <a:gd name="connsiteX0" fmla="*/ 0 w 5544616"/>
                <a:gd name="connsiteY0" fmla="*/ 0 h 753963"/>
                <a:gd name="connsiteX1" fmla="*/ 5544616 w 5544616"/>
                <a:gd name="connsiteY1" fmla="*/ 0 h 753963"/>
                <a:gd name="connsiteX2" fmla="*/ 5544616 w 5544616"/>
                <a:gd name="connsiteY2" fmla="*/ 753963 h 753963"/>
                <a:gd name="connsiteX3" fmla="*/ 0 w 5544616"/>
                <a:gd name="connsiteY3" fmla="*/ 753963 h 753963"/>
                <a:gd name="connsiteX4" fmla="*/ 0 w 5544616"/>
                <a:gd name="connsiteY4" fmla="*/ 520997 h 753963"/>
                <a:gd name="connsiteX5" fmla="*/ 94245 w 5544616"/>
                <a:gd name="connsiteY5" fmla="*/ 520997 h 753963"/>
                <a:gd name="connsiteX6" fmla="*/ 94245 w 5544616"/>
                <a:gd name="connsiteY6" fmla="*/ 659718 h 753963"/>
                <a:gd name="connsiteX7" fmla="*/ 5450371 w 5544616"/>
                <a:gd name="connsiteY7" fmla="*/ 659718 h 753963"/>
                <a:gd name="connsiteX8" fmla="*/ 5450371 w 5544616"/>
                <a:gd name="connsiteY8" fmla="*/ 94245 h 753963"/>
                <a:gd name="connsiteX9" fmla="*/ 94245 w 5544616"/>
                <a:gd name="connsiteY9" fmla="*/ 94245 h 753963"/>
                <a:gd name="connsiteX10" fmla="*/ 94245 w 5544616"/>
                <a:gd name="connsiteY10" fmla="*/ 232965 h 753963"/>
                <a:gd name="connsiteX11" fmla="*/ 0 w 5544616"/>
                <a:gd name="connsiteY11" fmla="*/ 232965 h 7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4616" h="753963">
                  <a:moveTo>
                    <a:pt x="0" y="0"/>
                  </a:moveTo>
                  <a:lnTo>
                    <a:pt x="5544616" y="0"/>
                  </a:lnTo>
                  <a:lnTo>
                    <a:pt x="5544616" y="753963"/>
                  </a:lnTo>
                  <a:lnTo>
                    <a:pt x="0" y="753963"/>
                  </a:lnTo>
                  <a:lnTo>
                    <a:pt x="0" y="520997"/>
                  </a:lnTo>
                  <a:lnTo>
                    <a:pt x="94245" y="520997"/>
                  </a:lnTo>
                  <a:lnTo>
                    <a:pt x="94245" y="659718"/>
                  </a:lnTo>
                  <a:lnTo>
                    <a:pt x="5450371" y="659718"/>
                  </a:lnTo>
                  <a:lnTo>
                    <a:pt x="5450371" y="94245"/>
                  </a:lnTo>
                  <a:lnTo>
                    <a:pt x="94245" y="94245"/>
                  </a:lnTo>
                  <a:lnTo>
                    <a:pt x="94245" y="232965"/>
                  </a:lnTo>
                  <a:lnTo>
                    <a:pt x="0" y="232965"/>
                  </a:ln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a:xfrm>
              <a:off x="5240" y="3435"/>
              <a:ext cx="7200" cy="72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各级主管的日常管理</a:t>
              </a:r>
            </a:p>
          </p:txBody>
        </p:sp>
        <p:sp>
          <p:nvSpPr>
            <p:cNvPr id="8" name="任意多边形 7"/>
            <p:cNvSpPr/>
            <p:nvPr/>
          </p:nvSpPr>
          <p:spPr bwMode="auto">
            <a:xfrm>
              <a:off x="4787" y="7185"/>
              <a:ext cx="8730" cy="1187"/>
            </a:xfrm>
            <a:custGeom>
              <a:avLst/>
              <a:gdLst>
                <a:gd name="connsiteX0" fmla="*/ 0 w 5544616"/>
                <a:gd name="connsiteY0" fmla="*/ 0 h 753963"/>
                <a:gd name="connsiteX1" fmla="*/ 5544616 w 5544616"/>
                <a:gd name="connsiteY1" fmla="*/ 0 h 753963"/>
                <a:gd name="connsiteX2" fmla="*/ 5544616 w 5544616"/>
                <a:gd name="connsiteY2" fmla="*/ 753963 h 753963"/>
                <a:gd name="connsiteX3" fmla="*/ 0 w 5544616"/>
                <a:gd name="connsiteY3" fmla="*/ 753963 h 753963"/>
                <a:gd name="connsiteX4" fmla="*/ 0 w 5544616"/>
                <a:gd name="connsiteY4" fmla="*/ 520997 h 753963"/>
                <a:gd name="connsiteX5" fmla="*/ 94245 w 5544616"/>
                <a:gd name="connsiteY5" fmla="*/ 520997 h 753963"/>
                <a:gd name="connsiteX6" fmla="*/ 94245 w 5544616"/>
                <a:gd name="connsiteY6" fmla="*/ 659718 h 753963"/>
                <a:gd name="connsiteX7" fmla="*/ 5450371 w 5544616"/>
                <a:gd name="connsiteY7" fmla="*/ 659718 h 753963"/>
                <a:gd name="connsiteX8" fmla="*/ 5450371 w 5544616"/>
                <a:gd name="connsiteY8" fmla="*/ 94245 h 753963"/>
                <a:gd name="connsiteX9" fmla="*/ 94245 w 5544616"/>
                <a:gd name="connsiteY9" fmla="*/ 94245 h 753963"/>
                <a:gd name="connsiteX10" fmla="*/ 94245 w 5544616"/>
                <a:gd name="connsiteY10" fmla="*/ 232965 h 753963"/>
                <a:gd name="connsiteX11" fmla="*/ 0 w 5544616"/>
                <a:gd name="connsiteY11" fmla="*/ 232965 h 7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4616" h="753963">
                  <a:moveTo>
                    <a:pt x="0" y="0"/>
                  </a:moveTo>
                  <a:lnTo>
                    <a:pt x="5544616" y="0"/>
                  </a:lnTo>
                  <a:lnTo>
                    <a:pt x="5544616" y="753963"/>
                  </a:lnTo>
                  <a:lnTo>
                    <a:pt x="0" y="753963"/>
                  </a:lnTo>
                  <a:lnTo>
                    <a:pt x="0" y="520997"/>
                  </a:lnTo>
                  <a:lnTo>
                    <a:pt x="94245" y="520997"/>
                  </a:lnTo>
                  <a:lnTo>
                    <a:pt x="94245" y="659718"/>
                  </a:lnTo>
                  <a:lnTo>
                    <a:pt x="5450371" y="659718"/>
                  </a:lnTo>
                  <a:lnTo>
                    <a:pt x="5450371" y="94245"/>
                  </a:lnTo>
                  <a:lnTo>
                    <a:pt x="94245" y="94245"/>
                  </a:lnTo>
                  <a:lnTo>
                    <a:pt x="94245" y="232965"/>
                  </a:lnTo>
                  <a:lnTo>
                    <a:pt x="0" y="232965"/>
                  </a:ln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a:xfrm>
              <a:off x="5275" y="7462"/>
              <a:ext cx="7200" cy="72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定期的、正式的阶段性回顾可以</a:t>
              </a:r>
            </a:p>
          </p:txBody>
        </p:sp>
        <p:sp>
          <p:nvSpPr>
            <p:cNvPr id="10" name="矩形 9"/>
            <p:cNvSpPr/>
            <p:nvPr/>
          </p:nvSpPr>
          <p:spPr>
            <a:xfrm>
              <a:off x="4787" y="4192"/>
              <a:ext cx="9297" cy="32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密切关注员工的表现</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提供及时的反馈意见</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对于表现符合公司期望值的员工给与即时肯定或奖励</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若员工行为出现偏差，应立即制止并加以纠正  </a:t>
              </a:r>
            </a:p>
          </p:txBody>
        </p:sp>
        <p:sp>
          <p:nvSpPr>
            <p:cNvPr id="11" name="矩形 10"/>
            <p:cNvSpPr/>
            <p:nvPr/>
          </p:nvSpPr>
          <p:spPr>
            <a:xfrm>
              <a:off x="4787" y="8435"/>
              <a:ext cx="7200" cy="244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及时指导、修正工作方向</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提供相应的协助 </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调整工作目标，以支持员工完成任务</a:t>
              </a:r>
            </a:p>
          </p:txBody>
        </p:sp>
        <p:sp>
          <p:nvSpPr>
            <p:cNvPr id="12" name="矩形 11"/>
            <p:cNvSpPr>
              <a:spLocks noChangeArrowheads="1"/>
            </p:cNvSpPr>
            <p:nvPr/>
          </p:nvSpPr>
          <p:spPr bwMode="auto">
            <a:xfrm>
              <a:off x="1467" y="4220"/>
              <a:ext cx="1957" cy="3062"/>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1467" y="4942"/>
              <a:ext cx="1942"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eaLnBrk="1" hangingPunct="1">
                <a:lnSpc>
                  <a:spcPct val="120000"/>
                </a:lnSpc>
                <a:buClr>
                  <a:schemeClr val="tx2"/>
                </a:buClr>
              </a:pPr>
              <a:r>
                <a:rPr lang="zh-CN" altLang="en-US" sz="2000">
                  <a:solidFill>
                    <a:schemeClr val="bg1"/>
                  </a:solidFill>
                  <a:latin typeface="微软雅黑" panose="020B0503020204020204" pitchFamily="34" charset="-122"/>
                  <a:ea typeface="微软雅黑" panose="020B0503020204020204" pitchFamily="34" charset="-122"/>
                </a:rPr>
                <a:t>最佳</a:t>
              </a:r>
              <a:endParaRPr lang="en-US" altLang="zh-CN" sz="2000">
                <a:solidFill>
                  <a:schemeClr val="bg1"/>
                </a:solidFill>
                <a:latin typeface="微软雅黑" panose="020B0503020204020204" pitchFamily="34" charset="-122"/>
                <a:ea typeface="微软雅黑" panose="020B0503020204020204" pitchFamily="34" charset="-122"/>
              </a:endParaRPr>
            </a:p>
            <a:p>
              <a:pPr marL="0" lvl="2" algn="ctr" eaLnBrk="1" hangingPunct="1">
                <a:lnSpc>
                  <a:spcPct val="120000"/>
                </a:lnSpc>
                <a:buClr>
                  <a:schemeClr val="tx2"/>
                </a:buClr>
              </a:pPr>
              <a:r>
                <a:rPr lang="zh-CN" altLang="en-US" sz="2000">
                  <a:solidFill>
                    <a:schemeClr val="bg1"/>
                  </a:solidFill>
                  <a:latin typeface="微软雅黑" panose="020B0503020204020204" pitchFamily="34" charset="-122"/>
                  <a:ea typeface="微软雅黑" panose="020B0503020204020204" pitchFamily="34" charset="-122"/>
                </a:rPr>
                <a:t>改善方法</a:t>
              </a:r>
            </a:p>
          </p:txBody>
        </p:sp>
        <p:sp>
          <p:nvSpPr>
            <p:cNvPr id="14" name="左中括号 13"/>
            <p:cNvSpPr/>
            <p:nvPr/>
          </p:nvSpPr>
          <p:spPr bwMode="auto">
            <a:xfrm>
              <a:off x="3790" y="3750"/>
              <a:ext cx="795" cy="4055"/>
            </a:xfrm>
            <a:prstGeom prst="leftBracket">
              <a:avLst>
                <a:gd name="adj" fmla="val 0"/>
              </a:avLst>
            </a:prstGeom>
            <a:noFill/>
            <a:ln w="19050" cap="flat" cmpd="sng" algn="ctr">
              <a:solidFill>
                <a:schemeClr val="bg2">
                  <a:lumMod val="25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cxnSp>
          <p:nvCxnSpPr>
            <p:cNvPr id="15" name="直接连接符 14"/>
            <p:cNvCxnSpPr>
              <a:stCxn id="12" idx="3"/>
            </p:cNvCxnSpPr>
            <p:nvPr/>
          </p:nvCxnSpPr>
          <p:spPr bwMode="auto">
            <a:xfrm>
              <a:off x="3425" y="5752"/>
              <a:ext cx="340" cy="0"/>
            </a:xfrm>
            <a:prstGeom prst="line">
              <a:avLst/>
            </a:prstGeom>
            <a:noFill/>
            <a:ln w="19050" cap="flat" cmpd="sng" algn="ctr">
              <a:solidFill>
                <a:schemeClr val="bg2">
                  <a:lumMod val="25000"/>
                </a:schemeClr>
              </a:solidFill>
              <a:prstDash val="solid"/>
              <a:round/>
              <a:headEnd type="none" w="med" len="med"/>
              <a:tailEnd type="none" w="med" len="med"/>
            </a:ln>
            <a:effectLst/>
          </p:spPr>
        </p:cxnSp>
        <p:sp>
          <p:nvSpPr>
            <p:cNvPr id="16" name="椭圆 15"/>
            <p:cNvSpPr/>
            <p:nvPr/>
          </p:nvSpPr>
          <p:spPr bwMode="auto">
            <a:xfrm>
              <a:off x="4505" y="3642"/>
              <a:ext cx="213" cy="215"/>
            </a:xfrm>
            <a:prstGeom prst="ellipse">
              <a:avLst/>
            </a:prstGeom>
            <a:solidFill>
              <a:schemeClr val="bg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椭圆 16"/>
            <p:cNvSpPr/>
            <p:nvPr/>
          </p:nvSpPr>
          <p:spPr bwMode="auto">
            <a:xfrm>
              <a:off x="4505" y="7672"/>
              <a:ext cx="213" cy="213"/>
            </a:xfrm>
            <a:prstGeom prst="ellipse">
              <a:avLst/>
            </a:prstGeom>
            <a:solidFill>
              <a:schemeClr val="bg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Rectangle 2"/>
            <p:cNvSpPr>
              <a:spLocks noGrp="1" noChangeArrowheads="1"/>
            </p:cNvSpPr>
            <p:nvPr/>
          </p:nvSpPr>
          <p:spPr bwMode="auto">
            <a:xfrm>
              <a:off x="1155" y="1613"/>
              <a:ext cx="12087" cy="953"/>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试点单位改善方向：绩效日常跟踪和定期回顾</a:t>
              </a: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 y="1456055"/>
            <a:ext cx="10116820" cy="4542155"/>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nvSpPr>
        <p:spPr bwMode="auto">
          <a:xfrm>
            <a:off x="706559" y="880021"/>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试点单位绩效日常跟踪和定期回顾的流程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bwMode="auto">
          <a:xfrm>
            <a:off x="10248899" y="2464197"/>
            <a:ext cx="2519362" cy="1944688"/>
          </a:xfrm>
          <a:prstGeom prst="rect">
            <a:avLst/>
          </a:prstGeom>
          <a:solidFill>
            <a:schemeClr val="bg1">
              <a:lumMod val="8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a:spLocks noChangeArrowheads="1"/>
          </p:cNvSpPr>
          <p:nvPr/>
        </p:nvSpPr>
        <p:spPr bwMode="auto">
          <a:xfrm>
            <a:off x="10248899" y="2559447"/>
            <a:ext cx="2570162"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Char char="Ø"/>
            </a:pPr>
            <a:r>
              <a:rPr lang="zh-CN" altLang="en-US" sz="1800"/>
              <a:t>从管理的视角来看该流程中好的方面有哪些？</a:t>
            </a:r>
          </a:p>
          <a:p>
            <a:pPr eaLnBrk="1" hangingPunct="1">
              <a:lnSpc>
                <a:spcPct val="150000"/>
              </a:lnSpc>
              <a:buClr>
                <a:schemeClr val="tx2"/>
              </a:buClr>
              <a:buFont typeface="Wingdings" panose="05000000000000000000" pitchFamily="2" charset="2"/>
              <a:buChar char="Ø"/>
            </a:pPr>
            <a:r>
              <a:rPr lang="zh-CN" altLang="en-US" sz="1800"/>
              <a:t>从管理的视角来看该流程有哪些不足？</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3415" y="951865"/>
            <a:ext cx="11730355" cy="5167630"/>
            <a:chOff x="1029" y="1499"/>
            <a:chExt cx="14400" cy="8765"/>
          </a:xfrm>
        </p:grpSpPr>
        <p:sp>
          <p:nvSpPr>
            <p:cNvPr id="6" name="矩形 5"/>
            <p:cNvSpPr/>
            <p:nvPr/>
          </p:nvSpPr>
          <p:spPr bwMode="auto">
            <a:xfrm>
              <a:off x="1029" y="7089"/>
              <a:ext cx="14400" cy="3175"/>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 y="2816"/>
              <a:ext cx="13810" cy="2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4501" y="6092"/>
              <a:ext cx="7485"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spcBef>
                  <a:spcPct val="25000"/>
                </a:spcBef>
                <a:spcAft>
                  <a:spcPct val="20000"/>
                </a:spcAft>
                <a:buClr>
                  <a:schemeClr val="tx2"/>
                </a:buClr>
              </a:pPr>
              <a:r>
                <a:rPr lang="en-US" altLang="zh-CN" sz="1800">
                  <a:solidFill>
                    <a:srgbClr val="4B4B4B"/>
                  </a:solidFill>
                  <a:latin typeface="微软雅黑" panose="020B0503020204020204" pitchFamily="34" charset="-122"/>
                  <a:ea typeface="微软雅黑" panose="020B0503020204020204" pitchFamily="34" charset="-122"/>
                </a:rPr>
                <a:t>2009</a:t>
              </a:r>
              <a:r>
                <a:rPr lang="zh-CN" altLang="en-US" sz="1800">
                  <a:solidFill>
                    <a:srgbClr val="4B4B4B"/>
                  </a:solidFill>
                  <a:latin typeface="微软雅黑" panose="020B0503020204020204" pitchFamily="34" charset="-122"/>
                  <a:ea typeface="微软雅黑" panose="020B0503020204020204" pitchFamily="34" charset="-122"/>
                </a:rPr>
                <a:t>年某试点单位可记录事件统计表</a:t>
              </a:r>
            </a:p>
          </p:txBody>
        </p:sp>
        <p:sp>
          <p:nvSpPr>
            <p:cNvPr id="9" name="图文框 8"/>
            <p:cNvSpPr/>
            <p:nvPr/>
          </p:nvSpPr>
          <p:spPr bwMode="auto">
            <a:xfrm>
              <a:off x="1199" y="2666"/>
              <a:ext cx="14060" cy="2947"/>
            </a:xfrm>
            <a:prstGeom prst="frame">
              <a:avLst>
                <a:gd name="adj1" fmla="val 5377"/>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矩形 9"/>
            <p:cNvSpPr>
              <a:spLocks noChangeArrowheads="1"/>
            </p:cNvSpPr>
            <p:nvPr/>
          </p:nvSpPr>
          <p:spPr bwMode="auto">
            <a:xfrm>
              <a:off x="2044" y="7881"/>
              <a:ext cx="1237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pPr>
              <a:r>
                <a:rPr lang="zh-CN" altLang="en-US" sz="1800">
                  <a:solidFill>
                    <a:schemeClr val="bg1"/>
                  </a:solidFill>
                  <a:latin typeface="微软雅黑" panose="020B0503020204020204" pitchFamily="34" charset="-122"/>
                  <a:ea typeface="微软雅黑" panose="020B0503020204020204" pitchFamily="34" charset="-122"/>
                </a:rPr>
                <a:t>可记录的事件逐年增加，反映了管理层在绩效管理中已经逐步接受鼓励事件报告的做法，基层识别事件的能力明显提升 </a:t>
              </a:r>
            </a:p>
          </p:txBody>
        </p:sp>
        <p:sp>
          <p:nvSpPr>
            <p:cNvPr id="11" name="Rectangle 2"/>
            <p:cNvSpPr>
              <a:spLocks noGrp="1" noChangeArrowheads="1"/>
            </p:cNvSpPr>
            <p:nvPr/>
          </p:nvSpPr>
          <p:spPr bwMode="auto">
            <a:xfrm>
              <a:off x="1215" y="1499"/>
              <a:ext cx="12133" cy="88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）：强调过程管理，跟踪过程指标</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0877" y="951865"/>
            <a:ext cx="11789052" cy="5393372"/>
            <a:chOff x="1198" y="1499"/>
            <a:chExt cx="12925" cy="8493"/>
          </a:xfrm>
        </p:grpSpPr>
        <p:sp>
          <p:nvSpPr>
            <p:cNvPr id="6" name="Rectangle 3"/>
            <p:cNvSpPr>
              <a:spLocks noChangeArrowheads="1"/>
            </p:cNvSpPr>
            <p:nvPr/>
          </p:nvSpPr>
          <p:spPr bwMode="auto">
            <a:xfrm>
              <a:off x="1411" y="2622"/>
              <a:ext cx="12500" cy="210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spcBef>
                  <a:spcPts val="0"/>
                </a:spcBef>
                <a:spcAft>
                  <a:spcPts val="0"/>
                </a:spcAft>
                <a:buClr>
                  <a:schemeClr val="tx2"/>
                </a:buClr>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2009年对20个基层单位考核中低于100分值的月次计54次，其中主要集中在QHSE（16月次）、生产运行（15月次）、质量计量（8月次）。</a:t>
              </a:r>
              <a:r>
                <a:rPr lang="en-US" altLang="zh-CN" sz="1800" dirty="0" err="1">
                  <a:solidFill>
                    <a:schemeClr val="bg2">
                      <a:lumMod val="25000"/>
                    </a:schemeClr>
                  </a:solidFill>
                  <a:latin typeface="微软雅黑" panose="020B0503020204020204" pitchFamily="34" charset="-122"/>
                  <a:ea typeface="微软雅黑" panose="020B0503020204020204" pitchFamily="34" charset="-122"/>
                </a:rPr>
                <a:t>说明了HSE绩效考核过程管理得到强化，与关注生产运行和质量计量一样同等关注HSE</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 y="5345"/>
              <a:ext cx="12925" cy="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nvSpPr>
          <p:spPr bwMode="auto">
            <a:xfrm>
              <a:off x="1215" y="1499"/>
              <a:ext cx="12133" cy="822"/>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）：强调过程管理，跟踪过程指标</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577261" y="1227619"/>
            <a:ext cx="10048516"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2</a:t>
            </a:r>
            <a:r>
              <a:rPr lang="zh-CN" altLang="en-US" sz="2800" dirty="0">
                <a:solidFill>
                  <a:schemeClr val="tx2">
                    <a:lumMod val="50000"/>
                  </a:schemeClr>
                </a:solidFill>
                <a:latin typeface="华文中宋" panose="02010600040101010101" pitchFamily="2" charset="-122"/>
                <a:ea typeface="华文中宋" panose="02010600040101010101" pitchFamily="2" charset="-122"/>
              </a:rPr>
              <a:t>）：考核中奖励与惩罚并重，不偏重于处罚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p:nvPr/>
        </p:nvSpPr>
        <p:spPr>
          <a:xfrm>
            <a:off x="4117181" y="2027237"/>
            <a:ext cx="4572000" cy="33718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80000"/>
              </a:lnSpc>
              <a:spcBef>
                <a:spcPct val="50000"/>
              </a:spcBef>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生产部门主管业绩考核加分项</a:t>
            </a:r>
          </a:p>
        </p:txBody>
      </p:sp>
      <p:grpSp>
        <p:nvGrpSpPr>
          <p:cNvPr id="2" name="组合 1"/>
          <p:cNvGrpSpPr/>
          <p:nvPr/>
        </p:nvGrpSpPr>
        <p:grpSpPr>
          <a:xfrm>
            <a:off x="733425" y="3026410"/>
            <a:ext cx="11483975" cy="2515870"/>
            <a:chOff x="3436" y="4815"/>
            <a:chExt cx="13297" cy="3913"/>
          </a:xfrm>
        </p:grpSpPr>
        <p:sp>
          <p:nvSpPr>
            <p:cNvPr id="8" name="圆角矩形 7"/>
            <p:cNvSpPr/>
            <p:nvPr/>
          </p:nvSpPr>
          <p:spPr bwMode="auto">
            <a:xfrm>
              <a:off x="3436" y="4815"/>
              <a:ext cx="6465" cy="613"/>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圆角矩形 8"/>
            <p:cNvSpPr>
              <a:spLocks noChangeArrowheads="1"/>
            </p:cNvSpPr>
            <p:nvPr/>
          </p:nvSpPr>
          <p:spPr bwMode="auto">
            <a:xfrm>
              <a:off x="10271" y="4815"/>
              <a:ext cx="6462" cy="613"/>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圆角矩形 9"/>
            <p:cNvSpPr>
              <a:spLocks noChangeArrowheads="1"/>
            </p:cNvSpPr>
            <p:nvPr/>
          </p:nvSpPr>
          <p:spPr bwMode="auto">
            <a:xfrm>
              <a:off x="3436" y="5637"/>
              <a:ext cx="6462" cy="612"/>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圆角矩形 10"/>
            <p:cNvSpPr/>
            <p:nvPr/>
          </p:nvSpPr>
          <p:spPr bwMode="auto">
            <a:xfrm>
              <a:off x="3436" y="6465"/>
              <a:ext cx="6462" cy="613"/>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圆角矩形 11"/>
            <p:cNvSpPr>
              <a:spLocks noChangeArrowheads="1"/>
            </p:cNvSpPr>
            <p:nvPr/>
          </p:nvSpPr>
          <p:spPr bwMode="auto">
            <a:xfrm>
              <a:off x="3436" y="7287"/>
              <a:ext cx="6462" cy="612"/>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圆角矩形 12"/>
            <p:cNvSpPr/>
            <p:nvPr/>
          </p:nvSpPr>
          <p:spPr bwMode="auto">
            <a:xfrm>
              <a:off x="10271" y="5637"/>
              <a:ext cx="6462" cy="612"/>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圆角矩形 13"/>
            <p:cNvSpPr>
              <a:spLocks noChangeArrowheads="1"/>
            </p:cNvSpPr>
            <p:nvPr/>
          </p:nvSpPr>
          <p:spPr bwMode="auto">
            <a:xfrm>
              <a:off x="10271" y="6470"/>
              <a:ext cx="6462" cy="613"/>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圆角矩形 14"/>
            <p:cNvSpPr/>
            <p:nvPr/>
          </p:nvSpPr>
          <p:spPr bwMode="auto">
            <a:xfrm>
              <a:off x="10271" y="7292"/>
              <a:ext cx="6462" cy="612"/>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矩形 15"/>
            <p:cNvSpPr>
              <a:spLocks noChangeArrowheads="1"/>
            </p:cNvSpPr>
            <p:nvPr/>
          </p:nvSpPr>
          <p:spPr bwMode="auto">
            <a:xfrm>
              <a:off x="4374" y="4815"/>
              <a:ext cx="424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主动报告轻伤、未遂事件</a:t>
              </a:r>
            </a:p>
          </p:txBody>
        </p:sp>
        <p:sp>
          <p:nvSpPr>
            <p:cNvPr id="17" name="矩形 16"/>
            <p:cNvSpPr>
              <a:spLocks noChangeArrowheads="1"/>
            </p:cNvSpPr>
            <p:nvPr/>
          </p:nvSpPr>
          <p:spPr bwMode="auto">
            <a:xfrm>
              <a:off x="12076" y="4830"/>
              <a:ext cx="280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建议被采用次数</a:t>
              </a:r>
            </a:p>
          </p:txBody>
        </p:sp>
        <p:sp>
          <p:nvSpPr>
            <p:cNvPr id="18" name="矩形 17"/>
            <p:cNvSpPr>
              <a:spLocks noChangeArrowheads="1"/>
            </p:cNvSpPr>
            <p:nvPr/>
          </p:nvSpPr>
          <p:spPr bwMode="auto">
            <a:xfrm>
              <a:off x="4276" y="5642"/>
              <a:ext cx="496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安全委员会成员（主席除外）</a:t>
              </a:r>
            </a:p>
          </p:txBody>
        </p:sp>
        <p:sp>
          <p:nvSpPr>
            <p:cNvPr id="19" name="矩形 18"/>
            <p:cNvSpPr>
              <a:spLocks noChangeArrowheads="1"/>
            </p:cNvSpPr>
            <p:nvPr/>
          </p:nvSpPr>
          <p:spPr bwMode="auto">
            <a:xfrm>
              <a:off x="11894" y="5652"/>
              <a:ext cx="316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参与行为安全审核</a:t>
              </a:r>
            </a:p>
          </p:txBody>
        </p:sp>
        <p:sp>
          <p:nvSpPr>
            <p:cNvPr id="20" name="矩形 19"/>
            <p:cNvSpPr>
              <a:spLocks noChangeArrowheads="1"/>
            </p:cNvSpPr>
            <p:nvPr/>
          </p:nvSpPr>
          <p:spPr bwMode="auto">
            <a:xfrm>
              <a:off x="4824" y="6460"/>
              <a:ext cx="388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帮助制作安全操作规程</a:t>
              </a:r>
            </a:p>
          </p:txBody>
        </p:sp>
        <p:sp>
          <p:nvSpPr>
            <p:cNvPr id="21" name="矩形 20"/>
            <p:cNvSpPr>
              <a:spLocks noChangeArrowheads="1"/>
            </p:cNvSpPr>
            <p:nvPr/>
          </p:nvSpPr>
          <p:spPr bwMode="auto">
            <a:xfrm>
              <a:off x="11894" y="6480"/>
              <a:ext cx="316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亲自参与安全活动</a:t>
              </a:r>
            </a:p>
          </p:txBody>
        </p:sp>
        <p:sp>
          <p:nvSpPr>
            <p:cNvPr id="22" name="矩形 21"/>
            <p:cNvSpPr>
              <a:spLocks noChangeArrowheads="1"/>
            </p:cNvSpPr>
            <p:nvPr/>
          </p:nvSpPr>
          <p:spPr bwMode="auto">
            <a:xfrm>
              <a:off x="5241" y="7315"/>
              <a:ext cx="280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为集体争取加分</a:t>
              </a:r>
            </a:p>
          </p:txBody>
        </p:sp>
        <p:sp>
          <p:nvSpPr>
            <p:cNvPr id="23" name="矩形 22"/>
            <p:cNvSpPr>
              <a:spLocks noChangeArrowheads="1"/>
            </p:cNvSpPr>
            <p:nvPr/>
          </p:nvSpPr>
          <p:spPr bwMode="auto">
            <a:xfrm>
              <a:off x="12624" y="7315"/>
              <a:ext cx="1728"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救援事迹</a:t>
              </a:r>
            </a:p>
          </p:txBody>
        </p:sp>
        <p:sp>
          <p:nvSpPr>
            <p:cNvPr id="24" name="圆角矩形 23"/>
            <p:cNvSpPr/>
            <p:nvPr/>
          </p:nvSpPr>
          <p:spPr bwMode="auto">
            <a:xfrm>
              <a:off x="3436" y="8115"/>
              <a:ext cx="13297" cy="613"/>
            </a:xfrm>
            <a:prstGeom prst="roundRect">
              <a:avLst>
                <a:gd name="adj" fmla="val 4426"/>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5" name="Rectangle 3"/>
            <p:cNvSpPr>
              <a:spLocks noChangeArrowheads="1"/>
            </p:cNvSpPr>
            <p:nvPr/>
          </p:nvSpPr>
          <p:spPr bwMode="auto">
            <a:xfrm>
              <a:off x="5967" y="8147"/>
              <a:ext cx="8154"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管辖区域承包商安全业绩突出（评比</a:t>
              </a:r>
              <a:r>
                <a:rPr lang="en-US" altLang="zh-CN" sz="1800">
                  <a:solidFill>
                    <a:schemeClr val="bg1"/>
                  </a:solidFill>
                  <a:latin typeface="微软雅黑" panose="020B0503020204020204" pitchFamily="34" charset="-122"/>
                  <a:ea typeface="微软雅黑" panose="020B0503020204020204" pitchFamily="34" charset="-122"/>
                </a:rPr>
                <a:t>1</a:t>
              </a:r>
              <a:r>
                <a:rPr lang="zh-CN" altLang="en-US" sz="1800">
                  <a:solidFill>
                    <a:schemeClr val="bg1"/>
                  </a:solidFill>
                  <a:latin typeface="微软雅黑" panose="020B0503020204020204" pitchFamily="34" charset="-122"/>
                  <a:ea typeface="微软雅黑" panose="020B0503020204020204" pitchFamily="34" charset="-122"/>
                </a:rPr>
                <a:t>、</a:t>
              </a:r>
              <a:r>
                <a:rPr lang="en-US" altLang="zh-CN" sz="1800">
                  <a:solidFill>
                    <a:schemeClr val="bg1"/>
                  </a:solidFill>
                  <a:latin typeface="微软雅黑" panose="020B0503020204020204" pitchFamily="34" charset="-122"/>
                  <a:ea typeface="微软雅黑" panose="020B0503020204020204" pitchFamily="34" charset="-122"/>
                </a:rPr>
                <a:t>2</a:t>
              </a:r>
              <a:r>
                <a:rPr lang="zh-CN" altLang="en-US" sz="1800">
                  <a:solidFill>
                    <a:schemeClr val="bg1"/>
                  </a:solidFill>
                  <a:latin typeface="微软雅黑" panose="020B0503020204020204" pitchFamily="34" charset="-122"/>
                  <a:ea typeface="微软雅黑" panose="020B0503020204020204" pitchFamily="34" charset="-122"/>
                </a:rPr>
                <a:t>、</a:t>
              </a:r>
              <a:r>
                <a:rPr lang="en-US" altLang="zh-CN" sz="1800">
                  <a:solidFill>
                    <a:schemeClr val="bg1"/>
                  </a:solidFill>
                  <a:latin typeface="微软雅黑" panose="020B0503020204020204" pitchFamily="34" charset="-122"/>
                  <a:ea typeface="微软雅黑" panose="020B0503020204020204" pitchFamily="34" charset="-122"/>
                </a:rPr>
                <a:t>3</a:t>
              </a:r>
              <a:r>
                <a:rPr lang="zh-CN" altLang="en-US" sz="1800">
                  <a:solidFill>
                    <a:schemeClr val="bg1"/>
                  </a:solidFill>
                  <a:latin typeface="微软雅黑" panose="020B0503020204020204" pitchFamily="34" charset="-122"/>
                  <a:ea typeface="微软雅黑" panose="020B0503020204020204" pitchFamily="34" charset="-122"/>
                </a:rPr>
                <a:t>名）</a:t>
              </a: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grpSp>
        <p:nvGrpSpPr>
          <p:cNvPr id="2" name="组合 1"/>
          <p:cNvGrpSpPr/>
          <p:nvPr/>
        </p:nvGrpSpPr>
        <p:grpSpPr>
          <a:xfrm>
            <a:off x="366395" y="1204595"/>
            <a:ext cx="12249785" cy="4968875"/>
            <a:chOff x="1155" y="1272"/>
            <a:chExt cx="14400" cy="8980"/>
          </a:xfrm>
        </p:grpSpPr>
        <p:sp>
          <p:nvSpPr>
            <p:cNvPr id="5" name="矩形 4"/>
            <p:cNvSpPr/>
            <p:nvPr/>
          </p:nvSpPr>
          <p:spPr bwMode="auto">
            <a:xfrm>
              <a:off x="1240" y="4360"/>
              <a:ext cx="14230" cy="5892"/>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6" name="矩形 5"/>
            <p:cNvSpPr>
              <a:spLocks noChangeArrowheads="1"/>
            </p:cNvSpPr>
            <p:nvPr/>
          </p:nvSpPr>
          <p:spPr bwMode="auto">
            <a:xfrm>
              <a:off x="1155" y="2565"/>
              <a:ext cx="14400" cy="1927"/>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Rectangle 3"/>
            <p:cNvSpPr>
              <a:spLocks noGrp="1" noChangeArrowheads="1"/>
            </p:cNvSpPr>
            <p:nvPr/>
          </p:nvSpPr>
          <p:spPr>
            <a:xfrm>
              <a:off x="2915" y="8967"/>
              <a:ext cx="12640" cy="666"/>
            </a:xfrm>
            <a:prstGeom prst="rect">
              <a:avLst/>
            </a:prstGeom>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lvl="1" indent="0">
                <a:spcBef>
                  <a:spcPts val="0"/>
                </a:spcBef>
                <a:buFont typeface="Wingdings" panose="05000000000000000000" pitchFamily="2" charset="2"/>
                <a:buNone/>
                <a:defRPr/>
              </a:pPr>
              <a:r>
                <a:rPr lang="zh-CN" altLang="en-US" sz="1800" kern="1200" dirty="0">
                  <a:solidFill>
                    <a:schemeClr val="bg2">
                      <a:lumMod val="10000"/>
                    </a:schemeClr>
                  </a:solidFill>
                  <a:latin typeface="微软雅黑" panose="020B0503020204020204" pitchFamily="34" charset="-122"/>
                  <a:ea typeface="微软雅黑" panose="020B0503020204020204" pitchFamily="34" charset="-122"/>
                  <a:cs typeface="+mn-cs"/>
                </a:rPr>
                <a:t>在设定管理指标时，直线主管面对面与其下属确认</a:t>
              </a:r>
            </a:p>
          </p:txBody>
        </p:sp>
        <p:sp>
          <p:nvSpPr>
            <p:cNvPr id="8" name="矩形 7"/>
            <p:cNvSpPr>
              <a:spLocks noChangeArrowheads="1"/>
            </p:cNvSpPr>
            <p:nvPr/>
          </p:nvSpPr>
          <p:spPr bwMode="auto">
            <a:xfrm>
              <a:off x="2395" y="2727"/>
              <a:ext cx="11680"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pP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目标与指标的设定、</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绩效考核、</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业绩数据统计、持续改进等方面的“管理要求”，要点如下：</a:t>
              </a:r>
            </a:p>
          </p:txBody>
        </p:sp>
        <p:sp>
          <p:nvSpPr>
            <p:cNvPr id="9" name="任意多边形 8"/>
            <p:cNvSpPr/>
            <p:nvPr/>
          </p:nvSpPr>
          <p:spPr bwMode="auto">
            <a:xfrm>
              <a:off x="2135" y="5282"/>
              <a:ext cx="648" cy="533"/>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任意多边形 9"/>
            <p:cNvSpPr/>
            <p:nvPr/>
          </p:nvSpPr>
          <p:spPr bwMode="auto">
            <a:xfrm>
              <a:off x="2135" y="6582"/>
              <a:ext cx="648" cy="533"/>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p:nvPr/>
          </p:nvSpPr>
          <p:spPr>
            <a:xfrm>
              <a:off x="2782" y="4905"/>
              <a:ext cx="12035" cy="143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目标和指标的设定应与其岗位职责相对应，岗位职责说明书中既包括岗位一般职责，也包括</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职责</a:t>
              </a:r>
            </a:p>
          </p:txBody>
        </p:sp>
        <p:sp>
          <p:nvSpPr>
            <p:cNvPr id="12" name="矩形 11"/>
            <p:cNvSpPr/>
            <p:nvPr/>
          </p:nvSpPr>
          <p:spPr>
            <a:xfrm>
              <a:off x="2782" y="6432"/>
              <a:ext cx="12282" cy="87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根据风险程度的不同，设定的</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目标和指标的权重可在</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10%-30%</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范围内</a:t>
              </a:r>
            </a:p>
          </p:txBody>
        </p:sp>
        <p:sp>
          <p:nvSpPr>
            <p:cNvPr id="13" name="任意多边形 12"/>
            <p:cNvSpPr/>
            <p:nvPr/>
          </p:nvSpPr>
          <p:spPr bwMode="auto">
            <a:xfrm>
              <a:off x="2135" y="7715"/>
              <a:ext cx="648" cy="532"/>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2782" y="7332"/>
              <a:ext cx="12155" cy="155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指标分解时（业绩合同和安全责任状）应采用结果性指标与过程性指标相结合，并与其管理职责和业务特性相匹配</a:t>
              </a:r>
            </a:p>
          </p:txBody>
        </p:sp>
        <p:sp>
          <p:nvSpPr>
            <p:cNvPr id="15" name="任意多边形 14"/>
            <p:cNvSpPr/>
            <p:nvPr/>
          </p:nvSpPr>
          <p:spPr bwMode="auto">
            <a:xfrm>
              <a:off x="2135" y="8967"/>
              <a:ext cx="648" cy="533"/>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Rectangle 2"/>
            <p:cNvSpPr>
              <a:spLocks noGrp="1" noChangeArrowheads="1"/>
            </p:cNvSpPr>
            <p:nvPr/>
          </p:nvSpPr>
          <p:spPr>
            <a:xfrm>
              <a:off x="1240" y="1272"/>
              <a:ext cx="12330" cy="887"/>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中国石油</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绩效管理指南</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的基本要点（</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      </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noChangeArrowheads="1"/>
          </p:cNvSpPr>
          <p:nvPr/>
        </p:nvSpPr>
        <p:spPr bwMode="auto">
          <a:xfrm>
            <a:off x="723265" y="1096010"/>
            <a:ext cx="1194054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3</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）：安全部门定期发行与安全管理有关的信息</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003" y="1617871"/>
            <a:ext cx="66278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nvSpPr>
        <p:spPr bwMode="auto">
          <a:xfrm>
            <a:off x="577218" y="1090611"/>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参考：杜邦管理干部的</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绩效考核示例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grpSp>
        <p:nvGrpSpPr>
          <p:cNvPr id="2" name="组合 1"/>
          <p:cNvGrpSpPr/>
          <p:nvPr/>
        </p:nvGrpSpPr>
        <p:grpSpPr>
          <a:xfrm>
            <a:off x="733429" y="2328861"/>
            <a:ext cx="11318236" cy="3139759"/>
            <a:chOff x="594" y="4607"/>
            <a:chExt cx="12593" cy="4945"/>
          </a:xfrm>
        </p:grpSpPr>
        <p:sp>
          <p:nvSpPr>
            <p:cNvPr id="6" name="任意多边形 5"/>
            <p:cNvSpPr/>
            <p:nvPr/>
          </p:nvSpPr>
          <p:spPr bwMode="auto">
            <a:xfrm>
              <a:off x="794" y="4607"/>
              <a:ext cx="5103" cy="677"/>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p:nvPr/>
          </p:nvSpPr>
          <p:spPr>
            <a:xfrm>
              <a:off x="5987" y="4702"/>
              <a:ext cx="720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现场检查频率</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发现及改正错误的效果</a:t>
              </a:r>
              <a:endParaRPr lang="zh-TW"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17" y="4655"/>
              <a:ext cx="4085"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安全审核的频率及效果</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bwMode="auto">
            <a:xfrm>
              <a:off x="794" y="5915"/>
              <a:ext cx="5103" cy="678"/>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p:nvPr/>
          </p:nvSpPr>
          <p:spPr>
            <a:xfrm>
              <a:off x="917" y="5997"/>
              <a:ext cx="720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部门员工遵守安全纪律的水平</a:t>
              </a:r>
            </a:p>
          </p:txBody>
        </p:sp>
        <p:sp>
          <p:nvSpPr>
            <p:cNvPr id="12" name="任意多边形 11"/>
            <p:cNvSpPr/>
            <p:nvPr/>
          </p:nvSpPr>
          <p:spPr bwMode="auto">
            <a:xfrm>
              <a:off x="794" y="7180"/>
              <a:ext cx="5103" cy="678"/>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p:nvPr/>
          </p:nvSpPr>
          <p:spPr>
            <a:xfrm>
              <a:off x="917" y="7260"/>
              <a:ext cx="720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所属员工安全知识的了解程度</a:t>
              </a:r>
            </a:p>
          </p:txBody>
        </p:sp>
        <p:sp>
          <p:nvSpPr>
            <p:cNvPr id="14" name="任意多边形 13"/>
            <p:cNvSpPr/>
            <p:nvPr/>
          </p:nvSpPr>
          <p:spPr bwMode="auto">
            <a:xfrm>
              <a:off x="794" y="8750"/>
              <a:ext cx="5103" cy="678"/>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5" name="矩形 14"/>
            <p:cNvSpPr/>
            <p:nvPr/>
          </p:nvSpPr>
          <p:spPr>
            <a:xfrm>
              <a:off x="917" y="8787"/>
              <a:ext cx="3302"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以身作则,体现典范</a:t>
              </a:r>
            </a:p>
          </p:txBody>
        </p:sp>
        <p:sp>
          <p:nvSpPr>
            <p:cNvPr id="16" name="矩形 15"/>
            <p:cNvSpPr/>
            <p:nvPr/>
          </p:nvSpPr>
          <p:spPr>
            <a:xfrm>
              <a:off x="5987" y="6045"/>
              <a:ext cx="429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所属员工遵守纪律的表现</a:t>
              </a:r>
              <a:endParaRPr lang="zh-TW"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987" y="7290"/>
              <a:ext cx="7200"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所属员工对应该知道的安全知识了解程度</a:t>
              </a:r>
            </a:p>
          </p:txBody>
        </p:sp>
        <p:sp>
          <p:nvSpPr>
            <p:cNvPr id="18" name="矩形 17"/>
            <p:cNvSpPr/>
            <p:nvPr/>
          </p:nvSpPr>
          <p:spPr>
            <a:xfrm>
              <a:off x="6019" y="8100"/>
              <a:ext cx="6910" cy="145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nSpc>
                  <a:spcPct val="150000"/>
                </a:lnSpc>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任何时间</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任何场所</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任何事情</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任何决定</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都以身作则</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对安全展现高度承诺</a:t>
              </a:r>
            </a:p>
          </p:txBody>
        </p:sp>
        <p:sp>
          <p:nvSpPr>
            <p:cNvPr id="19" name="任意多边形 18"/>
            <p:cNvSpPr/>
            <p:nvPr/>
          </p:nvSpPr>
          <p:spPr bwMode="auto">
            <a:xfrm>
              <a:off x="594" y="4817"/>
              <a:ext cx="8253" cy="61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0" name="直接连接符 19"/>
            <p:cNvCxnSpPr>
              <a:cxnSpLocks noChangeShapeType="1"/>
            </p:cNvCxnSpPr>
            <p:nvPr/>
          </p:nvCxnSpPr>
          <p:spPr bwMode="auto">
            <a:xfrm>
              <a:off x="8847" y="5432"/>
              <a:ext cx="317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1" name="任意多边形 20"/>
            <p:cNvSpPr/>
            <p:nvPr/>
          </p:nvSpPr>
          <p:spPr bwMode="auto">
            <a:xfrm>
              <a:off x="594" y="6120"/>
              <a:ext cx="8253" cy="61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2" name="直接连接符 21"/>
            <p:cNvCxnSpPr>
              <a:cxnSpLocks noChangeShapeType="1"/>
            </p:cNvCxnSpPr>
            <p:nvPr/>
          </p:nvCxnSpPr>
          <p:spPr bwMode="auto">
            <a:xfrm>
              <a:off x="8847" y="6735"/>
              <a:ext cx="317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3" name="任意多边形 22"/>
            <p:cNvSpPr/>
            <p:nvPr/>
          </p:nvSpPr>
          <p:spPr bwMode="auto">
            <a:xfrm>
              <a:off x="594" y="7365"/>
              <a:ext cx="8253" cy="61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4" name="直接连接符 23"/>
            <p:cNvCxnSpPr>
              <a:cxnSpLocks noChangeShapeType="1"/>
            </p:cNvCxnSpPr>
            <p:nvPr/>
          </p:nvCxnSpPr>
          <p:spPr bwMode="auto">
            <a:xfrm>
              <a:off x="8847" y="7980"/>
              <a:ext cx="317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5" name="任意多边形 24"/>
            <p:cNvSpPr/>
            <p:nvPr/>
          </p:nvSpPr>
          <p:spPr bwMode="auto">
            <a:xfrm>
              <a:off x="594" y="8930"/>
              <a:ext cx="8253" cy="61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6" name="直接连接符 25"/>
            <p:cNvCxnSpPr>
              <a:cxnSpLocks noChangeShapeType="1"/>
            </p:cNvCxnSpPr>
            <p:nvPr/>
          </p:nvCxnSpPr>
          <p:spPr bwMode="auto">
            <a:xfrm>
              <a:off x="8847" y="9545"/>
              <a:ext cx="317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nvSpPr>
        <p:spPr bwMode="auto">
          <a:xfrm>
            <a:off x="608929" y="1096045"/>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参考：杜邦对员工的考核要点</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grpSp>
        <p:nvGrpSpPr>
          <p:cNvPr id="2" name="组合 1"/>
          <p:cNvGrpSpPr/>
          <p:nvPr/>
        </p:nvGrpSpPr>
        <p:grpSpPr>
          <a:xfrm>
            <a:off x="733425" y="1798320"/>
            <a:ext cx="11685270" cy="4391660"/>
            <a:chOff x="1507" y="3314"/>
            <a:chExt cx="14400" cy="6916"/>
          </a:xfrm>
        </p:grpSpPr>
        <p:sp>
          <p:nvSpPr>
            <p:cNvPr id="7" name="矩形 6"/>
            <p:cNvSpPr>
              <a:spLocks noChangeArrowheads="1"/>
            </p:cNvSpPr>
            <p:nvPr/>
          </p:nvSpPr>
          <p:spPr bwMode="auto">
            <a:xfrm>
              <a:off x="1507" y="3314"/>
              <a:ext cx="14400" cy="6917"/>
            </a:xfrm>
            <a:prstGeom prst="rect">
              <a:avLst/>
            </a:prstGeom>
            <a:solidFill>
              <a:schemeClr val="accent2"/>
            </a:solidFill>
            <a:ln w="38100" algn="ctr">
              <a:solidFill>
                <a:schemeClr val="accent1"/>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Rectangle 3"/>
            <p:cNvSpPr>
              <a:spLocks noGrp="1" noChangeArrowheads="1"/>
            </p:cNvSpPr>
            <p:nvPr/>
          </p:nvSpPr>
          <p:spPr bwMode="auto">
            <a:xfrm>
              <a:off x="2074" y="3654"/>
              <a:ext cx="7710" cy="6124"/>
            </a:xfrm>
            <a:prstGeom prst="rect">
              <a:avLst/>
            </a:prstGeom>
            <a:solidFill>
              <a:schemeClr val="accent2"/>
            </a:solid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考核办法客观</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公平</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依据量化标准</a:t>
              </a: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考绩影响浮动工资、调薪、升迁、在公司的前途</a:t>
              </a:r>
              <a:endParaRPr lang="en-US" altLang="zh-CN" sz="1800"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直属主管负责考核</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人力资源负责订定制度及考核标准</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并审核执行正确公平</a:t>
              </a:r>
              <a:endParaRPr lang="en-US" altLang="zh-CN" sz="1800"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奖金分配每月优等不超过</a:t>
              </a:r>
              <a:r>
                <a:rPr lang="en-US" altLang="zh-CN" sz="1800" dirty="0">
                  <a:solidFill>
                    <a:schemeClr val="bg1"/>
                  </a:solidFill>
                  <a:latin typeface="微软雅黑" panose="020B0503020204020204" pitchFamily="34" charset="-122"/>
                  <a:ea typeface="微软雅黑" panose="020B0503020204020204" pitchFamily="34" charset="-122"/>
                </a:rPr>
                <a:t>20%</a:t>
              </a:r>
              <a:r>
                <a:rPr lang="zh-CN" altLang="en-US" sz="1800" dirty="0">
                  <a:solidFill>
                    <a:schemeClr val="bg1"/>
                  </a:solidFill>
                  <a:latin typeface="微软雅黑" panose="020B0503020204020204" pitchFamily="34" charset="-122"/>
                  <a:ea typeface="微软雅黑" panose="020B0503020204020204" pitchFamily="34" charset="-122"/>
                </a:rPr>
                <a:t>，劣等不少于</a:t>
              </a:r>
              <a:r>
                <a:rPr lang="en-US" altLang="zh-CN" sz="1800" dirty="0">
                  <a:solidFill>
                    <a:schemeClr val="bg1"/>
                  </a:solidFill>
                  <a:latin typeface="微软雅黑" panose="020B0503020204020204" pitchFamily="34" charset="-122"/>
                  <a:ea typeface="微软雅黑" panose="020B0503020204020204" pitchFamily="34" charset="-122"/>
                </a:rPr>
                <a:t>20%</a:t>
              </a: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激励重于处罚</a:t>
              </a:r>
              <a:r>
                <a:rPr lang="en-US" altLang="en-US"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精神面经济面并重</a:t>
              </a: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不断跟踪效果做必要的修正</a:t>
              </a: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6303" y="1024255"/>
            <a:ext cx="11641090" cy="5243989"/>
            <a:chOff x="1113" y="1613"/>
            <a:chExt cx="12860" cy="8258"/>
          </a:xfrm>
        </p:grpSpPr>
        <p:sp>
          <p:nvSpPr>
            <p:cNvPr id="6" name="矩形 5"/>
            <p:cNvSpPr/>
            <p:nvPr/>
          </p:nvSpPr>
          <p:spPr bwMode="auto">
            <a:xfrm>
              <a:off x="3868" y="4579"/>
              <a:ext cx="10095" cy="87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3868" y="6244"/>
              <a:ext cx="10095" cy="2013"/>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p:nvPr/>
          </p:nvSpPr>
          <p:spPr bwMode="auto">
            <a:xfrm>
              <a:off x="3880" y="8416"/>
              <a:ext cx="10092" cy="145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bwMode="auto">
            <a:xfrm>
              <a:off x="3868" y="2974"/>
              <a:ext cx="10095" cy="145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矩形 9"/>
            <p:cNvSpPr/>
            <p:nvPr/>
          </p:nvSpPr>
          <p:spPr bwMode="auto">
            <a:xfrm>
              <a:off x="1113" y="3361"/>
              <a:ext cx="1588" cy="2005"/>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a:spLocks noChangeArrowheads="1"/>
            </p:cNvSpPr>
            <p:nvPr/>
          </p:nvSpPr>
          <p:spPr bwMode="auto">
            <a:xfrm>
              <a:off x="1358" y="3519"/>
              <a:ext cx="108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安全</a:t>
              </a:r>
              <a:endParaRPr kumimoji="1" lang="en-US" altLang="zh-TW"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纪录</a:t>
              </a:r>
              <a:endParaRPr kumimoji="1" lang="zh-TW" altLang="zh-CN" sz="2000">
                <a:solidFill>
                  <a:schemeClr val="bg1"/>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2963" y="3361"/>
              <a:ext cx="1813" cy="68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2963" y="4684"/>
              <a:ext cx="1813" cy="683"/>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p:nvPr/>
          </p:nvSpPr>
          <p:spPr>
            <a:xfrm>
              <a:off x="5038" y="2991"/>
              <a:ext cx="8698" cy="145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参与安全工作、参与制定程序、委员会会员、主动报告轻伤；未遂事件</a:t>
              </a:r>
              <a:r>
                <a:rPr kumimoji="1" lang="en-US"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隐患、救援等</a:t>
              </a:r>
            </a:p>
          </p:txBody>
        </p:sp>
        <p:sp>
          <p:nvSpPr>
            <p:cNvPr id="15" name="矩形 14"/>
            <p:cNvSpPr/>
            <p:nvPr/>
          </p:nvSpPr>
          <p:spPr>
            <a:xfrm>
              <a:off x="5038" y="4719"/>
              <a:ext cx="8925" cy="58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未达质量规范、隐瞒轻伤</a:t>
              </a:r>
              <a:r>
                <a:rPr kumimoji="1" lang="en-US"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未遂事件、事故、受伤等</a:t>
              </a:r>
            </a:p>
          </p:txBody>
        </p:sp>
        <p:sp>
          <p:nvSpPr>
            <p:cNvPr id="16" name="矩形 15"/>
            <p:cNvSpPr>
              <a:spLocks noChangeArrowheads="1"/>
            </p:cNvSpPr>
            <p:nvPr/>
          </p:nvSpPr>
          <p:spPr bwMode="auto">
            <a:xfrm>
              <a:off x="3178" y="3429"/>
              <a:ext cx="136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加分项</a:t>
              </a:r>
            </a:p>
          </p:txBody>
        </p:sp>
        <p:sp>
          <p:nvSpPr>
            <p:cNvPr id="17" name="矩形 16"/>
            <p:cNvSpPr>
              <a:spLocks noChangeArrowheads="1"/>
            </p:cNvSpPr>
            <p:nvPr/>
          </p:nvSpPr>
          <p:spPr bwMode="auto">
            <a:xfrm>
              <a:off x="3178" y="4734"/>
              <a:ext cx="136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减分项</a:t>
              </a:r>
            </a:p>
          </p:txBody>
        </p:sp>
        <p:sp>
          <p:nvSpPr>
            <p:cNvPr id="18" name="矩形 17"/>
            <p:cNvSpPr/>
            <p:nvPr/>
          </p:nvSpPr>
          <p:spPr bwMode="auto">
            <a:xfrm>
              <a:off x="1113" y="6876"/>
              <a:ext cx="1588" cy="2607"/>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矩形 18"/>
            <p:cNvSpPr>
              <a:spLocks noChangeArrowheads="1"/>
            </p:cNvSpPr>
            <p:nvPr/>
          </p:nvSpPr>
          <p:spPr bwMode="auto">
            <a:xfrm>
              <a:off x="1358" y="7379"/>
              <a:ext cx="108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安全</a:t>
              </a:r>
              <a:endParaRPr kumimoji="1" lang="en-US" altLang="zh-TW"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行为</a:t>
              </a:r>
              <a:endParaRPr kumimoji="1" lang="zh-TW" altLang="zh-CN" sz="2000">
                <a:solidFill>
                  <a:schemeClr val="bg1"/>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2963" y="6844"/>
              <a:ext cx="1813" cy="68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21" name="矩形 20"/>
            <p:cNvSpPr>
              <a:spLocks noChangeArrowheads="1"/>
            </p:cNvSpPr>
            <p:nvPr/>
          </p:nvSpPr>
          <p:spPr bwMode="auto">
            <a:xfrm>
              <a:off x="2963" y="8804"/>
              <a:ext cx="1813" cy="68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22" name="矩形 21"/>
            <p:cNvSpPr>
              <a:spLocks noChangeArrowheads="1"/>
            </p:cNvSpPr>
            <p:nvPr/>
          </p:nvSpPr>
          <p:spPr bwMode="auto">
            <a:xfrm>
              <a:off x="3178" y="6911"/>
              <a:ext cx="136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加分项</a:t>
              </a:r>
            </a:p>
          </p:txBody>
        </p:sp>
        <p:sp>
          <p:nvSpPr>
            <p:cNvPr id="23" name="矩形 22"/>
            <p:cNvSpPr>
              <a:spLocks noChangeArrowheads="1"/>
            </p:cNvSpPr>
            <p:nvPr/>
          </p:nvSpPr>
          <p:spPr bwMode="auto">
            <a:xfrm>
              <a:off x="3178" y="8854"/>
              <a:ext cx="136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减分项</a:t>
              </a:r>
            </a:p>
          </p:txBody>
        </p:sp>
        <p:sp>
          <p:nvSpPr>
            <p:cNvPr id="24" name="矩形 23"/>
            <p:cNvSpPr/>
            <p:nvPr/>
          </p:nvSpPr>
          <p:spPr>
            <a:xfrm>
              <a:off x="5060" y="6146"/>
              <a:ext cx="8797" cy="145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50000"/>
                </a:lnSpc>
                <a:defRPr/>
              </a:pP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安全审核发现的安全行为</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遵守公司高标准安全纪律</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主动发现</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或改正</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不安全状况、主动提出的安全建议、提醒他人的不安全行为、主动与他人安全分享</a:t>
              </a:r>
              <a:endParaRPr kumimoji="1" lang="zh-TW"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040" y="8416"/>
              <a:ext cx="8817" cy="145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50000"/>
                </a:lnSpc>
                <a:defRPr/>
              </a:pP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安全审核发现的</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重复</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不安全行为、展现低标准安全纪律、</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造成不安全状况</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 </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、不及时改正不安全状况</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 </a:t>
              </a:r>
              <a:endParaRPr kumimoji="1"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Rectangle 2"/>
            <p:cNvSpPr>
              <a:spLocks noGrp="1" noChangeArrowheads="1"/>
            </p:cNvSpPr>
            <p:nvPr/>
          </p:nvSpPr>
          <p:spPr bwMode="auto">
            <a:xfrm>
              <a:off x="1155" y="1613"/>
              <a:ext cx="11280" cy="822"/>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参考：杜邦对正式员工安全考核示例</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9915" y="951865"/>
            <a:ext cx="11626215" cy="5144135"/>
            <a:chOff x="929" y="1499"/>
            <a:chExt cx="13898" cy="8390"/>
          </a:xfrm>
        </p:grpSpPr>
        <p:sp>
          <p:nvSpPr>
            <p:cNvPr id="6" name="矩形 5"/>
            <p:cNvSpPr>
              <a:spLocks noChangeArrowheads="1"/>
            </p:cNvSpPr>
            <p:nvPr/>
          </p:nvSpPr>
          <p:spPr bwMode="auto">
            <a:xfrm>
              <a:off x="929" y="5024"/>
              <a:ext cx="3855" cy="66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矩形 6"/>
            <p:cNvSpPr>
              <a:spLocks noChangeArrowheads="1"/>
            </p:cNvSpPr>
            <p:nvPr/>
          </p:nvSpPr>
          <p:spPr bwMode="auto">
            <a:xfrm>
              <a:off x="929" y="6679"/>
              <a:ext cx="3855" cy="66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矩形 7"/>
            <p:cNvSpPr>
              <a:spLocks noChangeArrowheads="1"/>
            </p:cNvSpPr>
            <p:nvPr/>
          </p:nvSpPr>
          <p:spPr bwMode="auto">
            <a:xfrm>
              <a:off x="929" y="8421"/>
              <a:ext cx="3855" cy="66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矩形 8"/>
            <p:cNvSpPr>
              <a:spLocks noChangeArrowheads="1"/>
            </p:cNvSpPr>
            <p:nvPr/>
          </p:nvSpPr>
          <p:spPr bwMode="auto">
            <a:xfrm>
              <a:off x="10971" y="2851"/>
              <a:ext cx="3855" cy="657"/>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矩形 9"/>
            <p:cNvSpPr>
              <a:spLocks noChangeArrowheads="1"/>
            </p:cNvSpPr>
            <p:nvPr/>
          </p:nvSpPr>
          <p:spPr bwMode="auto">
            <a:xfrm>
              <a:off x="10971" y="5024"/>
              <a:ext cx="3855" cy="66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矩形 10"/>
            <p:cNvSpPr>
              <a:spLocks noChangeArrowheads="1"/>
            </p:cNvSpPr>
            <p:nvPr/>
          </p:nvSpPr>
          <p:spPr bwMode="auto">
            <a:xfrm>
              <a:off x="10971" y="6679"/>
              <a:ext cx="3855" cy="66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2" name="矩形 11"/>
            <p:cNvSpPr>
              <a:spLocks noChangeArrowheads="1"/>
            </p:cNvSpPr>
            <p:nvPr/>
          </p:nvSpPr>
          <p:spPr bwMode="auto">
            <a:xfrm>
              <a:off x="10971" y="8421"/>
              <a:ext cx="3855" cy="66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929" y="2851"/>
              <a:ext cx="3855" cy="657"/>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a:spLocks noChangeArrowheads="1"/>
            </p:cNvSpPr>
            <p:nvPr/>
          </p:nvSpPr>
          <p:spPr bwMode="auto">
            <a:xfrm>
              <a:off x="1129" y="2851"/>
              <a:ext cx="283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岗位职务描述</a:t>
              </a:r>
            </a:p>
          </p:txBody>
        </p:sp>
        <p:sp>
          <p:nvSpPr>
            <p:cNvPr id="15" name="矩形 14"/>
            <p:cNvSpPr/>
            <p:nvPr/>
          </p:nvSpPr>
          <p:spPr>
            <a:xfrm>
              <a:off x="1129" y="3481"/>
              <a:ext cx="6095" cy="1354"/>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说明该岗位主要责任包括安全</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日常工作内容</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报告关系</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应由该岗位直属主管撰写</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1211" y="5114"/>
              <a:ext cx="1905"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操作规范</a:t>
              </a:r>
            </a:p>
          </p:txBody>
        </p:sp>
        <p:sp>
          <p:nvSpPr>
            <p:cNvPr id="17" name="矩形 16"/>
            <p:cNvSpPr/>
            <p:nvPr/>
          </p:nvSpPr>
          <p:spPr>
            <a:xfrm>
              <a:off x="1179" y="5791"/>
              <a:ext cx="3200" cy="5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不同工种、不同工序</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1179" y="6709"/>
              <a:ext cx="1908"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质量规范</a:t>
              </a:r>
            </a:p>
          </p:txBody>
        </p:sp>
        <p:sp>
          <p:nvSpPr>
            <p:cNvPr id="19" name="矩形 18"/>
            <p:cNvSpPr/>
            <p:nvPr/>
          </p:nvSpPr>
          <p:spPr>
            <a:xfrm>
              <a:off x="1211" y="7504"/>
              <a:ext cx="7200" cy="5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必要的各工序需要的质量标准</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及施工规范</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1211" y="8361"/>
              <a:ext cx="1905"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安全纪律</a:t>
              </a:r>
            </a:p>
          </p:txBody>
        </p:sp>
        <p:sp>
          <p:nvSpPr>
            <p:cNvPr id="21" name="矩形 20"/>
            <p:cNvSpPr/>
            <p:nvPr/>
          </p:nvSpPr>
          <p:spPr>
            <a:xfrm>
              <a:off x="1179" y="9196"/>
              <a:ext cx="3858" cy="5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工作场所需遵守的纪律</a:t>
              </a:r>
            </a:p>
          </p:txBody>
        </p:sp>
        <p:sp>
          <p:nvSpPr>
            <p:cNvPr id="22" name="矩形 21"/>
            <p:cNvSpPr>
              <a:spLocks noChangeArrowheads="1"/>
            </p:cNvSpPr>
            <p:nvPr/>
          </p:nvSpPr>
          <p:spPr bwMode="auto">
            <a:xfrm>
              <a:off x="12844" y="2869"/>
              <a:ext cx="1908"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安全规则</a:t>
              </a:r>
            </a:p>
          </p:txBody>
        </p:sp>
        <p:sp>
          <p:nvSpPr>
            <p:cNvPr id="23" name="矩形 22"/>
            <p:cNvSpPr>
              <a:spLocks noChangeArrowheads="1"/>
            </p:cNvSpPr>
            <p:nvPr/>
          </p:nvSpPr>
          <p:spPr bwMode="auto">
            <a:xfrm>
              <a:off x="11231" y="5041"/>
              <a:ext cx="3520"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各类干部考核标准</a:t>
              </a:r>
            </a:p>
          </p:txBody>
        </p:sp>
        <p:sp>
          <p:nvSpPr>
            <p:cNvPr id="24" name="矩形 23"/>
            <p:cNvSpPr>
              <a:spLocks noChangeArrowheads="1"/>
            </p:cNvSpPr>
            <p:nvPr/>
          </p:nvSpPr>
          <p:spPr bwMode="auto">
            <a:xfrm>
              <a:off x="12836" y="6719"/>
              <a:ext cx="1905"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考核制度</a:t>
              </a:r>
            </a:p>
          </p:txBody>
        </p:sp>
        <p:sp>
          <p:nvSpPr>
            <p:cNvPr id="25" name="矩形 24"/>
            <p:cNvSpPr>
              <a:spLocks noChangeArrowheads="1"/>
            </p:cNvSpPr>
            <p:nvPr/>
          </p:nvSpPr>
          <p:spPr bwMode="auto">
            <a:xfrm>
              <a:off x="12039" y="8436"/>
              <a:ext cx="27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工资管理制度</a:t>
              </a:r>
            </a:p>
          </p:txBody>
        </p:sp>
        <p:sp>
          <p:nvSpPr>
            <p:cNvPr id="26" name="矩形 25"/>
            <p:cNvSpPr/>
            <p:nvPr/>
          </p:nvSpPr>
          <p:spPr>
            <a:xfrm>
              <a:off x="9209" y="3574"/>
              <a:ext cx="5558" cy="751"/>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50000"/>
                </a:lnSpc>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工作区域需要的一般安全规则适用于所有人员</a:t>
              </a:r>
            </a:p>
          </p:txBody>
        </p:sp>
        <p:sp>
          <p:nvSpPr>
            <p:cNvPr id="27" name="矩形 26"/>
            <p:cNvSpPr/>
            <p:nvPr/>
          </p:nvSpPr>
          <p:spPr>
            <a:xfrm>
              <a:off x="7541" y="5836"/>
              <a:ext cx="7200" cy="5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工作范围</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重点工作</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工作指标 </a:t>
              </a:r>
            </a:p>
          </p:txBody>
        </p:sp>
        <p:sp>
          <p:nvSpPr>
            <p:cNvPr id="28" name="矩形 27"/>
            <p:cNvSpPr/>
            <p:nvPr/>
          </p:nvSpPr>
          <p:spPr>
            <a:xfrm>
              <a:off x="7536" y="7444"/>
              <a:ext cx="7200" cy="5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等级标准</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评审办法</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审批</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强制分配比例</a:t>
              </a:r>
            </a:p>
          </p:txBody>
        </p:sp>
        <p:sp>
          <p:nvSpPr>
            <p:cNvPr id="29" name="矩形 28"/>
            <p:cNvSpPr/>
            <p:nvPr/>
          </p:nvSpPr>
          <p:spPr>
            <a:xfrm>
              <a:off x="11081" y="9259"/>
              <a:ext cx="3655" cy="5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安全</a:t>
              </a:r>
              <a:r>
                <a:rPr lang="en-US" altLang="en-US"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质量</a:t>
              </a:r>
              <a:r>
                <a:rPr lang="en-US" altLang="en-US"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生产并重</a:t>
              </a:r>
            </a:p>
          </p:txBody>
        </p:sp>
        <p:cxnSp>
          <p:nvCxnSpPr>
            <p:cNvPr id="30" name="直接连接符 29"/>
            <p:cNvCxnSpPr/>
            <p:nvPr/>
          </p:nvCxnSpPr>
          <p:spPr bwMode="auto">
            <a:xfrm>
              <a:off x="7909" y="2631"/>
              <a:ext cx="0" cy="7257"/>
            </a:xfrm>
            <a:prstGeom prst="line">
              <a:avLst/>
            </a:prstGeom>
            <a:solidFill>
              <a:schemeClr val="accent1"/>
            </a:solidFill>
            <a:ln w="38100" cap="flat" cmpd="sng" algn="ctr">
              <a:solidFill>
                <a:schemeClr val="bg2">
                  <a:lumMod val="25000"/>
                </a:schemeClr>
              </a:solidFill>
              <a:prstDash val="solid"/>
              <a:round/>
              <a:headEnd type="none" w="med" len="med"/>
              <a:tailEnd type="none" w="med" len="med"/>
            </a:ln>
            <a:effectLst/>
          </p:spPr>
        </p:cxnSp>
        <p:sp>
          <p:nvSpPr>
            <p:cNvPr id="31" name="Rectangle 2"/>
            <p:cNvSpPr>
              <a:spLocks noGrp="1" noChangeArrowheads="1"/>
            </p:cNvSpPr>
            <p:nvPr/>
          </p:nvSpPr>
          <p:spPr bwMode="auto">
            <a:xfrm>
              <a:off x="1129" y="1499"/>
              <a:ext cx="11280" cy="851"/>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绩效管理基本制度</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3425" y="1024255"/>
            <a:ext cx="10923346" cy="4862196"/>
            <a:chOff x="1155" y="1613"/>
            <a:chExt cx="15370" cy="7657"/>
          </a:xfrm>
        </p:grpSpPr>
        <p:sp>
          <p:nvSpPr>
            <p:cNvPr id="6" name="Rectangle 2"/>
            <p:cNvSpPr>
              <a:spLocks noGrp="1" noChangeArrowheads="1"/>
            </p:cNvSpPr>
            <p:nvPr/>
          </p:nvSpPr>
          <p:spPr bwMode="auto">
            <a:xfrm>
              <a:off x="1155" y="1613"/>
              <a:ext cx="12348" cy="822"/>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6</a:t>
              </a:r>
              <a:r>
                <a:rPr lang="zh-CN" altLang="en-US" sz="2800" dirty="0">
                  <a:solidFill>
                    <a:schemeClr val="tx2">
                      <a:lumMod val="50000"/>
                    </a:schemeClr>
                  </a:solidFill>
                  <a:latin typeface="华文中宋" panose="02010600040101010101" pitchFamily="2" charset="-122"/>
                  <a:ea typeface="华文中宋" panose="02010600040101010101" pitchFamily="2" charset="-122"/>
                </a:rPr>
                <a:t>）：领导</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a:solidFill>
                    <a:schemeClr val="tx2">
                      <a:lumMod val="50000"/>
                    </a:schemeClr>
                  </a:solidFill>
                  <a:latin typeface="华文中宋" panose="02010600040101010101" pitchFamily="2" charset="-122"/>
                  <a:ea typeface="华文中宋" panose="02010600040101010101" pitchFamily="2" charset="-122"/>
                </a:rPr>
                <a:t>个人安全行动计划</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p>
          </p:txBody>
        </p:sp>
        <p:sp>
          <p:nvSpPr>
            <p:cNvPr id="7" name="五角星 6"/>
            <p:cNvSpPr/>
            <p:nvPr/>
          </p:nvSpPr>
          <p:spPr bwMode="auto">
            <a:xfrm>
              <a:off x="7545" y="3828"/>
              <a:ext cx="5105" cy="5102"/>
            </a:xfrm>
            <a:prstGeom prst="star5">
              <a:avLst/>
            </a:prstGeom>
            <a:noFill/>
            <a:ln w="31750" cap="flat" cmpd="sng" algn="ctr">
              <a:solidFill>
                <a:schemeClr val="accent2"/>
              </a:solidFill>
              <a:prstDash val="dash"/>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圆角矩形 7"/>
            <p:cNvSpPr/>
            <p:nvPr/>
          </p:nvSpPr>
          <p:spPr bwMode="auto">
            <a:xfrm>
              <a:off x="7970" y="3315"/>
              <a:ext cx="4255" cy="905"/>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圆角矩形 8"/>
            <p:cNvSpPr/>
            <p:nvPr/>
          </p:nvSpPr>
          <p:spPr bwMode="auto">
            <a:xfrm>
              <a:off x="12270" y="5473"/>
              <a:ext cx="4255" cy="905"/>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圆角矩形 9"/>
            <p:cNvSpPr/>
            <p:nvPr/>
          </p:nvSpPr>
          <p:spPr bwMode="auto">
            <a:xfrm>
              <a:off x="11232" y="8363"/>
              <a:ext cx="4253" cy="907"/>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圆角矩形 10"/>
            <p:cNvSpPr/>
            <p:nvPr/>
          </p:nvSpPr>
          <p:spPr bwMode="auto">
            <a:xfrm>
              <a:off x="4710" y="8363"/>
              <a:ext cx="4252" cy="907"/>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圆角矩形 11"/>
            <p:cNvSpPr/>
            <p:nvPr/>
          </p:nvSpPr>
          <p:spPr bwMode="auto">
            <a:xfrm>
              <a:off x="3725" y="5458"/>
              <a:ext cx="4252" cy="907"/>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a:spLocks noChangeArrowheads="1"/>
            </p:cNvSpPr>
            <p:nvPr/>
          </p:nvSpPr>
          <p:spPr bwMode="auto">
            <a:xfrm>
              <a:off x="9154" y="3445"/>
              <a:ext cx="188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行动内容</a:t>
              </a:r>
            </a:p>
          </p:txBody>
        </p:sp>
        <p:sp>
          <p:nvSpPr>
            <p:cNvPr id="14" name="矩形 13"/>
            <p:cNvSpPr>
              <a:spLocks noChangeArrowheads="1"/>
            </p:cNvSpPr>
            <p:nvPr/>
          </p:nvSpPr>
          <p:spPr bwMode="auto">
            <a:xfrm>
              <a:off x="12666" y="5595"/>
              <a:ext cx="348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行动的价值和目的</a:t>
              </a:r>
            </a:p>
          </p:txBody>
        </p:sp>
        <p:sp>
          <p:nvSpPr>
            <p:cNvPr id="15" name="矩形 14"/>
            <p:cNvSpPr>
              <a:spLocks noChangeArrowheads="1"/>
            </p:cNvSpPr>
            <p:nvPr/>
          </p:nvSpPr>
          <p:spPr bwMode="auto">
            <a:xfrm>
              <a:off x="12213" y="8503"/>
              <a:ext cx="228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行动的频次</a:t>
              </a:r>
            </a:p>
          </p:txBody>
        </p:sp>
        <p:sp>
          <p:nvSpPr>
            <p:cNvPr id="16" name="矩形 15"/>
            <p:cNvSpPr>
              <a:spLocks noChangeArrowheads="1"/>
            </p:cNvSpPr>
            <p:nvPr/>
          </p:nvSpPr>
          <p:spPr bwMode="auto">
            <a:xfrm>
              <a:off x="5115" y="8503"/>
              <a:ext cx="348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行动的计划时间表</a:t>
              </a:r>
            </a:p>
          </p:txBody>
        </p:sp>
        <p:sp>
          <p:nvSpPr>
            <p:cNvPr id="17" name="矩形 16"/>
            <p:cNvSpPr>
              <a:spLocks noChangeArrowheads="1"/>
            </p:cNvSpPr>
            <p:nvPr/>
          </p:nvSpPr>
          <p:spPr bwMode="auto">
            <a:xfrm>
              <a:off x="4529" y="5595"/>
              <a:ext cx="2688"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对行动的要求</a:t>
              </a: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45" y="1600200"/>
            <a:ext cx="10801350" cy="4337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nvSpPr>
        <p:spPr bwMode="auto">
          <a:xfrm>
            <a:off x="733626" y="1078141"/>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领导</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个人安全行动计划</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nvSpPr>
        <p:spPr bwMode="auto">
          <a:xfrm>
            <a:off x="607698" y="1304454"/>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绩效年终考核及结果的应用阶段的主要优势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733423" y="2104157"/>
            <a:ext cx="11240568" cy="33229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为实现持续改进，绩效考核的结果已作为设定次年</a:t>
            </a:r>
            <a:r>
              <a:rPr lang="en-US" altLang="zh-CN" sz="20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目标和指标的参照依据。</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奖罚及时兑现，绩效考核的结果与员工年度的奖金分配直接挂钩，肯定和鼓励员工</a:t>
            </a:r>
            <a:r>
              <a:rPr lang="en-US" altLang="zh-CN" sz="20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工作方面的贡献。</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在正面激励中，物质奖励和精神奖励并重。</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员工在</a:t>
            </a:r>
            <a:r>
              <a:rPr lang="en-US" altLang="zh-CN" sz="20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绩效方面的表现记入档案，对绩效稳定并在连续年度考核中均能达到优良者，在职务晋升、职称评聘、培训进修等方面给予优先考虑。</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有些单位已经开始把年终考核的结果应用到</a:t>
            </a:r>
            <a:r>
              <a:rPr lang="en-US" altLang="zh-CN" sz="20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dirty="0">
                <a:solidFill>
                  <a:schemeClr val="bg2">
                    <a:lumMod val="25000"/>
                  </a:schemeClr>
                </a:solidFill>
                <a:latin typeface="微软雅黑" panose="020B0503020204020204" pitchFamily="34" charset="-122"/>
                <a:ea typeface="微软雅黑" panose="020B0503020204020204" pitchFamily="34" charset="-122"/>
              </a:rPr>
              <a:t>绩效管理流程的改进方面。</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7215" y="951865"/>
            <a:ext cx="11394440" cy="5128885"/>
            <a:chOff x="909" y="1499"/>
            <a:chExt cx="12400" cy="8657"/>
          </a:xfrm>
        </p:grpSpPr>
        <p:sp>
          <p:nvSpPr>
            <p:cNvPr id="6" name="任意多边形 5"/>
            <p:cNvSpPr/>
            <p:nvPr/>
          </p:nvSpPr>
          <p:spPr bwMode="auto">
            <a:xfrm>
              <a:off x="5736" y="6825"/>
              <a:ext cx="1530" cy="1413"/>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任意多边形 6"/>
            <p:cNvSpPr/>
            <p:nvPr/>
          </p:nvSpPr>
          <p:spPr bwMode="auto">
            <a:xfrm>
              <a:off x="5736" y="8640"/>
              <a:ext cx="1508" cy="1413"/>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任意多边形 7"/>
            <p:cNvSpPr/>
            <p:nvPr/>
          </p:nvSpPr>
          <p:spPr bwMode="auto">
            <a:xfrm>
              <a:off x="5736" y="4998"/>
              <a:ext cx="1530" cy="1415"/>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a:xfrm>
              <a:off x="1229" y="2648"/>
              <a:ext cx="10545" cy="1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a:lnSpc>
                  <a:spcPct val="150000"/>
                </a:lnSpc>
                <a:spcBef>
                  <a:spcPts val="0"/>
                </a:spcBef>
                <a:buClr>
                  <a:schemeClr val="bg2">
                    <a:lumMod val="25000"/>
                  </a:schemeClr>
                </a:buClr>
                <a:buFont typeface="Wingdings" panose="05000000000000000000" pitchFamily="2" charset="2"/>
                <a:buChar char="Ø"/>
                <a:defRPr/>
              </a:pPr>
              <a:r>
                <a:rPr lang="zh-CN" altLang="zh-CN" sz="2000" b="0" dirty="0">
                  <a:solidFill>
                    <a:schemeClr val="bg2">
                      <a:lumMod val="25000"/>
                    </a:schemeClr>
                  </a:solidFill>
                  <a:latin typeface="微软雅黑" panose="020B0503020204020204" pitchFamily="34" charset="-122"/>
                  <a:ea typeface="微软雅黑" panose="020B0503020204020204" pitchFamily="34" charset="-122"/>
                </a:rPr>
                <a:t>上一年度的结果作为下一年度目标和指标设定的依据</a:t>
              </a:r>
              <a:endParaRPr lang="zh-CN" altLang="en-US" sz="2000" b="0" dirty="0">
                <a:solidFill>
                  <a:schemeClr val="bg2">
                    <a:lumMod val="25000"/>
                  </a:schemeClr>
                </a:solidFill>
                <a:latin typeface="微软雅黑" panose="020B0503020204020204" pitchFamily="34" charset="-122"/>
                <a:ea typeface="微软雅黑" panose="020B0503020204020204" pitchFamily="34" charset="-122"/>
              </a:endParaRPr>
            </a:p>
            <a:p>
              <a:pPr marL="360045" lvl="1" indent="-360045">
                <a:lnSpc>
                  <a:spcPct val="150000"/>
                </a:lnSpc>
                <a:spcBef>
                  <a:spcPts val="0"/>
                </a:spcBef>
                <a:buClr>
                  <a:schemeClr val="bg2">
                    <a:lumMod val="25000"/>
                  </a:schemeClr>
                </a:buClr>
                <a:buFont typeface="Wingdings" panose="05000000000000000000" pitchFamily="2" charset="2"/>
                <a:buChar char="Ø"/>
                <a:defRPr/>
              </a:pP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年终个人评估应用包括：</a:t>
              </a:r>
            </a:p>
          </p:txBody>
        </p:sp>
        <p:sp>
          <p:nvSpPr>
            <p:cNvPr id="10" name="五边形 9"/>
            <p:cNvSpPr>
              <a:spLocks noChangeArrowheads="1"/>
            </p:cNvSpPr>
            <p:nvPr/>
          </p:nvSpPr>
          <p:spPr bwMode="auto">
            <a:xfrm>
              <a:off x="5736" y="9485"/>
              <a:ext cx="1530" cy="568"/>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五边形 10"/>
            <p:cNvSpPr>
              <a:spLocks noChangeArrowheads="1"/>
            </p:cNvSpPr>
            <p:nvPr/>
          </p:nvSpPr>
          <p:spPr bwMode="auto">
            <a:xfrm flipH="1">
              <a:off x="5714" y="8578"/>
              <a:ext cx="1530" cy="567"/>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2" name="五边形 11"/>
            <p:cNvSpPr>
              <a:spLocks noChangeArrowheads="1"/>
            </p:cNvSpPr>
            <p:nvPr/>
          </p:nvSpPr>
          <p:spPr bwMode="auto">
            <a:xfrm flipH="1">
              <a:off x="5736" y="6758"/>
              <a:ext cx="1530" cy="567"/>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五边形 12"/>
            <p:cNvSpPr>
              <a:spLocks noChangeArrowheads="1"/>
            </p:cNvSpPr>
            <p:nvPr/>
          </p:nvSpPr>
          <p:spPr bwMode="auto">
            <a:xfrm>
              <a:off x="5736" y="7670"/>
              <a:ext cx="1530" cy="568"/>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五边形 13"/>
            <p:cNvSpPr>
              <a:spLocks noChangeArrowheads="1"/>
            </p:cNvSpPr>
            <p:nvPr/>
          </p:nvSpPr>
          <p:spPr bwMode="auto">
            <a:xfrm flipH="1">
              <a:off x="5736" y="4933"/>
              <a:ext cx="1530" cy="567"/>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五边形 14"/>
            <p:cNvSpPr>
              <a:spLocks noChangeArrowheads="1"/>
            </p:cNvSpPr>
            <p:nvPr/>
          </p:nvSpPr>
          <p:spPr bwMode="auto">
            <a:xfrm>
              <a:off x="5736" y="5845"/>
              <a:ext cx="1530" cy="568"/>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6" name="矩形 15"/>
            <p:cNvSpPr/>
            <p:nvPr/>
          </p:nvSpPr>
          <p:spPr>
            <a:xfrm>
              <a:off x="2531" y="4925"/>
              <a:ext cx="2928" cy="6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工资、奖金确定</a:t>
              </a:r>
            </a:p>
          </p:txBody>
        </p:sp>
        <p:sp>
          <p:nvSpPr>
            <p:cNvPr id="17" name="矩形 16"/>
            <p:cNvSpPr/>
            <p:nvPr/>
          </p:nvSpPr>
          <p:spPr>
            <a:xfrm>
              <a:off x="6906" y="5808"/>
              <a:ext cx="4533" cy="6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评选表彰先进、等</a:t>
              </a:r>
            </a:p>
          </p:txBody>
        </p:sp>
        <p:sp>
          <p:nvSpPr>
            <p:cNvPr id="18" name="矩形 17"/>
            <p:cNvSpPr/>
            <p:nvPr/>
          </p:nvSpPr>
          <p:spPr>
            <a:xfrm>
              <a:off x="2624" y="6750"/>
              <a:ext cx="2835" cy="6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职务升级、降级</a:t>
              </a:r>
            </a:p>
          </p:txBody>
        </p:sp>
        <p:sp>
          <p:nvSpPr>
            <p:cNvPr id="19" name="矩形 18"/>
            <p:cNvSpPr/>
            <p:nvPr/>
          </p:nvSpPr>
          <p:spPr>
            <a:xfrm>
              <a:off x="7266" y="7635"/>
              <a:ext cx="4843" cy="6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未来个人发展培训、奖励</a:t>
              </a:r>
            </a:p>
          </p:txBody>
        </p:sp>
        <p:sp>
          <p:nvSpPr>
            <p:cNvPr id="20" name="矩形 19"/>
            <p:cNvSpPr/>
            <p:nvPr/>
          </p:nvSpPr>
          <p:spPr>
            <a:xfrm>
              <a:off x="7521" y="9478"/>
              <a:ext cx="2835" cy="6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表现记录进档案</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1" name="文本框 23"/>
            <p:cNvSpPr txBox="1">
              <a:spLocks noChangeArrowheads="1"/>
            </p:cNvSpPr>
            <p:nvPr/>
          </p:nvSpPr>
          <p:spPr bwMode="auto">
            <a:xfrm>
              <a:off x="6274" y="4913"/>
              <a:ext cx="455"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1</a:t>
              </a:r>
              <a:endParaRPr lang="zh-CN" altLang="en-US" sz="2000">
                <a:solidFill>
                  <a:schemeClr val="bg1"/>
                </a:solidFill>
              </a:endParaRPr>
            </a:p>
          </p:txBody>
        </p:sp>
        <p:sp>
          <p:nvSpPr>
            <p:cNvPr id="22" name="文本框 28"/>
            <p:cNvSpPr txBox="1">
              <a:spLocks noChangeArrowheads="1"/>
            </p:cNvSpPr>
            <p:nvPr/>
          </p:nvSpPr>
          <p:spPr bwMode="auto">
            <a:xfrm>
              <a:off x="6251" y="5823"/>
              <a:ext cx="455"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2</a:t>
              </a:r>
              <a:endParaRPr lang="zh-CN" altLang="en-US" sz="2000">
                <a:solidFill>
                  <a:schemeClr val="bg1"/>
                </a:solidFill>
              </a:endParaRPr>
            </a:p>
          </p:txBody>
        </p:sp>
        <p:sp>
          <p:nvSpPr>
            <p:cNvPr id="23" name="文本框 29"/>
            <p:cNvSpPr txBox="1">
              <a:spLocks noChangeArrowheads="1"/>
            </p:cNvSpPr>
            <p:nvPr/>
          </p:nvSpPr>
          <p:spPr bwMode="auto">
            <a:xfrm>
              <a:off x="6276" y="6725"/>
              <a:ext cx="455"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3</a:t>
              </a:r>
              <a:endParaRPr lang="zh-CN" altLang="en-US" sz="2000">
                <a:solidFill>
                  <a:schemeClr val="bg1"/>
                </a:solidFill>
              </a:endParaRPr>
            </a:p>
          </p:txBody>
        </p:sp>
        <p:sp>
          <p:nvSpPr>
            <p:cNvPr id="24" name="文本框 30"/>
            <p:cNvSpPr txBox="1">
              <a:spLocks noChangeArrowheads="1"/>
            </p:cNvSpPr>
            <p:nvPr/>
          </p:nvSpPr>
          <p:spPr bwMode="auto">
            <a:xfrm>
              <a:off x="6251" y="7660"/>
              <a:ext cx="455"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4</a:t>
              </a:r>
              <a:endParaRPr lang="zh-CN" altLang="en-US" sz="2000">
                <a:solidFill>
                  <a:schemeClr val="bg1"/>
                </a:solidFill>
              </a:endParaRPr>
            </a:p>
          </p:txBody>
        </p:sp>
        <p:sp>
          <p:nvSpPr>
            <p:cNvPr id="25" name="文本框 31"/>
            <p:cNvSpPr txBox="1">
              <a:spLocks noChangeArrowheads="1"/>
            </p:cNvSpPr>
            <p:nvPr/>
          </p:nvSpPr>
          <p:spPr bwMode="auto">
            <a:xfrm>
              <a:off x="6251" y="8570"/>
              <a:ext cx="455"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5</a:t>
              </a:r>
              <a:endParaRPr lang="zh-CN" altLang="en-US" sz="2000">
                <a:solidFill>
                  <a:schemeClr val="bg1"/>
                </a:solidFill>
              </a:endParaRPr>
            </a:p>
          </p:txBody>
        </p:sp>
        <p:sp>
          <p:nvSpPr>
            <p:cNvPr id="26" name="文本框 32"/>
            <p:cNvSpPr txBox="1">
              <a:spLocks noChangeArrowheads="1"/>
            </p:cNvSpPr>
            <p:nvPr/>
          </p:nvSpPr>
          <p:spPr bwMode="auto">
            <a:xfrm>
              <a:off x="6274" y="9483"/>
              <a:ext cx="455"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6</a:t>
              </a:r>
              <a:endParaRPr lang="zh-CN" altLang="en-US" sz="2000">
                <a:solidFill>
                  <a:schemeClr val="bg1"/>
                </a:solidFill>
              </a:endParaRPr>
            </a:p>
          </p:txBody>
        </p:sp>
        <p:sp>
          <p:nvSpPr>
            <p:cNvPr id="27" name="Rectangle 2"/>
            <p:cNvSpPr>
              <a:spLocks noGrp="1" noChangeArrowheads="1"/>
            </p:cNvSpPr>
            <p:nvPr/>
          </p:nvSpPr>
          <p:spPr bwMode="auto">
            <a:xfrm>
              <a:off x="909" y="1499"/>
              <a:ext cx="12400" cy="881"/>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绩效年终考核及结果的应用阶段的主要优势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2785" y="1360170"/>
            <a:ext cx="11472789" cy="4512310"/>
            <a:chOff x="1155" y="1499"/>
            <a:chExt cx="13053" cy="7106"/>
          </a:xfrm>
        </p:grpSpPr>
        <p:sp>
          <p:nvSpPr>
            <p:cNvPr id="6" name="Rectangle 2"/>
            <p:cNvSpPr>
              <a:spLocks noGrp="1" noChangeArrowheads="1"/>
            </p:cNvSpPr>
            <p:nvPr/>
          </p:nvSpPr>
          <p:spPr bwMode="auto">
            <a:xfrm>
              <a:off x="1155" y="1499"/>
              <a:ext cx="12400" cy="1501"/>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绩效管理在绩效年终考核及结果应用阶段的主要改善机会</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1393" y="3881"/>
              <a:ext cx="12815" cy="47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绩效管理的主体不是直线组织</a:t>
              </a: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安全部门主管</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绩效管理的做法无法完全实现</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绩效管理持续改进的目的，安全部门不可能有能力对各部门的业务内容和流程做到了如指掌，也不可能替代基层单位安排下一段的管理工作</a:t>
              </a: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绩效管理与</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绩效考核的混同，就基层而言，安全部门或领导的考核就是</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绩效管理，绩效管理已被简化为“打分、扣分、兑现”。考核事实上已经替代了管理</a:t>
              </a: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直线领导目前</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绩效管理在结果应用方面是被动的，评价的依据完全依赖于安全部门或各种检查，不能够激发出主动积极地进行持续改进的动力</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1480" y="1212850"/>
            <a:ext cx="12033250" cy="4709160"/>
            <a:chOff x="647" y="1309"/>
            <a:chExt cx="13961" cy="8860"/>
          </a:xfrm>
        </p:grpSpPr>
        <p:cxnSp>
          <p:nvCxnSpPr>
            <p:cNvPr id="5" name="直接连接符 4"/>
            <p:cNvCxnSpPr>
              <a:cxnSpLocks noChangeShapeType="1"/>
            </p:cNvCxnSpPr>
            <p:nvPr/>
          </p:nvCxnSpPr>
          <p:spPr bwMode="auto">
            <a:xfrm flipV="1">
              <a:off x="5981" y="2656"/>
              <a:ext cx="1022" cy="1020"/>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cxnSp>
          <p:nvCxnSpPr>
            <p:cNvPr id="6" name="直接连接符 5"/>
            <p:cNvCxnSpPr>
              <a:cxnSpLocks noChangeShapeType="1"/>
            </p:cNvCxnSpPr>
            <p:nvPr/>
          </p:nvCxnSpPr>
          <p:spPr bwMode="auto">
            <a:xfrm>
              <a:off x="5856" y="3891"/>
              <a:ext cx="1207" cy="0"/>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cxnSp>
          <p:nvCxnSpPr>
            <p:cNvPr id="7" name="直接连接符 6"/>
            <p:cNvCxnSpPr>
              <a:cxnSpLocks noChangeShapeType="1"/>
              <a:endCxn id="15" idx="1"/>
            </p:cNvCxnSpPr>
            <p:nvPr/>
          </p:nvCxnSpPr>
          <p:spPr bwMode="auto">
            <a:xfrm>
              <a:off x="5856" y="3891"/>
              <a:ext cx="1067" cy="1323"/>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8" name="椭圆 7"/>
            <p:cNvSpPr>
              <a:spLocks noChangeArrowheads="1"/>
            </p:cNvSpPr>
            <p:nvPr/>
          </p:nvSpPr>
          <p:spPr bwMode="auto">
            <a:xfrm>
              <a:off x="5641" y="3676"/>
              <a:ext cx="430" cy="430"/>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Rectangle 3"/>
            <p:cNvSpPr>
              <a:spLocks noGrp="1" noChangeArrowheads="1"/>
            </p:cNvSpPr>
            <p:nvPr/>
          </p:nvSpPr>
          <p:spPr>
            <a:xfrm>
              <a:off x="7116" y="5674"/>
              <a:ext cx="7492" cy="2951"/>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lvl="2" indent="0" eaLnBrk="1" hangingPunct="1">
                <a:lnSpc>
                  <a:spcPct val="150000"/>
                </a:lnSpc>
                <a:spcBef>
                  <a:spcPts val="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关注其下属的工作表现，及时提供针对性的反馈和指导</a:t>
              </a:r>
            </a:p>
            <a:p>
              <a:pPr marL="0" lvl="2" indent="0" eaLnBrk="1" hangingPunct="1">
                <a:lnSpc>
                  <a:spcPct val="150000"/>
                </a:lnSpc>
                <a:spcBef>
                  <a:spcPts val="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针对表现不佳的员工，采用循序渐进的教育性惩戒</a:t>
              </a:r>
            </a:p>
            <a:p>
              <a:pPr marL="0" lvl="2" indent="0" eaLnBrk="1" hangingPunct="1">
                <a:lnSpc>
                  <a:spcPct val="150000"/>
                </a:lnSpc>
                <a:spcBef>
                  <a:spcPts val="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对于绩效稳定并且多年考核中连续保持优良者，直线主管应在职务晋升、职称评聘、培训进修等方面优先考虑。</a:t>
              </a:r>
            </a:p>
          </p:txBody>
        </p:sp>
        <p:sp>
          <p:nvSpPr>
            <p:cNvPr id="10" name="矩形 9"/>
            <p:cNvSpPr/>
            <p:nvPr/>
          </p:nvSpPr>
          <p:spPr>
            <a:xfrm>
              <a:off x="7116" y="2081"/>
              <a:ext cx="7257" cy="173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设定的</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目标和指标有对应的行动计划，可明确衡量，并有连续性。</a:t>
              </a:r>
            </a:p>
          </p:txBody>
        </p:sp>
        <p:sp>
          <p:nvSpPr>
            <p:cNvPr id="11" name="矩形 10"/>
            <p:cNvSpPr/>
            <p:nvPr/>
          </p:nvSpPr>
          <p:spPr>
            <a:xfrm>
              <a:off x="7121" y="3459"/>
              <a:ext cx="7200" cy="173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直线主管负责考核，其他相关部门提供参考信息，由直线主管汇总并做出最终评定。</a:t>
              </a:r>
            </a:p>
          </p:txBody>
        </p:sp>
        <p:sp>
          <p:nvSpPr>
            <p:cNvPr id="12" name="矩形 11"/>
            <p:cNvSpPr/>
            <p:nvPr/>
          </p:nvSpPr>
          <p:spPr>
            <a:xfrm>
              <a:off x="7116" y="4889"/>
              <a:ext cx="7200" cy="95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直线主管对其下属的</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绩效负责</a:t>
              </a:r>
            </a:p>
          </p:txBody>
        </p:sp>
        <p:sp>
          <p:nvSpPr>
            <p:cNvPr id="13" name="椭圆 12"/>
            <p:cNvSpPr>
              <a:spLocks noChangeArrowheads="1"/>
            </p:cNvSpPr>
            <p:nvPr/>
          </p:nvSpPr>
          <p:spPr bwMode="auto">
            <a:xfrm>
              <a:off x="6889" y="2541"/>
              <a:ext cx="228" cy="228"/>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椭圆 13"/>
            <p:cNvSpPr>
              <a:spLocks noChangeArrowheads="1"/>
            </p:cNvSpPr>
            <p:nvPr/>
          </p:nvSpPr>
          <p:spPr bwMode="auto">
            <a:xfrm>
              <a:off x="6889" y="3776"/>
              <a:ext cx="228" cy="228"/>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椭圆 14"/>
            <p:cNvSpPr>
              <a:spLocks noChangeArrowheads="1"/>
            </p:cNvSpPr>
            <p:nvPr/>
          </p:nvSpPr>
          <p:spPr bwMode="auto">
            <a:xfrm>
              <a:off x="6889" y="5181"/>
              <a:ext cx="228" cy="225"/>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 y="1309"/>
              <a:ext cx="5900" cy="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矩形 3"/>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8185" y="1024255"/>
            <a:ext cx="11765915" cy="4928870"/>
            <a:chOff x="1131" y="1613"/>
            <a:chExt cx="12695" cy="8220"/>
          </a:xfrm>
        </p:grpSpPr>
        <p:sp>
          <p:nvSpPr>
            <p:cNvPr id="6" name="Rectangle 2"/>
            <p:cNvSpPr>
              <a:spLocks noGrp="1" noChangeArrowheads="1"/>
            </p:cNvSpPr>
            <p:nvPr/>
          </p:nvSpPr>
          <p:spPr bwMode="auto">
            <a:xfrm>
              <a:off x="1155" y="1613"/>
              <a:ext cx="11908" cy="8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改善方向：绩效年终考核及结果应用阶段</a:t>
              </a:r>
            </a:p>
          </p:txBody>
        </p:sp>
        <p:sp>
          <p:nvSpPr>
            <p:cNvPr id="7" name="矩形 6"/>
            <p:cNvSpPr>
              <a:spLocks noChangeArrowheads="1"/>
            </p:cNvSpPr>
            <p:nvPr/>
          </p:nvSpPr>
          <p:spPr bwMode="auto">
            <a:xfrm>
              <a:off x="1223" y="3370"/>
              <a:ext cx="3970" cy="6462"/>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矩形 7"/>
            <p:cNvSpPr/>
            <p:nvPr/>
          </p:nvSpPr>
          <p:spPr>
            <a:xfrm>
              <a:off x="6626" y="7070"/>
              <a:ext cx="7200" cy="2231"/>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员工绩效考核的结果应存档并长期保存直至离职或退休。根据数年累积的考核记录可观察员工工作的稳定性，改进或恶化的趋向并进行相应的后续管理。</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 y="4503"/>
              <a:ext cx="4063" cy="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1803" y="3943"/>
              <a:ext cx="2688"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r>
                <a:rPr lang="zh-CN" altLang="en-US" sz="2000">
                  <a:solidFill>
                    <a:schemeClr val="bg1"/>
                  </a:solidFill>
                  <a:latin typeface="微软雅黑" panose="020B0503020204020204" pitchFamily="34" charset="-122"/>
                  <a:ea typeface="微软雅黑" panose="020B0503020204020204" pitchFamily="34" charset="-122"/>
                </a:rPr>
                <a:t>最佳实践要点</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a:off x="5533" y="3370"/>
              <a:ext cx="792" cy="792"/>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椭圆 11"/>
            <p:cNvSpPr/>
            <p:nvPr/>
          </p:nvSpPr>
          <p:spPr bwMode="auto">
            <a:xfrm>
              <a:off x="5533" y="4923"/>
              <a:ext cx="792" cy="795"/>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椭圆 12"/>
            <p:cNvSpPr/>
            <p:nvPr/>
          </p:nvSpPr>
          <p:spPr bwMode="auto">
            <a:xfrm>
              <a:off x="5533" y="7103"/>
              <a:ext cx="792" cy="793"/>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6626" y="3368"/>
              <a:ext cx="7200" cy="84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年终的</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绩效考核是对</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目标达成情况的综合评价</a:t>
              </a:r>
            </a:p>
          </p:txBody>
        </p:sp>
        <p:sp>
          <p:nvSpPr>
            <p:cNvPr id="15" name="矩形 14"/>
            <p:cNvSpPr/>
            <p:nvPr/>
          </p:nvSpPr>
          <p:spPr>
            <a:xfrm>
              <a:off x="6626" y="4923"/>
              <a:ext cx="7200" cy="15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考核的结果决定当年的奖金或调薪额度，并后续应用于员工的升迁、能力培训和个人发展、调职等</a:t>
              </a:r>
            </a:p>
          </p:txBody>
        </p:sp>
        <p:sp>
          <p:nvSpPr>
            <p:cNvPr id="16" name="文本框 10"/>
            <p:cNvSpPr txBox="1">
              <a:spLocks noChangeArrowheads="1"/>
            </p:cNvSpPr>
            <p:nvPr/>
          </p:nvSpPr>
          <p:spPr bwMode="auto">
            <a:xfrm>
              <a:off x="5588" y="3368"/>
              <a:ext cx="68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1</a:t>
              </a:r>
              <a:endParaRPr lang="zh-CN" altLang="en-US" sz="2400">
                <a:solidFill>
                  <a:schemeClr val="bg1"/>
                </a:solidFill>
              </a:endParaRPr>
            </a:p>
          </p:txBody>
        </p:sp>
        <p:sp>
          <p:nvSpPr>
            <p:cNvPr id="17" name="文本框 17"/>
            <p:cNvSpPr txBox="1">
              <a:spLocks noChangeArrowheads="1"/>
            </p:cNvSpPr>
            <p:nvPr/>
          </p:nvSpPr>
          <p:spPr bwMode="auto">
            <a:xfrm>
              <a:off x="5591" y="4960"/>
              <a:ext cx="68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2</a:t>
              </a:r>
              <a:endParaRPr lang="zh-CN" altLang="en-US" sz="2400">
                <a:solidFill>
                  <a:schemeClr val="bg1"/>
                </a:solidFill>
              </a:endParaRPr>
            </a:p>
          </p:txBody>
        </p:sp>
        <p:sp>
          <p:nvSpPr>
            <p:cNvPr id="18" name="文本框 18"/>
            <p:cNvSpPr txBox="1">
              <a:spLocks noChangeArrowheads="1"/>
            </p:cNvSpPr>
            <p:nvPr/>
          </p:nvSpPr>
          <p:spPr bwMode="auto">
            <a:xfrm>
              <a:off x="5588" y="7135"/>
              <a:ext cx="68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3</a:t>
              </a:r>
              <a:endParaRPr lang="zh-CN" altLang="en-US" sz="2400">
                <a:solidFill>
                  <a:schemeClr val="bg1"/>
                </a:solidFill>
              </a:endParaRPr>
            </a:p>
          </p:txBody>
        </p:sp>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nvSpPr>
        <p:spPr bwMode="auto">
          <a:xfrm>
            <a:off x="733423" y="1006133"/>
            <a:ext cx="78740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试点单位绩效年终考核及结果应用阶段流程图</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015" y="1527810"/>
            <a:ext cx="9144000" cy="459613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bwMode="auto">
          <a:xfrm>
            <a:off x="34356" y="2682081"/>
            <a:ext cx="3405038" cy="2232025"/>
          </a:xfrm>
          <a:prstGeom prst="rect">
            <a:avLst/>
          </a:prstGeom>
          <a:solidFill>
            <a:schemeClr val="bg1">
              <a:lumMod val="8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1" name="矩形 20"/>
          <p:cNvSpPr>
            <a:spLocks noChangeArrowheads="1"/>
          </p:cNvSpPr>
          <p:nvPr/>
        </p:nvSpPr>
        <p:spPr bwMode="auto">
          <a:xfrm>
            <a:off x="89843" y="2947987"/>
            <a:ext cx="3294063"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Char char="Ø"/>
            </a:pPr>
            <a:r>
              <a:rPr lang="zh-CN" altLang="en-US" sz="1800" dirty="0"/>
              <a:t>从管理的视角来看该流程中好的方面有哪些？</a:t>
            </a:r>
          </a:p>
          <a:p>
            <a:pPr eaLnBrk="1" hangingPunct="1">
              <a:lnSpc>
                <a:spcPct val="150000"/>
              </a:lnSpc>
              <a:buClr>
                <a:schemeClr val="tx2"/>
              </a:buClr>
              <a:buFont typeface="Wingdings" panose="05000000000000000000" pitchFamily="2" charset="2"/>
              <a:buChar char="Ø"/>
            </a:pPr>
            <a:r>
              <a:rPr lang="zh-CN" altLang="en-US" sz="1800" dirty="0"/>
              <a:t>从管理的视角来看该流程有哪些不足？</a:t>
            </a: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7970"/>
            <a:ext cx="112585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nvSpPr>
        <p:spPr bwMode="auto">
          <a:xfrm>
            <a:off x="733452" y="1015911"/>
            <a:ext cx="465455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绩效管理流程的改进</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35" y="1096010"/>
            <a:ext cx="10976959" cy="4952067"/>
            <a:chOff x="1101" y="1726"/>
            <a:chExt cx="13163" cy="7799"/>
          </a:xfrm>
        </p:grpSpPr>
        <p:sp>
          <p:nvSpPr>
            <p:cNvPr id="6" name="Rectangle 2"/>
            <p:cNvSpPr>
              <a:spLocks noGrp="1" noChangeArrowheads="1"/>
            </p:cNvSpPr>
            <p:nvPr/>
          </p:nvSpPr>
          <p:spPr bwMode="auto">
            <a:xfrm>
              <a:off x="1101" y="1726"/>
              <a:ext cx="11280" cy="822"/>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a:solidFill>
                    <a:schemeClr val="tx2">
                      <a:lumMod val="50000"/>
                    </a:schemeClr>
                  </a:solidFill>
                  <a:latin typeface="华文中宋" panose="02010600040101010101" pitchFamily="2" charset="-122"/>
                  <a:ea typeface="华文中宋" panose="02010600040101010101" pitchFamily="2" charset="-122"/>
                </a:rPr>
                <a:t>1</a:t>
              </a:r>
              <a:r>
                <a:rPr lang="zh-CN" altLang="en-US" sz="2800">
                  <a:solidFill>
                    <a:schemeClr val="tx2">
                      <a:lumMod val="50000"/>
                    </a:schemeClr>
                  </a:solidFill>
                  <a:latin typeface="华文中宋" panose="02010600040101010101" pitchFamily="2" charset="-122"/>
                  <a:ea typeface="华文中宋" panose="02010600040101010101" pitchFamily="2" charset="-122"/>
                </a:rPr>
                <a:t>）分析走势</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1961" r="9843" b="51726"/>
            <a:stretch>
              <a:fillRect/>
            </a:stretch>
          </p:blipFill>
          <p:spPr bwMode="auto">
            <a:xfrm>
              <a:off x="3239" y="3427"/>
              <a:ext cx="11025" cy="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矩形 3"/>
          <p:cNvSpPr/>
          <p:nvPr/>
        </p:nvSpPr>
        <p:spPr>
          <a:xfrm>
            <a:off x="733425" y="143510"/>
            <a:ext cx="886777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二、EHS绩效管理流程各阶段分析方法应用</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p:nvPr/>
        </p:nvGrpSpPr>
        <p:grpSpPr>
          <a:xfrm>
            <a:off x="2291974" y="2130074"/>
            <a:ext cx="8275472" cy="3628595"/>
            <a:chOff x="3880" y="2470"/>
            <a:chExt cx="12361"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lstStyle/>
            <a:p>
              <a:pPr eaLnBrk="0" hangingPunct="0"/>
              <a:r>
                <a:rPr lang="en-US" altLang="zh-CN" sz="10120">
                  <a:solidFill>
                    <a:schemeClr val="bg1"/>
                  </a:solidFill>
                  <a:latin typeface="微软雅黑" panose="020B0503020204020204" pitchFamily="34" charset="-122"/>
                  <a:ea typeface="微软雅黑" panose="020B0503020204020204" pitchFamily="34" charset="-122"/>
                </a:rPr>
                <a:t>0</a:t>
              </a:r>
              <a:r>
                <a:rPr lang="en-US" sz="10120">
                  <a:solidFill>
                    <a:schemeClr val="bg1"/>
                  </a:solidFill>
                  <a:latin typeface="微软雅黑" panose="020B0503020204020204" pitchFamily="34" charset="-122"/>
                  <a:ea typeface="微软雅黑" panose="020B0503020204020204" pitchFamily="34" charset="-122"/>
                </a:rPr>
                <a:t>3</a:t>
              </a:r>
              <a:endParaRPr 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6924" y="3888"/>
              <a:ext cx="9317" cy="2461"/>
            </a:xfrm>
            <a:prstGeom prst="rect">
              <a:avLst/>
            </a:prstGeom>
            <a:noFill/>
            <a:ln w="9525">
              <a:noFill/>
            </a:ln>
          </p:spPr>
          <p:txBody>
            <a:bodyPr wrap="square" anchor="t">
              <a:spAutoFit/>
            </a:bodyPr>
            <a:lstStyle/>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完成EHS绩效管理改善方案提纲</a:t>
              </a: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00" strike="noStrike" noProof="1"/>
            </a:p>
          </p:txBody>
        </p:sp>
      </p:grpSp>
    </p:spTree>
  </p:cSld>
  <p:clrMapOvr>
    <a:masterClrMapping/>
  </p:clrMapOvr>
  <p:transition spd="slow" advTm="4111"/>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3423" y="143485"/>
            <a:ext cx="8072216" cy="460375"/>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三、完成EHS绩效管理改善方案提纲</a:t>
            </a:r>
          </a:p>
        </p:txBody>
      </p:sp>
      <p:sp>
        <p:nvSpPr>
          <p:cNvPr id="6" name="Rectangle 2"/>
          <p:cNvSpPr>
            <a:spLocks noGrp="1" noChangeArrowheads="1"/>
          </p:cNvSpPr>
          <p:nvPr/>
        </p:nvSpPr>
        <p:spPr bwMode="auto">
          <a:xfrm>
            <a:off x="2913856" y="1097756"/>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绩效管理报告（</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）：流程描述</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任意多边形 6"/>
          <p:cNvSpPr/>
          <p:nvPr/>
        </p:nvSpPr>
        <p:spPr bwMode="auto">
          <a:xfrm>
            <a:off x="1923256" y="1958181"/>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p:nvPr/>
        </p:nvSpPr>
        <p:spPr>
          <a:xfrm>
            <a:off x="6363494" y="3563144"/>
            <a:ext cx="4572000" cy="25844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该单位现行的管理模式</a:t>
            </a: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管理中的主要优势</a:t>
            </a: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存在的问题（包括指标的建立与日常控制等）</a:t>
            </a: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改善的建议（包括职责分工和应强化的领域如培训等）</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2228850" y="3235325"/>
            <a:ext cx="3829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从流程分析的角度发现以下问题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48892" y="1960573"/>
            <a:ext cx="8855353" cy="4211013"/>
            <a:chOff x="3542" y="3088"/>
            <a:chExt cx="13945" cy="6848"/>
          </a:xfrm>
        </p:grpSpPr>
        <p:sp>
          <p:nvSpPr>
            <p:cNvPr id="6" name="Rectangle 3"/>
            <p:cNvSpPr>
              <a:spLocks noGrp="1" noChangeArrowheads="1"/>
            </p:cNvSpPr>
            <p:nvPr/>
          </p:nvSpPr>
          <p:spPr bwMode="auto">
            <a:xfrm>
              <a:off x="10742" y="6453"/>
              <a:ext cx="6745" cy="2851"/>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该单位</a:t>
              </a: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绩效管理趋势</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绩效管理中主要受控领域和原因</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绩效管理中主要失控领域和原因</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改善的建议</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p:txBody>
        </p:sp>
        <p:sp>
          <p:nvSpPr>
            <p:cNvPr id="7" name="任意多边形 6"/>
            <p:cNvSpPr/>
            <p:nvPr/>
          </p:nvSpPr>
          <p:spPr bwMode="auto">
            <a:xfrm>
              <a:off x="3542" y="3358"/>
              <a:ext cx="6993" cy="6578"/>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a:spLocks noChangeArrowheads="1"/>
            </p:cNvSpPr>
            <p:nvPr/>
          </p:nvSpPr>
          <p:spPr bwMode="auto">
            <a:xfrm>
              <a:off x="4179" y="5498"/>
              <a:ext cx="4960" cy="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通过数据分析的解决以下问题</a:t>
              </a:r>
            </a:p>
          </p:txBody>
        </p:sp>
        <p:sp>
          <p:nvSpPr>
            <p:cNvPr id="9" name="椭圆 8"/>
            <p:cNvSpPr/>
            <p:nvPr/>
          </p:nvSpPr>
          <p:spPr bwMode="auto">
            <a:xfrm>
              <a:off x="9787" y="3088"/>
              <a:ext cx="3223" cy="3225"/>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Rectangle 4"/>
            <p:cNvSpPr>
              <a:spLocks noChangeArrowheads="1"/>
            </p:cNvSpPr>
            <p:nvPr/>
          </p:nvSpPr>
          <p:spPr bwMode="auto">
            <a:xfrm>
              <a:off x="10084" y="3585"/>
              <a:ext cx="2898" cy="1903"/>
            </a:xfrm>
            <a:prstGeom prst="rect">
              <a:avLst/>
            </a:prstGeom>
            <a:noFill/>
            <a:ln w="9525" algn="ctr">
              <a:noFill/>
              <a:miter lim="800000"/>
            </a:ln>
            <a:effectLst/>
          </p:spPr>
          <p:txBody>
            <a:bodyPr wrap="square" anchor="ct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30000"/>
                </a:lnSpc>
                <a:buClr>
                  <a:schemeClr val="bg1"/>
                </a:buClr>
                <a:buSzPct val="60000"/>
                <a:defRPr/>
              </a:pPr>
              <a:r>
                <a:rPr lang="zh-CN" altLang="en-US" sz="1800" dirty="0">
                  <a:solidFill>
                    <a:schemeClr val="bg1"/>
                  </a:solidFill>
                  <a:latin typeface="微软雅黑" panose="020B0503020204020204" pitchFamily="34" charset="-122"/>
                  <a:ea typeface="微软雅黑" panose="020B0503020204020204" pitchFamily="34" charset="-122"/>
                </a:rPr>
                <a:t>前提条件</a:t>
              </a:r>
            </a:p>
            <a:p>
              <a:pPr marL="285750" indent="-285750">
                <a:lnSpc>
                  <a:spcPct val="130000"/>
                </a:lnSpc>
                <a:buClr>
                  <a:schemeClr val="bg1"/>
                </a:buClr>
                <a:buSzPct val="60000"/>
                <a:buFont typeface="Wingdings" panose="05000000000000000000" pitchFamily="2" charset="2"/>
                <a:buChar char="n"/>
                <a:defRPr/>
              </a:pPr>
              <a:r>
                <a:rPr lang="zh-CN" altLang="en-US" sz="1800" b="0" dirty="0">
                  <a:solidFill>
                    <a:schemeClr val="bg1"/>
                  </a:solidFill>
                  <a:latin typeface="微软雅黑" panose="020B0503020204020204" pitchFamily="34" charset="-122"/>
                  <a:ea typeface="微软雅黑" panose="020B0503020204020204" pitchFamily="34" charset="-122"/>
                </a:rPr>
                <a:t>有数据</a:t>
              </a:r>
            </a:p>
            <a:p>
              <a:pPr marL="285750" indent="-285750">
                <a:lnSpc>
                  <a:spcPct val="130000"/>
                </a:lnSpc>
                <a:buClr>
                  <a:schemeClr val="bg1"/>
                </a:buClr>
                <a:buSzPct val="60000"/>
                <a:buFont typeface="Wingdings" panose="05000000000000000000" pitchFamily="2" charset="2"/>
                <a:buChar char="n"/>
                <a:defRPr/>
              </a:pPr>
              <a:r>
                <a:rPr lang="zh-CN" altLang="en-US" sz="1800" b="0" dirty="0">
                  <a:solidFill>
                    <a:schemeClr val="bg1"/>
                  </a:solidFill>
                  <a:latin typeface="微软雅黑" panose="020B0503020204020204" pitchFamily="34" charset="-122"/>
                  <a:ea typeface="微软雅黑" panose="020B0503020204020204" pitchFamily="34" charset="-122"/>
                </a:rPr>
                <a:t>数据是真实的</a:t>
              </a:r>
            </a:p>
          </p:txBody>
        </p:sp>
      </p:grpSp>
      <p:sp>
        <p:nvSpPr>
          <p:cNvPr id="11" name="Rectangle 2"/>
          <p:cNvSpPr>
            <a:spLocks noGrp="1" noChangeArrowheads="1"/>
          </p:cNvSpPr>
          <p:nvPr/>
        </p:nvSpPr>
        <p:spPr bwMode="auto">
          <a:xfrm>
            <a:off x="2252911" y="952029"/>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绩效管理报告： 趋势分析</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5" name="矩形 4"/>
          <p:cNvSpPr/>
          <p:nvPr/>
        </p:nvSpPr>
        <p:spPr>
          <a:xfrm>
            <a:off x="733423" y="143485"/>
            <a:ext cx="8072216" cy="460375"/>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三、完成EHS绩效管理改善方案提纲</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bwMode="auto">
          <a:xfrm rot="20328673">
            <a:off x="2161381" y="1731962"/>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3"/>
          <p:cNvSpPr>
            <a:spLocks noGrp="1" noChangeArrowheads="1"/>
          </p:cNvSpPr>
          <p:nvPr/>
        </p:nvSpPr>
        <p:spPr bwMode="auto">
          <a:xfrm>
            <a:off x="6789514" y="2320448"/>
            <a:ext cx="4032250" cy="2999740"/>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有针对性地解决该单位存在的主要问题</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识别主要任务取得该单位的认同</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识别改善需要投入的资源（包括人力和物力）</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改善效果如何评估，谁来评估</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确定时间表和责任人</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2413794" y="2811462"/>
            <a:ext cx="38147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通过建立改善计划解决以下问题</a:t>
            </a:r>
          </a:p>
        </p:txBody>
      </p:sp>
      <p:sp>
        <p:nvSpPr>
          <p:cNvPr id="9" name="Rectangle 2"/>
          <p:cNvSpPr>
            <a:spLocks noGrp="1" noChangeArrowheads="1"/>
          </p:cNvSpPr>
          <p:nvPr/>
        </p:nvSpPr>
        <p:spPr bwMode="auto">
          <a:xfrm>
            <a:off x="3083719" y="1063536"/>
            <a:ext cx="7162800" cy="52197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绩效管理报告：改善计划</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5" name="矩形 4"/>
          <p:cNvSpPr/>
          <p:nvPr/>
        </p:nvSpPr>
        <p:spPr>
          <a:xfrm>
            <a:off x="733423" y="143485"/>
            <a:ext cx="8072216" cy="460375"/>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三、完成EHS绩效管理改善方案提纲</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8165" y="1245235"/>
            <a:ext cx="11743055" cy="4742180"/>
            <a:chOff x="3206" y="1613"/>
            <a:chExt cx="13818" cy="7468"/>
          </a:xfrm>
        </p:grpSpPr>
        <p:sp>
          <p:nvSpPr>
            <p:cNvPr id="6" name="Rectangle 2"/>
            <p:cNvSpPr>
              <a:spLocks noGrp="1" noChangeArrowheads="1"/>
            </p:cNvSpPr>
            <p:nvPr/>
          </p:nvSpPr>
          <p:spPr bwMode="auto">
            <a:xfrm>
              <a:off x="4795" y="1613"/>
              <a:ext cx="11280" cy="822"/>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1</a:t>
              </a:r>
              <a:r>
                <a:rPr lang="zh-CN" altLang="en-US" sz="2800">
                  <a:solidFill>
                    <a:schemeClr val="tx2">
                      <a:lumMod val="50000"/>
                    </a:schemeClr>
                  </a:solidFill>
                  <a:latin typeface="华文中宋" panose="02010600040101010101" pitchFamily="2" charset="-122"/>
                  <a:ea typeface="华文中宋" panose="02010600040101010101" pitchFamily="2" charset="-122"/>
                </a:rPr>
                <a:t>）：理念的澄清</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3916" y="6974"/>
              <a:ext cx="12400" cy="2107"/>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各级直线组织领导必须承担起</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绩效管理的主体责任</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安全部门和上级领导的检查只是完成绩效考核，不能替代日常直线组织领导的绩效管理</a:t>
              </a:r>
            </a:p>
            <a:p>
              <a:pPr>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绩效管理必须融入直线组织领导日常的管理工作中</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8" name="任意多边形 7"/>
            <p:cNvSpPr/>
            <p:nvPr/>
          </p:nvSpPr>
          <p:spPr bwMode="auto">
            <a:xfrm>
              <a:off x="3206" y="3056"/>
              <a:ext cx="13818" cy="325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a:spLocks noChangeArrowheads="1"/>
            </p:cNvSpPr>
            <p:nvPr/>
          </p:nvSpPr>
          <p:spPr bwMode="auto">
            <a:xfrm>
              <a:off x="4106" y="3621"/>
              <a:ext cx="12020"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要在报告的一开始就向单位主管澄清以下理念的要点，并对该单位是否实践这些理念作出评语：</a:t>
              </a:r>
            </a:p>
          </p:txBody>
        </p:sp>
      </p:grpSp>
      <p:sp>
        <p:nvSpPr>
          <p:cNvPr id="5" name="矩形 4"/>
          <p:cNvSpPr/>
          <p:nvPr/>
        </p:nvSpPr>
        <p:spPr>
          <a:xfrm>
            <a:off x="733423" y="143485"/>
            <a:ext cx="8072216" cy="460375"/>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三、完成EHS绩效管理改善方案提纲</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3425" y="1002665"/>
            <a:ext cx="10867390" cy="5080635"/>
            <a:chOff x="2981" y="1386"/>
            <a:chExt cx="13818" cy="9639"/>
          </a:xfrm>
        </p:grpSpPr>
        <p:sp>
          <p:nvSpPr>
            <p:cNvPr id="6" name="圆角矩形 5"/>
            <p:cNvSpPr>
              <a:spLocks noChangeArrowheads="1"/>
            </p:cNvSpPr>
            <p:nvPr/>
          </p:nvSpPr>
          <p:spPr bwMode="auto">
            <a:xfrm>
              <a:off x="10003" y="6285"/>
              <a:ext cx="5555" cy="748"/>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圆角矩形 6"/>
            <p:cNvSpPr>
              <a:spLocks noChangeArrowheads="1"/>
            </p:cNvSpPr>
            <p:nvPr/>
          </p:nvSpPr>
          <p:spPr bwMode="auto">
            <a:xfrm>
              <a:off x="10003" y="7185"/>
              <a:ext cx="5557" cy="7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圆角矩形 7"/>
            <p:cNvSpPr>
              <a:spLocks noChangeArrowheads="1"/>
            </p:cNvSpPr>
            <p:nvPr/>
          </p:nvSpPr>
          <p:spPr bwMode="auto">
            <a:xfrm>
              <a:off x="10003" y="8088"/>
              <a:ext cx="5557" cy="7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圆角矩形 8"/>
            <p:cNvSpPr>
              <a:spLocks noChangeArrowheads="1"/>
            </p:cNvSpPr>
            <p:nvPr/>
          </p:nvSpPr>
          <p:spPr bwMode="auto">
            <a:xfrm>
              <a:off x="10003" y="8990"/>
              <a:ext cx="5557" cy="748"/>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圆角矩形 9"/>
            <p:cNvSpPr>
              <a:spLocks noChangeArrowheads="1"/>
            </p:cNvSpPr>
            <p:nvPr/>
          </p:nvSpPr>
          <p:spPr bwMode="auto">
            <a:xfrm>
              <a:off x="10003" y="9890"/>
              <a:ext cx="5557" cy="7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任意多边形 10"/>
            <p:cNvSpPr/>
            <p:nvPr/>
          </p:nvSpPr>
          <p:spPr bwMode="auto">
            <a:xfrm>
              <a:off x="2981" y="2640"/>
              <a:ext cx="13818" cy="325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矩形 11"/>
            <p:cNvSpPr>
              <a:spLocks noChangeArrowheads="1"/>
            </p:cNvSpPr>
            <p:nvPr/>
          </p:nvSpPr>
          <p:spPr bwMode="auto">
            <a:xfrm>
              <a:off x="4561" y="3495"/>
              <a:ext cx="10660"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对该单位</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绩效管理的现状作出概括性描述，其中包括：</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3" y="5438"/>
              <a:ext cx="3697" cy="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1181" y="6213"/>
              <a:ext cx="3168" cy="961"/>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管理流程是否完善</a:t>
              </a:r>
            </a:p>
          </p:txBody>
        </p:sp>
        <p:sp>
          <p:nvSpPr>
            <p:cNvPr id="15" name="矩形 14"/>
            <p:cNvSpPr/>
            <p:nvPr/>
          </p:nvSpPr>
          <p:spPr>
            <a:xfrm>
              <a:off x="11178" y="7148"/>
              <a:ext cx="3168" cy="961"/>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管理制度是否完善</a:t>
              </a:r>
            </a:p>
          </p:txBody>
        </p:sp>
        <p:sp>
          <p:nvSpPr>
            <p:cNvPr id="16" name="矩形 15"/>
            <p:cNvSpPr/>
            <p:nvPr/>
          </p:nvSpPr>
          <p:spPr>
            <a:xfrm>
              <a:off x="11336" y="8035"/>
              <a:ext cx="2808" cy="961"/>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管理的效果如何</a:t>
              </a:r>
            </a:p>
          </p:txBody>
        </p:sp>
        <p:sp>
          <p:nvSpPr>
            <p:cNvPr id="17" name="矩形 16"/>
            <p:cNvSpPr/>
            <p:nvPr/>
          </p:nvSpPr>
          <p:spPr>
            <a:xfrm>
              <a:off x="11171" y="8918"/>
              <a:ext cx="3168" cy="961"/>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主要的优势和原因</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1181" y="9868"/>
              <a:ext cx="3168" cy="961"/>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主要的问题和原因</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9" name="Rectangle 2"/>
            <p:cNvSpPr>
              <a:spLocks noGrp="1" noChangeArrowheads="1"/>
            </p:cNvSpPr>
            <p:nvPr/>
          </p:nvSpPr>
          <p:spPr bwMode="auto">
            <a:xfrm>
              <a:off x="4363" y="1386"/>
              <a:ext cx="11280" cy="99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2</a:t>
              </a:r>
              <a:r>
                <a:rPr lang="zh-CN" altLang="en-US" sz="2800">
                  <a:solidFill>
                    <a:schemeClr val="tx2">
                      <a:lumMod val="50000"/>
                    </a:schemeClr>
                  </a:solidFill>
                  <a:latin typeface="华文中宋" panose="02010600040101010101" pitchFamily="2" charset="-122"/>
                  <a:ea typeface="华文中宋" panose="02010600040101010101" pitchFamily="2" charset="-122"/>
                </a:rPr>
                <a:t>）：</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绩效管理的现状</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grpSp>
      <p:sp>
        <p:nvSpPr>
          <p:cNvPr id="5" name="矩形 4"/>
          <p:cNvSpPr/>
          <p:nvPr/>
        </p:nvSpPr>
        <p:spPr>
          <a:xfrm>
            <a:off x="733423" y="143485"/>
            <a:ext cx="8072216" cy="460375"/>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三、完成EHS绩效管理改善方案提纲</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a:cxnSpLocks noChangeShapeType="1"/>
            <a:endCxn id="57" idx="1"/>
          </p:cNvCxnSpPr>
          <p:nvPr/>
        </p:nvCxnSpPr>
        <p:spPr bwMode="auto">
          <a:xfrm>
            <a:off x="5249863" y="2489200"/>
            <a:ext cx="600075" cy="1804988"/>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50" name="椭圆 49"/>
          <p:cNvSpPr>
            <a:spLocks noChangeArrowheads="1"/>
          </p:cNvSpPr>
          <p:nvPr/>
        </p:nvSpPr>
        <p:spPr bwMode="auto">
          <a:xfrm>
            <a:off x="5033963" y="2352675"/>
            <a:ext cx="273050" cy="273050"/>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51" name="矩形 50"/>
          <p:cNvSpPr/>
          <p:nvPr/>
        </p:nvSpPr>
        <p:spPr>
          <a:xfrm>
            <a:off x="6072187" y="4322763"/>
            <a:ext cx="4821237" cy="92202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目标和指标要有延续性，各年度需设定更具挑战性的目标和指标。</a:t>
            </a:r>
          </a:p>
        </p:txBody>
      </p:sp>
      <p:pic>
        <p:nvPicPr>
          <p:cNvPr id="52" name="图片 5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2010" y="1017270"/>
            <a:ext cx="329819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52"/>
          <p:cNvSpPr/>
          <p:nvPr/>
        </p:nvSpPr>
        <p:spPr>
          <a:xfrm>
            <a:off x="5973763" y="1597025"/>
            <a:ext cx="4994275" cy="50673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参照杜邦的最佳实践，</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表现统计方面包含：</a:t>
            </a:r>
          </a:p>
        </p:txBody>
      </p:sp>
      <p:sp>
        <p:nvSpPr>
          <p:cNvPr id="54" name="矩形 53"/>
          <p:cNvSpPr/>
          <p:nvPr/>
        </p:nvSpPr>
        <p:spPr>
          <a:xfrm>
            <a:off x="5973763" y="2066925"/>
            <a:ext cx="5018087" cy="230695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lnSpc>
                <a:spcPct val="150000"/>
              </a:lnSpc>
              <a:spcBef>
                <a:spcPts val="0"/>
              </a:spcBef>
              <a:buClr>
                <a:schemeClr val="tx1"/>
              </a:buClr>
              <a:buFontTx/>
              <a:buChar char="•"/>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先导性指标、过程性指标和结果性指标进行分类统计</a:t>
            </a:r>
          </a:p>
          <a:p>
            <a:pPr marL="0" lvl="2" eaLnBrk="1" hangingPunct="1">
              <a:lnSpc>
                <a:spcPct val="150000"/>
              </a:lnSpc>
              <a:spcBef>
                <a:spcPts val="0"/>
              </a:spcBef>
              <a:buClr>
                <a:schemeClr val="tx1"/>
              </a:buClr>
              <a:buFontTx/>
              <a:buChar char="•"/>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各部门主管、基层单位领导负责完成本单位的</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表现统计</a:t>
            </a:r>
          </a:p>
          <a:p>
            <a:pPr marL="0" lvl="2" eaLnBrk="1" hangingPunct="1">
              <a:lnSpc>
                <a:spcPct val="150000"/>
              </a:lnSpc>
              <a:spcBef>
                <a:spcPts val="0"/>
              </a:spcBef>
              <a:buClr>
                <a:schemeClr val="tx1"/>
              </a:buClr>
              <a:buFontTx/>
              <a:buChar char="•"/>
              <a:defRPr/>
            </a:pP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部门负责对数据进行综合分析和应用，并从专业的角度提供管理建议，供各级管理人员使用</a:t>
            </a:r>
          </a:p>
        </p:txBody>
      </p:sp>
      <p:cxnSp>
        <p:nvCxnSpPr>
          <p:cNvPr id="55" name="直接连接符 54"/>
          <p:cNvCxnSpPr>
            <a:cxnSpLocks noChangeShapeType="1"/>
            <a:endCxn id="53" idx="1"/>
          </p:cNvCxnSpPr>
          <p:nvPr/>
        </p:nvCxnSpPr>
        <p:spPr bwMode="auto">
          <a:xfrm flipV="1">
            <a:off x="5106988" y="1850390"/>
            <a:ext cx="866775" cy="638175"/>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56" name="椭圆 55"/>
          <p:cNvSpPr>
            <a:spLocks noChangeArrowheads="1"/>
          </p:cNvSpPr>
          <p:nvPr/>
        </p:nvSpPr>
        <p:spPr bwMode="auto">
          <a:xfrm>
            <a:off x="5829300" y="1820863"/>
            <a:ext cx="144463" cy="142875"/>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57" name="椭圆 56"/>
          <p:cNvSpPr>
            <a:spLocks noChangeArrowheads="1"/>
          </p:cNvSpPr>
          <p:nvPr/>
        </p:nvSpPr>
        <p:spPr bwMode="auto">
          <a:xfrm>
            <a:off x="5829300" y="4273550"/>
            <a:ext cx="144463" cy="144463"/>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2" name="矩形 1"/>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3425" y="1024255"/>
            <a:ext cx="11503025" cy="5214620"/>
            <a:chOff x="3295" y="1613"/>
            <a:chExt cx="13975" cy="9657"/>
          </a:xfrm>
        </p:grpSpPr>
        <p:sp>
          <p:nvSpPr>
            <p:cNvPr id="6" name="Rectangle 2"/>
            <p:cNvSpPr>
              <a:spLocks noGrp="1" noChangeArrowheads="1"/>
            </p:cNvSpPr>
            <p:nvPr/>
          </p:nvSpPr>
          <p:spPr bwMode="auto">
            <a:xfrm>
              <a:off x="4909" y="1613"/>
              <a:ext cx="11280" cy="967"/>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3</a:t>
              </a:r>
              <a:r>
                <a:rPr lang="zh-CN" altLang="en-US" sz="2800">
                  <a:solidFill>
                    <a:schemeClr val="tx2">
                      <a:lumMod val="50000"/>
                    </a:schemeClr>
                  </a:solidFill>
                  <a:latin typeface="华文中宋" panose="02010600040101010101" pitchFamily="2" charset="-122"/>
                  <a:ea typeface="华文中宋" panose="02010600040101010101" pitchFamily="2" charset="-122"/>
                </a:rPr>
                <a:t>）：改善的建议</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任意多边形 6"/>
            <p:cNvSpPr/>
            <p:nvPr/>
          </p:nvSpPr>
          <p:spPr bwMode="auto">
            <a:xfrm>
              <a:off x="3295" y="2843"/>
              <a:ext cx="13818" cy="325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4195" y="6760"/>
              <a:ext cx="7108" cy="4016"/>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领导意识的提升</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管理技能的提升</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各个阶段主要应用的工具和必要的培训</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数据收集的方法和责任人</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改善项目建议</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9" name="矩形 8"/>
            <p:cNvSpPr>
              <a:spLocks noChangeArrowheads="1"/>
            </p:cNvSpPr>
            <p:nvPr/>
          </p:nvSpPr>
          <p:spPr bwMode="auto">
            <a:xfrm>
              <a:off x="3655" y="3648"/>
              <a:ext cx="1309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围绕</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绩效考核的全过程，建议的内容须包括（但不限于）以下内容：</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2" y="6385"/>
              <a:ext cx="5817" cy="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4"/>
          <p:cNvSpPr/>
          <p:nvPr/>
        </p:nvSpPr>
        <p:spPr>
          <a:xfrm>
            <a:off x="733423" y="143485"/>
            <a:ext cx="8072216" cy="460375"/>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三、完成EHS绩效管理改善方案提纲</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061367" y="2792862"/>
            <a:ext cx="5795040" cy="901700"/>
          </a:xfrm>
          <a:prstGeom prst="rect">
            <a:avLst/>
          </a:prstGeom>
          <a:noFill/>
        </p:spPr>
        <p:txBody>
          <a:bodyPr wrap="square" rtlCol="0" anchor="t">
            <a:spAutoFit/>
          </a:bodyPr>
          <a:lstStyle/>
          <a:p>
            <a:pPr marR="0" algn="ctr" defTabSz="914400">
              <a:spcBef>
                <a:spcPts val="0"/>
              </a:spcBef>
              <a:spcAft>
                <a:spcPts val="0"/>
              </a:spcAft>
              <a:buClrTx/>
              <a:buSzTx/>
              <a:buFontTx/>
              <a:defRPr/>
            </a:pPr>
            <a:r>
              <a:rPr lang="zh-CN" altLang="en-US" sz="5270" b="1" dirty="0">
                <a:solidFill>
                  <a:srgbClr val="0070C0"/>
                </a:solidFill>
                <a:latin typeface="微软雅黑" panose="020B0503020204020204" pitchFamily="34" charset="-122"/>
                <a:ea typeface="微软雅黑" panose="020B0503020204020204" pitchFamily="34" charset="-122"/>
                <a:cs typeface="+mn-ea"/>
                <a:sym typeface="+mn-ea"/>
              </a:rPr>
              <a:t>感谢您的聆听</a:t>
            </a:r>
          </a:p>
        </p:txBody>
      </p:sp>
      <p:grpSp>
        <p:nvGrpSpPr>
          <p:cNvPr id="6" name="组合 5"/>
          <p:cNvGrpSpPr/>
          <p:nvPr/>
        </p:nvGrpSpPr>
        <p:grpSpPr>
          <a:xfrm>
            <a:off x="233680" y="1163320"/>
            <a:ext cx="6828155" cy="4905375"/>
            <a:chOff x="3285" y="1985"/>
            <a:chExt cx="12453" cy="9340"/>
          </a:xfrm>
        </p:grpSpPr>
        <p:pic>
          <p:nvPicPr>
            <p:cNvPr id="4" name="图片 3" descr="&amp;pky8692370311&amp;2&amp;"/>
            <p:cNvPicPr>
              <a:picLocks noChangeAspect="1"/>
            </p:cNvPicPr>
            <p:nvPr>
              <p:custDataLst>
                <p:tags r:id="rId1"/>
              </p:custDataLst>
            </p:nvPr>
          </p:nvPicPr>
          <p:blipFill>
            <a:blip r:embed="rId4"/>
            <a:srcRect l="28000" r="28000"/>
            <a:stretch>
              <a:fillRect/>
            </a:stretch>
          </p:blipFill>
          <p:spPr>
            <a:xfrm>
              <a:off x="9572" y="1985"/>
              <a:ext cx="6167" cy="9340"/>
            </a:xfrm>
            <a:prstGeom prst="rect">
              <a:avLst/>
            </a:prstGeom>
          </p:spPr>
        </p:pic>
        <p:pic>
          <p:nvPicPr>
            <p:cNvPr id="3" name="图片 2" descr="&amp;pky8518128807&amp;2&amp;"/>
            <p:cNvPicPr>
              <a:picLocks noChangeAspect="1"/>
            </p:cNvPicPr>
            <p:nvPr>
              <p:custDataLst>
                <p:tags r:id="rId2"/>
              </p:custDataLst>
            </p:nvPr>
          </p:nvPicPr>
          <p:blipFill>
            <a:blip r:embed="rId5"/>
            <a:srcRect l="27669" r="27669"/>
            <a:stretch>
              <a:fillRect/>
            </a:stretch>
          </p:blipFill>
          <p:spPr>
            <a:xfrm>
              <a:off x="3285" y="1985"/>
              <a:ext cx="6167" cy="9340"/>
            </a:xfrm>
            <a:prstGeom prst="rect">
              <a:avLst/>
            </a:prstGeom>
          </p:spPr>
        </p:pic>
      </p:grpSp>
      <p:sp>
        <p:nvSpPr>
          <p:cNvPr id="2" name="文本框 1"/>
          <p:cNvSpPr txBox="1"/>
          <p:nvPr/>
        </p:nvSpPr>
        <p:spPr>
          <a:xfrm>
            <a:off x="1151255" y="0"/>
            <a:ext cx="10556875" cy="899160"/>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0"/>
              </a:spcBef>
              <a:spcAft>
                <a:spcPct val="0"/>
              </a:spcAft>
              <a:buClrTx/>
              <a:buSzTx/>
              <a:buFontTx/>
              <a:buNone/>
            </a:pP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EHS</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管理盛行有</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文</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化</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cSld>
  <p:clrMapOvr>
    <a:masterClrMapping/>
  </p:clrMapOvr>
  <p:transition spd="slow">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 y="2104157"/>
            <a:ext cx="12858751" cy="36718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Rectangle 3"/>
          <p:cNvSpPr>
            <a:spLocks noGrp="1" noChangeArrowheads="1"/>
          </p:cNvSpPr>
          <p:nvPr/>
        </p:nvSpPr>
        <p:spPr>
          <a:xfrm>
            <a:off x="123825" y="2231157"/>
            <a:ext cx="7795618" cy="2584450"/>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默认</a:t>
            </a:r>
            <a:r>
              <a:rPr lang="en-US" altLang="zh-CN" sz="1800" kern="1200" dirty="0">
                <a:solidFill>
                  <a:schemeClr val="bg1"/>
                </a:solidFill>
                <a:latin typeface="微软雅黑" panose="020B0503020204020204" pitchFamily="34" charset="-122"/>
                <a:ea typeface="微软雅黑" panose="020B0503020204020204" pitchFamily="34" charset="-122"/>
              </a:rPr>
              <a:t>HSE</a:t>
            </a:r>
            <a:r>
              <a:rPr lang="zh-CN" altLang="en-US" sz="1800" kern="1200" dirty="0">
                <a:solidFill>
                  <a:schemeClr val="bg1"/>
                </a:solidFill>
                <a:latin typeface="微软雅黑" panose="020B0503020204020204" pitchFamily="34" charset="-122"/>
                <a:ea typeface="微软雅黑" panose="020B0503020204020204" pitchFamily="34" charset="-122"/>
              </a:rPr>
              <a:t>绩效管理是安全部门的工作</a:t>
            </a: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考核实际上替代了管理，基本上没有过程管理</a:t>
            </a:r>
            <a:endParaRPr lang="en-US" altLang="zh-CN" sz="1800" kern="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直线组织领导只是对其下属的“考核结果”负责</a:t>
            </a: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看不到直线组织在</a:t>
            </a:r>
            <a:r>
              <a:rPr lang="en-US" altLang="zh-CN" sz="1800" kern="1200" dirty="0">
                <a:solidFill>
                  <a:schemeClr val="bg1"/>
                </a:solidFill>
                <a:latin typeface="微软雅黑" panose="020B0503020204020204" pitchFamily="34" charset="-122"/>
                <a:ea typeface="微软雅黑" panose="020B0503020204020204" pitchFamily="34" charset="-122"/>
              </a:rPr>
              <a:t>HSE</a:t>
            </a:r>
            <a:r>
              <a:rPr lang="zh-CN" altLang="en-US" sz="1800" kern="1200" dirty="0">
                <a:solidFill>
                  <a:schemeClr val="bg1"/>
                </a:solidFill>
                <a:latin typeface="微软雅黑" panose="020B0503020204020204" pitchFamily="34" charset="-122"/>
                <a:ea typeface="微软雅黑" panose="020B0503020204020204" pitchFamily="34" charset="-122"/>
              </a:rPr>
              <a:t>绩效管理方面履行职责的状况和能力</a:t>
            </a: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没有看到安全表现的明显改善的迹象以及未来发展的趋势，各级领导不能够完全把控公司整体的安全表现</a:t>
            </a:r>
            <a:endParaRPr lang="en-US" altLang="zh-CN" sz="1800" kern="1200" dirty="0">
              <a:solidFill>
                <a:schemeClr val="bg1"/>
              </a:solidFill>
              <a:latin typeface="微软雅黑" panose="020B0503020204020204" pitchFamily="34" charset="-122"/>
              <a:ea typeface="微软雅黑" panose="020B0503020204020204" pitchFamily="34" charset="-122"/>
            </a:endParaRPr>
          </a:p>
        </p:txBody>
      </p:sp>
      <p:sp>
        <p:nvSpPr>
          <p:cNvPr id="7" name="流程图: 手动输入 6"/>
          <p:cNvSpPr/>
          <p:nvPr/>
        </p:nvSpPr>
        <p:spPr bwMode="auto">
          <a:xfrm rot="16200000">
            <a:off x="6698680" y="1201438"/>
            <a:ext cx="2646363" cy="5315398"/>
          </a:xfrm>
          <a:prstGeom prst="flowChartManualInput">
            <a:avLst/>
          </a:prstGeom>
          <a:solidFill>
            <a:schemeClr val="accent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592092" y="2648818"/>
            <a:ext cx="4860541" cy="2419468"/>
          </a:xfrm>
          <a:custGeom>
            <a:avLst/>
            <a:gdLst>
              <a:gd name="connsiteX0" fmla="*/ 2523052 w 2523052"/>
              <a:gd name="connsiteY0" fmla="*/ 0 h 1766136"/>
              <a:gd name="connsiteX1" fmla="*/ 0 w 2523052"/>
              <a:gd name="connsiteY1" fmla="*/ 0 h 1766136"/>
              <a:gd name="connsiteX2" fmla="*/ 0 w 2523052"/>
              <a:gd name="connsiteY2" fmla="*/ 1766136 h 1766136"/>
              <a:gd name="connsiteX3" fmla="*/ 2018442 w 2523052"/>
              <a:gd name="connsiteY3" fmla="*/ 1766136 h 1766136"/>
            </a:gdLst>
            <a:ahLst/>
            <a:cxnLst>
              <a:cxn ang="0">
                <a:pos x="connsiteX0" y="connsiteY0"/>
              </a:cxn>
              <a:cxn ang="0">
                <a:pos x="connsiteX1" y="connsiteY1"/>
              </a:cxn>
              <a:cxn ang="0">
                <a:pos x="connsiteX2" y="connsiteY2"/>
              </a:cxn>
              <a:cxn ang="0">
                <a:pos x="connsiteX3" y="connsiteY3"/>
              </a:cxn>
            </a:cxnLst>
            <a:rect l="l" t="t" r="r" b="b"/>
            <a:pathLst>
              <a:path w="2523052" h="1766136">
                <a:moveTo>
                  <a:pt x="2523052" y="0"/>
                </a:moveTo>
                <a:lnTo>
                  <a:pt x="0" y="0"/>
                </a:lnTo>
                <a:lnTo>
                  <a:pt x="0" y="1766136"/>
                </a:lnTo>
                <a:lnTo>
                  <a:pt x="2018442" y="1766136"/>
                </a:lnTo>
                <a:close/>
              </a:path>
            </a:pathLst>
          </a:custGeom>
        </p:spPr>
      </p:pic>
      <p:sp>
        <p:nvSpPr>
          <p:cNvPr id="9" name="Rectangle 2"/>
          <p:cNvSpPr>
            <a:spLocks noGrp="1" noChangeArrowheads="1"/>
          </p:cNvSpPr>
          <p:nvPr/>
        </p:nvSpPr>
        <p:spPr>
          <a:xfrm>
            <a:off x="236292" y="1228254"/>
            <a:ext cx="378460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现状概括（试点单位）</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2" name="矩形 1"/>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974725"/>
            <a:ext cx="12858750" cy="5281930"/>
          </a:xfrm>
          <a:prstGeom prst="rect">
            <a:avLst/>
          </a:prstGeom>
          <a:solidFill>
            <a:schemeClr val="accent1">
              <a:lumMod val="50000"/>
              <a:alpha val="91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2"/>
          <p:cNvSpPr>
            <a:spLocks noGrp="1" noChangeArrowheads="1"/>
          </p:cNvSpPr>
          <p:nvPr/>
        </p:nvSpPr>
        <p:spPr>
          <a:xfrm>
            <a:off x="733423" y="1763128"/>
            <a:ext cx="716280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绩效管理方案设计的前提</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a:spLocks noChangeArrowheads="1"/>
          </p:cNvSpPr>
          <p:nvPr/>
        </p:nvSpPr>
        <p:spPr bwMode="auto">
          <a:xfrm>
            <a:off x="733482" y="2665596"/>
            <a:ext cx="7129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buFont typeface="Wingdings" panose="05000000000000000000" pitchFamily="2" charset="2"/>
              <a:buNone/>
            </a:pP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中国石油</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绩效管理指南</a:t>
            </a:r>
            <a:r>
              <a:rPr lang="en-US" altLang="zh-CN" sz="20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明确</a:t>
            </a: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责任主体” ：</a:t>
            </a:r>
          </a:p>
        </p:txBody>
      </p:sp>
      <p:sp>
        <p:nvSpPr>
          <p:cNvPr id="9" name="Rectangle 3"/>
          <p:cNvSpPr>
            <a:spLocks noGrp="1" noChangeArrowheads="1"/>
          </p:cNvSpPr>
          <p:nvPr/>
        </p:nvSpPr>
        <p:spPr bwMode="auto">
          <a:xfrm>
            <a:off x="733421" y="3432358"/>
            <a:ext cx="8362950" cy="258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集团公司安全环保部组织制定、管理和维护本指南。</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集团公司人事部门组织推行、实施本指南，并提供资源保障。</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企业根据本指南制定、管理和维护本单位的</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绩效管理制度，企业相关职能部门负责本单位绩效管理制度的执行，并提供培训、监督。</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企业</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部门对</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绩效管理制度的执行提供咨询、支持和审核。</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企业基层单位按要求执行本单位的</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绩效管理制度，并提出改进建议。</a:t>
            </a:r>
          </a:p>
        </p:txBody>
      </p:sp>
      <p:sp>
        <p:nvSpPr>
          <p:cNvPr id="2" name="矩形 1"/>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3230" y="1890395"/>
            <a:ext cx="12078335" cy="4197350"/>
            <a:chOff x="915" y="2977"/>
            <a:chExt cx="16128" cy="6610"/>
          </a:xfrm>
        </p:grpSpPr>
        <p:sp>
          <p:nvSpPr>
            <p:cNvPr id="17" name="矩形 16"/>
            <p:cNvSpPr/>
            <p:nvPr/>
          </p:nvSpPr>
          <p:spPr bwMode="auto">
            <a:xfrm>
              <a:off x="8320" y="3173"/>
              <a:ext cx="8393" cy="6090"/>
            </a:xfrm>
            <a:prstGeom prst="rect">
              <a:avLst/>
            </a:prstGeom>
            <a:solidFill>
              <a:schemeClr val="accent2"/>
            </a:solidFill>
            <a:ln w="38100" cap="flat" cmpd="sng" algn="ctr">
              <a:noFill/>
              <a:prstDash val="solid"/>
              <a:round/>
              <a:headEnd type="none" w="med" len="med"/>
              <a:tailEnd type="none" w="med" len="med"/>
            </a:ln>
            <a:effectLst>
              <a:outerShdw blurRad="88900" dist="50800" dir="8100000" algn="tr" rotWithShape="0">
                <a:prstClr val="black">
                  <a:alpha val="49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grpSp>
          <p:nvGrpSpPr>
            <p:cNvPr id="3" name="组合 2"/>
            <p:cNvGrpSpPr/>
            <p:nvPr/>
          </p:nvGrpSpPr>
          <p:grpSpPr>
            <a:xfrm>
              <a:off x="915" y="2977"/>
              <a:ext cx="16128" cy="6611"/>
              <a:chOff x="915" y="2977"/>
              <a:chExt cx="16128" cy="6611"/>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 y="3484"/>
                <a:ext cx="6215" cy="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图文框 15"/>
              <p:cNvSpPr/>
              <p:nvPr/>
            </p:nvSpPr>
            <p:spPr bwMode="auto">
              <a:xfrm>
                <a:off x="915" y="2977"/>
                <a:ext cx="16128" cy="6611"/>
              </a:xfrm>
              <a:prstGeom prst="frame">
                <a:avLst>
                  <a:gd name="adj1" fmla="val 181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Rectangle 3"/>
              <p:cNvSpPr>
                <a:spLocks noGrp="1" noChangeArrowheads="1"/>
              </p:cNvSpPr>
              <p:nvPr/>
            </p:nvSpPr>
            <p:spPr bwMode="auto">
              <a:xfrm>
                <a:off x="8389" y="4190"/>
                <a:ext cx="8085" cy="48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579755" lvl="1" indent="-476250" algn="just" eaLnBrk="1" hangingPunct="1">
                  <a:lnSpc>
                    <a:spcPct val="150000"/>
                  </a:lnSpc>
                  <a:buClr>
                    <a:schemeClr val="bg1"/>
                  </a:buClr>
                  <a:buFont typeface="Wingdings" panose="05000000000000000000" pitchFamily="2" charset="2"/>
                  <a:buAutoNum type="arabicPeriod"/>
                </a:pPr>
                <a:r>
                  <a:rPr lang="en-US" altLang="en-US" sz="1800" dirty="0" err="1">
                    <a:solidFill>
                      <a:schemeClr val="bg1"/>
                    </a:solidFill>
                    <a:latin typeface="微软雅黑" panose="020B0503020204020204" pitchFamily="34" charset="-122"/>
                    <a:ea typeface="微软雅黑" panose="020B0503020204020204" pitchFamily="34" charset="-122"/>
                  </a:rPr>
                  <a:t>HSE绩效管理必须融入全面的绩效管理系统，而不可被割裂、孤立存在</a:t>
                </a:r>
                <a:r>
                  <a:rPr lang="en-US" altLang="en-US" sz="1800" dirty="0">
                    <a:solidFill>
                      <a:schemeClr val="bg1"/>
                    </a:solidFill>
                    <a:latin typeface="微软雅黑" panose="020B0503020204020204" pitchFamily="34" charset="-122"/>
                    <a:ea typeface="微软雅黑" panose="020B0503020204020204" pitchFamily="34" charset="-122"/>
                  </a:rPr>
                  <a:t>。</a:t>
                </a:r>
                <a:endParaRPr lang="zh-CN" altLang="en-US" sz="1800" dirty="0">
                  <a:solidFill>
                    <a:schemeClr val="bg1"/>
                  </a:solidFill>
                  <a:latin typeface="微软雅黑" panose="020B0503020204020204" pitchFamily="34" charset="-122"/>
                  <a:ea typeface="微软雅黑" panose="020B0503020204020204" pitchFamily="34" charset="-122"/>
                </a:endParaRPr>
              </a:p>
              <a:p>
                <a:pPr marL="579755" lvl="1" indent="-476250" algn="just" eaLnBrk="1" hangingPunct="1">
                  <a:lnSpc>
                    <a:spcPct val="150000"/>
                  </a:lnSpc>
                  <a:buClr>
                    <a:schemeClr val="bg1"/>
                  </a:buClr>
                  <a:buFont typeface="Wingdings" panose="05000000000000000000" pitchFamily="2" charset="2"/>
                  <a:buAutoNum type="arabicPeriod"/>
                </a:pPr>
                <a:r>
                  <a:rPr lang="en-US" altLang="en-US" sz="1800" dirty="0" err="1">
                    <a:solidFill>
                      <a:schemeClr val="bg1"/>
                    </a:solidFill>
                    <a:latin typeface="微软雅黑" panose="020B0503020204020204" pitchFamily="34" charset="-122"/>
                    <a:ea typeface="微软雅黑" panose="020B0503020204020204" pitchFamily="34" charset="-122"/>
                  </a:rPr>
                  <a:t>绩效考核是激励、引导和约束员工行为的一种手段，奖惩只是组织实现目标的保障措施之一，不是最终目的</a:t>
                </a:r>
                <a:r>
                  <a:rPr lang="en-US" altLang="en-US" sz="1800" dirty="0">
                    <a:solidFill>
                      <a:schemeClr val="bg1"/>
                    </a:solidFill>
                    <a:latin typeface="微软雅黑" panose="020B0503020204020204" pitchFamily="34" charset="-122"/>
                    <a:ea typeface="微软雅黑" panose="020B0503020204020204" pitchFamily="34" charset="-122"/>
                  </a:rPr>
                  <a:t>。</a:t>
                </a:r>
                <a:endParaRPr lang="zh-CN" altLang="en-US" sz="1800" dirty="0">
                  <a:solidFill>
                    <a:schemeClr val="bg1"/>
                  </a:solidFill>
                  <a:latin typeface="微软雅黑" panose="020B0503020204020204" pitchFamily="34" charset="-122"/>
                  <a:ea typeface="微软雅黑" panose="020B0503020204020204" pitchFamily="34" charset="-122"/>
                </a:endParaRPr>
              </a:p>
              <a:p>
                <a:pPr marL="579755" lvl="1" indent="-476250" algn="just" eaLnBrk="1" hangingPunct="1">
                  <a:lnSpc>
                    <a:spcPct val="150000"/>
                  </a:lnSpc>
                  <a:buClr>
                    <a:schemeClr val="bg1"/>
                  </a:buClr>
                  <a:buFont typeface="Wingdings" panose="05000000000000000000" pitchFamily="2" charset="2"/>
                  <a:buAutoNum type="arabicPeriod"/>
                </a:pPr>
                <a:r>
                  <a:rPr lang="zh-CN" altLang="en-US" sz="1800" dirty="0">
                    <a:solidFill>
                      <a:schemeClr val="bg1"/>
                    </a:solidFill>
                    <a:latin typeface="微软雅黑" panose="020B0503020204020204" pitchFamily="34" charset="-122"/>
                    <a:ea typeface="微软雅黑" panose="020B0503020204020204" pitchFamily="34" charset="-122"/>
                  </a:rPr>
                  <a:t>主管不仅要为自身的绩效负责，也要为其下属的绩效负责。</a:t>
                </a:r>
              </a:p>
            </p:txBody>
          </p:sp>
          <p:sp>
            <p:nvSpPr>
              <p:cNvPr id="19" name="矩形 18"/>
              <p:cNvSpPr>
                <a:spLocks noChangeArrowheads="1"/>
              </p:cNvSpPr>
              <p:nvPr/>
            </p:nvSpPr>
            <p:spPr bwMode="auto">
              <a:xfrm>
                <a:off x="8320" y="3173"/>
                <a:ext cx="861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buFont typeface="Wingdings" panose="05000000000000000000" pitchFamily="2" charset="2"/>
                  <a:buNone/>
                </a:pPr>
                <a:r>
                  <a:rPr lang="zh-CN" altLang="en-US" sz="2000" dirty="0">
                    <a:solidFill>
                      <a:schemeClr val="bg1"/>
                    </a:solidFill>
                    <a:latin typeface="微软雅黑" panose="020B0503020204020204" pitchFamily="34" charset="-122"/>
                    <a:ea typeface="微软雅黑" panose="020B0503020204020204" pitchFamily="34" charset="-122"/>
                  </a:rPr>
                  <a:t>集团公司</a:t>
                </a:r>
                <a:r>
                  <a:rPr lang="en-US" altLang="zh-CN" sz="2000" dirty="0">
                    <a:solidFill>
                      <a:schemeClr val="bg1"/>
                    </a:solidFill>
                    <a:latin typeface="微软雅黑" panose="020B0503020204020204" pitchFamily="34" charset="-122"/>
                    <a:ea typeface="微软雅黑" panose="020B0503020204020204" pitchFamily="34" charset="-122"/>
                  </a:rPr>
                  <a:t>《</a:t>
                </a:r>
                <a:r>
                  <a:rPr lang="en-US" altLang="en-US" sz="2000" dirty="0" err="1">
                    <a:solidFill>
                      <a:schemeClr val="bg1"/>
                    </a:solidFill>
                    <a:latin typeface="微软雅黑" panose="020B0503020204020204" pitchFamily="34" charset="-122"/>
                    <a:ea typeface="微软雅黑" panose="020B0503020204020204" pitchFamily="34" charset="-122"/>
                  </a:rPr>
                  <a:t>HSE绩效管理指南</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中“基本原则”</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sp>
        <p:nvSpPr>
          <p:cNvPr id="20" name="Rectangle 2"/>
          <p:cNvSpPr>
            <a:spLocks noGrp="1" noChangeArrowheads="1"/>
          </p:cNvSpPr>
          <p:nvPr/>
        </p:nvSpPr>
        <p:spPr bwMode="auto">
          <a:xfrm>
            <a:off x="745193" y="1056551"/>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绩效管理实施的原则</a:t>
            </a:r>
          </a:p>
        </p:txBody>
      </p:sp>
      <p:sp>
        <p:nvSpPr>
          <p:cNvPr id="2" name="矩形 1"/>
          <p:cNvSpPr/>
          <p:nvPr/>
        </p:nvSpPr>
        <p:spPr>
          <a:xfrm>
            <a:off x="733425" y="143510"/>
            <a:ext cx="7187565" cy="645160"/>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一、国际先进</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EHS</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管理理念介绍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56,&quot;width&quot;:15840}"/>
  <p:tag name="KSO_WM_UNIT_PLACING_PICTURE_USER_RELATIVERECTANGLE" val="{&quot;bottom&quot;:0,&quot;left&quot;:0,&quot;right&quot;:0,&quot;top&quot;:0}"/>
  <p:tag name="KSO_WM_UNIT_PLACING_PICTURE_COLLAGE_RELATIVERECTANGLE" val="{&quot;bottom&quot;:0,&quot;left&quot;:0.28000251521258396,&quot;right&quot;:0.28000251521258396,&quot;top&quot;:0}"/>
  <p:tag name="KSO_WM_UNIT_PLACING_PICTURE_COLLAGE_VIEWPORT" val="{&quot;height&quot;:9339.8000000000011,&quot;width&quot;:6166.5333333333328}"/>
  <p:tag name="KSO_WM_UNIT_PLACING_PICTURE_INFO" val="{&quot;code&quot;:&quot;a[2]&quot;,&quot;full_picture&quot;:false,&quot;last_crop_picture&quot;:&quot;a[2]&quot;,&quot;scheme&quot;:&quot;2-2&quot;,&quot;spacing&quot;:5}"/>
  <p:tag name="KSO_WM_UNIT_PLACING_PICTURE" val="164305.288"/>
  <p:tag name="KSO_WM_BEAUTIFY_FLAG" val=""/>
  <p:tag name="KSO_WM_UNIT_TYPE" val=""/>
  <p:tag name="KSO_WM_UNIT_INDEX" val=""/>
  <p:tag name="KSO_WM_UNIT_ID" val=""/>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715,&quot;width&quot;:15840}"/>
  <p:tag name="KSO_WM_UNIT_PLACING_PICTURE_USER_RELATIVERECTANGLE" val="{&quot;bottom&quot;:0,&quot;left&quot;:0,&quot;right&quot;:0,&quot;top&quot;:0}"/>
  <p:tag name="KSO_WM_UNIT_PLACING_PICTURE_COLLAGE_RELATIVERECTANGLE" val="{&quot;bottom&quot;:0,&quot;left&quot;:0.27668879788772616,&quot;right&quot;:0.27668879788772616,&quot;top&quot;:0}"/>
  <p:tag name="KSO_WM_UNIT_PLACING_PICTURE_COLLAGE_VIEWPORT" val="{&quot;height&quot;:9339.8000000000011,&quot;width&quot;:6166.5333333333328}"/>
  <p:tag name="KSO_WM_UNIT_PLACING_PICTURE_INFO" val="{&quot;code&quot;:&quot;a[2]&quot;,&quot;full_picture&quot;:false,&quot;last_crop_picture&quot;:&quot;a[2]&quot;,&quot;scheme&quot;:&quot;2-2&quot;,&quot;spacing&quot;:5}"/>
  <p:tag name="KSO_WM_UNIT_PLACING_PICTURE" val="164305.288"/>
  <p:tag name="KSO_WM_BEAUTIFY_FLAG" val=""/>
  <p:tag name="KSO_WM_UNIT_TYPE" val=""/>
  <p:tag name="KSO_WM_UNIT_INDEX" val=""/>
  <p:tag name="KSO_WM_UNIT_ID" val=""/>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556,&quot;width&quot;:15840}"/>
  <p:tag name="KSO_WM_UNIT_PLACING_PICTURE_USER_RELATIVERECTANGLE" val="{&quot;bottom&quot;:0,&quot;left&quot;:0,&quot;right&quot;:0,&quot;top&quot;:0}"/>
  <p:tag name="KSO_WM_UNIT_PLACING_PICTURE_COLLAGE_RELATIVERECTANGLE" val="{&quot;bottom&quot;:0,&quot;left&quot;:0.28000251521258396,&quot;right&quot;:0.28000251521258396,&quot;top&quot;:0}"/>
  <p:tag name="KSO_WM_UNIT_PLACING_PICTURE_COLLAGE_VIEWPORT" val="{&quot;height&quot;:9339.8000000000011,&quot;width&quot;:6166.5333333333328}"/>
  <p:tag name="KSO_WM_UNIT_PLACING_PICTURE_INFO" val="{&quot;code&quot;:&quot;a[2]&quot;,&quot;full_picture&quot;:false,&quot;last_crop_picture&quot;:&quot;a[2]&quot;,&quot;scheme&quot;:&quot;2-2&quot;,&quot;spacing&quot;:5}"/>
  <p:tag name="KSO_WM_UNIT_PLACING_PICTURE" val="164305.288"/>
  <p:tag name="KSO_WM_BEAUTIFY_FLAG" val=""/>
  <p:tag name="KSO_WM_UNIT_TYPE" val=""/>
  <p:tag name="KSO_WM_UNIT_INDEX" val=""/>
  <p:tag name="KSO_WM_UNIT_ID" val=""/>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715,&quot;width&quot;:15840}"/>
  <p:tag name="KSO_WM_UNIT_PLACING_PICTURE_USER_RELATIVERECTANGLE" val="{&quot;bottom&quot;:0,&quot;left&quot;:0,&quot;right&quot;:0,&quot;top&quot;:0}"/>
  <p:tag name="KSO_WM_UNIT_PLACING_PICTURE_COLLAGE_RELATIVERECTANGLE" val="{&quot;bottom&quot;:0,&quot;left&quot;:0.27668879788772616,&quot;right&quot;:0.27668879788772616,&quot;top&quot;:0}"/>
  <p:tag name="KSO_WM_UNIT_PLACING_PICTURE_COLLAGE_VIEWPORT" val="{&quot;height&quot;:9339.8000000000011,&quot;width&quot;:6166.5333333333328}"/>
  <p:tag name="KSO_WM_UNIT_PLACING_PICTURE_INFO" val="{&quot;code&quot;:&quot;a[2]&quot;,&quot;full_picture&quot;:false,&quot;last_crop_picture&quot;:&quot;a[2]&quot;,&quot;scheme&quot;:&quot;2-2&quot;,&quot;spacing&quot;:5}"/>
  <p:tag name="KSO_WM_UNIT_PLACING_PICTURE" val="164305.288"/>
  <p:tag name="KSO_WM_BEAUTIFY_FLAG" val=""/>
  <p:tag name="KSO_WM_UNIT_TYPE" val=""/>
  <p:tag name="KSO_WM_UNIT_INDEX" val=""/>
  <p:tag name="KSO_WM_UNIT_ID" val=""/>
</p:tagLst>
</file>

<file path=ppt/theme/theme1.xml><?xml version="1.0" encoding="utf-8"?>
<a:theme xmlns:a="http://schemas.openxmlformats.org/drawingml/2006/main" name="培训格式PPT">
  <a:themeElements>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培训格式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85000"/>
            <a:lumOff val="15000"/>
          </a:schemeClr>
        </a:solidFill>
        <a:ln w="2857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sz="2000" b="0" i="0" u="none" strike="noStrike" cap="none" normalizeH="0" baseline="0" smtClean="0">
            <a:ln>
              <a:solidFill>
                <a:schemeClr val="tx1">
                  <a:lumMod val="50000"/>
                  <a:lumOff val="50000"/>
                </a:schemeClr>
              </a:solid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76200" cap="flat" cmpd="sng" algn="ctr">
          <a:solidFill>
            <a:schemeClr val="accent2"/>
          </a:solidFill>
          <a:prstDash val="solid"/>
          <a:round/>
          <a:headEnd type="none" w="med" len="med"/>
          <a:tailEnd type="none" w="med" len="med"/>
        </a:ln>
      </a:spPr>
      <a:bodyPr vert="horz" wrap="square" lIns="91440" tIns="45720" rIns="91440" bIns="45720" numCol="1"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lang="en-GB" sz="20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培训格式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培训格式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培训格式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培训格式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培训格式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培训格式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4368</Words>
  <Application>Microsoft Office PowerPoint</Application>
  <PresentationFormat>自定义</PresentationFormat>
  <Paragraphs>450</Paragraphs>
  <Slides>61</Slides>
  <Notes>59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61</vt:i4>
      </vt:variant>
    </vt:vector>
  </HeadingPairs>
  <TitlesOfParts>
    <vt:vector size="74" baseType="lpstr">
      <vt:lpstr>Lifeline JL</vt:lpstr>
      <vt:lpstr>华文中宋</vt:lpstr>
      <vt:lpstr>微软雅黑</vt:lpstr>
      <vt:lpstr>Arial</vt:lpstr>
      <vt:lpstr>Calibri</vt:lpstr>
      <vt:lpstr>Calibri Light</vt:lpstr>
      <vt:lpstr>Symbol</vt:lpstr>
      <vt:lpstr>Tahoma</vt:lpstr>
      <vt:lpstr>Times New Roman</vt:lpstr>
      <vt:lpstr>Verdana</vt:lpstr>
      <vt:lpstr>Wingdings</vt:lpstr>
      <vt:lpstr>培训格式PPT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2021-05-04T01:24:13Z</dcterms:created>
  <dcterms:modified xsi:type="dcterms:W3CDTF">2022-06-14T12:40:56Z</dcterms:modified>
</cp:coreProperties>
</file>