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5"/>
  </p:handoutMasterIdLst>
  <p:sldIdLst>
    <p:sldId id="341" r:id="rId3"/>
    <p:sldId id="360" r:id="rId5"/>
    <p:sldId id="312" r:id="rId6"/>
    <p:sldId id="315" r:id="rId7"/>
    <p:sldId id="365" r:id="rId8"/>
    <p:sldId id="263" r:id="rId9"/>
    <p:sldId id="358" r:id="rId10"/>
    <p:sldId id="316" r:id="rId11"/>
    <p:sldId id="261" r:id="rId12"/>
    <p:sldId id="264" r:id="rId13"/>
    <p:sldId id="367" r:id="rId14"/>
    <p:sldId id="317" r:id="rId15"/>
    <p:sldId id="351" r:id="rId16"/>
    <p:sldId id="318" r:id="rId17"/>
    <p:sldId id="319" r:id="rId18"/>
    <p:sldId id="265" r:id="rId19"/>
    <p:sldId id="321" r:id="rId20"/>
    <p:sldId id="322" r:id="rId21"/>
    <p:sldId id="366" r:id="rId22"/>
    <p:sldId id="340" r:id="rId23"/>
    <p:sldId id="336" r:id="rId24"/>
    <p:sldId id="342" r:id="rId25"/>
    <p:sldId id="325" r:id="rId26"/>
    <p:sldId id="326" r:id="rId27"/>
    <p:sldId id="343" r:id="rId28"/>
    <p:sldId id="328" r:id="rId29"/>
    <p:sldId id="327" r:id="rId30"/>
    <p:sldId id="362" r:id="rId31"/>
    <p:sldId id="363" r:id="rId32"/>
    <p:sldId id="364" r:id="rId33"/>
    <p:sldId id="329" r:id="rId34"/>
    <p:sldId id="330" r:id="rId35"/>
    <p:sldId id="353" r:id="rId36"/>
    <p:sldId id="347" r:id="rId37"/>
    <p:sldId id="332" r:id="rId38"/>
    <p:sldId id="333" r:id="rId39"/>
    <p:sldId id="361" r:id="rId40"/>
    <p:sldId id="334" r:id="rId41"/>
    <p:sldId id="345" r:id="rId42"/>
    <p:sldId id="352" r:id="rId43"/>
    <p:sldId id="298" r:id="rId44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EB0"/>
    <a:srgbClr val="1C2747"/>
    <a:srgbClr val="0E1A40"/>
    <a:srgbClr val="3CCCC7"/>
    <a:srgbClr val="FF6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1" autoAdjust="0"/>
    <p:restoredTop sz="86388" autoAdjust="0"/>
  </p:normalViewPr>
  <p:slideViewPr>
    <p:cSldViewPr showGuides="1">
      <p:cViewPr varScale="1">
        <p:scale>
          <a:sx n="66" d="100"/>
          <a:sy n="66" d="100"/>
        </p:scale>
        <p:origin x="648" y="60"/>
      </p:cViewPr>
      <p:guideLst>
        <p:guide orient="horz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57473-301C-4F69-A7FC-AE1DEF9F2C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E65E-D6A0-433A-9769-180C0D5DD8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EF729BD-0B61-40F7-9C2B-A3EB91A33A23}" type="slidenum">
              <a:rPr lang="zh-CN" altLang="en-US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C373-83E8-404D-A870-0C99071BE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FD15-FD4A-41A0-98B0-8A0E50279E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7.xml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图片 5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620" name="矩形 619"/>
          <p:cNvSpPr/>
          <p:nvPr/>
        </p:nvSpPr>
        <p:spPr>
          <a:xfrm>
            <a:off x="0" y="3143248"/>
            <a:ext cx="12195175" cy="1858199"/>
          </a:xfrm>
          <a:prstGeom prst="rect">
            <a:avLst/>
          </a:prstGeom>
          <a:solidFill>
            <a:srgbClr val="2F5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96"/>
          <p:cNvGrpSpPr/>
          <p:nvPr/>
        </p:nvGrpSpPr>
        <p:grpSpPr>
          <a:xfrm>
            <a:off x="2811439" y="1428736"/>
            <a:ext cx="1500198" cy="1500197"/>
            <a:chOff x="304800" y="673100"/>
            <a:chExt cx="4000500" cy="4000500"/>
          </a:xfrm>
          <a:solidFill>
            <a:srgbClr val="2F5EB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0" name="椭圆 599"/>
          <p:cNvSpPr/>
          <p:nvPr/>
        </p:nvSpPr>
        <p:spPr>
          <a:xfrm>
            <a:off x="768438" y="2116567"/>
            <a:ext cx="903803" cy="9035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rtlCol="0" anchor="ctr"/>
          <a:lstStyle/>
          <a:p>
            <a:pPr algn="ctr"/>
            <a:endParaRPr lang="zh-CN" altLang="en-US"/>
          </a:p>
        </p:txBody>
      </p:sp>
      <p:sp>
        <p:nvSpPr>
          <p:cNvPr id="601" name="椭圆 600"/>
          <p:cNvSpPr/>
          <p:nvPr/>
        </p:nvSpPr>
        <p:spPr>
          <a:xfrm>
            <a:off x="2532524" y="676907"/>
            <a:ext cx="366465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601"/>
          <p:cNvGrpSpPr/>
          <p:nvPr/>
        </p:nvGrpSpPr>
        <p:grpSpPr>
          <a:xfrm>
            <a:off x="6495604" y="2741834"/>
            <a:ext cx="401518" cy="401413"/>
            <a:chOff x="304800" y="673100"/>
            <a:chExt cx="4000500" cy="4000500"/>
          </a:xfrm>
          <a:solidFill>
            <a:srgbClr val="2F5EB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604"/>
          <p:cNvGrpSpPr/>
          <p:nvPr/>
        </p:nvGrpSpPr>
        <p:grpSpPr>
          <a:xfrm>
            <a:off x="5394700" y="2188927"/>
            <a:ext cx="832087" cy="831871"/>
            <a:chOff x="304800" y="673100"/>
            <a:chExt cx="4000500" cy="4000500"/>
          </a:xfrm>
          <a:solidFill>
            <a:srgbClr val="2F5EB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07"/>
          <p:cNvGrpSpPr/>
          <p:nvPr/>
        </p:nvGrpSpPr>
        <p:grpSpPr>
          <a:xfrm>
            <a:off x="4788662" y="3393618"/>
            <a:ext cx="293112" cy="293036"/>
            <a:chOff x="304800" y="673100"/>
            <a:chExt cx="4000500" cy="4000500"/>
          </a:xfrm>
          <a:solidFill>
            <a:srgbClr val="2F5EB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10"/>
          <p:cNvGrpSpPr/>
          <p:nvPr/>
        </p:nvGrpSpPr>
        <p:grpSpPr>
          <a:xfrm>
            <a:off x="576443" y="5798678"/>
            <a:ext cx="383992" cy="383892"/>
            <a:chOff x="304800" y="673100"/>
            <a:chExt cx="4000500" cy="4000500"/>
          </a:xfrm>
          <a:solidFill>
            <a:srgbClr val="2F5EB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" name="椭圆 613"/>
          <p:cNvSpPr/>
          <p:nvPr/>
        </p:nvSpPr>
        <p:spPr>
          <a:xfrm>
            <a:off x="6047955" y="1406424"/>
            <a:ext cx="366465" cy="366369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rtlCol="0" anchor="ctr"/>
          <a:lstStyle/>
          <a:p>
            <a:pPr algn="ctr"/>
            <a:endParaRPr lang="zh-CN" altLang="en-US"/>
          </a:p>
        </p:txBody>
      </p:sp>
      <p:sp>
        <p:nvSpPr>
          <p:cNvPr id="615" name="椭圆 614"/>
          <p:cNvSpPr/>
          <p:nvPr/>
        </p:nvSpPr>
        <p:spPr>
          <a:xfrm>
            <a:off x="7669223" y="6072206"/>
            <a:ext cx="183233" cy="183185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5" tIns="60968" rIns="121935" bIns="60968"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615"/>
          <p:cNvGrpSpPr/>
          <p:nvPr/>
        </p:nvGrpSpPr>
        <p:grpSpPr>
          <a:xfrm>
            <a:off x="10109317" y="5266574"/>
            <a:ext cx="952233" cy="951985"/>
            <a:chOff x="304800" y="673100"/>
            <a:chExt cx="4000500" cy="4000500"/>
          </a:xfrm>
          <a:solidFill>
            <a:srgbClr val="2F5EB0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857437" y="3281766"/>
            <a:ext cx="9281651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35" tIns="60968" rIns="121935" bIns="60968">
            <a:spAutoFit/>
          </a:bodyPr>
          <a:lstStyle/>
          <a:p>
            <a:pPr defTabSz="1219200"/>
            <a:r>
              <a:rPr lang="zh-CN" altLang="en-US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创新思路 抓住主线</a:t>
            </a:r>
            <a:endParaRPr lang="zh-CN" altLang="en-U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>
            <a:off x="952713" y="4043771"/>
            <a:ext cx="8726078" cy="2117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952712" y="4139022"/>
            <a:ext cx="9281651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35" tIns="60968" rIns="121935" bIns="60968">
            <a:spAutoFit/>
          </a:bodyPr>
          <a:lstStyle/>
          <a:p>
            <a:pPr defTabSz="1219200"/>
            <a:r>
              <a:rPr lang="zh-CN" altLang="en-US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持续优化提升隐患排查治理体系建设水平</a:t>
            </a:r>
            <a:endParaRPr lang="zh-CN" altLang="en-US" sz="3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4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400" spd="-100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0" dur="4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400" spd="-100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400" spd="-100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67" dur="400" spd="-100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6" dur="4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4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4" dur="4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4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4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4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600" grpId="0" animBg="1"/>
      <p:bldP spid="600" grpId="1" animBg="1"/>
      <p:bldP spid="600" grpId="2" animBg="1"/>
      <p:bldP spid="601" grpId="0" animBg="1"/>
      <p:bldP spid="601" grpId="1" animBg="1"/>
      <p:bldP spid="601" grpId="2" animBg="1"/>
      <p:bldP spid="614" grpId="0" animBg="1"/>
      <p:bldP spid="614" grpId="1" animBg="1"/>
      <p:bldP spid="614" grpId="2" animBg="1"/>
      <p:bldP spid="615" grpId="0" animBg="1"/>
      <p:bldP spid="615" grpId="1" animBg="1"/>
      <p:bldP spid="615" grpId="2" animBg="1"/>
      <p:bldP spid="622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75" name="组合 74"/>
          <p:cNvGrpSpPr/>
          <p:nvPr/>
        </p:nvGrpSpPr>
        <p:grpSpPr>
          <a:xfrm>
            <a:off x="1525555" y="1285860"/>
            <a:ext cx="2880320" cy="657499"/>
            <a:chOff x="913011" y="1556792"/>
            <a:chExt cx="2880320" cy="657499"/>
          </a:xfrm>
        </p:grpSpPr>
        <p:sp>
          <p:nvSpPr>
            <p:cNvPr id="76" name="TextBox 7"/>
            <p:cNvSpPr>
              <a:spLocks noChangeArrowheads="1"/>
            </p:cNvSpPr>
            <p:nvPr/>
          </p:nvSpPr>
          <p:spPr bwMode="auto">
            <a:xfrm>
              <a:off x="1777107" y="1731653"/>
              <a:ext cx="17281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评定方法</a:t>
              </a:r>
              <a:endPara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1215185" y="1652019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F5E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8" name="组合 124"/>
            <p:cNvGrpSpPr/>
            <p:nvPr/>
          </p:nvGrpSpPr>
          <p:grpSpPr>
            <a:xfrm>
              <a:off x="913011" y="1556792"/>
              <a:ext cx="657499" cy="657499"/>
              <a:chOff x="6961683" y="1619373"/>
              <a:chExt cx="657499" cy="657499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0" name="组合 126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81" name="任意多边形 85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" name="任意多边形 86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83" name="TextBox 7"/>
          <p:cNvSpPr>
            <a:spLocks noChangeArrowheads="1"/>
          </p:cNvSpPr>
          <p:nvPr/>
        </p:nvSpPr>
        <p:spPr bwMode="auto">
          <a:xfrm>
            <a:off x="879414" y="2105372"/>
            <a:ext cx="43924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运用安全生产标准化成果，进行初次评定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811175" y="3143248"/>
            <a:ext cx="4255882" cy="657499"/>
            <a:chOff x="913011" y="3933056"/>
            <a:chExt cx="4255882" cy="657499"/>
          </a:xfrm>
        </p:grpSpPr>
        <p:sp>
          <p:nvSpPr>
            <p:cNvPr id="85" name="圆角矩形 84"/>
            <p:cNvSpPr/>
            <p:nvPr/>
          </p:nvSpPr>
          <p:spPr>
            <a:xfrm>
              <a:off x="1215185" y="402138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F5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1201043" y="4021387"/>
              <a:ext cx="3967850" cy="467045"/>
            </a:xfrm>
            <a:prstGeom prst="roundRect">
              <a:avLst>
                <a:gd name="adj" fmla="val 50000"/>
              </a:avLst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132"/>
            <p:cNvGrpSpPr/>
            <p:nvPr/>
          </p:nvGrpSpPr>
          <p:grpSpPr>
            <a:xfrm>
              <a:off x="913011" y="3933056"/>
              <a:ext cx="657499" cy="657499"/>
              <a:chOff x="6961683" y="3995637"/>
              <a:chExt cx="657499" cy="657499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TextBox 7"/>
            <p:cNvSpPr>
              <a:spLocks noChangeArrowheads="1"/>
            </p:cNvSpPr>
            <p:nvPr/>
          </p:nvSpPr>
          <p:spPr bwMode="auto">
            <a:xfrm>
              <a:off x="1919155" y="4107916"/>
              <a:ext cx="246392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项一级评定要素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70135" y="4224508"/>
            <a:ext cx="4255882" cy="657499"/>
            <a:chOff x="913011" y="4653136"/>
            <a:chExt cx="4255882" cy="657499"/>
          </a:xfrm>
        </p:grpSpPr>
        <p:sp>
          <p:nvSpPr>
            <p:cNvPr id="92" name="圆角矩形 91"/>
            <p:cNvSpPr/>
            <p:nvPr/>
          </p:nvSpPr>
          <p:spPr>
            <a:xfrm>
              <a:off x="1215185" y="474146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F5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201043" y="4741467"/>
              <a:ext cx="3967850" cy="467045"/>
            </a:xfrm>
            <a:prstGeom prst="roundRect">
              <a:avLst>
                <a:gd name="adj" fmla="val 50000"/>
              </a:avLst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TextBox 7"/>
            <p:cNvSpPr>
              <a:spLocks noChangeArrowheads="1"/>
            </p:cNvSpPr>
            <p:nvPr/>
          </p:nvSpPr>
          <p:spPr bwMode="auto">
            <a:xfrm>
              <a:off x="1919155" y="4827996"/>
              <a:ext cx="246392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36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项二级评定要素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95" name="组合 139"/>
            <p:cNvGrpSpPr/>
            <p:nvPr/>
          </p:nvGrpSpPr>
          <p:grpSpPr>
            <a:xfrm>
              <a:off x="913011" y="4653136"/>
              <a:ext cx="657499" cy="657499"/>
              <a:chOff x="6961683" y="4715717"/>
              <a:chExt cx="657499" cy="657499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6" name="文本框 9"/>
          <p:cNvSpPr txBox="1"/>
          <p:nvPr/>
        </p:nvSpPr>
        <p:spPr>
          <a:xfrm>
            <a:off x="841003" y="202431"/>
            <a:ext cx="561377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企业综合动态评定运行机制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Freeform 5"/>
          <p:cNvSpPr/>
          <p:nvPr/>
        </p:nvSpPr>
        <p:spPr bwMode="auto">
          <a:xfrm>
            <a:off x="5454645" y="785794"/>
            <a:ext cx="931331" cy="5357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669091" y="428604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安全生产条件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669091" y="1039796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安全生产标准化创建情况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669091" y="1650988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隐患排查治理情况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669091" y="2262180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事故发生情况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669091" y="2873372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行政执法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669091" y="3484564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日常检查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669091" y="4095756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信息系统使用情况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669091" y="4706948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投诉举报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669091" y="5318140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安全生产固有风险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669091" y="5929330"/>
            <a:ext cx="4000528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获奖情况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106" name="文本框 9"/>
          <p:cNvSpPr txBox="1"/>
          <p:nvPr/>
        </p:nvSpPr>
        <p:spPr>
          <a:xfrm>
            <a:off x="841003" y="202431"/>
            <a:ext cx="561377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建立政府差异化监管运行机制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55"/>
          <p:cNvGrpSpPr/>
          <p:nvPr/>
        </p:nvGrpSpPr>
        <p:grpSpPr>
          <a:xfrm>
            <a:off x="9037643" y="3457562"/>
            <a:ext cx="2094234" cy="1792361"/>
            <a:chOff x="6654230" y="2873524"/>
            <a:chExt cx="2094234" cy="1792361"/>
          </a:xfrm>
        </p:grpSpPr>
        <p:sp>
          <p:nvSpPr>
            <p:cNvPr id="60" name="Freeform 6"/>
            <p:cNvSpPr/>
            <p:nvPr/>
          </p:nvSpPr>
          <p:spPr bwMode="gray">
            <a:xfrm flipH="1">
              <a:off x="6654230" y="2873524"/>
              <a:ext cx="2094234" cy="1753233"/>
            </a:xfrm>
            <a:custGeom>
              <a:avLst/>
              <a:gdLst>
                <a:gd name="T0" fmla="*/ 669266262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810330146 h 1008"/>
                <a:gd name="T6" fmla="*/ 2080687361 w 1299"/>
                <a:gd name="T7" fmla="*/ 0 h 1008"/>
                <a:gd name="T8" fmla="*/ 6626369 w 1299"/>
                <a:gd name="T9" fmla="*/ 0 h 1008"/>
                <a:gd name="T10" fmla="*/ 0 w 1299"/>
                <a:gd name="T11" fmla="*/ 1859901919 h 1008"/>
                <a:gd name="T12" fmla="*/ 669266262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FFFF00"/>
            </a:solidFill>
            <a:ln w="12700" cmpd="sng">
              <a:solidFill>
                <a:srgbClr val="FFFF00"/>
              </a:solidFill>
              <a:round/>
            </a:ln>
            <a:effectLst>
              <a:glow rad="88900">
                <a:srgbClr val="FFFF00">
                  <a:alpha val="30000"/>
                </a:srgbClr>
              </a:glo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Text Box 8"/>
            <p:cNvSpPr txBox="1">
              <a:spLocks noChangeArrowheads="1"/>
            </p:cNvSpPr>
            <p:nvPr/>
          </p:nvSpPr>
          <p:spPr bwMode="white">
            <a:xfrm>
              <a:off x="6804248" y="3445038"/>
              <a:ext cx="1854200" cy="12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200"/>
                </a:lnSpc>
              </a:pPr>
              <a:r>
                <a:rPr lang="zh-CN" altLang="zh-CN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未开展安全生产标准化评级的</a:t>
              </a:r>
              <a:endParaRPr lang="en-US" altLang="zh-CN" sz="1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200"/>
                </a:lnSpc>
              </a:pPr>
              <a:r>
                <a:rPr lang="zh-CN" altLang="en-US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未通过岗位达标的小微企业</a:t>
              </a:r>
              <a:endParaRPr lang="en-US" altLang="zh-CN" sz="1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62"/>
          <p:cNvGrpSpPr/>
          <p:nvPr/>
        </p:nvGrpSpPr>
        <p:grpSpPr>
          <a:xfrm>
            <a:off x="9037643" y="1571612"/>
            <a:ext cx="2115224" cy="1754954"/>
            <a:chOff x="6654230" y="987574"/>
            <a:chExt cx="2115224" cy="1754954"/>
          </a:xfrm>
        </p:grpSpPr>
        <p:sp>
          <p:nvSpPr>
            <p:cNvPr id="67" name="Freeform 4"/>
            <p:cNvSpPr/>
            <p:nvPr/>
          </p:nvSpPr>
          <p:spPr bwMode="gray">
            <a:xfrm>
              <a:off x="6654230" y="987574"/>
              <a:ext cx="2094234" cy="1754954"/>
            </a:xfrm>
            <a:custGeom>
              <a:avLst/>
              <a:gdLst>
                <a:gd name="T0" fmla="*/ 669266262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811127502 h 1008"/>
                <a:gd name="T6" fmla="*/ 2080687361 w 1299"/>
                <a:gd name="T7" fmla="*/ 0 h 1008"/>
                <a:gd name="T8" fmla="*/ 6626369 w 1299"/>
                <a:gd name="T9" fmla="*/ 0 h 1008"/>
                <a:gd name="T10" fmla="*/ 0 w 1299"/>
                <a:gd name="T11" fmla="*/ 1861729964 h 1008"/>
                <a:gd name="T12" fmla="*/ 669266262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00B0F0"/>
            </a:solidFill>
            <a:ln w="12700" cmpd="sng">
              <a:solidFill>
                <a:schemeClr val="accent2"/>
              </a:solidFill>
              <a:round/>
            </a:ln>
            <a:effectLst>
              <a:glow rad="88900">
                <a:schemeClr val="accent1">
                  <a:alpha val="30000"/>
                </a:schemeClr>
              </a:glo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Text Box 8"/>
            <p:cNvSpPr txBox="1">
              <a:spLocks noChangeArrowheads="1"/>
            </p:cNvSpPr>
            <p:nvPr/>
          </p:nvSpPr>
          <p:spPr bwMode="white">
            <a:xfrm>
              <a:off x="6660231" y="1200983"/>
              <a:ext cx="2109223" cy="1193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200"/>
                </a:lnSpc>
              </a:pPr>
              <a:r>
                <a:rPr lang="zh-CN" altLang="en-US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三级达标，现场评审小于</a:t>
              </a:r>
              <a:r>
                <a:rPr lang="en-US" altLang="zh-CN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850</a:t>
              </a:r>
              <a:r>
                <a:rPr lang="zh-CN" altLang="en-US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en-US" altLang="zh-CN" sz="1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200"/>
                </a:lnSpc>
              </a:pPr>
              <a:r>
                <a:rPr lang="zh-CN" altLang="zh-CN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通过岗位达标的小微企业</a:t>
              </a:r>
              <a:endParaRPr lang="en-US" altLang="zh-CN" sz="1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Freeform 5"/>
          <p:cNvSpPr/>
          <p:nvPr/>
        </p:nvSpPr>
        <p:spPr bwMode="gray">
          <a:xfrm>
            <a:off x="6883405" y="3457562"/>
            <a:ext cx="2094234" cy="1753233"/>
          </a:xfrm>
          <a:custGeom>
            <a:avLst/>
            <a:gdLst>
              <a:gd name="T0" fmla="*/ 669266262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810330146 h 1008"/>
              <a:gd name="T6" fmla="*/ 2080687361 w 1299"/>
              <a:gd name="T7" fmla="*/ 0 h 1008"/>
              <a:gd name="T8" fmla="*/ 6626369 w 1299"/>
              <a:gd name="T9" fmla="*/ 0 h 1008"/>
              <a:gd name="T10" fmla="*/ 0 w 1299"/>
              <a:gd name="T11" fmla="*/ 1859901919 h 1008"/>
              <a:gd name="T12" fmla="*/ 669266262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FF0000"/>
          </a:solidFill>
          <a:ln w="12700" cmpd="sng">
            <a:solidFill>
              <a:srgbClr val="FF0000"/>
            </a:solidFill>
            <a:round/>
          </a:ln>
          <a:effectLst>
            <a:glow rad="88900">
              <a:srgbClr val="FF0000">
                <a:alpha val="30000"/>
              </a:srgbClr>
            </a:glo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8" name="Freeform 116"/>
          <p:cNvSpPr>
            <a:spLocks noEditPoints="1"/>
          </p:cNvSpPr>
          <p:nvPr/>
        </p:nvSpPr>
        <p:spPr bwMode="auto">
          <a:xfrm>
            <a:off x="1811307" y="3071810"/>
            <a:ext cx="2035959" cy="165473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2F5E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739869" y="1643050"/>
            <a:ext cx="230425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评定企业风险等级，实施差异化监管、精准化执法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79"/>
          <p:cNvGrpSpPr/>
          <p:nvPr/>
        </p:nvGrpSpPr>
        <p:grpSpPr>
          <a:xfrm>
            <a:off x="6883405" y="1571612"/>
            <a:ext cx="2119516" cy="1754954"/>
            <a:chOff x="4499992" y="987574"/>
            <a:chExt cx="2119516" cy="1754954"/>
          </a:xfrm>
        </p:grpSpPr>
        <p:sp>
          <p:nvSpPr>
            <p:cNvPr id="81" name="Freeform 3"/>
            <p:cNvSpPr/>
            <p:nvPr/>
          </p:nvSpPr>
          <p:spPr bwMode="gray">
            <a:xfrm flipH="1">
              <a:off x="4499992" y="987574"/>
              <a:ext cx="2094234" cy="1754954"/>
            </a:xfrm>
            <a:custGeom>
              <a:avLst/>
              <a:gdLst>
                <a:gd name="T0" fmla="*/ 669266262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811127502 h 1008"/>
                <a:gd name="T6" fmla="*/ 2080687361 w 1299"/>
                <a:gd name="T7" fmla="*/ 0 h 1008"/>
                <a:gd name="T8" fmla="*/ 6626369 w 1299"/>
                <a:gd name="T9" fmla="*/ 0 h 1008"/>
                <a:gd name="T10" fmla="*/ 0 w 1299"/>
                <a:gd name="T11" fmla="*/ 1861729964 h 1008"/>
                <a:gd name="T12" fmla="*/ 669266262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92D050"/>
            </a:solidFill>
            <a:ln w="12700" cmpd="sng">
              <a:solidFill>
                <a:srgbClr val="00B050"/>
              </a:solidFill>
              <a:round/>
            </a:ln>
            <a:effectLst>
              <a:glow rad="88900">
                <a:srgbClr val="00B050">
                  <a:alpha val="30000"/>
                </a:srgbClr>
              </a:glo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Text Box 8"/>
            <p:cNvSpPr txBox="1">
              <a:spLocks noChangeArrowheads="1"/>
            </p:cNvSpPr>
            <p:nvPr/>
          </p:nvSpPr>
          <p:spPr bwMode="white">
            <a:xfrm>
              <a:off x="4607941" y="1068774"/>
              <a:ext cx="2011567" cy="12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200"/>
                </a:lnSpc>
              </a:pPr>
              <a:r>
                <a:rPr lang="zh-CN" altLang="en-US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一级达标</a:t>
              </a:r>
              <a:endParaRPr lang="en-US" altLang="zh-CN" sz="1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200"/>
                </a:lnSpc>
              </a:pPr>
              <a:r>
                <a:rPr lang="zh-CN" altLang="en-US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二级达标</a:t>
              </a:r>
              <a:endParaRPr lang="en-US" altLang="zh-CN" sz="1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200"/>
                </a:lnSpc>
              </a:pPr>
              <a:r>
                <a:rPr lang="zh-CN" altLang="en-US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三级达标，现场评审</a:t>
              </a:r>
              <a:r>
                <a:rPr lang="en-US" altLang="zh-CN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850</a:t>
              </a:r>
              <a:r>
                <a:rPr lang="zh-CN" altLang="en-US" sz="14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分及以上</a:t>
              </a:r>
              <a:endParaRPr lang="en-US" altLang="zh-CN" sz="1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82"/>
          <p:cNvGrpSpPr/>
          <p:nvPr/>
        </p:nvGrpSpPr>
        <p:grpSpPr bwMode="auto">
          <a:xfrm>
            <a:off x="7891517" y="2430474"/>
            <a:ext cx="2111456" cy="2114900"/>
            <a:chOff x="1917094" y="2208518"/>
            <a:chExt cx="1947091" cy="1948576"/>
          </a:xfrm>
        </p:grpSpPr>
        <p:sp>
          <p:nvSpPr>
            <p:cNvPr id="84" name="Oval 7"/>
            <p:cNvSpPr>
              <a:spLocks noChangeArrowheads="1"/>
            </p:cNvSpPr>
            <p:nvPr/>
          </p:nvSpPr>
          <p:spPr bwMode="gray">
            <a:xfrm>
              <a:off x="1917094" y="2208518"/>
              <a:ext cx="1947091" cy="1948576"/>
            </a:xfrm>
            <a:prstGeom prst="ellipse">
              <a:avLst/>
            </a:prstGeom>
            <a:solidFill>
              <a:srgbClr val="1E8FB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gray">
            <a:xfrm>
              <a:off x="2073059" y="2655431"/>
              <a:ext cx="646602" cy="369166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良好</a:t>
              </a:r>
              <a:endParaRPr lang="en-US" altLang="zh-CN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Rectangle 13"/>
            <p:cNvSpPr>
              <a:spLocks noChangeArrowheads="1"/>
            </p:cNvSpPr>
            <p:nvPr/>
          </p:nvSpPr>
          <p:spPr bwMode="gray">
            <a:xfrm>
              <a:off x="3217583" y="2650163"/>
              <a:ext cx="646602" cy="36916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正常</a:t>
              </a:r>
              <a:endParaRPr lang="en-US" altLang="zh-CN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Rectangle 14"/>
            <p:cNvSpPr>
              <a:spLocks noChangeArrowheads="1"/>
            </p:cNvSpPr>
            <p:nvPr/>
          </p:nvSpPr>
          <p:spPr bwMode="gray">
            <a:xfrm>
              <a:off x="2054912" y="3349542"/>
              <a:ext cx="646602" cy="36916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警示</a:t>
              </a:r>
              <a:endParaRPr lang="en-US" altLang="zh-CN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/>
          </p:nvSpPr>
          <p:spPr bwMode="gray">
            <a:xfrm>
              <a:off x="3187800" y="3349542"/>
              <a:ext cx="596018" cy="34028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提醒</a:t>
              </a:r>
              <a:endParaRPr lang="en-US" altLang="zh-CN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168893" y="1285860"/>
            <a:ext cx="492443" cy="40005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按照标准化创建结果进行初次评定</a:t>
            </a:r>
            <a:endParaRPr lang="zh-CN" altLang="en-US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右箭头 89"/>
          <p:cNvSpPr/>
          <p:nvPr/>
        </p:nvSpPr>
        <p:spPr>
          <a:xfrm>
            <a:off x="6097587" y="3000372"/>
            <a:ext cx="360040" cy="647088"/>
          </a:xfrm>
          <a:prstGeom prst="rightArrow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  <p:bldP spid="79" grpId="0" animBg="1"/>
      <p:bldP spid="89" grpId="0" animBg="1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29" name="矩形 2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841003" y="202431"/>
            <a:ext cx="561377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建立政府差异化监管运行机制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3638938" y="1838003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548386" y="1503681"/>
            <a:ext cx="546935" cy="546935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6597653" y="1571612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18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18" name="肘形连接符 17"/>
          <p:cNvCxnSpPr>
            <a:endCxn id="21" idx="1"/>
          </p:cNvCxnSpPr>
          <p:nvPr/>
        </p:nvCxnSpPr>
        <p:spPr>
          <a:xfrm>
            <a:off x="1882745" y="3857628"/>
            <a:ext cx="2337434" cy="1063919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191050" y="4646953"/>
            <a:ext cx="546935" cy="546935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4220179" y="4741526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en-US" altLang="zh-CN" sz="18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6" name="Freeform 9"/>
          <p:cNvSpPr/>
          <p:nvPr/>
        </p:nvSpPr>
        <p:spPr bwMode="auto">
          <a:xfrm flipH="1">
            <a:off x="1564292" y="2122624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2600874" y="2727247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83441" y="3508824"/>
            <a:ext cx="208754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体系核心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12033" y="1285860"/>
            <a:ext cx="3786214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建立企业综合动态评定运行机制</a:t>
            </a:r>
            <a:endParaRPr lang="zh-CN" altLang="en-US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526347" y="1928802"/>
            <a:ext cx="3024336" cy="172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F5EB0"/>
                </a:solidFill>
              </a:rPr>
              <a:t>建立了企业综合动态分级评定运行机制。</a:t>
            </a:r>
            <a:r>
              <a:rPr lang="zh-TW" altLang="en-US" sz="1800" dirty="0">
                <a:solidFill>
                  <a:srgbClr val="2F5EB0"/>
                </a:solidFill>
              </a:rPr>
              <a:t>充分运用安全生产标准化成果，对生产经营单位安全生产状态进行初次评定</a:t>
            </a:r>
            <a:r>
              <a:rPr lang="zh-CN" altLang="en-US" sz="1800" dirty="0">
                <a:solidFill>
                  <a:srgbClr val="2F5EB0"/>
                </a:solidFill>
              </a:rPr>
              <a:t>。</a:t>
            </a:r>
            <a:endParaRPr lang="zh-CN" altLang="en-US" sz="1800" dirty="0">
              <a:solidFill>
                <a:srgbClr val="2F5EB0"/>
              </a:solidFill>
              <a:sym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5026017" y="4953971"/>
            <a:ext cx="4429156" cy="1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F5EB0"/>
                </a:solidFill>
              </a:rPr>
              <a:t>针对不同风险等级企业、不同类型企业设定不同的检查频次，重点检查未开展隐患排查企业、排查零隐患企业和评定为“警示”级的企业</a:t>
            </a:r>
            <a:endParaRPr lang="zh-CN" altLang="en-US" sz="1800" dirty="0">
              <a:solidFill>
                <a:srgbClr val="2F5EB0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83141" y="4429132"/>
            <a:ext cx="3643338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建立政府差异化监管运行机制</a:t>
            </a:r>
            <a:endParaRPr lang="zh-CN" altLang="en-US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106" name="文本框 9"/>
          <p:cNvSpPr txBox="1"/>
          <p:nvPr/>
        </p:nvSpPr>
        <p:spPr>
          <a:xfrm>
            <a:off x="841003" y="202431"/>
            <a:ext cx="561377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建立政府差异化监管运行机制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803" y="2357431"/>
            <a:ext cx="164136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不同风险等级企业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1241" y="3511299"/>
            <a:ext cx="156992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不同类型企业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7389" y="2285992"/>
            <a:ext cx="30003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未开展隐患排查企业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7389" y="3143248"/>
            <a:ext cx="30003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排查零隐患企业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7389" y="3929066"/>
            <a:ext cx="30003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评定为“警示”级企业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240067" y="2357430"/>
            <a:ext cx="1080120" cy="1861954"/>
            <a:chOff x="2483768" y="1133300"/>
            <a:chExt cx="1080120" cy="1143008"/>
          </a:xfrm>
        </p:grpSpPr>
        <p:cxnSp>
          <p:nvCxnSpPr>
            <p:cNvPr id="25" name="直接连接符 24"/>
            <p:cNvCxnSpPr/>
            <p:nvPr/>
          </p:nvCxnSpPr>
          <p:spPr>
            <a:xfrm rot="5400000">
              <a:off x="2342602" y="1703094"/>
              <a:ext cx="1143008" cy="342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37"/>
            <p:cNvGrpSpPr/>
            <p:nvPr/>
          </p:nvGrpSpPr>
          <p:grpSpPr>
            <a:xfrm>
              <a:off x="2483768" y="1352570"/>
              <a:ext cx="1080120" cy="736853"/>
              <a:chOff x="2483768" y="1352570"/>
              <a:chExt cx="1080120" cy="736853"/>
            </a:xfrm>
          </p:grpSpPr>
          <p:sp>
            <p:nvSpPr>
              <p:cNvPr id="27" name="AutoShape 3"/>
              <p:cNvSpPr>
                <a:spLocks noChangeArrowheads="1"/>
              </p:cNvSpPr>
              <p:nvPr/>
            </p:nvSpPr>
            <p:spPr bwMode="invGray">
              <a:xfrm>
                <a:off x="2483768" y="1419052"/>
                <a:ext cx="1080120" cy="616601"/>
              </a:xfrm>
              <a:prstGeom prst="rightArrow">
                <a:avLst>
                  <a:gd name="adj1" fmla="val 79306"/>
                  <a:gd name="adj2" fmla="val 33583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marL="342900" indent="-342900" algn="just">
                  <a:spcBef>
                    <a:spcPct val="20000"/>
                  </a:spcBef>
                </a:pPr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26644" y="1352570"/>
                <a:ext cx="684076" cy="736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设置不同检查批次</a:t>
                </a:r>
                <a:endPara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097851" y="1928802"/>
            <a:ext cx="1080120" cy="3168352"/>
            <a:chOff x="6300192" y="1347614"/>
            <a:chExt cx="1080120" cy="316835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732240" y="1347614"/>
              <a:ext cx="0" cy="3168352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8"/>
            <p:cNvGrpSpPr/>
            <p:nvPr/>
          </p:nvGrpSpPr>
          <p:grpSpPr>
            <a:xfrm>
              <a:off x="6300192" y="2231211"/>
              <a:ext cx="1080120" cy="1204635"/>
              <a:chOff x="6300192" y="2231211"/>
              <a:chExt cx="1080120" cy="1204635"/>
            </a:xfrm>
          </p:grpSpPr>
          <p:sp>
            <p:nvSpPr>
              <p:cNvPr id="32" name="AutoShape 3"/>
              <p:cNvSpPr>
                <a:spLocks noChangeArrowheads="1"/>
              </p:cNvSpPr>
              <p:nvPr/>
            </p:nvSpPr>
            <p:spPr bwMode="invGray">
              <a:xfrm>
                <a:off x="6300192" y="2231211"/>
                <a:ext cx="1080120" cy="1204635"/>
              </a:xfrm>
              <a:prstGeom prst="rightArrow">
                <a:avLst>
                  <a:gd name="adj1" fmla="val 79306"/>
                  <a:gd name="adj2" fmla="val 3358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</a:ln>
            </p:spPr>
            <p:txBody>
              <a:bodyPr/>
              <a:lstStyle/>
              <a:p>
                <a:pPr marL="342900" indent="-342900" algn="just">
                  <a:spcBef>
                    <a:spcPct val="20000"/>
                  </a:spcBef>
                </a:pPr>
                <a:endParaRPr lang="zh-CN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08204" y="2499742"/>
                <a:ext cx="6840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重点检查</a:t>
                </a:r>
                <a:endPara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9598049" y="3071810"/>
            <a:ext cx="164307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纳入安全生产综合考核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" y="2071678"/>
            <a:ext cx="12195176" cy="264320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2514922" y="2859245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883074" y="2787237"/>
            <a:ext cx="0" cy="1289835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4883141" y="2285992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提质扩面，规范体系试点示范运行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40199" y="2285992"/>
            <a:ext cx="428628" cy="428628"/>
            <a:chOff x="5005199" y="3717032"/>
            <a:chExt cx="168551" cy="168551"/>
          </a:xfrm>
        </p:grpSpPr>
        <p:sp>
          <p:nvSpPr>
            <p:cNvPr id="28" name="椭圆 2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9"/>
          <p:cNvSpPr txBox="1"/>
          <p:nvPr/>
        </p:nvSpPr>
        <p:spPr>
          <a:xfrm>
            <a:off x="841003" y="202431"/>
            <a:ext cx="75426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坚持落地生根，体系建设重点更加突出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2817100" y="3200349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" name="组合 26"/>
          <p:cNvGrpSpPr/>
          <p:nvPr/>
        </p:nvGrpSpPr>
        <p:grpSpPr>
          <a:xfrm>
            <a:off x="4240199" y="2928934"/>
            <a:ext cx="428628" cy="428628"/>
            <a:chOff x="5005199" y="3717032"/>
            <a:chExt cx="168551" cy="168551"/>
          </a:xfrm>
        </p:grpSpPr>
        <p:sp>
          <p:nvSpPr>
            <p:cNvPr id="55" name="椭圆 5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9"/>
          <p:cNvSpPr txBox="1"/>
          <p:nvPr/>
        </p:nvSpPr>
        <p:spPr>
          <a:xfrm>
            <a:off x="4883141" y="2928934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面向用户，优化信息化功能应用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26"/>
          <p:cNvGrpSpPr/>
          <p:nvPr/>
        </p:nvGrpSpPr>
        <p:grpSpPr>
          <a:xfrm>
            <a:off x="4240199" y="3571876"/>
            <a:ext cx="428628" cy="428628"/>
            <a:chOff x="5005199" y="3717032"/>
            <a:chExt cx="168551" cy="168551"/>
          </a:xfrm>
        </p:grpSpPr>
        <p:sp>
          <p:nvSpPr>
            <p:cNvPr id="35" name="椭圆 3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26"/>
          <p:cNvGrpSpPr/>
          <p:nvPr/>
        </p:nvGrpSpPr>
        <p:grpSpPr>
          <a:xfrm>
            <a:off x="4240199" y="4143380"/>
            <a:ext cx="428628" cy="428628"/>
            <a:chOff x="5005199" y="3717032"/>
            <a:chExt cx="168551" cy="168551"/>
          </a:xfrm>
        </p:grpSpPr>
        <p:sp>
          <p:nvSpPr>
            <p:cNvPr id="38" name="椭圆 3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4883141" y="3571876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加强融合，统筹各项安全生产工作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4883141" y="4143380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夯实基础，做好体系工作支撑工作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0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17"/>
          <p:cNvGrpSpPr/>
          <p:nvPr/>
        </p:nvGrpSpPr>
        <p:grpSpPr>
          <a:xfrm>
            <a:off x="668299" y="1055467"/>
            <a:ext cx="4674349" cy="3899847"/>
            <a:chOff x="668125" y="981996"/>
            <a:chExt cx="4673132" cy="3899847"/>
          </a:xfrm>
        </p:grpSpPr>
        <p:grpSp>
          <p:nvGrpSpPr>
            <p:cNvPr id="20" name="组合 40"/>
            <p:cNvGrpSpPr/>
            <p:nvPr/>
          </p:nvGrpSpPr>
          <p:grpSpPr>
            <a:xfrm>
              <a:off x="3167803" y="981996"/>
              <a:ext cx="1337824" cy="1112117"/>
              <a:chOff x="3747195" y="1906853"/>
              <a:chExt cx="1337824" cy="1112117"/>
            </a:xfrm>
          </p:grpSpPr>
          <p:grpSp>
            <p:nvGrpSpPr>
              <p:cNvPr id="23" name="组合 38"/>
              <p:cNvGrpSpPr/>
              <p:nvPr/>
            </p:nvGrpSpPr>
            <p:grpSpPr>
              <a:xfrm>
                <a:off x="3904735" y="1906853"/>
                <a:ext cx="1112117" cy="1112117"/>
                <a:chOff x="3904735" y="1906853"/>
                <a:chExt cx="1112117" cy="1112117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3904735" y="1906853"/>
                  <a:ext cx="1112117" cy="1112117"/>
                </a:xfrm>
                <a:prstGeom prst="ellipse">
                  <a:avLst/>
                </a:prstGeom>
                <a:solidFill>
                  <a:srgbClr val="53BD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294359" y="2017365"/>
                  <a:ext cx="350932" cy="488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3747195" y="2280122"/>
                <a:ext cx="13378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一制度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92"/>
            <p:cNvGrpSpPr/>
            <p:nvPr/>
          </p:nvGrpSpPr>
          <p:grpSpPr>
            <a:xfrm>
              <a:off x="1310899" y="1426102"/>
              <a:ext cx="1337824" cy="754673"/>
              <a:chOff x="3629856" y="4726093"/>
              <a:chExt cx="1337824" cy="754673"/>
            </a:xfrm>
          </p:grpSpPr>
          <p:grpSp>
            <p:nvGrpSpPr>
              <p:cNvPr id="28" name="组合 91"/>
              <p:cNvGrpSpPr/>
              <p:nvPr/>
            </p:nvGrpSpPr>
            <p:grpSpPr>
              <a:xfrm>
                <a:off x="3929866" y="4726093"/>
                <a:ext cx="754673" cy="754673"/>
                <a:chOff x="3929866" y="4726093"/>
                <a:chExt cx="754673" cy="754673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3929866" y="4726093"/>
                  <a:ext cx="754673" cy="754673"/>
                </a:xfrm>
                <a:prstGeom prst="ellipse">
                  <a:avLst/>
                </a:prstGeom>
                <a:solidFill>
                  <a:srgbClr val="1339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9" name="组合 84"/>
                <p:cNvGrpSpPr/>
                <p:nvPr/>
              </p:nvGrpSpPr>
              <p:grpSpPr>
                <a:xfrm>
                  <a:off x="4118669" y="4832775"/>
                  <a:ext cx="375998" cy="359137"/>
                  <a:chOff x="5741988" y="3090863"/>
                  <a:chExt cx="708025" cy="676275"/>
                </a:xfrm>
              </p:grpSpPr>
              <p:sp>
                <p:nvSpPr>
                  <p:cNvPr id="45" name="AutoShape 2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741988" y="3090863"/>
                    <a:ext cx="708025" cy="6762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0" name="组合 83"/>
                  <p:cNvGrpSpPr/>
                  <p:nvPr/>
                </p:nvGrpSpPr>
                <p:grpSpPr>
                  <a:xfrm>
                    <a:off x="5791201" y="3351213"/>
                    <a:ext cx="517525" cy="393701"/>
                    <a:chOff x="5791201" y="3351213"/>
                    <a:chExt cx="517525" cy="393701"/>
                  </a:xfrm>
                </p:grpSpPr>
                <p:sp>
                  <p:nvSpPr>
                    <p:cNvPr id="47" name="Freeform 23"/>
                    <p:cNvSpPr/>
                    <p:nvPr/>
                  </p:nvSpPr>
                  <p:spPr bwMode="auto">
                    <a:xfrm>
                      <a:off x="5984876" y="3351213"/>
                      <a:ext cx="31750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1 w 8"/>
                        <a:gd name="T3" fmla="*/ 0 h 3"/>
                        <a:gd name="T4" fmla="*/ 0 w 8"/>
                        <a:gd name="T5" fmla="*/ 1 h 3"/>
                        <a:gd name="T6" fmla="*/ 1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1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3"/>
                            <a:pt x="1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2"/>
                            <a:pt x="8" y="1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Freeform 24"/>
                    <p:cNvSpPr/>
                    <p:nvPr/>
                  </p:nvSpPr>
                  <p:spPr bwMode="auto">
                    <a:xfrm>
                      <a:off x="6030913" y="3351213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1 w 8"/>
                        <a:gd name="T3" fmla="*/ 0 h 3"/>
                        <a:gd name="T4" fmla="*/ 0 w 8"/>
                        <a:gd name="T5" fmla="*/ 1 h 3"/>
                        <a:gd name="T6" fmla="*/ 1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1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3"/>
                            <a:pt x="1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2"/>
                            <a:pt x="8" y="1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Freeform 26"/>
                    <p:cNvSpPr/>
                    <p:nvPr/>
                  </p:nvSpPr>
                  <p:spPr bwMode="auto">
                    <a:xfrm>
                      <a:off x="6122988" y="3351213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2 w 8"/>
                        <a:gd name="T3" fmla="*/ 0 h 3"/>
                        <a:gd name="T4" fmla="*/ 0 w 8"/>
                        <a:gd name="T5" fmla="*/ 1 h 3"/>
                        <a:gd name="T6" fmla="*/ 2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1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0" y="0"/>
                            <a:pt x="0" y="1"/>
                            <a:pt x="0" y="1"/>
                          </a:cubicBezTo>
                          <a:cubicBezTo>
                            <a:pt x="0" y="2"/>
                            <a:pt x="0" y="3"/>
                            <a:pt x="2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2"/>
                            <a:pt x="8" y="1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Freeform 28"/>
                    <p:cNvSpPr/>
                    <p:nvPr/>
                  </p:nvSpPr>
                  <p:spPr bwMode="auto">
                    <a:xfrm>
                      <a:off x="6213476" y="3351213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2 w 8"/>
                        <a:gd name="T3" fmla="*/ 0 h 3"/>
                        <a:gd name="T4" fmla="*/ 0 w 8"/>
                        <a:gd name="T5" fmla="*/ 1 h 3"/>
                        <a:gd name="T6" fmla="*/ 2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1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1"/>
                          </a:cubicBezTo>
                          <a:cubicBezTo>
                            <a:pt x="0" y="2"/>
                            <a:pt x="1" y="3"/>
                            <a:pt x="2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2"/>
                            <a:pt x="8" y="1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" name="Freeform 36"/>
                    <p:cNvSpPr/>
                    <p:nvPr/>
                  </p:nvSpPr>
                  <p:spPr bwMode="auto">
                    <a:xfrm>
                      <a:off x="5791201" y="3660776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2 w 8"/>
                        <a:gd name="T3" fmla="*/ 0 h 3"/>
                        <a:gd name="T4" fmla="*/ 0 w 8"/>
                        <a:gd name="T5" fmla="*/ 2 h 3"/>
                        <a:gd name="T6" fmla="*/ 2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2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3"/>
                            <a:pt x="8" y="2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" name="Freeform 37"/>
                    <p:cNvSpPr/>
                    <p:nvPr/>
                  </p:nvSpPr>
                  <p:spPr bwMode="auto">
                    <a:xfrm>
                      <a:off x="5837238" y="3660776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2 w 8"/>
                        <a:gd name="T3" fmla="*/ 0 h 3"/>
                        <a:gd name="T4" fmla="*/ 0 w 8"/>
                        <a:gd name="T5" fmla="*/ 2 h 3"/>
                        <a:gd name="T6" fmla="*/ 2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2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3"/>
                            <a:pt x="8" y="2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" name="Freeform 38"/>
                    <p:cNvSpPr/>
                    <p:nvPr/>
                  </p:nvSpPr>
                  <p:spPr bwMode="auto">
                    <a:xfrm>
                      <a:off x="5883276" y="3660776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2 w 8"/>
                        <a:gd name="T3" fmla="*/ 0 h 3"/>
                        <a:gd name="T4" fmla="*/ 0 w 8"/>
                        <a:gd name="T5" fmla="*/ 2 h 3"/>
                        <a:gd name="T6" fmla="*/ 2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2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3"/>
                            <a:pt x="8" y="2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" name="Freeform 40"/>
                    <p:cNvSpPr/>
                    <p:nvPr/>
                  </p:nvSpPr>
                  <p:spPr bwMode="auto">
                    <a:xfrm>
                      <a:off x="5973763" y="3660776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2 w 8"/>
                        <a:gd name="T3" fmla="*/ 0 h 3"/>
                        <a:gd name="T4" fmla="*/ 0 w 8"/>
                        <a:gd name="T5" fmla="*/ 2 h 3"/>
                        <a:gd name="T6" fmla="*/ 2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2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3"/>
                            <a:pt x="8" y="2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5" name="Freeform 41"/>
                    <p:cNvSpPr/>
                    <p:nvPr/>
                  </p:nvSpPr>
                  <p:spPr bwMode="auto">
                    <a:xfrm>
                      <a:off x="6019801" y="3660776"/>
                      <a:ext cx="30163" cy="11113"/>
                    </a:xfrm>
                    <a:custGeom>
                      <a:avLst/>
                      <a:gdLst>
                        <a:gd name="T0" fmla="*/ 6 w 8"/>
                        <a:gd name="T1" fmla="*/ 0 h 3"/>
                        <a:gd name="T2" fmla="*/ 2 w 8"/>
                        <a:gd name="T3" fmla="*/ 0 h 3"/>
                        <a:gd name="T4" fmla="*/ 0 w 8"/>
                        <a:gd name="T5" fmla="*/ 2 h 3"/>
                        <a:gd name="T6" fmla="*/ 2 w 8"/>
                        <a:gd name="T7" fmla="*/ 3 h 3"/>
                        <a:gd name="T8" fmla="*/ 6 w 8"/>
                        <a:gd name="T9" fmla="*/ 3 h 3"/>
                        <a:gd name="T10" fmla="*/ 8 w 8"/>
                        <a:gd name="T11" fmla="*/ 2 h 3"/>
                        <a:gd name="T12" fmla="*/ 6 w 8"/>
                        <a:gd name="T13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2" y="3"/>
                          </a:cubicBez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3"/>
                            <a:pt x="8" y="2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7" name="Freeform 43"/>
                    <p:cNvSpPr/>
                    <p:nvPr/>
                  </p:nvSpPr>
                  <p:spPr bwMode="auto">
                    <a:xfrm>
                      <a:off x="5859463" y="3644901"/>
                      <a:ext cx="31750" cy="11113"/>
                    </a:xfrm>
                    <a:custGeom>
                      <a:avLst/>
                      <a:gdLst>
                        <a:gd name="T0" fmla="*/ 2 w 8"/>
                        <a:gd name="T1" fmla="*/ 3 h 3"/>
                        <a:gd name="T2" fmla="*/ 6 w 8"/>
                        <a:gd name="T3" fmla="*/ 3 h 3"/>
                        <a:gd name="T4" fmla="*/ 8 w 8"/>
                        <a:gd name="T5" fmla="*/ 2 h 3"/>
                        <a:gd name="T6" fmla="*/ 6 w 8"/>
                        <a:gd name="T7" fmla="*/ 0 h 3"/>
                        <a:gd name="T8" fmla="*/ 2 w 8"/>
                        <a:gd name="T9" fmla="*/ 0 h 3"/>
                        <a:gd name="T10" fmla="*/ 0 w 8"/>
                        <a:gd name="T11" fmla="*/ 2 h 3"/>
                        <a:gd name="T12" fmla="*/ 2 w 8"/>
                        <a:gd name="T13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2" y="3"/>
                          </a:move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2"/>
                            <a:pt x="8" y="2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2"/>
                            <a:pt x="1" y="3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Freeform 46"/>
                    <p:cNvSpPr/>
                    <p:nvPr/>
                  </p:nvSpPr>
                  <p:spPr bwMode="auto">
                    <a:xfrm>
                      <a:off x="5997576" y="3644901"/>
                      <a:ext cx="30163" cy="11113"/>
                    </a:xfrm>
                    <a:custGeom>
                      <a:avLst/>
                      <a:gdLst>
                        <a:gd name="T0" fmla="*/ 2 w 8"/>
                        <a:gd name="T1" fmla="*/ 3 h 3"/>
                        <a:gd name="T2" fmla="*/ 6 w 8"/>
                        <a:gd name="T3" fmla="*/ 3 h 3"/>
                        <a:gd name="T4" fmla="*/ 8 w 8"/>
                        <a:gd name="T5" fmla="*/ 2 h 3"/>
                        <a:gd name="T6" fmla="*/ 6 w 8"/>
                        <a:gd name="T7" fmla="*/ 0 h 3"/>
                        <a:gd name="T8" fmla="*/ 2 w 8"/>
                        <a:gd name="T9" fmla="*/ 0 h 3"/>
                        <a:gd name="T10" fmla="*/ 0 w 8"/>
                        <a:gd name="T11" fmla="*/ 2 h 3"/>
                        <a:gd name="T12" fmla="*/ 2 w 8"/>
                        <a:gd name="T13" fmla="*/ 3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3">
                          <a:moveTo>
                            <a:pt x="2" y="3"/>
                          </a:moveTo>
                          <a:cubicBezTo>
                            <a:pt x="6" y="3"/>
                            <a:pt x="6" y="3"/>
                            <a:pt x="6" y="3"/>
                          </a:cubicBezTo>
                          <a:cubicBezTo>
                            <a:pt x="7" y="3"/>
                            <a:pt x="8" y="2"/>
                            <a:pt x="8" y="2"/>
                          </a:cubicBezTo>
                          <a:cubicBezTo>
                            <a:pt x="8" y="1"/>
                            <a:pt x="7" y="0"/>
                            <a:pt x="6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2"/>
                            <a:pt x="1" y="3"/>
                            <a:pt x="2" y="3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3" name="Freeform 49"/>
                    <p:cNvSpPr/>
                    <p:nvPr/>
                  </p:nvSpPr>
                  <p:spPr bwMode="auto">
                    <a:xfrm>
                      <a:off x="6142038" y="3736976"/>
                      <a:ext cx="30163" cy="7938"/>
                    </a:xfrm>
                    <a:custGeom>
                      <a:avLst/>
                      <a:gdLst>
                        <a:gd name="T0" fmla="*/ 6 w 8"/>
                        <a:gd name="T1" fmla="*/ 0 h 2"/>
                        <a:gd name="T2" fmla="*/ 2 w 8"/>
                        <a:gd name="T3" fmla="*/ 0 h 2"/>
                        <a:gd name="T4" fmla="*/ 0 w 8"/>
                        <a:gd name="T5" fmla="*/ 1 h 2"/>
                        <a:gd name="T6" fmla="*/ 2 w 8"/>
                        <a:gd name="T7" fmla="*/ 2 h 2"/>
                        <a:gd name="T8" fmla="*/ 6 w 8"/>
                        <a:gd name="T9" fmla="*/ 2 h 2"/>
                        <a:gd name="T10" fmla="*/ 8 w 8"/>
                        <a:gd name="T11" fmla="*/ 1 h 2"/>
                        <a:gd name="T12" fmla="*/ 6 w 8"/>
                        <a:gd name="T13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2"/>
                            <a:pt x="1" y="2"/>
                            <a:pt x="2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7" y="2"/>
                            <a:pt x="8" y="2"/>
                            <a:pt x="8" y="1"/>
                          </a:cubicBezTo>
                          <a:cubicBezTo>
                            <a:pt x="8" y="0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Freeform 50"/>
                    <p:cNvSpPr/>
                    <p:nvPr/>
                  </p:nvSpPr>
                  <p:spPr bwMode="auto">
                    <a:xfrm>
                      <a:off x="6188076" y="3736976"/>
                      <a:ext cx="30163" cy="7938"/>
                    </a:xfrm>
                    <a:custGeom>
                      <a:avLst/>
                      <a:gdLst>
                        <a:gd name="T0" fmla="*/ 6 w 8"/>
                        <a:gd name="T1" fmla="*/ 0 h 2"/>
                        <a:gd name="T2" fmla="*/ 2 w 8"/>
                        <a:gd name="T3" fmla="*/ 0 h 2"/>
                        <a:gd name="T4" fmla="*/ 0 w 8"/>
                        <a:gd name="T5" fmla="*/ 1 h 2"/>
                        <a:gd name="T6" fmla="*/ 2 w 8"/>
                        <a:gd name="T7" fmla="*/ 2 h 2"/>
                        <a:gd name="T8" fmla="*/ 6 w 8"/>
                        <a:gd name="T9" fmla="*/ 2 h 2"/>
                        <a:gd name="T10" fmla="*/ 8 w 8"/>
                        <a:gd name="T11" fmla="*/ 1 h 2"/>
                        <a:gd name="T12" fmla="*/ 6 w 8"/>
                        <a:gd name="T13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2"/>
                            <a:pt x="1" y="2"/>
                            <a:pt x="2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7" y="2"/>
                            <a:pt x="8" y="2"/>
                            <a:pt x="8" y="1"/>
                          </a:cubicBezTo>
                          <a:cubicBezTo>
                            <a:pt x="8" y="0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Freeform 52"/>
                    <p:cNvSpPr/>
                    <p:nvPr/>
                  </p:nvSpPr>
                  <p:spPr bwMode="auto">
                    <a:xfrm>
                      <a:off x="6278563" y="3736976"/>
                      <a:ext cx="30163" cy="7938"/>
                    </a:xfrm>
                    <a:custGeom>
                      <a:avLst/>
                      <a:gdLst>
                        <a:gd name="T0" fmla="*/ 6 w 8"/>
                        <a:gd name="T1" fmla="*/ 0 h 2"/>
                        <a:gd name="T2" fmla="*/ 2 w 8"/>
                        <a:gd name="T3" fmla="*/ 0 h 2"/>
                        <a:gd name="T4" fmla="*/ 0 w 8"/>
                        <a:gd name="T5" fmla="*/ 1 h 2"/>
                        <a:gd name="T6" fmla="*/ 2 w 8"/>
                        <a:gd name="T7" fmla="*/ 2 h 2"/>
                        <a:gd name="T8" fmla="*/ 6 w 8"/>
                        <a:gd name="T9" fmla="*/ 2 h 2"/>
                        <a:gd name="T10" fmla="*/ 8 w 8"/>
                        <a:gd name="T11" fmla="*/ 1 h 2"/>
                        <a:gd name="T12" fmla="*/ 6 w 8"/>
                        <a:gd name="T13" fmla="*/ 0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" h="2">
                          <a:moveTo>
                            <a:pt x="6" y="0"/>
                          </a:move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0"/>
                            <a:pt x="0" y="1"/>
                          </a:cubicBezTo>
                          <a:cubicBezTo>
                            <a:pt x="0" y="2"/>
                            <a:pt x="1" y="2"/>
                            <a:pt x="2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7" y="2"/>
                            <a:pt x="8" y="2"/>
                            <a:pt x="8" y="1"/>
                          </a:cubicBezTo>
                          <a:cubicBezTo>
                            <a:pt x="8" y="0"/>
                            <a:pt x="7" y="0"/>
                            <a:pt x="6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3" name="文本框 12"/>
              <p:cNvSpPr txBox="1"/>
              <p:nvPr/>
            </p:nvSpPr>
            <p:spPr>
              <a:xfrm>
                <a:off x="3629856" y="4941008"/>
                <a:ext cx="13378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一清单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41"/>
            <p:cNvGrpSpPr/>
            <p:nvPr/>
          </p:nvGrpSpPr>
          <p:grpSpPr>
            <a:xfrm>
              <a:off x="3239223" y="3734259"/>
              <a:ext cx="1337825" cy="940001"/>
              <a:chOff x="3857823" y="3786091"/>
              <a:chExt cx="1337825" cy="94000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048704" y="3786091"/>
                <a:ext cx="940001" cy="940001"/>
              </a:xfrm>
              <a:prstGeom prst="ellipse">
                <a:avLst/>
              </a:prstGeom>
              <a:solidFill>
                <a:srgbClr val="0D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857823" y="4050303"/>
                <a:ext cx="13378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一预案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22"/>
            <p:cNvGrpSpPr/>
            <p:nvPr/>
          </p:nvGrpSpPr>
          <p:grpSpPr>
            <a:xfrm>
              <a:off x="2161100" y="1977800"/>
              <a:ext cx="1655673" cy="1655673"/>
              <a:chOff x="1693338" y="1856194"/>
              <a:chExt cx="1655673" cy="1655673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693338" y="1856194"/>
                <a:ext cx="1655673" cy="165567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843009" y="2519543"/>
                <a:ext cx="1337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一终端</a:t>
                </a:r>
                <a:endPara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组合 39"/>
            <p:cNvGrpSpPr/>
            <p:nvPr/>
          </p:nvGrpSpPr>
          <p:grpSpPr>
            <a:xfrm>
              <a:off x="4344596" y="2481320"/>
              <a:ext cx="996661" cy="996661"/>
              <a:chOff x="5323937" y="1118720"/>
              <a:chExt cx="996661" cy="99666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323937" y="1118720"/>
                <a:ext cx="996661" cy="996661"/>
              </a:xfrm>
              <a:prstGeom prst="ellipse">
                <a:avLst/>
              </a:prstGeom>
              <a:solidFill>
                <a:srgbClr val="0D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432695" y="1492863"/>
                <a:ext cx="7230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一报告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90"/>
            <p:cNvGrpSpPr/>
            <p:nvPr/>
          </p:nvGrpSpPr>
          <p:grpSpPr>
            <a:xfrm>
              <a:off x="668125" y="2685493"/>
              <a:ext cx="1337825" cy="940001"/>
              <a:chOff x="2179249" y="3912247"/>
              <a:chExt cx="1337825" cy="94000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406714" y="3912247"/>
                <a:ext cx="940001" cy="940001"/>
              </a:xfrm>
              <a:prstGeom prst="ellipse">
                <a:avLst/>
              </a:prstGeom>
              <a:solidFill>
                <a:srgbClr val="0D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179249" y="4225093"/>
                <a:ext cx="13378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一台账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AutoShape 61"/>
              <p:cNvSpPr>
                <a:spLocks noChangeAspect="1" noChangeArrowheads="1" noTextEdit="1"/>
              </p:cNvSpPr>
              <p:nvPr/>
            </p:nvSpPr>
            <p:spPr bwMode="auto">
              <a:xfrm>
                <a:off x="2704947" y="4007758"/>
                <a:ext cx="374016" cy="403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4" name="椭圆 93"/>
            <p:cNvSpPr/>
            <p:nvPr/>
          </p:nvSpPr>
          <p:spPr>
            <a:xfrm>
              <a:off x="1760548" y="3734259"/>
              <a:ext cx="1147584" cy="1147584"/>
            </a:xfrm>
            <a:prstGeom prst="ellipse">
              <a:avLst/>
            </a:prstGeom>
            <a:solidFill>
              <a:srgbClr val="53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667997" y="4141347"/>
              <a:ext cx="1337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一档案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5954711" y="135729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目前，全区已有</a:t>
            </a:r>
            <a:r>
              <a:rPr 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家试点企业按照“七个一”要求落实主体责任，较</a:t>
            </a:r>
            <a:r>
              <a:rPr 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年同比上升</a:t>
            </a:r>
            <a:r>
              <a:rPr 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166.7%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6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118" name="矩形 11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等腰三角形 11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文本框 9"/>
          <p:cNvSpPr txBox="1"/>
          <p:nvPr/>
        </p:nvSpPr>
        <p:spPr>
          <a:xfrm>
            <a:off x="841003" y="202431"/>
            <a:ext cx="511370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“七个一”工作规范有效落实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77914" y="3143248"/>
            <a:ext cx="68172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矩形 54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2"/>
          <p:cNvSpPr/>
          <p:nvPr/>
        </p:nvSpPr>
        <p:spPr>
          <a:xfrm>
            <a:off x="1768126" y="1641574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6" name="Oval 13"/>
          <p:cNvSpPr/>
          <p:nvPr/>
        </p:nvSpPr>
        <p:spPr>
          <a:xfrm>
            <a:off x="1966563" y="1840011"/>
            <a:ext cx="1176338" cy="1176338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800</a:t>
            </a:r>
            <a:r>
              <a:rPr lang="zh-CN" altLang="en-US" sz="20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家</a:t>
            </a:r>
            <a:endParaRPr lang="en-US" sz="20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7" name="Arc 14"/>
          <p:cNvSpPr/>
          <p:nvPr/>
        </p:nvSpPr>
        <p:spPr>
          <a:xfrm>
            <a:off x="1768126" y="1641574"/>
            <a:ext cx="1573212" cy="1573212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rnd" cmpd="sng">
            <a:solidFill>
              <a:srgbClr val="2F5EB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8" name="Oval 18"/>
          <p:cNvSpPr/>
          <p:nvPr/>
        </p:nvSpPr>
        <p:spPr>
          <a:xfrm>
            <a:off x="4151435" y="1641574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Oval 19"/>
          <p:cNvSpPr/>
          <p:nvPr/>
        </p:nvSpPr>
        <p:spPr>
          <a:xfrm>
            <a:off x="4349872" y="1840011"/>
            <a:ext cx="1176338" cy="1176338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36</a:t>
            </a:r>
            <a:r>
              <a:rPr lang="zh-CN" altLang="en-US" sz="20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项</a:t>
            </a:r>
            <a:endParaRPr lang="en-US" sz="20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0" name="Arc 20"/>
          <p:cNvSpPr/>
          <p:nvPr/>
        </p:nvSpPr>
        <p:spPr>
          <a:xfrm>
            <a:off x="4151435" y="1641574"/>
            <a:ext cx="1573212" cy="1573212"/>
          </a:xfrm>
          <a:prstGeom prst="arc">
            <a:avLst>
              <a:gd name="adj1" fmla="val 16018236"/>
              <a:gd name="adj2" fmla="val 5788795"/>
            </a:avLst>
          </a:prstGeom>
          <a:noFill/>
          <a:ln w="101600" cap="rnd" cmpd="sng">
            <a:solidFill>
              <a:srgbClr val="2F5EB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Oval 22"/>
          <p:cNvSpPr/>
          <p:nvPr/>
        </p:nvSpPr>
        <p:spPr>
          <a:xfrm>
            <a:off x="6527698" y="1641574"/>
            <a:ext cx="1573213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2" name="Oval 23"/>
          <p:cNvSpPr/>
          <p:nvPr/>
        </p:nvSpPr>
        <p:spPr>
          <a:xfrm>
            <a:off x="6726136" y="1840011"/>
            <a:ext cx="1176337" cy="1176338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24613</a:t>
            </a:r>
            <a:endParaRPr lang="en-US" sz="20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3" name="Arc 24"/>
          <p:cNvSpPr/>
          <p:nvPr/>
        </p:nvSpPr>
        <p:spPr>
          <a:xfrm>
            <a:off x="6527698" y="1641574"/>
            <a:ext cx="1573213" cy="1573212"/>
          </a:xfrm>
          <a:prstGeom prst="arc">
            <a:avLst>
              <a:gd name="adj1" fmla="val 16018236"/>
              <a:gd name="adj2" fmla="val 3132458"/>
            </a:avLst>
          </a:prstGeom>
          <a:noFill/>
          <a:ln w="101600" cap="rnd" cmpd="sng">
            <a:solidFill>
              <a:srgbClr val="2F5EB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4" name="Oval 26"/>
          <p:cNvSpPr/>
          <p:nvPr/>
        </p:nvSpPr>
        <p:spPr>
          <a:xfrm>
            <a:off x="8873429" y="1641574"/>
            <a:ext cx="1573213" cy="1573212"/>
          </a:xfrm>
          <a:prstGeom prst="ellipse">
            <a:avLst/>
          </a:prstGeom>
          <a:noFill/>
          <a:ln w="101600" cap="rnd" cmpd="sng">
            <a:solidFill>
              <a:schemeClr val="bg1">
                <a:lumMod val="8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5" name="Oval 27"/>
          <p:cNvSpPr/>
          <p:nvPr/>
        </p:nvSpPr>
        <p:spPr>
          <a:xfrm>
            <a:off x="9071867" y="1840011"/>
            <a:ext cx="1176337" cy="1176338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19749</a:t>
            </a:r>
            <a:endParaRPr lang="en-US" sz="20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6" name="Arc 28"/>
          <p:cNvSpPr/>
          <p:nvPr/>
        </p:nvSpPr>
        <p:spPr>
          <a:xfrm>
            <a:off x="8873429" y="1641574"/>
            <a:ext cx="1573213" cy="1573212"/>
          </a:xfrm>
          <a:prstGeom prst="arc">
            <a:avLst>
              <a:gd name="adj1" fmla="val 16018236"/>
              <a:gd name="adj2" fmla="val 13285852"/>
            </a:avLst>
          </a:prstGeom>
          <a:noFill/>
          <a:ln w="101600" cap="rnd" cmpd="sng">
            <a:solidFill>
              <a:srgbClr val="2F5EB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1522705" y="375774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12"/>
          <p:cNvSpPr/>
          <p:nvPr/>
        </p:nvSpPr>
        <p:spPr bwMode="auto">
          <a:xfrm flipH="1" flipV="1">
            <a:off x="10098115" y="528638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11307" y="3929066"/>
            <a:ext cx="85452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在市级专项资金支持下，聘请第三方中介机构对企业定点帮扶。共编制道路交通运输类、建筑施工类、工业生产类、危险化学品（烟花爆竹）类、人员密集类、其他类共</a:t>
            </a:r>
            <a:r>
              <a:rPr 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项排查标准，共制定岗位清单</a:t>
            </a:r>
            <a:r>
              <a:rPr 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24613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项，较</a:t>
            </a:r>
            <a:r>
              <a:rPr 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年新增</a:t>
            </a:r>
            <a:r>
              <a:rPr 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19749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项岗位清单。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35" name="文本框 9"/>
          <p:cNvSpPr txBox="1"/>
          <p:nvPr/>
        </p:nvSpPr>
        <p:spPr>
          <a:xfrm>
            <a:off x="841003" y="202431"/>
            <a:ext cx="739972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“一企一标准一岗一清单”编制工作有序开展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1" dur="300" spd="-99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85" dur="300" spd="-99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1" grpId="1" animBg="1"/>
      <p:bldP spid="32" grpId="0" animBg="1"/>
      <p:bldP spid="32" grpId="1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0026783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79" name="矩形 7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KSO_Shape"/>
          <p:cNvSpPr/>
          <p:nvPr/>
        </p:nvSpPr>
        <p:spPr bwMode="auto">
          <a:xfrm>
            <a:off x="335491" y="231538"/>
            <a:ext cx="290942" cy="28803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18"/>
          <p:cNvGrpSpPr/>
          <p:nvPr/>
        </p:nvGrpSpPr>
        <p:grpSpPr>
          <a:xfrm>
            <a:off x="2597125" y="4500570"/>
            <a:ext cx="663125" cy="663125"/>
            <a:chOff x="8125599" y="1434035"/>
            <a:chExt cx="2036802" cy="2036802"/>
          </a:xfrm>
        </p:grpSpPr>
        <p:sp>
          <p:nvSpPr>
            <p:cNvPr id="20" name="椭圆 1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21"/>
          <p:cNvGrpSpPr/>
          <p:nvPr/>
        </p:nvGrpSpPr>
        <p:grpSpPr>
          <a:xfrm>
            <a:off x="4454513" y="4429132"/>
            <a:ext cx="663125" cy="663125"/>
            <a:chOff x="8125599" y="1434035"/>
            <a:chExt cx="2036802" cy="2036802"/>
          </a:xfrm>
        </p:grpSpPr>
        <p:sp>
          <p:nvSpPr>
            <p:cNvPr id="23" name="椭圆 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组合 23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7" name="组合 27"/>
          <p:cNvGrpSpPr/>
          <p:nvPr/>
        </p:nvGrpSpPr>
        <p:grpSpPr>
          <a:xfrm>
            <a:off x="6669091" y="4429132"/>
            <a:ext cx="663125" cy="663125"/>
            <a:chOff x="8125599" y="1434035"/>
            <a:chExt cx="2036802" cy="2036802"/>
          </a:xfrm>
        </p:grpSpPr>
        <p:sp>
          <p:nvSpPr>
            <p:cNvPr id="29" name="椭圆 2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8812231" y="4429132"/>
            <a:ext cx="663125" cy="663125"/>
            <a:chOff x="8125599" y="1434035"/>
            <a:chExt cx="2036802" cy="2036802"/>
          </a:xfrm>
        </p:grpSpPr>
        <p:sp>
          <p:nvSpPr>
            <p:cNvPr id="32" name="椭圆 3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025753" y="78579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危化票据经营企业</a:t>
            </a:r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项简易化排查标准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025885" y="5429264"/>
            <a:ext cx="1766830" cy="648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排查隐患</a:t>
            </a:r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351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条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97587" y="5429264"/>
            <a:ext cx="1766830" cy="648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完成整改</a:t>
            </a:r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339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条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55041" y="5429264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整改率</a:t>
            </a:r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96.6%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954183" y="5429264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241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家企业</a:t>
            </a:r>
            <a:endParaRPr lang="zh-CN" altLang="en-US" sz="140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841003" y="202431"/>
            <a:ext cx="489939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重点行业推进简易化排查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5423" y="1071546"/>
            <a:ext cx="1808077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MH_Other_3"/>
          <p:cNvSpPr/>
          <p:nvPr>
            <p:custDataLst>
              <p:tags r:id="rId2"/>
            </p:custDataLst>
          </p:nvPr>
        </p:nvSpPr>
        <p:spPr>
          <a:xfrm rot="5400000">
            <a:off x="2561405" y="2321712"/>
            <a:ext cx="357191" cy="428628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61" y="1785926"/>
            <a:ext cx="4214842" cy="164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MH_Other_3"/>
          <p:cNvSpPr/>
          <p:nvPr>
            <p:custDataLst>
              <p:tags r:id="rId4"/>
            </p:custDataLst>
          </p:nvPr>
        </p:nvSpPr>
        <p:spPr>
          <a:xfrm rot="5400000">
            <a:off x="7240594" y="2285993"/>
            <a:ext cx="357191" cy="500065"/>
          </a:xfrm>
          <a:prstGeom prst="up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025753" y="1357298"/>
            <a:ext cx="4000528" cy="360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严禁超出许可范围经营危险化学品</a:t>
            </a:r>
            <a:endParaRPr lang="zh-CN" altLang="en-US" sz="16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025753" y="1714488"/>
            <a:ext cx="4000528" cy="7858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严禁从事其他非法违法经营危险化学品行为，严格遵守法律、法规和国家标准或者行业标准、地方标准的规定。</a:t>
            </a:r>
            <a:endParaRPr lang="zh-CN" altLang="en-US" sz="16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025753" y="2500306"/>
            <a:ext cx="4000528" cy="5028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严禁委托运输资质不齐全、不具备危险化学品运输条件的单位运输危险化学品。</a:t>
            </a:r>
            <a:endParaRPr lang="zh-CN" altLang="en-US" sz="16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25753" y="3000372"/>
            <a:ext cx="4000528" cy="5000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严禁非法违法自建或租用危险化学品储存设施。</a:t>
            </a:r>
            <a:endParaRPr lang="zh-CN" altLang="en-US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025753" y="3500438"/>
            <a:ext cx="4000528" cy="5000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严禁与资质证明不齐全的上下游企业（个人）进行经营活动。</a:t>
            </a:r>
            <a:endParaRPr lang="zh-CN" altLang="en-US" sz="16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78" grpId="0" animBg="1"/>
      <p:bldP spid="46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" y="2071678"/>
            <a:ext cx="12195176" cy="264320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2514922" y="2859245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883074" y="2787237"/>
            <a:ext cx="0" cy="1289835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4883141" y="2285992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提质扩面，规范体系试点示范运行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40199" y="2285992"/>
            <a:ext cx="428628" cy="428628"/>
            <a:chOff x="5005199" y="3717032"/>
            <a:chExt cx="168551" cy="168551"/>
          </a:xfrm>
        </p:grpSpPr>
        <p:sp>
          <p:nvSpPr>
            <p:cNvPr id="28" name="椭圆 2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9"/>
          <p:cNvSpPr txBox="1"/>
          <p:nvPr/>
        </p:nvSpPr>
        <p:spPr>
          <a:xfrm>
            <a:off x="841003" y="202431"/>
            <a:ext cx="711397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坚持落地生根，体系建设重点更加突出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2817100" y="3200349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" name="组合 26"/>
          <p:cNvGrpSpPr/>
          <p:nvPr/>
        </p:nvGrpSpPr>
        <p:grpSpPr>
          <a:xfrm>
            <a:off x="4240199" y="2928934"/>
            <a:ext cx="428628" cy="428628"/>
            <a:chOff x="5005199" y="3717032"/>
            <a:chExt cx="168551" cy="168551"/>
          </a:xfrm>
        </p:grpSpPr>
        <p:sp>
          <p:nvSpPr>
            <p:cNvPr id="55" name="椭圆 5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9"/>
          <p:cNvSpPr txBox="1"/>
          <p:nvPr/>
        </p:nvSpPr>
        <p:spPr>
          <a:xfrm>
            <a:off x="4883141" y="2928934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面向用户，优化信息化功能应用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4240199" y="3571876"/>
            <a:ext cx="428628" cy="428628"/>
            <a:chOff x="5005199" y="3717032"/>
            <a:chExt cx="168551" cy="168551"/>
          </a:xfrm>
        </p:grpSpPr>
        <p:sp>
          <p:nvSpPr>
            <p:cNvPr id="35" name="椭圆 3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4240199" y="4143380"/>
            <a:ext cx="428628" cy="428628"/>
            <a:chOff x="5005199" y="3717032"/>
            <a:chExt cx="168551" cy="168551"/>
          </a:xfrm>
        </p:grpSpPr>
        <p:sp>
          <p:nvSpPr>
            <p:cNvPr id="38" name="椭圆 3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25" name="矩形 2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841003" y="202431"/>
            <a:ext cx="711397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面向用户，优化信息化功能应用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68893" y="857232"/>
            <a:ext cx="5909094" cy="289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893" y="3857628"/>
            <a:ext cx="5900752" cy="247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53985" y="2357430"/>
            <a:ext cx="4643470" cy="1769745"/>
          </a:xfrm>
          <a:prstGeom prst="rect">
            <a:avLst/>
          </a:prstGeom>
          <a:noFill/>
        </p:spPr>
        <p:txBody>
          <a:bodyPr wrap="square" lIns="107985" tIns="53993" rIns="107985" bIns="539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建成XX区安全生产监管平台和企业安全生产管理平台，实现了两平台数据互联互通、资源共享</a:t>
            </a:r>
            <a:endParaRPr lang="id-ID" sz="2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22" name="矩形 8"/>
          <p:cNvSpPr/>
          <p:nvPr/>
        </p:nvSpPr>
        <p:spPr bwMode="auto">
          <a:xfrm>
            <a:off x="1025489" y="571480"/>
            <a:ext cx="10287072" cy="5255860"/>
          </a:xfrm>
          <a:prstGeom prst="rect">
            <a:avLst/>
          </a:prstGeom>
          <a:solidFill>
            <a:srgbClr val="FFFFFF">
              <a:alpha val="58038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lIns="91413" tIns="45706" rIns="91413" bIns="45706"/>
          <a:lstStyle/>
          <a:p>
            <a:endParaRPr lang="zh-CN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1255662" y="176382"/>
            <a:ext cx="2197569" cy="961024"/>
          </a:xfrm>
          <a:prstGeom prst="rect">
            <a:avLst/>
          </a:prstGeom>
          <a:solidFill>
            <a:srgbClr val="2F5EB0"/>
          </a:solidFill>
          <a:ln>
            <a:solidFill>
              <a:srgbClr val="2F5EB0"/>
            </a:solidFill>
          </a:ln>
        </p:spPr>
        <p:txBody>
          <a:bodyPr lIns="91413" tIns="45706" rIns="91413" bIns="45706"/>
          <a:lstStyle/>
          <a:p>
            <a:endParaRPr lang="zh-CN" altLang="en-US" sz="2000" b="1" dirty="0">
              <a:sym typeface="Arial" panose="020B0604020202020204" pitchFamily="34" charset="0"/>
            </a:endParaRPr>
          </a:p>
        </p:txBody>
      </p:sp>
      <p:sp>
        <p:nvSpPr>
          <p:cNvPr id="24" name="TextBox 18"/>
          <p:cNvSpPr>
            <a:spLocks noChangeArrowheads="1"/>
          </p:cNvSpPr>
          <p:nvPr/>
        </p:nvSpPr>
        <p:spPr bwMode="auto">
          <a:xfrm>
            <a:off x="1311241" y="214290"/>
            <a:ext cx="2086409" cy="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anose="02010601030101010101" pitchFamily="65" charset="-122"/>
              </a:rPr>
              <a:t>前 言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大黑简体" panose="02010601030101010101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4249" y="1428736"/>
            <a:ext cx="7236777" cy="3969385"/>
          </a:xfrm>
          <a:prstGeom prst="rect">
            <a:avLst/>
          </a:prstGeom>
          <a:noFill/>
        </p:spPr>
        <p:txBody>
          <a:bodyPr wrap="square" lIns="91445" tIns="45722" rIns="91445" bIns="4572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2018</a:t>
            </a:r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年，XX区被确定为全国隐患排查治理体系示范试点地区。在</a:t>
            </a:r>
            <a:r>
              <a:rPr lang="en-US" altLang="zh-TW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年作为XX市隐患排查治理体系建设试点的基础上，按照“创新思路，抓住主线，强化融合，持续改进”的原则，稳步推进示范试点各项工作任务，体系建设取得明显成效。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 autoUpdateAnimBg="0"/>
      <p:bldP spid="23" grpId="0" bldLvl="0" animBg="1" autoUpdateAnimBg="0"/>
      <p:bldP spid="24" grpId="0" bldLvl="0" autoUpdateAnimBg="0"/>
      <p:bldP spid="25" grpId="0"/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382782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推行移动应用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29" name="TextBox 29"/>
          <p:cNvSpPr txBox="1"/>
          <p:nvPr/>
        </p:nvSpPr>
        <p:spPr>
          <a:xfrm flipH="1">
            <a:off x="3168629" y="857232"/>
            <a:ext cx="121444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查看企业</a:t>
            </a:r>
            <a:endParaRPr lang="en-US" altLang="zh-CN" sz="1800" b="0" dirty="0">
              <a:solidFill>
                <a:srgbClr val="2F5EB0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基本信息</a:t>
            </a:r>
            <a:endParaRPr lang="zh-CN" altLang="en-US" sz="1800" b="0" dirty="0">
              <a:solidFill>
                <a:srgbClr val="2F5EB0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597653" y="785794"/>
            <a:ext cx="20002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通过扫描二维码明确检查内容</a:t>
            </a:r>
            <a:endParaRPr lang="zh-CN" altLang="en-US" sz="1800" b="0" dirty="0">
              <a:solidFill>
                <a:srgbClr val="2F5EB0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811307" y="1214422"/>
            <a:ext cx="1239803" cy="1285884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8312165" y="2714620"/>
            <a:ext cx="11430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开始检查</a:t>
            </a:r>
            <a:endParaRPr lang="zh-CN" altLang="en-US" sz="1800" b="0" dirty="0">
              <a:solidFill>
                <a:srgbClr val="2F5EB0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6954843" y="4214818"/>
            <a:ext cx="157163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形成检查记录</a:t>
            </a:r>
            <a:endParaRPr lang="zh-CN" altLang="en-US" sz="1800" b="0" dirty="0">
              <a:solidFill>
                <a:srgbClr val="2F5EB0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1811307" y="4286256"/>
            <a:ext cx="1239803" cy="1285884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97389" y="214290"/>
            <a:ext cx="1647358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7983" y="3500438"/>
            <a:ext cx="1571636" cy="27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389" y="3317534"/>
            <a:ext cx="1643074" cy="292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右箭头 42"/>
          <p:cNvSpPr/>
          <p:nvPr/>
        </p:nvSpPr>
        <p:spPr>
          <a:xfrm flipH="1">
            <a:off x="3240067" y="4572008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右箭头 43"/>
          <p:cNvSpPr/>
          <p:nvPr/>
        </p:nvSpPr>
        <p:spPr>
          <a:xfrm flipH="1">
            <a:off x="7169157" y="4714884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 rot="16200000" flipH="1">
            <a:off x="9348016" y="2678901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 rot="10800000" flipH="1">
            <a:off x="6954843" y="1428736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右箭头 47"/>
          <p:cNvSpPr/>
          <p:nvPr/>
        </p:nvSpPr>
        <p:spPr>
          <a:xfrm rot="10800000" flipH="1">
            <a:off x="3382943" y="1500174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rot="5400000" flipH="1">
            <a:off x="1989902" y="3036091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29"/>
          <p:cNvSpPr txBox="1"/>
          <p:nvPr/>
        </p:nvSpPr>
        <p:spPr>
          <a:xfrm flipH="1">
            <a:off x="1525555" y="3214686"/>
            <a:ext cx="50006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</a:pPr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归档</a:t>
            </a:r>
            <a:endParaRPr lang="zh-CN" altLang="en-US" sz="1800" b="0" dirty="0">
              <a:solidFill>
                <a:srgbClr val="2F5EB0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6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6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1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1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01"/>
                            </p:stCondLst>
                            <p:childTnLst>
                              <p:par>
                                <p:cTn id="6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801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01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3" grpId="0"/>
      <p:bldP spid="35" grpId="0"/>
      <p:bldP spid="37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32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382782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可视化展示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8233" y="1857364"/>
            <a:ext cx="3930791" cy="279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dministrator\Desktop\房山区安全生产综合监管信息平台-安监局首页20171108.jpg"/>
          <p:cNvPicPr>
            <a:picLocks noChangeAspect="1" noChangeArrowheads="1"/>
          </p:cNvPicPr>
          <p:nvPr/>
        </p:nvPicPr>
        <p:blipFill>
          <a:blip r:embed="rId2" cstate="print"/>
          <a:srcRect t="6602"/>
          <a:stretch>
            <a:fillRect/>
          </a:stretch>
        </p:blipFill>
        <p:spPr bwMode="auto">
          <a:xfrm>
            <a:off x="4239895" y="1576615"/>
            <a:ext cx="7747635" cy="3852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79" name="矩形 7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KSO_Shape"/>
          <p:cNvSpPr/>
          <p:nvPr/>
        </p:nvSpPr>
        <p:spPr bwMode="auto">
          <a:xfrm>
            <a:off x="335491" y="231538"/>
            <a:ext cx="290942" cy="28803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2" name="文本框 9"/>
          <p:cNvSpPr txBox="1"/>
          <p:nvPr/>
        </p:nvSpPr>
        <p:spPr>
          <a:xfrm>
            <a:off x="841003" y="202431"/>
            <a:ext cx="304200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系统应用情况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1311241" y="2714620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6" name="Freeform 18"/>
          <p:cNvSpPr/>
          <p:nvPr/>
        </p:nvSpPr>
        <p:spPr bwMode="auto">
          <a:xfrm>
            <a:off x="2382811" y="3929066"/>
            <a:ext cx="285752" cy="406591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7" name="Freeform 19"/>
          <p:cNvSpPr/>
          <p:nvPr/>
        </p:nvSpPr>
        <p:spPr bwMode="auto">
          <a:xfrm>
            <a:off x="3097191" y="3643314"/>
            <a:ext cx="285752" cy="692343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34" name="Freeform 26"/>
          <p:cNvSpPr/>
          <p:nvPr/>
        </p:nvSpPr>
        <p:spPr bwMode="auto">
          <a:xfrm>
            <a:off x="6383339" y="1412800"/>
            <a:ext cx="285752" cy="2922857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35" name="Freeform 27"/>
          <p:cNvSpPr/>
          <p:nvPr/>
        </p:nvSpPr>
        <p:spPr bwMode="auto">
          <a:xfrm>
            <a:off x="5668959" y="2247864"/>
            <a:ext cx="285752" cy="2087793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36" name="Freeform 28"/>
          <p:cNvSpPr/>
          <p:nvPr/>
        </p:nvSpPr>
        <p:spPr bwMode="auto">
          <a:xfrm>
            <a:off x="4954579" y="2857496"/>
            <a:ext cx="285752" cy="1478161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37" name="Freeform 29"/>
          <p:cNvSpPr/>
          <p:nvPr/>
        </p:nvSpPr>
        <p:spPr bwMode="auto">
          <a:xfrm>
            <a:off x="4240199" y="3643314"/>
            <a:ext cx="285752" cy="69234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2" name="Freeform 34"/>
          <p:cNvSpPr/>
          <p:nvPr/>
        </p:nvSpPr>
        <p:spPr bwMode="auto">
          <a:xfrm>
            <a:off x="10955372" y="1999890"/>
            <a:ext cx="214314" cy="2335767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3" name="Freeform 35"/>
          <p:cNvSpPr/>
          <p:nvPr/>
        </p:nvSpPr>
        <p:spPr bwMode="auto">
          <a:xfrm>
            <a:off x="9669487" y="3480492"/>
            <a:ext cx="285752" cy="855165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4" name="Freeform 36"/>
          <p:cNvSpPr/>
          <p:nvPr/>
        </p:nvSpPr>
        <p:spPr bwMode="auto">
          <a:xfrm>
            <a:off x="8597917" y="2275399"/>
            <a:ext cx="214314" cy="2060258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5" name="Freeform 37"/>
          <p:cNvSpPr/>
          <p:nvPr/>
        </p:nvSpPr>
        <p:spPr bwMode="auto">
          <a:xfrm>
            <a:off x="7669223" y="1919254"/>
            <a:ext cx="214314" cy="241640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6" name="Oval 38"/>
          <p:cNvSpPr>
            <a:spLocks noChangeArrowheads="1"/>
          </p:cNvSpPr>
          <p:nvPr/>
        </p:nvSpPr>
        <p:spPr bwMode="auto">
          <a:xfrm>
            <a:off x="1084154" y="4703582"/>
            <a:ext cx="672799" cy="671079"/>
          </a:xfrm>
          <a:prstGeom prst="ellipse">
            <a:avLst/>
          </a:prstGeom>
          <a:solidFill>
            <a:srgbClr val="2F5EB0"/>
          </a:soli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7" name="Freeform 39"/>
          <p:cNvSpPr>
            <a:spLocks noEditPoints="1"/>
          </p:cNvSpPr>
          <p:nvPr/>
        </p:nvSpPr>
        <p:spPr bwMode="auto">
          <a:xfrm>
            <a:off x="1256965" y="4859489"/>
            <a:ext cx="356856" cy="359265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2525687" y="4714884"/>
            <a:ext cx="675073" cy="671079"/>
          </a:xfrm>
          <a:prstGeom prst="ellipse">
            <a:avLst/>
          </a:prstGeom>
          <a:solidFill>
            <a:srgbClr val="2F5EB0"/>
          </a:soli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5097455" y="4714884"/>
            <a:ext cx="672799" cy="671079"/>
          </a:xfrm>
          <a:prstGeom prst="ellipse">
            <a:avLst/>
          </a:prstGeom>
          <a:solidFill>
            <a:srgbClr val="2F5EB0"/>
          </a:soli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50" name="Oval 42"/>
          <p:cNvSpPr>
            <a:spLocks noChangeArrowheads="1"/>
          </p:cNvSpPr>
          <p:nvPr/>
        </p:nvSpPr>
        <p:spPr bwMode="auto">
          <a:xfrm>
            <a:off x="8883669" y="4714884"/>
            <a:ext cx="672799" cy="671079"/>
          </a:xfrm>
          <a:prstGeom prst="ellipse">
            <a:avLst/>
          </a:prstGeom>
          <a:solidFill>
            <a:srgbClr val="2F5EB0"/>
          </a:soli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51" name="Freeform 43"/>
          <p:cNvSpPr>
            <a:spLocks noEditPoints="1"/>
          </p:cNvSpPr>
          <p:nvPr/>
        </p:nvSpPr>
        <p:spPr bwMode="auto">
          <a:xfrm>
            <a:off x="5311769" y="4929198"/>
            <a:ext cx="279575" cy="22369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52" name="Freeform 44"/>
          <p:cNvSpPr>
            <a:spLocks noEditPoints="1"/>
          </p:cNvSpPr>
          <p:nvPr/>
        </p:nvSpPr>
        <p:spPr bwMode="auto">
          <a:xfrm>
            <a:off x="2669307" y="4883927"/>
            <a:ext cx="386406" cy="33441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53" name="Freeform 45"/>
          <p:cNvSpPr>
            <a:spLocks noEditPoints="1"/>
          </p:cNvSpPr>
          <p:nvPr/>
        </p:nvSpPr>
        <p:spPr bwMode="auto">
          <a:xfrm>
            <a:off x="9060827" y="4890132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739737" y="550070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系统共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纳入企业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39935" y="550070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使用系统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83141" y="550070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54894" y="550070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54051" y="192880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16893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67864" y="428625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39434" y="428625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54183" y="321468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838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82877" y="300037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1398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25885" y="4286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54447" y="278605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1494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40265" y="4286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97389" y="192880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12578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26083" y="4286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40331" y="1500174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altLang="zh-CN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24613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69025" y="4286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排查项数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4711" y="71435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6926747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40595" y="4286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登记隐患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40595" y="128586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44956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69289" y="157161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44070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12165" y="42862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整改数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12297" y="42862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区安监局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检查数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526743" y="428625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乡镇安全员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检查数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383735" y="285749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1154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家次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455305" y="142873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1"/>
            <a:r>
              <a:rPr 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44059</a:t>
            </a:r>
            <a:r>
              <a:rPr lang="zh-CN" altLang="en-US" sz="1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家次</a:t>
            </a:r>
            <a:endParaRPr lang="zh-CN" altLang="en-US" sz="1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/>
      <p:bldP spid="57" grpId="0"/>
      <p:bldP spid="59" grpId="0"/>
      <p:bldP spid="6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" y="2071678"/>
            <a:ext cx="12195176" cy="264320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2514922" y="2859245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883074" y="2787237"/>
            <a:ext cx="0" cy="1289835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4883141" y="2285992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提质扩面，规范体系试点示范运行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40199" y="2285992"/>
            <a:ext cx="428628" cy="428628"/>
            <a:chOff x="5005199" y="3717032"/>
            <a:chExt cx="168551" cy="168551"/>
          </a:xfrm>
        </p:grpSpPr>
        <p:sp>
          <p:nvSpPr>
            <p:cNvPr id="28" name="椭圆 2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9"/>
          <p:cNvSpPr txBox="1"/>
          <p:nvPr/>
        </p:nvSpPr>
        <p:spPr>
          <a:xfrm>
            <a:off x="841003" y="202431"/>
            <a:ext cx="63995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坚持落地生根，体系建设重点更加突出</a:t>
            </a:r>
            <a:endParaRPr lang="en-US" altLang="ko-KR" sz="24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2817100" y="3200349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" name="组合 26"/>
          <p:cNvGrpSpPr/>
          <p:nvPr/>
        </p:nvGrpSpPr>
        <p:grpSpPr>
          <a:xfrm>
            <a:off x="4240199" y="2928934"/>
            <a:ext cx="428628" cy="428628"/>
            <a:chOff x="5005199" y="3717032"/>
            <a:chExt cx="168551" cy="168551"/>
          </a:xfrm>
        </p:grpSpPr>
        <p:sp>
          <p:nvSpPr>
            <p:cNvPr id="55" name="椭圆 5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9"/>
          <p:cNvSpPr txBox="1"/>
          <p:nvPr/>
        </p:nvSpPr>
        <p:spPr>
          <a:xfrm>
            <a:off x="4883141" y="2928934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面向用户，优化信息化功能应用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4240199" y="3571876"/>
            <a:ext cx="428628" cy="428628"/>
            <a:chOff x="5005199" y="3717032"/>
            <a:chExt cx="168551" cy="168551"/>
          </a:xfrm>
        </p:grpSpPr>
        <p:sp>
          <p:nvSpPr>
            <p:cNvPr id="35" name="椭圆 3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4240199" y="4143380"/>
            <a:ext cx="428628" cy="428628"/>
            <a:chOff x="5005199" y="3717032"/>
            <a:chExt cx="168551" cy="168551"/>
          </a:xfrm>
        </p:grpSpPr>
        <p:sp>
          <p:nvSpPr>
            <p:cNvPr id="38" name="椭圆 3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4883141" y="3571876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加强融合，统筹各项安全生产工作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618527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加强融合，统筹各项安全生产工作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11241" y="1071546"/>
            <a:ext cx="3608476" cy="400105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扎实推进</a:t>
            </a:r>
            <a:r>
              <a:rPr lang="en-US" altLang="zh-CN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SCORE</a:t>
            </a:r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项目试点工作</a:t>
            </a:r>
            <a:endParaRPr lang="en-US" altLang="zh-CN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596861" y="4429132"/>
            <a:ext cx="3286148" cy="14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目前已经完成“工作场所合作”第一模块的工作任务，共收集合理化建议</a:t>
            </a:r>
            <a:r>
              <a:rPr 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1258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条，采纳</a:t>
            </a:r>
            <a:r>
              <a:rPr 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944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条，整改完成</a:t>
            </a:r>
            <a:r>
              <a:rPr lang="en-US" altLang="zh-CN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917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条。</a:t>
            </a: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5883273" y="1643050"/>
            <a:ext cx="0" cy="28575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 descr="_ABC250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8299" y="1714488"/>
            <a:ext cx="4857784" cy="248526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323" y="4500570"/>
            <a:ext cx="1285884" cy="147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561377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加强融合，统筹各项安全生产工作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4"/>
          <p:cNvGrpSpPr/>
          <p:nvPr/>
        </p:nvGrpSpPr>
        <p:grpSpPr>
          <a:xfrm>
            <a:off x="6026149" y="1000108"/>
            <a:ext cx="1484148" cy="1484148"/>
            <a:chOff x="7270150" y="4604902"/>
            <a:chExt cx="1484148" cy="1484148"/>
          </a:xfrm>
        </p:grpSpPr>
        <p:sp>
          <p:nvSpPr>
            <p:cNvPr id="26" name="椭圆 25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形标注 26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7812099" y="1142984"/>
            <a:ext cx="3775380" cy="400105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开展城市安全风险评估试点工作</a:t>
            </a:r>
            <a:endParaRPr lang="en-US" altLang="zh-CN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8026413" y="1785926"/>
            <a:ext cx="3500462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按照XX市</a:t>
            </a:r>
            <a:r>
              <a:rPr 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年企业安全风险评估的要求，在危险化学品、工业企业、人员密集场所等</a:t>
            </a:r>
            <a:r>
              <a:rPr 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个行业</a:t>
            </a:r>
            <a:r>
              <a:rPr 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693</a:t>
            </a:r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家企业开展风险评估工作</a:t>
            </a:r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69091" y="3429000"/>
            <a:ext cx="4714908" cy="274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直接连接符 30"/>
          <p:cNvCxnSpPr/>
          <p:nvPr/>
        </p:nvCxnSpPr>
        <p:spPr>
          <a:xfrm>
            <a:off x="5383207" y="1571612"/>
            <a:ext cx="0" cy="28575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" y="2071678"/>
            <a:ext cx="12195176" cy="264320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2514922" y="2859245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883074" y="2787237"/>
            <a:ext cx="0" cy="1289835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4954579" y="2357430"/>
            <a:ext cx="4840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提质扩面，规范体系试点示范运行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40199" y="2285992"/>
            <a:ext cx="428628" cy="428628"/>
            <a:chOff x="5005199" y="3717032"/>
            <a:chExt cx="168551" cy="168551"/>
          </a:xfrm>
        </p:grpSpPr>
        <p:sp>
          <p:nvSpPr>
            <p:cNvPr id="28" name="椭圆 2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9"/>
          <p:cNvSpPr txBox="1"/>
          <p:nvPr/>
        </p:nvSpPr>
        <p:spPr>
          <a:xfrm>
            <a:off x="841003" y="202431"/>
            <a:ext cx="711397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坚持落地生根，体系建设重点更加突出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2817100" y="3200349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" name="组合 26"/>
          <p:cNvGrpSpPr/>
          <p:nvPr/>
        </p:nvGrpSpPr>
        <p:grpSpPr>
          <a:xfrm>
            <a:off x="4240199" y="2928934"/>
            <a:ext cx="428628" cy="428628"/>
            <a:chOff x="5005199" y="3717032"/>
            <a:chExt cx="168551" cy="168551"/>
          </a:xfrm>
        </p:grpSpPr>
        <p:sp>
          <p:nvSpPr>
            <p:cNvPr id="55" name="椭圆 5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9"/>
          <p:cNvSpPr txBox="1"/>
          <p:nvPr/>
        </p:nvSpPr>
        <p:spPr>
          <a:xfrm>
            <a:off x="4954579" y="3000372"/>
            <a:ext cx="4840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面向用户，优化信息化功能应用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4240199" y="3571876"/>
            <a:ext cx="428628" cy="428628"/>
            <a:chOff x="5005199" y="3717032"/>
            <a:chExt cx="168551" cy="168551"/>
          </a:xfrm>
        </p:grpSpPr>
        <p:sp>
          <p:nvSpPr>
            <p:cNvPr id="35" name="椭圆 3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4240199" y="4143380"/>
            <a:ext cx="428628" cy="428628"/>
            <a:chOff x="5005199" y="3717032"/>
            <a:chExt cx="168551" cy="168551"/>
          </a:xfrm>
        </p:grpSpPr>
        <p:sp>
          <p:nvSpPr>
            <p:cNvPr id="38" name="椭圆 3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4954579" y="3571876"/>
            <a:ext cx="4840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加强融合，统筹各项安全生产工作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4954579" y="4214818"/>
            <a:ext cx="4840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夯实基础，做好体系工作支撑工作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654246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文件规范，制度保障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3811571" y="928669"/>
            <a:ext cx="3795986" cy="4271373"/>
            <a:chOff x="2590800" y="1343610"/>
            <a:chExt cx="4289279" cy="5193968"/>
          </a:xfrm>
        </p:grpSpPr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343610"/>
              <a:ext cx="4289279" cy="5193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 rot="20220000">
              <a:off x="4846190" y="1758673"/>
              <a:ext cx="1874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企业端</a:t>
              </a:r>
              <a:endParaRPr lang="zh-CN" altLang="en-US" sz="28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11703" y="928670"/>
            <a:ext cx="3627275" cy="4461212"/>
            <a:chOff x="9289060" y="1343610"/>
            <a:chExt cx="4286960" cy="5190215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9060" y="1343610"/>
              <a:ext cx="4286960" cy="519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 rot="-1380000">
              <a:off x="11870452" y="1669050"/>
              <a:ext cx="1527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政府端</a:t>
              </a:r>
              <a:endParaRPr lang="zh-CN" altLang="en-US" sz="28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40397" y="928670"/>
            <a:ext cx="3959297" cy="4558487"/>
            <a:chOff x="-4679050" y="-328655"/>
            <a:chExt cx="4339575" cy="5289456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79050" y="-328655"/>
              <a:ext cx="4339575" cy="5289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 rot="-1380000">
              <a:off x="-2138145" y="-4304"/>
              <a:ext cx="1766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分类分级</a:t>
              </a:r>
              <a:endParaRPr lang="zh-CN" altLang="en-US" sz="28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11967" y="928670"/>
            <a:ext cx="4000528" cy="4572032"/>
            <a:chOff x="-9222280" y="3397503"/>
            <a:chExt cx="4384766" cy="530517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22280" y="3397503"/>
              <a:ext cx="4384766" cy="53051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-1380000">
              <a:off x="-6636183" y="3721853"/>
              <a:ext cx="1766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综合考核</a:t>
              </a:r>
              <a:endParaRPr lang="zh-CN" altLang="en-US" sz="2800" dirty="0"/>
            </a:p>
          </p:txBody>
        </p:sp>
      </p:grpSp>
      <p:sp>
        <p:nvSpPr>
          <p:cNvPr id="60" name="TextBox 7"/>
          <p:cNvSpPr>
            <a:spLocks noChangeArrowheads="1"/>
          </p:cNvSpPr>
          <p:nvPr/>
        </p:nvSpPr>
        <p:spPr bwMode="auto">
          <a:xfrm>
            <a:off x="811175" y="3286124"/>
            <a:ext cx="2643206" cy="21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XX区生产安全事故隐患排查治理实施办法</a:t>
            </a:r>
            <a:r>
              <a:rPr lang="en-US" altLang="zh-CN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规定：企业通过信息化系统开展隐患排查治理工作，整改后形成的电子档案的不作为行政处罚依据</a:t>
            </a:r>
            <a:endParaRPr lang="zh-CN" altLang="en-US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3537" y="928670"/>
            <a:ext cx="3500462" cy="47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Bent Arrow 18"/>
          <p:cNvSpPr/>
          <p:nvPr/>
        </p:nvSpPr>
        <p:spPr>
          <a:xfrm>
            <a:off x="882613" y="1357298"/>
            <a:ext cx="2428892" cy="1550916"/>
          </a:xfrm>
          <a:prstGeom prst="bentArrow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69" name="Freeform 368"/>
          <p:cNvSpPr/>
          <p:nvPr/>
        </p:nvSpPr>
        <p:spPr bwMode="auto">
          <a:xfrm>
            <a:off x="1869065" y="1054430"/>
            <a:ext cx="378906" cy="382257"/>
          </a:xfrm>
          <a:custGeom>
            <a:avLst/>
            <a:gdLst>
              <a:gd name="T0" fmla="*/ 48 w 48"/>
              <a:gd name="T1" fmla="*/ 2 h 48"/>
              <a:gd name="T2" fmla="*/ 41 w 48"/>
              <a:gd name="T3" fmla="*/ 43 h 48"/>
              <a:gd name="T4" fmla="*/ 40 w 48"/>
              <a:gd name="T5" fmla="*/ 44 h 48"/>
              <a:gd name="T6" fmla="*/ 39 w 48"/>
              <a:gd name="T7" fmla="*/ 44 h 48"/>
              <a:gd name="T8" fmla="*/ 39 w 48"/>
              <a:gd name="T9" fmla="*/ 44 h 48"/>
              <a:gd name="T10" fmla="*/ 26 w 48"/>
              <a:gd name="T11" fmla="*/ 39 h 48"/>
              <a:gd name="T12" fmla="*/ 20 w 48"/>
              <a:gd name="T13" fmla="*/ 47 h 48"/>
              <a:gd name="T14" fmla="*/ 19 w 48"/>
              <a:gd name="T15" fmla="*/ 48 h 48"/>
              <a:gd name="T16" fmla="*/ 18 w 48"/>
              <a:gd name="T17" fmla="*/ 48 h 48"/>
              <a:gd name="T18" fmla="*/ 17 w 48"/>
              <a:gd name="T19" fmla="*/ 46 h 48"/>
              <a:gd name="T20" fmla="*/ 17 w 48"/>
              <a:gd name="T21" fmla="*/ 37 h 48"/>
              <a:gd name="T22" fmla="*/ 40 w 48"/>
              <a:gd name="T23" fmla="*/ 8 h 48"/>
              <a:gd name="T24" fmla="*/ 11 w 48"/>
              <a:gd name="T25" fmla="*/ 33 h 48"/>
              <a:gd name="T26" fmla="*/ 1 w 48"/>
              <a:gd name="T27" fmla="*/ 29 h 48"/>
              <a:gd name="T28" fmla="*/ 0 w 48"/>
              <a:gd name="T29" fmla="*/ 27 h 48"/>
              <a:gd name="T30" fmla="*/ 1 w 48"/>
              <a:gd name="T31" fmla="*/ 26 h 48"/>
              <a:gd name="T32" fmla="*/ 45 w 48"/>
              <a:gd name="T33" fmla="*/ 0 h 48"/>
              <a:gd name="T34" fmla="*/ 46 w 48"/>
              <a:gd name="T35" fmla="*/ 0 h 48"/>
              <a:gd name="T36" fmla="*/ 47 w 48"/>
              <a:gd name="T37" fmla="*/ 0 h 48"/>
              <a:gd name="T38" fmla="*/ 48 w 48"/>
              <a:gd name="T3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0" name="TextBox 7"/>
          <p:cNvSpPr>
            <a:spLocks noChangeArrowheads="1"/>
          </p:cNvSpPr>
          <p:nvPr/>
        </p:nvSpPr>
        <p:spPr bwMode="auto">
          <a:xfrm>
            <a:off x="1454117" y="2357430"/>
            <a:ext cx="1500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14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项文件制度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413169" y="2325467"/>
            <a:ext cx="1646552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8" grpId="0" animBg="1"/>
      <p:bldP spid="69" grpId="0" animBg="1"/>
      <p:bldP spid="70" grpId="0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654246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痕迹管理，综合考核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Bent Arrow 19"/>
          <p:cNvSpPr/>
          <p:nvPr/>
        </p:nvSpPr>
        <p:spPr>
          <a:xfrm>
            <a:off x="596861" y="1714488"/>
            <a:ext cx="2428892" cy="1550916"/>
          </a:xfrm>
          <a:prstGeom prst="bentArrow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27" name="Freeform 336"/>
          <p:cNvSpPr>
            <a:spLocks noEditPoints="1"/>
          </p:cNvSpPr>
          <p:nvPr/>
        </p:nvSpPr>
        <p:spPr bwMode="auto">
          <a:xfrm>
            <a:off x="1642294" y="1456001"/>
            <a:ext cx="338026" cy="338026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1382679" y="2500306"/>
            <a:ext cx="12241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痕迹管理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综合考核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129931" y="2403551"/>
            <a:ext cx="1646552" cy="759067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4" name="文本框 49"/>
          <p:cNvSpPr txBox="1"/>
          <p:nvPr/>
        </p:nvSpPr>
        <p:spPr>
          <a:xfrm>
            <a:off x="453985" y="3786190"/>
            <a:ext cx="2786082" cy="20128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r>
              <a:rPr lang="en-US" altLang="zh-TW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个季度对乡镇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193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项、行业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115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项考核指标进行综合动态考核。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71" name="组合 70"/>
          <p:cNvGrpSpPr/>
          <p:nvPr/>
        </p:nvGrpSpPr>
        <p:grpSpPr>
          <a:xfrm>
            <a:off x="3775045" y="1214422"/>
            <a:ext cx="7874568" cy="3908932"/>
            <a:chOff x="3775045" y="1214422"/>
            <a:chExt cx="7874568" cy="3908932"/>
          </a:xfrm>
        </p:grpSpPr>
        <p:sp>
          <p:nvSpPr>
            <p:cNvPr id="46" name="任意多边形 45"/>
            <p:cNvSpPr/>
            <p:nvPr/>
          </p:nvSpPr>
          <p:spPr>
            <a:xfrm>
              <a:off x="4778747" y="3851344"/>
              <a:ext cx="1038218" cy="6353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73611" y="0"/>
                  </a:lnTo>
                  <a:lnTo>
                    <a:pt x="973611" y="6353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任意多边形 46"/>
            <p:cNvSpPr/>
            <p:nvPr/>
          </p:nvSpPr>
          <p:spPr>
            <a:xfrm>
              <a:off x="6484169" y="2833123"/>
              <a:ext cx="2990962" cy="1828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990962" y="0"/>
                  </a:lnTo>
                  <a:lnTo>
                    <a:pt x="2990962" y="18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任意多边形 47"/>
            <p:cNvSpPr/>
            <p:nvPr/>
          </p:nvSpPr>
          <p:spPr>
            <a:xfrm>
              <a:off x="6484169" y="2634210"/>
              <a:ext cx="2990962" cy="1989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8913"/>
                  </a:moveTo>
                  <a:lnTo>
                    <a:pt x="2990962" y="198913"/>
                  </a:lnTo>
                  <a:lnTo>
                    <a:pt x="299096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任意多边形 48"/>
            <p:cNvSpPr/>
            <p:nvPr/>
          </p:nvSpPr>
          <p:spPr>
            <a:xfrm>
              <a:off x="6484169" y="2833123"/>
              <a:ext cx="1147218" cy="1828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147218" y="0"/>
                  </a:lnTo>
                  <a:lnTo>
                    <a:pt x="1147218" y="182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任意多边形 49"/>
            <p:cNvSpPr/>
            <p:nvPr/>
          </p:nvSpPr>
          <p:spPr>
            <a:xfrm>
              <a:off x="6484169" y="2634210"/>
              <a:ext cx="1147218" cy="1989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8913"/>
                  </a:moveTo>
                  <a:lnTo>
                    <a:pt x="1147218" y="198913"/>
                  </a:lnTo>
                  <a:lnTo>
                    <a:pt x="114721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任意多边形 50"/>
            <p:cNvSpPr/>
            <p:nvPr/>
          </p:nvSpPr>
          <p:spPr>
            <a:xfrm>
              <a:off x="4778747" y="3083052"/>
              <a:ext cx="986411" cy="7682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68292"/>
                  </a:moveTo>
                  <a:lnTo>
                    <a:pt x="986411" y="768292"/>
                  </a:lnTo>
                  <a:lnTo>
                    <a:pt x="98641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任意多边形 51"/>
            <p:cNvSpPr/>
            <p:nvPr/>
          </p:nvSpPr>
          <p:spPr>
            <a:xfrm>
              <a:off x="3775045" y="2695959"/>
              <a:ext cx="1003701" cy="2310770"/>
            </a:xfrm>
            <a:custGeom>
              <a:avLst/>
              <a:gdLst>
                <a:gd name="connsiteX0" fmla="*/ 0 w 1003701"/>
                <a:gd name="connsiteY0" fmla="*/ 0 h 2310770"/>
                <a:gd name="connsiteX1" fmla="*/ 1003701 w 1003701"/>
                <a:gd name="connsiteY1" fmla="*/ 0 h 2310770"/>
                <a:gd name="connsiteX2" fmla="*/ 1003701 w 1003701"/>
                <a:gd name="connsiteY2" fmla="*/ 2310770 h 2310770"/>
                <a:gd name="connsiteX3" fmla="*/ 0 w 1003701"/>
                <a:gd name="connsiteY3" fmla="*/ 2310770 h 2310770"/>
                <a:gd name="connsiteX4" fmla="*/ 0 w 1003701"/>
                <a:gd name="connsiteY4" fmla="*/ 0 h 2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701" h="2310770">
                  <a:moveTo>
                    <a:pt x="0" y="0"/>
                  </a:moveTo>
                  <a:lnTo>
                    <a:pt x="1003701" y="0"/>
                  </a:lnTo>
                  <a:lnTo>
                    <a:pt x="1003701" y="2310770"/>
                  </a:lnTo>
                  <a:lnTo>
                    <a:pt x="0" y="2310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EB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安全生产综合考核管理办法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046147" y="2583193"/>
              <a:ext cx="1438022" cy="499859"/>
            </a:xfrm>
            <a:custGeom>
              <a:avLst/>
              <a:gdLst>
                <a:gd name="connsiteX0" fmla="*/ 0 w 1438022"/>
                <a:gd name="connsiteY0" fmla="*/ 0 h 499859"/>
                <a:gd name="connsiteX1" fmla="*/ 1438022 w 1438022"/>
                <a:gd name="connsiteY1" fmla="*/ 0 h 499859"/>
                <a:gd name="connsiteX2" fmla="*/ 1438022 w 1438022"/>
                <a:gd name="connsiteY2" fmla="*/ 499859 h 499859"/>
                <a:gd name="connsiteX3" fmla="*/ 0 w 1438022"/>
                <a:gd name="connsiteY3" fmla="*/ 499859 h 499859"/>
                <a:gd name="connsiteX4" fmla="*/ 0 w 1438022"/>
                <a:gd name="connsiteY4" fmla="*/ 0 h 49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022" h="499859">
                  <a:moveTo>
                    <a:pt x="0" y="0"/>
                  </a:moveTo>
                  <a:lnTo>
                    <a:pt x="1438022" y="0"/>
                  </a:lnTo>
                  <a:lnTo>
                    <a:pt x="1438022" y="499859"/>
                  </a:lnTo>
                  <a:lnTo>
                    <a:pt x="0" y="499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考核方法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811946" y="2134350"/>
              <a:ext cx="1638883" cy="499859"/>
            </a:xfrm>
            <a:custGeom>
              <a:avLst/>
              <a:gdLst>
                <a:gd name="connsiteX0" fmla="*/ 0 w 1638883"/>
                <a:gd name="connsiteY0" fmla="*/ 0 h 499859"/>
                <a:gd name="connsiteX1" fmla="*/ 1638883 w 1638883"/>
                <a:gd name="connsiteY1" fmla="*/ 0 h 499859"/>
                <a:gd name="connsiteX2" fmla="*/ 1638883 w 1638883"/>
                <a:gd name="connsiteY2" fmla="*/ 499859 h 499859"/>
                <a:gd name="connsiteX3" fmla="*/ 0 w 1638883"/>
                <a:gd name="connsiteY3" fmla="*/ 499859 h 499859"/>
                <a:gd name="connsiteX4" fmla="*/ 0 w 1638883"/>
                <a:gd name="connsiteY4" fmla="*/ 0 h 49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883" h="499859">
                  <a:moveTo>
                    <a:pt x="0" y="0"/>
                  </a:moveTo>
                  <a:lnTo>
                    <a:pt x="1638883" y="0"/>
                  </a:lnTo>
                  <a:lnTo>
                    <a:pt x="1638883" y="499859"/>
                  </a:lnTo>
                  <a:lnTo>
                    <a:pt x="0" y="499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材料审查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6811946" y="3015955"/>
              <a:ext cx="1638883" cy="499859"/>
            </a:xfrm>
            <a:custGeom>
              <a:avLst/>
              <a:gdLst>
                <a:gd name="connsiteX0" fmla="*/ 0 w 1638883"/>
                <a:gd name="connsiteY0" fmla="*/ 0 h 499859"/>
                <a:gd name="connsiteX1" fmla="*/ 1638883 w 1638883"/>
                <a:gd name="connsiteY1" fmla="*/ 0 h 499859"/>
                <a:gd name="connsiteX2" fmla="*/ 1638883 w 1638883"/>
                <a:gd name="connsiteY2" fmla="*/ 499859 h 499859"/>
                <a:gd name="connsiteX3" fmla="*/ 0 w 1638883"/>
                <a:gd name="connsiteY3" fmla="*/ 499859 h 499859"/>
                <a:gd name="connsiteX4" fmla="*/ 0 w 1638883"/>
                <a:gd name="connsiteY4" fmla="*/ 0 h 49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883" h="499859">
                  <a:moveTo>
                    <a:pt x="0" y="0"/>
                  </a:moveTo>
                  <a:lnTo>
                    <a:pt x="1638883" y="0"/>
                  </a:lnTo>
                  <a:lnTo>
                    <a:pt x="1638883" y="499859"/>
                  </a:lnTo>
                  <a:lnTo>
                    <a:pt x="0" y="499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系统生成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8655690" y="2134350"/>
              <a:ext cx="1638883" cy="499859"/>
            </a:xfrm>
            <a:custGeom>
              <a:avLst/>
              <a:gdLst>
                <a:gd name="connsiteX0" fmla="*/ 0 w 1638883"/>
                <a:gd name="connsiteY0" fmla="*/ 0 h 499859"/>
                <a:gd name="connsiteX1" fmla="*/ 1638883 w 1638883"/>
                <a:gd name="connsiteY1" fmla="*/ 0 h 499859"/>
                <a:gd name="connsiteX2" fmla="*/ 1638883 w 1638883"/>
                <a:gd name="connsiteY2" fmla="*/ 499859 h 499859"/>
                <a:gd name="connsiteX3" fmla="*/ 0 w 1638883"/>
                <a:gd name="connsiteY3" fmla="*/ 499859 h 499859"/>
                <a:gd name="connsiteX4" fmla="*/ 0 w 1638883"/>
                <a:gd name="connsiteY4" fmla="*/ 0 h 49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883" h="499859">
                  <a:moveTo>
                    <a:pt x="0" y="0"/>
                  </a:moveTo>
                  <a:lnTo>
                    <a:pt x="1638883" y="0"/>
                  </a:lnTo>
                  <a:lnTo>
                    <a:pt x="1638883" y="499859"/>
                  </a:lnTo>
                  <a:lnTo>
                    <a:pt x="0" y="499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抽查检查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8655690" y="3015955"/>
              <a:ext cx="1638883" cy="499859"/>
            </a:xfrm>
            <a:custGeom>
              <a:avLst/>
              <a:gdLst>
                <a:gd name="connsiteX0" fmla="*/ 0 w 1638883"/>
                <a:gd name="connsiteY0" fmla="*/ 0 h 499859"/>
                <a:gd name="connsiteX1" fmla="*/ 1638883 w 1638883"/>
                <a:gd name="connsiteY1" fmla="*/ 0 h 499859"/>
                <a:gd name="connsiteX2" fmla="*/ 1638883 w 1638883"/>
                <a:gd name="connsiteY2" fmla="*/ 499859 h 499859"/>
                <a:gd name="connsiteX3" fmla="*/ 0 w 1638883"/>
                <a:gd name="connsiteY3" fmla="*/ 499859 h 499859"/>
                <a:gd name="connsiteX4" fmla="*/ 0 w 1638883"/>
                <a:gd name="connsiteY4" fmla="*/ 0 h 49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883" h="499859">
                  <a:moveTo>
                    <a:pt x="0" y="0"/>
                  </a:moveTo>
                  <a:lnTo>
                    <a:pt x="1638883" y="0"/>
                  </a:lnTo>
                  <a:lnTo>
                    <a:pt x="1638883" y="499859"/>
                  </a:lnTo>
                  <a:lnTo>
                    <a:pt x="0" y="499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社会评价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5033347" y="4486690"/>
              <a:ext cx="1438022" cy="499859"/>
            </a:xfrm>
            <a:custGeom>
              <a:avLst/>
              <a:gdLst>
                <a:gd name="connsiteX0" fmla="*/ 0 w 1438022"/>
                <a:gd name="connsiteY0" fmla="*/ 0 h 499859"/>
                <a:gd name="connsiteX1" fmla="*/ 1438022 w 1438022"/>
                <a:gd name="connsiteY1" fmla="*/ 0 h 499859"/>
                <a:gd name="connsiteX2" fmla="*/ 1438022 w 1438022"/>
                <a:gd name="connsiteY2" fmla="*/ 499859 h 499859"/>
                <a:gd name="connsiteX3" fmla="*/ 0 w 1438022"/>
                <a:gd name="connsiteY3" fmla="*/ 499859 h 499859"/>
                <a:gd name="connsiteX4" fmla="*/ 0 w 1438022"/>
                <a:gd name="connsiteY4" fmla="*/ 0 h 49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022" h="499859">
                  <a:moveTo>
                    <a:pt x="0" y="0"/>
                  </a:moveTo>
                  <a:lnTo>
                    <a:pt x="1438022" y="0"/>
                  </a:lnTo>
                  <a:lnTo>
                    <a:pt x="1438022" y="499859"/>
                  </a:lnTo>
                  <a:lnTo>
                    <a:pt x="0" y="499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考核保障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右大括号 63"/>
            <p:cNvSpPr/>
            <p:nvPr/>
          </p:nvSpPr>
          <p:spPr bwMode="auto">
            <a:xfrm>
              <a:off x="10770137" y="2266489"/>
              <a:ext cx="296863" cy="1253173"/>
            </a:xfrm>
            <a:prstGeom prst="rightBrace">
              <a:avLst>
                <a:gd name="adj1" fmla="val 8338"/>
                <a:gd name="adj2" fmla="val 50000"/>
              </a:avLst>
            </a:prstGeom>
            <a:noFill/>
            <a:ln w="9525" algn="ctr">
              <a:solidFill>
                <a:srgbClr val="2F5EB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 eaLnBrk="1" hangingPunct="1"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65" name="右大括号 64"/>
            <p:cNvSpPr/>
            <p:nvPr/>
          </p:nvSpPr>
          <p:spPr bwMode="auto">
            <a:xfrm>
              <a:off x="10770137" y="4241339"/>
              <a:ext cx="296863" cy="781050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9525" algn="ctr">
              <a:solidFill>
                <a:srgbClr val="2F5EB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just" eaLnBrk="1" hangingPunct="1"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11263850" y="2559065"/>
              <a:ext cx="385763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r>
                <a:rPr lang="en-US" altLang="zh-CN"/>
                <a:t>4</a:t>
              </a:r>
              <a:endParaRPr lang="zh-CN" altLang="en-US"/>
            </a:p>
          </p:txBody>
        </p: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11263850" y="4241339"/>
              <a:ext cx="3857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r>
                <a:rPr lang="en-US" altLang="zh-CN"/>
                <a:t>1</a:t>
              </a:r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7444325" y="4323254"/>
              <a:ext cx="2571750" cy="8001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just" eaLnBrk="1" hangingPunct="1">
                <a:spcBef>
                  <a:spcPts val="0"/>
                </a:spcBef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党政同责、一岗双责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spcBef>
                  <a:spcPts val="0"/>
                </a:spcBef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尽职免责、失职追责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 bwMode="auto">
            <a:xfrm>
              <a:off x="6737887" y="4684569"/>
              <a:ext cx="59055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0" name="矩形 3"/>
            <p:cNvSpPr>
              <a:spLocks noChangeArrowheads="1"/>
            </p:cNvSpPr>
            <p:nvPr/>
          </p:nvSpPr>
          <p:spPr bwMode="auto">
            <a:xfrm>
              <a:off x="5168893" y="1214422"/>
              <a:ext cx="3901999" cy="5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zh-CN" sz="2800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2800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4+1</a:t>
              </a:r>
              <a:r>
                <a:rPr lang="zh-CN" altLang="zh-CN" sz="2800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 痕迹化考核</a:t>
              </a:r>
              <a:endPara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32" grpId="0"/>
      <p:bldP spid="33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654246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宣教培训，应用推广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Bent Arrow 20"/>
          <p:cNvSpPr/>
          <p:nvPr/>
        </p:nvSpPr>
        <p:spPr>
          <a:xfrm>
            <a:off x="596861" y="1500174"/>
            <a:ext cx="2428892" cy="1550916"/>
          </a:xfrm>
          <a:prstGeom prst="bentArrow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28" name="Freeform 261"/>
          <p:cNvSpPr>
            <a:spLocks noEditPoints="1"/>
          </p:cNvSpPr>
          <p:nvPr/>
        </p:nvSpPr>
        <p:spPr bwMode="auto">
          <a:xfrm>
            <a:off x="1583834" y="1227065"/>
            <a:ext cx="406222" cy="320702"/>
          </a:xfrm>
          <a:custGeom>
            <a:avLst/>
            <a:gdLst>
              <a:gd name="T0" fmla="*/ 47 w 48"/>
              <a:gd name="T1" fmla="*/ 15 h 38"/>
              <a:gd name="T2" fmla="*/ 33 w 48"/>
              <a:gd name="T3" fmla="*/ 33 h 38"/>
              <a:gd name="T4" fmla="*/ 21 w 48"/>
              <a:gd name="T5" fmla="*/ 36 h 38"/>
              <a:gd name="T6" fmla="*/ 14 w 48"/>
              <a:gd name="T7" fmla="*/ 34 h 38"/>
              <a:gd name="T8" fmla="*/ 9 w 48"/>
              <a:gd name="T9" fmla="*/ 32 h 38"/>
              <a:gd name="T10" fmla="*/ 3 w 48"/>
              <a:gd name="T11" fmla="*/ 38 h 38"/>
              <a:gd name="T12" fmla="*/ 0 w 48"/>
              <a:gd name="T13" fmla="*/ 36 h 38"/>
              <a:gd name="T14" fmla="*/ 0 w 48"/>
              <a:gd name="T15" fmla="*/ 34 h 38"/>
              <a:gd name="T16" fmla="*/ 5 w 48"/>
              <a:gd name="T17" fmla="*/ 28 h 38"/>
              <a:gd name="T18" fmla="*/ 4 w 48"/>
              <a:gd name="T19" fmla="*/ 26 h 38"/>
              <a:gd name="T20" fmla="*/ 4 w 48"/>
              <a:gd name="T21" fmla="*/ 23 h 38"/>
              <a:gd name="T22" fmla="*/ 19 w 48"/>
              <a:gd name="T23" fmla="*/ 6 h 38"/>
              <a:gd name="T24" fmla="*/ 39 w 48"/>
              <a:gd name="T25" fmla="*/ 2 h 38"/>
              <a:gd name="T26" fmla="*/ 44 w 48"/>
              <a:gd name="T27" fmla="*/ 0 h 38"/>
              <a:gd name="T28" fmla="*/ 48 w 48"/>
              <a:gd name="T29" fmla="*/ 10 h 38"/>
              <a:gd name="T30" fmla="*/ 47 w 48"/>
              <a:gd name="T31" fmla="*/ 15 h 38"/>
              <a:gd name="T32" fmla="*/ 33 w 48"/>
              <a:gd name="T33" fmla="*/ 14 h 38"/>
              <a:gd name="T34" fmla="*/ 11 w 48"/>
              <a:gd name="T35" fmla="*/ 24 h 38"/>
              <a:gd name="T36" fmla="*/ 10 w 48"/>
              <a:gd name="T37" fmla="*/ 26 h 38"/>
              <a:gd name="T38" fmla="*/ 12 w 48"/>
              <a:gd name="T39" fmla="*/ 27 h 38"/>
              <a:gd name="T40" fmla="*/ 13 w 48"/>
              <a:gd name="T41" fmla="*/ 27 h 38"/>
              <a:gd name="T42" fmla="*/ 17 w 48"/>
              <a:gd name="T43" fmla="*/ 23 h 38"/>
              <a:gd name="T44" fmla="*/ 33 w 48"/>
              <a:gd name="T45" fmla="*/ 17 h 38"/>
              <a:gd name="T46" fmla="*/ 34 w 48"/>
              <a:gd name="T47" fmla="*/ 15 h 38"/>
              <a:gd name="T48" fmla="*/ 33 w 48"/>
              <a:gd name="T49" fmla="*/ 1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8">
                <a:moveTo>
                  <a:pt x="47" y="15"/>
                </a:moveTo>
                <a:cubicBezTo>
                  <a:pt x="46" y="24"/>
                  <a:pt x="40" y="29"/>
                  <a:pt x="33" y="33"/>
                </a:cubicBezTo>
                <a:cubicBezTo>
                  <a:pt x="29" y="34"/>
                  <a:pt x="25" y="36"/>
                  <a:pt x="21" y="36"/>
                </a:cubicBezTo>
                <a:cubicBezTo>
                  <a:pt x="19" y="36"/>
                  <a:pt x="16" y="35"/>
                  <a:pt x="14" y="34"/>
                </a:cubicBezTo>
                <a:cubicBezTo>
                  <a:pt x="12" y="34"/>
                  <a:pt x="10" y="32"/>
                  <a:pt x="9" y="32"/>
                </a:cubicBezTo>
                <a:cubicBezTo>
                  <a:pt x="7" y="32"/>
                  <a:pt x="6" y="38"/>
                  <a:pt x="3" y="38"/>
                </a:cubicBezTo>
                <a:cubicBezTo>
                  <a:pt x="2" y="38"/>
                  <a:pt x="1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2"/>
                  <a:pt x="5" y="29"/>
                  <a:pt x="5" y="28"/>
                </a:cubicBezTo>
                <a:cubicBezTo>
                  <a:pt x="5" y="28"/>
                  <a:pt x="5" y="26"/>
                  <a:pt x="4" y="26"/>
                </a:cubicBezTo>
                <a:cubicBezTo>
                  <a:pt x="4" y="25"/>
                  <a:pt x="4" y="24"/>
                  <a:pt x="4" y="23"/>
                </a:cubicBezTo>
                <a:cubicBezTo>
                  <a:pt x="4" y="14"/>
                  <a:pt x="11" y="8"/>
                  <a:pt x="19" y="6"/>
                </a:cubicBezTo>
                <a:cubicBezTo>
                  <a:pt x="24" y="4"/>
                  <a:pt x="36" y="6"/>
                  <a:pt x="39" y="2"/>
                </a:cubicBezTo>
                <a:cubicBezTo>
                  <a:pt x="41" y="1"/>
                  <a:pt x="42" y="0"/>
                  <a:pt x="44" y="0"/>
                </a:cubicBezTo>
                <a:cubicBezTo>
                  <a:pt x="47" y="0"/>
                  <a:pt x="48" y="8"/>
                  <a:pt x="48" y="10"/>
                </a:cubicBezTo>
                <a:cubicBezTo>
                  <a:pt x="48" y="12"/>
                  <a:pt x="48" y="13"/>
                  <a:pt x="47" y="15"/>
                </a:cubicBezTo>
                <a:close/>
                <a:moveTo>
                  <a:pt x="33" y="14"/>
                </a:moveTo>
                <a:cubicBezTo>
                  <a:pt x="23" y="14"/>
                  <a:pt x="17" y="18"/>
                  <a:pt x="11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4" y="26"/>
                  <a:pt x="16" y="24"/>
                  <a:pt x="17" y="23"/>
                </a:cubicBezTo>
                <a:cubicBezTo>
                  <a:pt x="22" y="19"/>
                  <a:pt x="26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3" y="14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5" name="TextBox 7"/>
          <p:cNvSpPr>
            <a:spLocks noChangeArrowheads="1"/>
          </p:cNvSpPr>
          <p:nvPr/>
        </p:nvSpPr>
        <p:spPr bwMode="auto">
          <a:xfrm>
            <a:off x="1350573" y="2334297"/>
            <a:ext cx="12241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宣教培训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应用推广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149311" y="2191421"/>
            <a:ext cx="1646552" cy="7435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7" name="文本框 49"/>
          <p:cNvSpPr txBox="1"/>
          <p:nvPr/>
        </p:nvSpPr>
        <p:spPr>
          <a:xfrm>
            <a:off x="453985" y="3643314"/>
            <a:ext cx="3260834" cy="20128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年，共开展培训</a:t>
            </a:r>
            <a:r>
              <a:rPr lang="en-US" altLang="zh-TW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次，累计培训企业</a:t>
            </a:r>
            <a:r>
              <a:rPr lang="en-US" altLang="zh-TW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1137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家；开展在线培训累计</a:t>
            </a:r>
            <a:r>
              <a:rPr lang="en-US" altLang="zh-TW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1647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人次。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5885" y="1857364"/>
            <a:ext cx="3936825" cy="261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89" y="1857364"/>
            <a:ext cx="3766818" cy="261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ransition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5" grpId="0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"/>
          <p:cNvSpPr/>
          <p:nvPr/>
        </p:nvSpPr>
        <p:spPr bwMode="auto">
          <a:xfrm>
            <a:off x="4513411" y="-27384"/>
            <a:ext cx="3167443" cy="1340768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TextBox 59"/>
          <p:cNvSpPr txBox="1">
            <a:spLocks noChangeArrowheads="1"/>
          </p:cNvSpPr>
          <p:nvPr/>
        </p:nvSpPr>
        <p:spPr bwMode="auto">
          <a:xfrm>
            <a:off x="4441403" y="421038"/>
            <a:ext cx="3312368" cy="14957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lnSpc>
                <a:spcPct val="120000"/>
              </a:lnSpc>
              <a:defRPr/>
            </a:pPr>
            <a:r>
              <a:rPr lang="en-US" altLang="zh-CN" sz="28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5"/>
          <p:cNvSpPr/>
          <p:nvPr/>
        </p:nvSpPr>
        <p:spPr bwMode="auto">
          <a:xfrm>
            <a:off x="1168365" y="2285992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2525687" y="2571744"/>
            <a:ext cx="271464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一、坚持系统思维</a:t>
            </a:r>
            <a:endParaRPr lang="en-US" altLang="zh-CN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体系建设目标更加清晰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/>
          <p:nvPr/>
        </p:nvSpPr>
        <p:spPr bwMode="auto">
          <a:xfrm>
            <a:off x="3168629" y="3857628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5526083" y="2214554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5"/>
          <p:cNvSpPr/>
          <p:nvPr/>
        </p:nvSpPr>
        <p:spPr bwMode="auto">
          <a:xfrm>
            <a:off x="7669223" y="3857628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475007" y="4170501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6" name="KSO_Shape"/>
          <p:cNvSpPr/>
          <p:nvPr/>
        </p:nvSpPr>
        <p:spPr bwMode="auto">
          <a:xfrm>
            <a:off x="5818586" y="2470925"/>
            <a:ext cx="587524" cy="58165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8" name="文本框 9"/>
          <p:cNvSpPr txBox="1"/>
          <p:nvPr/>
        </p:nvSpPr>
        <p:spPr>
          <a:xfrm>
            <a:off x="4454513" y="4071942"/>
            <a:ext cx="278608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二、坚持落地生根</a:t>
            </a:r>
            <a:endParaRPr lang="en-US" altLang="zh-CN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体系建设重点更加突出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9"/>
          <p:cNvSpPr txBox="1"/>
          <p:nvPr/>
        </p:nvSpPr>
        <p:spPr>
          <a:xfrm>
            <a:off x="7169157" y="2500306"/>
            <a:ext cx="3071834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三、坚持一体化运行</a:t>
            </a:r>
            <a:endParaRPr lang="en-US" altLang="zh-CN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体系建设效果更加明显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9"/>
          <p:cNvSpPr txBox="1"/>
          <p:nvPr/>
        </p:nvSpPr>
        <p:spPr>
          <a:xfrm>
            <a:off x="9097983" y="4071942"/>
            <a:ext cx="28575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四、坚持持续改进</a:t>
            </a:r>
            <a:endParaRPr lang="en-US" altLang="zh-CN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体系建设任务更加明确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KSO_Shape"/>
          <p:cNvSpPr/>
          <p:nvPr/>
        </p:nvSpPr>
        <p:spPr bwMode="auto">
          <a:xfrm>
            <a:off x="8001591" y="4120746"/>
            <a:ext cx="519253" cy="5192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KSO_Shape"/>
          <p:cNvSpPr/>
          <p:nvPr/>
        </p:nvSpPr>
        <p:spPr bwMode="auto">
          <a:xfrm>
            <a:off x="1480195" y="2597677"/>
            <a:ext cx="585667" cy="444130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advTm="0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654246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奖惩并举，多措督促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Bent Arrow 21"/>
          <p:cNvSpPr/>
          <p:nvPr/>
        </p:nvSpPr>
        <p:spPr>
          <a:xfrm>
            <a:off x="920961" y="2511190"/>
            <a:ext cx="2428892" cy="1550916"/>
          </a:xfrm>
          <a:prstGeom prst="bentArrow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grpSp>
        <p:nvGrpSpPr>
          <p:cNvPr id="3" name="组合 17"/>
          <p:cNvGrpSpPr/>
          <p:nvPr/>
        </p:nvGrpSpPr>
        <p:grpSpPr>
          <a:xfrm>
            <a:off x="1882745" y="1285860"/>
            <a:ext cx="887355" cy="1291435"/>
            <a:chOff x="8516938" y="5619750"/>
            <a:chExt cx="693738" cy="1009650"/>
          </a:xfrm>
          <a:solidFill>
            <a:srgbClr val="2F5EB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19" name="Freeform 190"/>
            <p:cNvSpPr/>
            <p:nvPr/>
          </p:nvSpPr>
          <p:spPr bwMode="auto">
            <a:xfrm>
              <a:off x="8543926" y="6273800"/>
              <a:ext cx="53975" cy="52388"/>
            </a:xfrm>
            <a:custGeom>
              <a:avLst/>
              <a:gdLst>
                <a:gd name="T0" fmla="*/ 24 w 31"/>
                <a:gd name="T1" fmla="*/ 5 h 30"/>
                <a:gd name="T2" fmla="*/ 0 w 31"/>
                <a:gd name="T3" fmla="*/ 0 h 30"/>
                <a:gd name="T4" fmla="*/ 13 w 31"/>
                <a:gd name="T5" fmla="*/ 26 h 30"/>
                <a:gd name="T6" fmla="*/ 21 w 31"/>
                <a:gd name="T7" fmla="*/ 18 h 30"/>
                <a:gd name="T8" fmla="*/ 24 w 31"/>
                <a:gd name="T9" fmla="*/ 17 h 30"/>
                <a:gd name="T10" fmla="*/ 30 w 31"/>
                <a:gd name="T11" fmla="*/ 23 h 30"/>
                <a:gd name="T12" fmla="*/ 24 w 31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5"/>
                    <a:pt x="13" y="26"/>
                  </a:cubicBezTo>
                  <a:cubicBezTo>
                    <a:pt x="19" y="27"/>
                    <a:pt x="21" y="24"/>
                    <a:pt x="21" y="18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1"/>
                    <a:pt x="31" y="30"/>
                    <a:pt x="30" y="23"/>
                  </a:cubicBezTo>
                  <a:cubicBezTo>
                    <a:pt x="29" y="15"/>
                    <a:pt x="28" y="5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0" name="Freeform 191"/>
            <p:cNvSpPr/>
            <p:nvPr/>
          </p:nvSpPr>
          <p:spPr bwMode="auto">
            <a:xfrm>
              <a:off x="8516938" y="5888037"/>
              <a:ext cx="560388" cy="692150"/>
            </a:xfrm>
            <a:custGeom>
              <a:avLst/>
              <a:gdLst>
                <a:gd name="T0" fmla="*/ 273 w 321"/>
                <a:gd name="T1" fmla="*/ 82 h 397"/>
                <a:gd name="T2" fmla="*/ 251 w 321"/>
                <a:gd name="T3" fmla="*/ 41 h 397"/>
                <a:gd name="T4" fmla="*/ 167 w 321"/>
                <a:gd name="T5" fmla="*/ 5 h 397"/>
                <a:gd name="T6" fmla="*/ 162 w 321"/>
                <a:gd name="T7" fmla="*/ 8 h 397"/>
                <a:gd name="T8" fmla="*/ 143 w 321"/>
                <a:gd name="T9" fmla="*/ 91 h 397"/>
                <a:gd name="T10" fmla="*/ 136 w 321"/>
                <a:gd name="T11" fmla="*/ 29 h 397"/>
                <a:gd name="T12" fmla="*/ 138 w 321"/>
                <a:gd name="T13" fmla="*/ 22 h 397"/>
                <a:gd name="T14" fmla="*/ 134 w 321"/>
                <a:gd name="T15" fmla="*/ 15 h 397"/>
                <a:gd name="T16" fmla="*/ 124 w 321"/>
                <a:gd name="T17" fmla="*/ 15 h 397"/>
                <a:gd name="T18" fmla="*/ 119 w 321"/>
                <a:gd name="T19" fmla="*/ 22 h 397"/>
                <a:gd name="T20" fmla="*/ 121 w 321"/>
                <a:gd name="T21" fmla="*/ 28 h 397"/>
                <a:gd name="T22" fmla="*/ 113 w 321"/>
                <a:gd name="T23" fmla="*/ 87 h 397"/>
                <a:gd name="T24" fmla="*/ 113 w 321"/>
                <a:gd name="T25" fmla="*/ 90 h 397"/>
                <a:gd name="T26" fmla="*/ 90 w 321"/>
                <a:gd name="T27" fmla="*/ 5 h 397"/>
                <a:gd name="T28" fmla="*/ 87 w 321"/>
                <a:gd name="T29" fmla="*/ 5 h 397"/>
                <a:gd name="T30" fmla="*/ 2 w 321"/>
                <a:gd name="T31" fmla="*/ 49 h 397"/>
                <a:gd name="T32" fmla="*/ 13 w 321"/>
                <a:gd name="T33" fmla="*/ 211 h 397"/>
                <a:gd name="T34" fmla="*/ 43 w 321"/>
                <a:gd name="T35" fmla="*/ 217 h 397"/>
                <a:gd name="T36" fmla="*/ 38 w 321"/>
                <a:gd name="T37" fmla="*/ 73 h 397"/>
                <a:gd name="T38" fmla="*/ 42 w 321"/>
                <a:gd name="T39" fmla="*/ 76 h 397"/>
                <a:gd name="T40" fmla="*/ 42 w 321"/>
                <a:gd name="T41" fmla="*/ 76 h 397"/>
                <a:gd name="T42" fmla="*/ 47 w 321"/>
                <a:gd name="T43" fmla="*/ 148 h 397"/>
                <a:gd name="T44" fmla="*/ 53 w 321"/>
                <a:gd name="T45" fmla="*/ 222 h 397"/>
                <a:gd name="T46" fmla="*/ 54 w 321"/>
                <a:gd name="T47" fmla="*/ 223 h 397"/>
                <a:gd name="T48" fmla="*/ 61 w 321"/>
                <a:gd name="T49" fmla="*/ 238 h 397"/>
                <a:gd name="T50" fmla="*/ 73 w 321"/>
                <a:gd name="T51" fmla="*/ 397 h 397"/>
                <a:gd name="T52" fmla="*/ 106 w 321"/>
                <a:gd name="T53" fmla="*/ 397 h 397"/>
                <a:gd name="T54" fmla="*/ 121 w 321"/>
                <a:gd name="T55" fmla="*/ 272 h 397"/>
                <a:gd name="T56" fmla="*/ 124 w 321"/>
                <a:gd name="T57" fmla="*/ 273 h 397"/>
                <a:gd name="T58" fmla="*/ 128 w 321"/>
                <a:gd name="T59" fmla="*/ 272 h 397"/>
                <a:gd name="T60" fmla="*/ 144 w 321"/>
                <a:gd name="T61" fmla="*/ 397 h 397"/>
                <a:gd name="T62" fmla="*/ 176 w 321"/>
                <a:gd name="T63" fmla="*/ 397 h 397"/>
                <a:gd name="T64" fmla="*/ 187 w 321"/>
                <a:gd name="T65" fmla="*/ 240 h 397"/>
                <a:gd name="T66" fmla="*/ 196 w 321"/>
                <a:gd name="T67" fmla="*/ 223 h 397"/>
                <a:gd name="T68" fmla="*/ 196 w 321"/>
                <a:gd name="T69" fmla="*/ 222 h 397"/>
                <a:gd name="T70" fmla="*/ 200 w 321"/>
                <a:gd name="T71" fmla="*/ 173 h 397"/>
                <a:gd name="T72" fmla="*/ 207 w 321"/>
                <a:gd name="T73" fmla="*/ 79 h 397"/>
                <a:gd name="T74" fmla="*/ 207 w 321"/>
                <a:gd name="T75" fmla="*/ 78 h 397"/>
                <a:gd name="T76" fmla="*/ 211 w 321"/>
                <a:gd name="T77" fmla="*/ 73 h 397"/>
                <a:gd name="T78" fmla="*/ 274 w 321"/>
                <a:gd name="T79" fmla="*/ 134 h 397"/>
                <a:gd name="T80" fmla="*/ 301 w 321"/>
                <a:gd name="T81" fmla="*/ 141 h 397"/>
                <a:gd name="T82" fmla="*/ 321 w 321"/>
                <a:gd name="T83" fmla="*/ 103 h 397"/>
                <a:gd name="T84" fmla="*/ 273 w 321"/>
                <a:gd name="T85" fmla="*/ 8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397">
                  <a:moveTo>
                    <a:pt x="273" y="82"/>
                  </a:moveTo>
                  <a:cubicBezTo>
                    <a:pt x="250" y="57"/>
                    <a:pt x="252" y="46"/>
                    <a:pt x="251" y="41"/>
                  </a:cubicBezTo>
                  <a:cubicBezTo>
                    <a:pt x="249" y="33"/>
                    <a:pt x="204" y="0"/>
                    <a:pt x="167" y="5"/>
                  </a:cubicBezTo>
                  <a:cubicBezTo>
                    <a:pt x="167" y="5"/>
                    <a:pt x="165" y="6"/>
                    <a:pt x="162" y="8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8" y="5"/>
                    <a:pt x="87" y="5"/>
                  </a:cubicBezTo>
                  <a:cubicBezTo>
                    <a:pt x="50" y="10"/>
                    <a:pt x="3" y="23"/>
                    <a:pt x="2" y="49"/>
                  </a:cubicBezTo>
                  <a:cubicBezTo>
                    <a:pt x="0" y="61"/>
                    <a:pt x="7" y="183"/>
                    <a:pt x="13" y="211"/>
                  </a:cubicBezTo>
                  <a:cubicBezTo>
                    <a:pt x="24" y="218"/>
                    <a:pt x="38" y="217"/>
                    <a:pt x="43" y="217"/>
                  </a:cubicBezTo>
                  <a:cubicBezTo>
                    <a:pt x="41" y="198"/>
                    <a:pt x="35" y="70"/>
                    <a:pt x="38" y="73"/>
                  </a:cubicBezTo>
                  <a:cubicBezTo>
                    <a:pt x="40" y="74"/>
                    <a:pt x="41" y="75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50" y="190"/>
                    <a:pt x="53" y="222"/>
                    <a:pt x="53" y="222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55" y="229"/>
                    <a:pt x="58" y="233"/>
                    <a:pt x="61" y="238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106" y="397"/>
                    <a:pt x="106" y="397"/>
                    <a:pt x="106" y="397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2" y="272"/>
                    <a:pt x="123" y="273"/>
                    <a:pt x="124" y="273"/>
                  </a:cubicBezTo>
                  <a:cubicBezTo>
                    <a:pt x="125" y="273"/>
                    <a:pt x="127" y="272"/>
                    <a:pt x="128" y="272"/>
                  </a:cubicBezTo>
                  <a:cubicBezTo>
                    <a:pt x="144" y="397"/>
                    <a:pt x="144" y="397"/>
                    <a:pt x="144" y="397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1" y="235"/>
                    <a:pt x="194" y="229"/>
                    <a:pt x="196" y="223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2"/>
                    <a:pt x="198" y="202"/>
                    <a:pt x="200" y="173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07" y="79"/>
                    <a:pt x="207" y="78"/>
                    <a:pt x="207" y="78"/>
                  </a:cubicBezTo>
                  <a:cubicBezTo>
                    <a:pt x="209" y="76"/>
                    <a:pt x="210" y="74"/>
                    <a:pt x="211" y="73"/>
                  </a:cubicBezTo>
                  <a:cubicBezTo>
                    <a:pt x="213" y="70"/>
                    <a:pt x="229" y="118"/>
                    <a:pt x="274" y="134"/>
                  </a:cubicBezTo>
                  <a:cubicBezTo>
                    <a:pt x="310" y="147"/>
                    <a:pt x="301" y="141"/>
                    <a:pt x="301" y="141"/>
                  </a:cubicBezTo>
                  <a:cubicBezTo>
                    <a:pt x="301" y="134"/>
                    <a:pt x="314" y="111"/>
                    <a:pt x="321" y="103"/>
                  </a:cubicBezTo>
                  <a:cubicBezTo>
                    <a:pt x="295" y="101"/>
                    <a:pt x="293" y="105"/>
                    <a:pt x="2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1" name="Freeform 192"/>
            <p:cNvSpPr/>
            <p:nvPr/>
          </p:nvSpPr>
          <p:spPr bwMode="auto">
            <a:xfrm>
              <a:off x="8640763" y="5619750"/>
              <a:ext cx="195263" cy="279400"/>
            </a:xfrm>
            <a:custGeom>
              <a:avLst/>
              <a:gdLst>
                <a:gd name="T0" fmla="*/ 5 w 112"/>
                <a:gd name="T1" fmla="*/ 75 h 160"/>
                <a:gd name="T2" fmla="*/ 0 w 112"/>
                <a:gd name="T3" fmla="*/ 93 h 160"/>
                <a:gd name="T4" fmla="*/ 5 w 112"/>
                <a:gd name="T5" fmla="*/ 111 h 160"/>
                <a:gd name="T6" fmla="*/ 8 w 112"/>
                <a:gd name="T7" fmla="*/ 107 h 160"/>
                <a:gd name="T8" fmla="*/ 57 w 112"/>
                <a:gd name="T9" fmla="*/ 160 h 160"/>
                <a:gd name="T10" fmla="*/ 104 w 112"/>
                <a:gd name="T11" fmla="*/ 105 h 160"/>
                <a:gd name="T12" fmla="*/ 108 w 112"/>
                <a:gd name="T13" fmla="*/ 111 h 160"/>
                <a:gd name="T14" fmla="*/ 112 w 112"/>
                <a:gd name="T15" fmla="*/ 93 h 160"/>
                <a:gd name="T16" fmla="*/ 108 w 112"/>
                <a:gd name="T17" fmla="*/ 74 h 160"/>
                <a:gd name="T18" fmla="*/ 106 w 112"/>
                <a:gd name="T19" fmla="*/ 75 h 160"/>
                <a:gd name="T20" fmla="*/ 106 w 112"/>
                <a:gd name="T21" fmla="*/ 60 h 160"/>
                <a:gd name="T22" fmla="*/ 65 w 112"/>
                <a:gd name="T23" fmla="*/ 50 h 160"/>
                <a:gd name="T24" fmla="*/ 71 w 112"/>
                <a:gd name="T25" fmla="*/ 52 h 160"/>
                <a:gd name="T26" fmla="*/ 110 w 112"/>
                <a:gd name="T27" fmla="*/ 39 h 160"/>
                <a:gd name="T28" fmla="*/ 20 w 112"/>
                <a:gd name="T29" fmla="*/ 29 h 160"/>
                <a:gd name="T30" fmla="*/ 2 w 112"/>
                <a:gd name="T31" fmla="*/ 41 h 160"/>
                <a:gd name="T32" fmla="*/ 14 w 112"/>
                <a:gd name="T33" fmla="*/ 41 h 160"/>
                <a:gd name="T34" fmla="*/ 6 w 112"/>
                <a:gd name="T35" fmla="*/ 67 h 160"/>
                <a:gd name="T36" fmla="*/ 5 w 112"/>
                <a:gd name="T37" fmla="*/ 75 h 160"/>
                <a:gd name="T38" fmla="*/ 5 w 112"/>
                <a:gd name="T3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60">
                  <a:moveTo>
                    <a:pt x="5" y="75"/>
                  </a:moveTo>
                  <a:cubicBezTo>
                    <a:pt x="2" y="75"/>
                    <a:pt x="0" y="83"/>
                    <a:pt x="0" y="93"/>
                  </a:cubicBezTo>
                  <a:cubicBezTo>
                    <a:pt x="0" y="103"/>
                    <a:pt x="2" y="111"/>
                    <a:pt x="5" y="111"/>
                  </a:cubicBezTo>
                  <a:cubicBezTo>
                    <a:pt x="6" y="111"/>
                    <a:pt x="7" y="110"/>
                    <a:pt x="8" y="107"/>
                  </a:cubicBezTo>
                  <a:cubicBezTo>
                    <a:pt x="16" y="137"/>
                    <a:pt x="42" y="160"/>
                    <a:pt x="57" y="160"/>
                  </a:cubicBezTo>
                  <a:cubicBezTo>
                    <a:pt x="75" y="160"/>
                    <a:pt x="101" y="139"/>
                    <a:pt x="104" y="105"/>
                  </a:cubicBezTo>
                  <a:cubicBezTo>
                    <a:pt x="105" y="108"/>
                    <a:pt x="106" y="111"/>
                    <a:pt x="108" y="111"/>
                  </a:cubicBezTo>
                  <a:cubicBezTo>
                    <a:pt x="110" y="111"/>
                    <a:pt x="112" y="103"/>
                    <a:pt x="112" y="93"/>
                  </a:cubicBezTo>
                  <a:cubicBezTo>
                    <a:pt x="112" y="83"/>
                    <a:pt x="110" y="74"/>
                    <a:pt x="108" y="74"/>
                  </a:cubicBezTo>
                  <a:cubicBezTo>
                    <a:pt x="107" y="74"/>
                    <a:pt x="107" y="75"/>
                    <a:pt x="106" y="75"/>
                  </a:cubicBezTo>
                  <a:cubicBezTo>
                    <a:pt x="107" y="71"/>
                    <a:pt x="107" y="66"/>
                    <a:pt x="106" y="60"/>
                  </a:cubicBezTo>
                  <a:cubicBezTo>
                    <a:pt x="98" y="67"/>
                    <a:pt x="82" y="58"/>
                    <a:pt x="65" y="50"/>
                  </a:cubicBezTo>
                  <a:cubicBezTo>
                    <a:pt x="67" y="50"/>
                    <a:pt x="69" y="51"/>
                    <a:pt x="71" y="52"/>
                  </a:cubicBezTo>
                  <a:cubicBezTo>
                    <a:pt x="99" y="67"/>
                    <a:pt x="110" y="39"/>
                    <a:pt x="110" y="39"/>
                  </a:cubicBezTo>
                  <a:cubicBezTo>
                    <a:pt x="110" y="39"/>
                    <a:pt x="76" y="0"/>
                    <a:pt x="20" y="29"/>
                  </a:cubicBezTo>
                  <a:cubicBezTo>
                    <a:pt x="15" y="32"/>
                    <a:pt x="8" y="39"/>
                    <a:pt x="2" y="41"/>
                  </a:cubicBezTo>
                  <a:cubicBezTo>
                    <a:pt x="2" y="41"/>
                    <a:pt x="7" y="41"/>
                    <a:pt x="14" y="41"/>
                  </a:cubicBezTo>
                  <a:cubicBezTo>
                    <a:pt x="8" y="45"/>
                    <a:pt x="5" y="53"/>
                    <a:pt x="6" y="67"/>
                  </a:cubicBezTo>
                  <a:cubicBezTo>
                    <a:pt x="6" y="69"/>
                    <a:pt x="5" y="72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2" name="Freeform 193"/>
            <p:cNvSpPr/>
            <p:nvPr/>
          </p:nvSpPr>
          <p:spPr bwMode="auto">
            <a:xfrm>
              <a:off x="8591551" y="6591300"/>
              <a:ext cx="104775" cy="38100"/>
            </a:xfrm>
            <a:custGeom>
              <a:avLst/>
              <a:gdLst>
                <a:gd name="T0" fmla="*/ 31 w 60"/>
                <a:gd name="T1" fmla="*/ 0 h 22"/>
                <a:gd name="T2" fmla="*/ 21 w 60"/>
                <a:gd name="T3" fmla="*/ 21 h 22"/>
                <a:gd name="T4" fmla="*/ 48 w 60"/>
                <a:gd name="T5" fmla="*/ 12 h 22"/>
                <a:gd name="T6" fmla="*/ 52 w 60"/>
                <a:gd name="T7" fmla="*/ 12 h 22"/>
                <a:gd name="T8" fmla="*/ 59 w 60"/>
                <a:gd name="T9" fmla="*/ 11 h 22"/>
                <a:gd name="T10" fmla="*/ 59 w 60"/>
                <a:gd name="T11" fmla="*/ 1 h 22"/>
                <a:gd name="T12" fmla="*/ 60 w 60"/>
                <a:gd name="T13" fmla="*/ 0 h 22"/>
                <a:gd name="T14" fmla="*/ 31 w 6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2">
                  <a:moveTo>
                    <a:pt x="31" y="0"/>
                  </a:moveTo>
                  <a:cubicBezTo>
                    <a:pt x="31" y="0"/>
                    <a:pt x="0" y="19"/>
                    <a:pt x="21" y="21"/>
                  </a:cubicBezTo>
                  <a:cubicBezTo>
                    <a:pt x="33" y="22"/>
                    <a:pt x="41" y="17"/>
                    <a:pt x="48" y="12"/>
                  </a:cubicBezTo>
                  <a:cubicBezTo>
                    <a:pt x="52" y="9"/>
                    <a:pt x="51" y="12"/>
                    <a:pt x="52" y="12"/>
                  </a:cubicBezTo>
                  <a:cubicBezTo>
                    <a:pt x="54" y="12"/>
                    <a:pt x="58" y="12"/>
                    <a:pt x="59" y="11"/>
                  </a:cubicBezTo>
                  <a:cubicBezTo>
                    <a:pt x="60" y="3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3" name="Freeform 194"/>
            <p:cNvSpPr/>
            <p:nvPr/>
          </p:nvSpPr>
          <p:spPr bwMode="auto">
            <a:xfrm>
              <a:off x="8772526" y="6591300"/>
              <a:ext cx="106363" cy="38100"/>
            </a:xfrm>
            <a:custGeom>
              <a:avLst/>
              <a:gdLst>
                <a:gd name="T0" fmla="*/ 2 w 61"/>
                <a:gd name="T1" fmla="*/ 11 h 22"/>
                <a:gd name="T2" fmla="*/ 8 w 61"/>
                <a:gd name="T3" fmla="*/ 12 h 22"/>
                <a:gd name="T4" fmla="*/ 12 w 61"/>
                <a:gd name="T5" fmla="*/ 12 h 22"/>
                <a:gd name="T6" fmla="*/ 40 w 61"/>
                <a:gd name="T7" fmla="*/ 21 h 22"/>
                <a:gd name="T8" fmla="*/ 29 w 61"/>
                <a:gd name="T9" fmla="*/ 0 h 22"/>
                <a:gd name="T10" fmla="*/ 1 w 61"/>
                <a:gd name="T11" fmla="*/ 0 h 22"/>
                <a:gd name="T12" fmla="*/ 1 w 61"/>
                <a:gd name="T13" fmla="*/ 1 h 22"/>
                <a:gd name="T14" fmla="*/ 2 w 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2">
                  <a:moveTo>
                    <a:pt x="2" y="11"/>
                  </a:moveTo>
                  <a:cubicBezTo>
                    <a:pt x="3" y="12"/>
                    <a:pt x="7" y="12"/>
                    <a:pt x="8" y="12"/>
                  </a:cubicBezTo>
                  <a:cubicBezTo>
                    <a:pt x="10" y="12"/>
                    <a:pt x="8" y="9"/>
                    <a:pt x="12" y="12"/>
                  </a:cubicBezTo>
                  <a:cubicBezTo>
                    <a:pt x="19" y="17"/>
                    <a:pt x="27" y="22"/>
                    <a:pt x="40" y="21"/>
                  </a:cubicBezTo>
                  <a:cubicBezTo>
                    <a:pt x="61" y="19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4" name="Freeform 195"/>
            <p:cNvSpPr/>
            <p:nvPr/>
          </p:nvSpPr>
          <p:spPr bwMode="auto">
            <a:xfrm>
              <a:off x="8951913" y="6127750"/>
              <a:ext cx="258763" cy="488950"/>
            </a:xfrm>
            <a:custGeom>
              <a:avLst/>
              <a:gdLst>
                <a:gd name="T0" fmla="*/ 82 w 149"/>
                <a:gd name="T1" fmla="*/ 69 h 281"/>
                <a:gd name="T2" fmla="*/ 130 w 149"/>
                <a:gd name="T3" fmla="*/ 81 h 281"/>
                <a:gd name="T4" fmla="*/ 139 w 149"/>
                <a:gd name="T5" fmla="*/ 42 h 281"/>
                <a:gd name="T6" fmla="*/ 91 w 149"/>
                <a:gd name="T7" fmla="*/ 30 h 281"/>
                <a:gd name="T8" fmla="*/ 91 w 149"/>
                <a:gd name="T9" fmla="*/ 0 h 281"/>
                <a:gd name="T10" fmla="*/ 59 w 149"/>
                <a:gd name="T11" fmla="*/ 0 h 281"/>
                <a:gd name="T12" fmla="*/ 59 w 149"/>
                <a:gd name="T13" fmla="*/ 33 h 281"/>
                <a:gd name="T14" fmla="*/ 2 w 149"/>
                <a:gd name="T15" fmla="*/ 94 h 281"/>
                <a:gd name="T16" fmla="*/ 62 w 149"/>
                <a:gd name="T17" fmla="*/ 157 h 281"/>
                <a:gd name="T18" fmla="*/ 98 w 149"/>
                <a:gd name="T19" fmla="*/ 187 h 281"/>
                <a:gd name="T20" fmla="*/ 66 w 149"/>
                <a:gd name="T21" fmla="*/ 208 h 281"/>
                <a:gd name="T22" fmla="*/ 10 w 149"/>
                <a:gd name="T23" fmla="*/ 193 h 281"/>
                <a:gd name="T24" fmla="*/ 0 w 149"/>
                <a:gd name="T25" fmla="*/ 233 h 281"/>
                <a:gd name="T26" fmla="*/ 57 w 149"/>
                <a:gd name="T27" fmla="*/ 248 h 281"/>
                <a:gd name="T28" fmla="*/ 57 w 149"/>
                <a:gd name="T29" fmla="*/ 281 h 281"/>
                <a:gd name="T30" fmla="*/ 90 w 149"/>
                <a:gd name="T31" fmla="*/ 281 h 281"/>
                <a:gd name="T32" fmla="*/ 90 w 149"/>
                <a:gd name="T33" fmla="*/ 246 h 281"/>
                <a:gd name="T34" fmla="*/ 149 w 149"/>
                <a:gd name="T35" fmla="*/ 182 h 281"/>
                <a:gd name="T36" fmla="*/ 93 w 149"/>
                <a:gd name="T37" fmla="*/ 118 h 281"/>
                <a:gd name="T38" fmla="*/ 53 w 149"/>
                <a:gd name="T39" fmla="*/ 88 h 281"/>
                <a:gd name="T40" fmla="*/ 82 w 149"/>
                <a:gd name="T41" fmla="*/ 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281">
                  <a:moveTo>
                    <a:pt x="82" y="69"/>
                  </a:moveTo>
                  <a:cubicBezTo>
                    <a:pt x="106" y="69"/>
                    <a:pt x="121" y="77"/>
                    <a:pt x="130" y="81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28" y="36"/>
                    <a:pt x="113" y="31"/>
                    <a:pt x="91" y="3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23" y="40"/>
                    <a:pt x="2" y="64"/>
                    <a:pt x="2" y="94"/>
                  </a:cubicBezTo>
                  <a:cubicBezTo>
                    <a:pt x="2" y="127"/>
                    <a:pt x="27" y="145"/>
                    <a:pt x="62" y="157"/>
                  </a:cubicBezTo>
                  <a:cubicBezTo>
                    <a:pt x="87" y="166"/>
                    <a:pt x="98" y="174"/>
                    <a:pt x="98" y="187"/>
                  </a:cubicBezTo>
                  <a:cubicBezTo>
                    <a:pt x="98" y="201"/>
                    <a:pt x="85" y="208"/>
                    <a:pt x="66" y="208"/>
                  </a:cubicBezTo>
                  <a:cubicBezTo>
                    <a:pt x="44" y="208"/>
                    <a:pt x="24" y="201"/>
                    <a:pt x="10" y="19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41"/>
                    <a:pt x="35" y="247"/>
                    <a:pt x="57" y="248"/>
                  </a:cubicBezTo>
                  <a:cubicBezTo>
                    <a:pt x="57" y="281"/>
                    <a:pt x="57" y="281"/>
                    <a:pt x="57" y="28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128" y="239"/>
                    <a:pt x="149" y="213"/>
                    <a:pt x="149" y="182"/>
                  </a:cubicBezTo>
                  <a:cubicBezTo>
                    <a:pt x="149" y="151"/>
                    <a:pt x="133" y="132"/>
                    <a:pt x="93" y="118"/>
                  </a:cubicBezTo>
                  <a:cubicBezTo>
                    <a:pt x="65" y="107"/>
                    <a:pt x="53" y="100"/>
                    <a:pt x="53" y="88"/>
                  </a:cubicBezTo>
                  <a:cubicBezTo>
                    <a:pt x="53" y="79"/>
                    <a:pt x="60" y="69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  <p:sp>
          <p:nvSpPr>
            <p:cNvPr id="25" name="Freeform 196"/>
            <p:cNvSpPr/>
            <p:nvPr/>
          </p:nvSpPr>
          <p:spPr bwMode="auto">
            <a:xfrm>
              <a:off x="9061451" y="6076950"/>
              <a:ext cx="90488" cy="90488"/>
            </a:xfrm>
            <a:custGeom>
              <a:avLst/>
              <a:gdLst>
                <a:gd name="T0" fmla="*/ 10 w 52"/>
                <a:gd name="T1" fmla="*/ 0 h 52"/>
                <a:gd name="T2" fmla="*/ 0 w 52"/>
                <a:gd name="T3" fmla="*/ 18 h 52"/>
                <a:gd name="T4" fmla="*/ 35 w 52"/>
                <a:gd name="T5" fmla="*/ 17 h 52"/>
                <a:gd name="T6" fmla="*/ 34 w 52"/>
                <a:gd name="T7" fmla="*/ 40 h 52"/>
                <a:gd name="T8" fmla="*/ 40 w 52"/>
                <a:gd name="T9" fmla="*/ 45 h 52"/>
                <a:gd name="T10" fmla="*/ 47 w 52"/>
                <a:gd name="T11" fmla="*/ 38 h 52"/>
                <a:gd name="T12" fmla="*/ 10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5" y="52"/>
                    <a:pt x="47" y="38"/>
                  </a:cubicBezTo>
                  <a:cubicBezTo>
                    <a:pt x="52" y="3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424953"/>
                </a:solidFill>
              </a:endParaRPr>
            </a:p>
          </p:txBody>
        </p:sp>
      </p:grpSp>
      <p:sp>
        <p:nvSpPr>
          <p:cNvPr id="38" name="TextBox 7"/>
          <p:cNvSpPr>
            <a:spLocks noChangeArrowheads="1"/>
          </p:cNvSpPr>
          <p:nvPr/>
        </p:nvSpPr>
        <p:spPr bwMode="auto">
          <a:xfrm>
            <a:off x="1674671" y="3305504"/>
            <a:ext cx="12241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奖惩并举</a:t>
            </a:r>
            <a:endParaRPr lang="en-US" alt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多措督促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509657" y="3162628"/>
            <a:ext cx="1646552" cy="810429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0" name="文本框 49"/>
          <p:cNvSpPr txBox="1"/>
          <p:nvPr/>
        </p:nvSpPr>
        <p:spPr>
          <a:xfrm>
            <a:off x="4097323" y="1428736"/>
            <a:ext cx="4714908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TW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TW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应用信息系统企业进行了行政处罚。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41" name="文本框 49"/>
          <p:cNvSpPr txBox="1"/>
          <p:nvPr/>
        </p:nvSpPr>
        <p:spPr>
          <a:xfrm>
            <a:off x="4097323" y="4071942"/>
            <a:ext cx="4857784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zh-TW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区级挂牌重大安全生产事故隐患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TW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进行补贴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  <p:bldP spid="39" grpId="0" animBg="1"/>
      <p:bldP spid="40" grpId="0"/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" y="2071678"/>
            <a:ext cx="12195176" cy="264320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2514922" y="2859245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883074" y="2787237"/>
            <a:ext cx="0" cy="1289835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4954579" y="2285992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企业主体责任有效落实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40199" y="2285992"/>
            <a:ext cx="428628" cy="428628"/>
            <a:chOff x="5005199" y="3717032"/>
            <a:chExt cx="168551" cy="168551"/>
          </a:xfrm>
        </p:grpSpPr>
        <p:sp>
          <p:nvSpPr>
            <p:cNvPr id="28" name="椭圆 2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9"/>
          <p:cNvSpPr txBox="1"/>
          <p:nvPr/>
        </p:nvSpPr>
        <p:spPr>
          <a:xfrm>
            <a:off x="841003" y="202431"/>
            <a:ext cx="768547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坚持一体化运行，体系建设效果更加明显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2817100" y="3200349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" name="组合 26"/>
          <p:cNvGrpSpPr/>
          <p:nvPr/>
        </p:nvGrpSpPr>
        <p:grpSpPr>
          <a:xfrm>
            <a:off x="4240199" y="3143248"/>
            <a:ext cx="428628" cy="428628"/>
            <a:chOff x="5005199" y="3717032"/>
            <a:chExt cx="168551" cy="168551"/>
          </a:xfrm>
        </p:grpSpPr>
        <p:sp>
          <p:nvSpPr>
            <p:cNvPr id="55" name="椭圆 5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9"/>
          <p:cNvSpPr txBox="1"/>
          <p:nvPr/>
        </p:nvSpPr>
        <p:spPr>
          <a:xfrm>
            <a:off x="4954579" y="3214686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政府监管水平有效提高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4240199" y="4000504"/>
            <a:ext cx="428628" cy="428628"/>
            <a:chOff x="5005199" y="3717032"/>
            <a:chExt cx="168551" cy="168551"/>
          </a:xfrm>
        </p:grpSpPr>
        <p:sp>
          <p:nvSpPr>
            <p:cNvPr id="35" name="椭圆 3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4954579" y="4000504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社会共治格局基本形成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0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endParaRPr lang="zh-CN" altLang="en-US" b="1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9"/>
          <p:cNvSpPr txBox="1"/>
          <p:nvPr/>
        </p:nvSpPr>
        <p:spPr>
          <a:xfrm>
            <a:off x="841003" y="202431"/>
            <a:ext cx="461364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企业主体责任有效落实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59"/>
          <p:cNvGrpSpPr/>
          <p:nvPr/>
        </p:nvGrpSpPr>
        <p:grpSpPr>
          <a:xfrm>
            <a:off x="4097323" y="1785926"/>
            <a:ext cx="3643337" cy="3452995"/>
            <a:chOff x="3325860" y="1074902"/>
            <a:chExt cx="2531533" cy="2531533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61" name="椭圆 60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27"/>
            <p:cNvSpPr>
              <a:spLocks noEditPoints="1"/>
            </p:cNvSpPr>
            <p:nvPr/>
          </p:nvSpPr>
          <p:spPr bwMode="auto">
            <a:xfrm>
              <a:off x="4439263" y="1564122"/>
              <a:ext cx="381999" cy="475170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23"/>
            <p:cNvSpPr txBox="1"/>
            <p:nvPr/>
          </p:nvSpPr>
          <p:spPr>
            <a:xfrm>
              <a:off x="3528368" y="2149698"/>
              <a:ext cx="2172875" cy="64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有效落实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企业主体责任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63"/>
          <p:cNvGrpSpPr/>
          <p:nvPr/>
        </p:nvGrpSpPr>
        <p:grpSpPr>
          <a:xfrm>
            <a:off x="3811571" y="1809897"/>
            <a:ext cx="1192892" cy="1182056"/>
            <a:chOff x="2386060" y="1495059"/>
            <a:chExt cx="939800" cy="939800"/>
          </a:xfrm>
        </p:grpSpPr>
        <p:sp>
          <p:nvSpPr>
            <p:cNvPr id="65" name="椭圆 64"/>
            <p:cNvSpPr/>
            <p:nvPr/>
          </p:nvSpPr>
          <p:spPr>
            <a:xfrm>
              <a:off x="2386060" y="1495059"/>
              <a:ext cx="939800" cy="939800"/>
            </a:xfrm>
            <a:prstGeom prst="ellipse">
              <a:avLst/>
            </a:prstGeom>
            <a:solidFill>
              <a:srgbClr val="2F5EB0"/>
            </a:solidFill>
            <a:ln w="57150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986"/>
            <p:cNvSpPr/>
            <p:nvPr/>
          </p:nvSpPr>
          <p:spPr bwMode="auto">
            <a:xfrm>
              <a:off x="2680513" y="1730231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66"/>
          <p:cNvGrpSpPr/>
          <p:nvPr/>
        </p:nvGrpSpPr>
        <p:grpSpPr>
          <a:xfrm>
            <a:off x="6759853" y="1452707"/>
            <a:ext cx="1266559" cy="1260689"/>
            <a:chOff x="5454052" y="1074902"/>
            <a:chExt cx="939800" cy="939800"/>
          </a:xfrm>
        </p:grpSpPr>
        <p:sp>
          <p:nvSpPr>
            <p:cNvPr id="68" name="椭圆 67"/>
            <p:cNvSpPr/>
            <p:nvPr/>
          </p:nvSpPr>
          <p:spPr>
            <a:xfrm>
              <a:off x="5454052" y="1074902"/>
              <a:ext cx="939800" cy="939800"/>
            </a:xfrm>
            <a:prstGeom prst="ellipse">
              <a:avLst/>
            </a:prstGeom>
            <a:solidFill>
              <a:srgbClr val="2F5EB0"/>
            </a:solidFill>
            <a:ln w="5715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68"/>
            <p:cNvGrpSpPr/>
            <p:nvPr/>
          </p:nvGrpSpPr>
          <p:grpSpPr>
            <a:xfrm>
              <a:off x="5729640" y="1309909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70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3" name="椭圆 72"/>
          <p:cNvSpPr/>
          <p:nvPr/>
        </p:nvSpPr>
        <p:spPr>
          <a:xfrm>
            <a:off x="3811571" y="4167351"/>
            <a:ext cx="1339652" cy="1272204"/>
          </a:xfrm>
          <a:prstGeom prst="ellipse">
            <a:avLst/>
          </a:prstGeom>
          <a:solidFill>
            <a:srgbClr val="2F5EB0"/>
          </a:solidFill>
          <a:ln w="5715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82"/>
          <p:cNvGrpSpPr/>
          <p:nvPr/>
        </p:nvGrpSpPr>
        <p:grpSpPr>
          <a:xfrm>
            <a:off x="6954843" y="3953037"/>
            <a:ext cx="1320298" cy="1244935"/>
            <a:chOff x="5719249" y="3077288"/>
            <a:chExt cx="767347" cy="767347"/>
          </a:xfrm>
        </p:grpSpPr>
        <p:sp>
          <p:nvSpPr>
            <p:cNvPr id="84" name="椭圆 83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rgbClr val="2F5EB0"/>
            </a:solidFill>
            <a:ln w="5715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2025621" y="4810293"/>
            <a:ext cx="1656184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“不规范”</a:t>
            </a:r>
            <a:endParaRPr lang="en-US" altLang="zh-CN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811307" y="2381401"/>
            <a:ext cx="1841984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“不愿查”</a:t>
            </a:r>
            <a:endParaRPr lang="en-US" altLang="zh-CN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8097851" y="1809897"/>
            <a:ext cx="1841984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“不治理”</a:t>
            </a:r>
            <a:endParaRPr lang="en-US" altLang="zh-CN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312165" y="4881731"/>
            <a:ext cx="2171800" cy="52321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“不会查”</a:t>
            </a:r>
            <a:endParaRPr lang="en-US" altLang="zh-CN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42" name="Shape 2036"/>
          <p:cNvSpPr/>
          <p:nvPr/>
        </p:nvSpPr>
        <p:spPr>
          <a:xfrm>
            <a:off x="4168761" y="4510861"/>
            <a:ext cx="588208" cy="55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sz="1300"/>
          </a:p>
        </p:txBody>
      </p:sp>
    </p:spTree>
  </p:cSld>
  <p:clrMapOvr>
    <a:masterClrMapping/>
  </p:clrMapOvr>
  <p:transition advTm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7" grpId="0"/>
      <p:bldP spid="88" grpId="0"/>
      <p:bldP spid="89" grpId="0"/>
      <p:bldP spid="90" grpId="0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841003" y="202431"/>
            <a:ext cx="432789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全流程闭环管理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38" name="_color1" descr="© INSCALE GmbH, 26.05.2010&#10;http://www.presentationload.com/"/>
          <p:cNvSpPr/>
          <p:nvPr/>
        </p:nvSpPr>
        <p:spPr bwMode="gray">
          <a:xfrm>
            <a:off x="1311241" y="1142984"/>
            <a:ext cx="1785949" cy="1214446"/>
          </a:xfrm>
          <a:prstGeom prst="ellipse">
            <a:avLst/>
          </a:prstGeom>
          <a:solidFill>
            <a:srgbClr val="0070C0"/>
          </a:solidFill>
          <a:ln w="34925" cap="flat" cmpd="sng" algn="ctr">
            <a:noFill/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>
              <a:rot lat="17400000" lon="0" rev="0"/>
            </a:camera>
            <a:lightRig rig="balanced" dir="t">
              <a:rot lat="0" lon="0" rev="11400000"/>
            </a:lightRig>
          </a:scene3d>
          <a:sp3d extrusionH="317500" prstMaterial="metal">
            <a:bevelT w="260350" h="50800" prst="softRound"/>
            <a:bevelB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de-DE" sz="1800" b="0" kern="0" noProof="1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19671" y="1771718"/>
            <a:ext cx="1334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基础台账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2811439" y="1857364"/>
            <a:ext cx="471490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rgbClr val="99C81E"/>
          </a:lnRef>
          <a:fillRef idx="0">
            <a:srgbClr val="99C81E"/>
          </a:fillRef>
          <a:effectRef idx="0">
            <a:srgbClr val="99C81E"/>
          </a:effectRef>
          <a:fontRef idx="major"/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025885" y="1428736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r>
              <a:rPr lang="zh-CN" altLang="en-US" sz="2000" b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导出业务对象</a:t>
            </a:r>
            <a:endParaRPr lang="zh-CN" altLang="en-US" sz="2000" b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Group 249"/>
          <p:cNvGrpSpPr/>
          <p:nvPr/>
        </p:nvGrpSpPr>
        <p:grpSpPr bwMode="auto">
          <a:xfrm>
            <a:off x="7454909" y="4214818"/>
            <a:ext cx="3166695" cy="1203566"/>
            <a:chOff x="883" y="1690"/>
            <a:chExt cx="1026" cy="610"/>
          </a:xfrm>
        </p:grpSpPr>
        <p:sp>
          <p:nvSpPr>
            <p:cNvPr id="47" name="AutoShape 250"/>
            <p:cNvSpPr>
              <a:spLocks noChangeArrowheads="1"/>
            </p:cNvSpPr>
            <p:nvPr/>
          </p:nvSpPr>
          <p:spPr bwMode="auto">
            <a:xfrm>
              <a:off x="883" y="1690"/>
              <a:ext cx="1026" cy="610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EAEAEA"/>
                </a:gs>
                <a:gs pos="100000">
                  <a:srgbClr val="C1C1C1"/>
                </a:gs>
              </a:gsLst>
              <a:lin ang="5400000" scaled="1"/>
            </a:gradFill>
            <a:ln w="12700" algn="ctr">
              <a:solidFill>
                <a:srgbClr val="5F5F5F"/>
              </a:solidFill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" name="AutoShape 251"/>
            <p:cNvSpPr>
              <a:spLocks noChangeArrowheads="1"/>
            </p:cNvSpPr>
            <p:nvPr/>
          </p:nvSpPr>
          <p:spPr bwMode="auto">
            <a:xfrm>
              <a:off x="953" y="1690"/>
              <a:ext cx="886" cy="610"/>
            </a:xfrm>
            <a:prstGeom prst="roundRect">
              <a:avLst>
                <a:gd name="adj" fmla="val 13639"/>
              </a:avLst>
            </a:prstGeom>
            <a:gradFill rotWithShape="1">
              <a:gsLst>
                <a:gs pos="0">
                  <a:srgbClr val="006699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" name="AutoShape 252"/>
            <p:cNvSpPr>
              <a:spLocks noChangeArrowheads="1"/>
            </p:cNvSpPr>
            <p:nvPr/>
          </p:nvSpPr>
          <p:spPr bwMode="auto">
            <a:xfrm>
              <a:off x="964" y="1690"/>
              <a:ext cx="864" cy="61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383471" y="4643446"/>
            <a:ext cx="34896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政府安全生产综合考核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1000"/>
              </a:lnSpc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ts val="1000"/>
              </a:lnSpc>
            </a:pP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企业安全生产综合动态评级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9169421" y="2786058"/>
            <a:ext cx="0" cy="12225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rgbClr val="99C81E"/>
          </a:lnRef>
          <a:fillRef idx="0">
            <a:srgbClr val="99C81E"/>
          </a:fillRef>
          <a:effectRef idx="0">
            <a:srgbClr val="99C81E"/>
          </a:effectRef>
          <a:fontRef idx="major"/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312297" y="2857496"/>
            <a:ext cx="2888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应用于</a:t>
            </a:r>
            <a:endParaRPr lang="zh-CN" altLang="en-US" sz="1800" b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2169561" y="2268280"/>
            <a:ext cx="0" cy="14555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rgbClr val="99C81E"/>
          </a:lnRef>
          <a:fillRef idx="0">
            <a:srgbClr val="99C81E"/>
          </a:fillRef>
          <a:effectRef idx="0">
            <a:srgbClr val="99C81E"/>
          </a:effectRef>
          <a:fontRef idx="major"/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311637" y="4214818"/>
            <a:ext cx="2500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r>
              <a:rPr lang="zh-CN" altLang="en-US" sz="2000" b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根据相应指标体系</a:t>
            </a:r>
            <a:endParaRPr lang="zh-CN" altLang="en-US" sz="2000" b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56097" y="2427734"/>
            <a:ext cx="2399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r>
              <a:rPr lang="zh-CN" altLang="en-US" sz="2000" b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数据回流</a:t>
            </a:r>
            <a:endParaRPr lang="zh-CN" altLang="en-US" sz="2000" b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Group 8"/>
          <p:cNvGrpSpPr/>
          <p:nvPr/>
        </p:nvGrpSpPr>
        <p:grpSpPr bwMode="auto">
          <a:xfrm>
            <a:off x="8026413" y="857232"/>
            <a:ext cx="2022957" cy="1629900"/>
            <a:chOff x="2172" y="1440"/>
            <a:chExt cx="1956" cy="1957"/>
          </a:xfrm>
        </p:grpSpPr>
        <p:sp>
          <p:nvSpPr>
            <p:cNvPr id="57" name="Freeform 9"/>
            <p:cNvSpPr/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50000">
                  <a:srgbClr val="C1F3E6"/>
                </a:gs>
                <a:gs pos="100000">
                  <a:srgbClr val="00CC99"/>
                </a:gs>
              </a:gsLst>
              <a:lin ang="2700000" scaled="1"/>
            </a:gradFill>
            <a:ln w="9525">
              <a:round/>
            </a:ln>
            <a:scene3d>
              <a:camera prst="legacyPerspectiveFront">
                <a:rot lat="20099971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58" name="Oval 10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383603" y="1357298"/>
            <a:ext cx="1428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业务系统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开展工作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 rot="10800000">
            <a:off x="2954315" y="4857760"/>
            <a:ext cx="416984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rgbClr val="99C81E"/>
          </a:lnRef>
          <a:fillRef idx="0">
            <a:srgbClr val="99C81E"/>
          </a:fillRef>
          <a:effectRef idx="0">
            <a:srgbClr val="99C81E"/>
          </a:effectRef>
          <a:fontRef idx="major"/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8597917" y="2500306"/>
            <a:ext cx="2888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r>
              <a:rPr lang="zh-CN" altLang="en-US" sz="1800" b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抽取相应指标</a:t>
            </a:r>
            <a:endParaRPr lang="zh-CN" altLang="en-US" sz="1800" b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239803" y="4000504"/>
            <a:ext cx="1560087" cy="1500198"/>
            <a:chOff x="644534" y="1536840"/>
            <a:chExt cx="2638614" cy="2537211"/>
          </a:xfrm>
        </p:grpSpPr>
        <p:sp>
          <p:nvSpPr>
            <p:cNvPr id="64" name="弦形 63"/>
            <p:cNvSpPr/>
            <p:nvPr/>
          </p:nvSpPr>
          <p:spPr>
            <a:xfrm rot="14609422">
              <a:off x="852501" y="1643404"/>
              <a:ext cx="2430646" cy="2430648"/>
            </a:xfrm>
            <a:prstGeom prst="chord">
              <a:avLst>
                <a:gd name="adj1" fmla="val 4490374"/>
                <a:gd name="adj2" fmla="val 15123660"/>
              </a:avLst>
            </a:prstGeom>
            <a:solidFill>
              <a:srgbClr val="B02623"/>
            </a:solidFill>
            <a:ln>
              <a:noFill/>
            </a:ln>
          </p:spPr>
          <p:txBody>
            <a:bodyPr vert="horz" wrap="square" lIns="91426" tIns="45712" rIns="91426" bIns="45712" numCol="1" anchor="t" anchorCtr="0" compatLnSpc="1"/>
            <a:lstStyle/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31"/>
            <p:cNvSpPr/>
            <p:nvPr/>
          </p:nvSpPr>
          <p:spPr bwMode="auto">
            <a:xfrm>
              <a:off x="644534" y="1569149"/>
              <a:ext cx="1245074" cy="2493130"/>
            </a:xfrm>
            <a:custGeom>
              <a:avLst/>
              <a:gdLst>
                <a:gd name="T0" fmla="*/ 0 w 213"/>
                <a:gd name="T1" fmla="*/ 213 h 427"/>
                <a:gd name="T2" fmla="*/ 0 w 213"/>
                <a:gd name="T3" fmla="*/ 213 h 427"/>
                <a:gd name="T4" fmla="*/ 62 w 213"/>
                <a:gd name="T5" fmla="*/ 364 h 427"/>
                <a:gd name="T6" fmla="*/ 213 w 213"/>
                <a:gd name="T7" fmla="*/ 427 h 427"/>
                <a:gd name="T8" fmla="*/ 213 w 213"/>
                <a:gd name="T9" fmla="*/ 213 h 427"/>
                <a:gd name="T10" fmla="*/ 213 w 213"/>
                <a:gd name="T11" fmla="*/ 0 h 427"/>
                <a:gd name="T12" fmla="*/ 0 w 213"/>
                <a:gd name="T13" fmla="*/ 21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427">
                  <a:moveTo>
                    <a:pt x="0" y="213"/>
                  </a:moveTo>
                  <a:cubicBezTo>
                    <a:pt x="0" y="213"/>
                    <a:pt x="0" y="213"/>
                    <a:pt x="0" y="213"/>
                  </a:cubicBezTo>
                  <a:cubicBezTo>
                    <a:pt x="0" y="272"/>
                    <a:pt x="24" y="326"/>
                    <a:pt x="62" y="364"/>
                  </a:cubicBezTo>
                  <a:cubicBezTo>
                    <a:pt x="101" y="403"/>
                    <a:pt x="154" y="427"/>
                    <a:pt x="213" y="427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95" y="0"/>
                    <a:pt x="0" y="96"/>
                    <a:pt x="0" y="213"/>
                  </a:cubicBezTo>
                  <a:close/>
                </a:path>
              </a:pathLst>
            </a:custGeom>
            <a:solidFill>
              <a:srgbClr val="1F8984"/>
            </a:solidFill>
            <a:ln>
              <a:noFill/>
            </a:ln>
          </p:spPr>
          <p:txBody>
            <a:bodyPr vert="horz" wrap="square" lIns="91426" tIns="45712" rIns="91426" bIns="45712" numCol="1" anchor="t" anchorCtr="0" compatLnSpc="1"/>
            <a:lstStyle/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饼形 65"/>
            <p:cNvSpPr/>
            <p:nvPr/>
          </p:nvSpPr>
          <p:spPr>
            <a:xfrm rot="9129311">
              <a:off x="816239" y="1536840"/>
              <a:ext cx="2455038" cy="2455038"/>
            </a:xfrm>
            <a:prstGeom prst="pie">
              <a:avLst>
                <a:gd name="adj1" fmla="val 7008901"/>
                <a:gd name="adj2" fmla="val 9707978"/>
              </a:avLst>
            </a:prstGeom>
            <a:solidFill>
              <a:srgbClr val="FBB448"/>
            </a:solidFill>
            <a:ln>
              <a:noFill/>
            </a:ln>
          </p:spPr>
          <p:txBody>
            <a:bodyPr vert="horz" wrap="square" lIns="91426" tIns="45712" rIns="91426" bIns="45712" numCol="1" anchor="t" anchorCtr="0" compatLnSpc="1"/>
            <a:lstStyle/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Tm="0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5954711" y="1285860"/>
            <a:ext cx="3531519" cy="1462088"/>
          </a:xfrm>
          <a:custGeom>
            <a:avLst/>
            <a:gdLst>
              <a:gd name="connsiteX0" fmla="*/ 0 w 3373821"/>
              <a:gd name="connsiteY0" fmla="*/ 1072055 h 1429406"/>
              <a:gd name="connsiteX1" fmla="*/ 1481959 w 3373821"/>
              <a:gd name="connsiteY1" fmla="*/ 1324303 h 1429406"/>
              <a:gd name="connsiteX2" fmla="*/ 2159876 w 3373821"/>
              <a:gd name="connsiteY2" fmla="*/ 441434 h 1429406"/>
              <a:gd name="connsiteX3" fmla="*/ 3373821 w 3373821"/>
              <a:gd name="connsiteY3" fmla="*/ 0 h 14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3821" h="1429406">
                <a:moveTo>
                  <a:pt x="0" y="1072055"/>
                </a:moveTo>
                <a:cubicBezTo>
                  <a:pt x="560990" y="1250730"/>
                  <a:pt x="1121980" y="1429406"/>
                  <a:pt x="1481959" y="1324303"/>
                </a:cubicBezTo>
                <a:cubicBezTo>
                  <a:pt x="1841938" y="1219200"/>
                  <a:pt x="1844566" y="662151"/>
                  <a:pt x="2159876" y="441434"/>
                </a:cubicBezTo>
                <a:cubicBezTo>
                  <a:pt x="2475186" y="220717"/>
                  <a:pt x="2924503" y="110358"/>
                  <a:pt x="337382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9" name="任意多边形 8"/>
          <p:cNvSpPr/>
          <p:nvPr/>
        </p:nvSpPr>
        <p:spPr>
          <a:xfrm>
            <a:off x="2264401" y="1947849"/>
            <a:ext cx="2759794" cy="693737"/>
          </a:xfrm>
          <a:custGeom>
            <a:avLst/>
            <a:gdLst>
              <a:gd name="connsiteX0" fmla="*/ 0 w 2651235"/>
              <a:gd name="connsiteY0" fmla="*/ 672662 h 1429407"/>
              <a:gd name="connsiteX1" fmla="*/ 835573 w 2651235"/>
              <a:gd name="connsiteY1" fmla="*/ 105103 h 1429407"/>
              <a:gd name="connsiteX2" fmla="*/ 1545021 w 2651235"/>
              <a:gd name="connsiteY2" fmla="*/ 1303283 h 1429407"/>
              <a:gd name="connsiteX3" fmla="*/ 2427890 w 2651235"/>
              <a:gd name="connsiteY3" fmla="*/ 861848 h 1429407"/>
              <a:gd name="connsiteX4" fmla="*/ 2617076 w 2651235"/>
              <a:gd name="connsiteY4" fmla="*/ 783021 h 1429407"/>
              <a:gd name="connsiteX5" fmla="*/ 2632842 w 2651235"/>
              <a:gd name="connsiteY5" fmla="*/ 783021 h 1429407"/>
              <a:gd name="connsiteX6" fmla="*/ 2632842 w 2651235"/>
              <a:gd name="connsiteY6" fmla="*/ 783021 h 14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235" h="1429407">
                <a:moveTo>
                  <a:pt x="0" y="672662"/>
                </a:moveTo>
                <a:cubicBezTo>
                  <a:pt x="289035" y="336331"/>
                  <a:pt x="578070" y="0"/>
                  <a:pt x="835573" y="105103"/>
                </a:cubicBezTo>
                <a:cubicBezTo>
                  <a:pt x="1093077" y="210207"/>
                  <a:pt x="1279635" y="1177159"/>
                  <a:pt x="1545021" y="1303283"/>
                </a:cubicBezTo>
                <a:cubicBezTo>
                  <a:pt x="1810407" y="1429407"/>
                  <a:pt x="2249214" y="948558"/>
                  <a:pt x="2427890" y="861848"/>
                </a:cubicBezTo>
                <a:cubicBezTo>
                  <a:pt x="2606566" y="775138"/>
                  <a:pt x="2582917" y="796159"/>
                  <a:pt x="2617076" y="783021"/>
                </a:cubicBezTo>
                <a:cubicBezTo>
                  <a:pt x="2651235" y="769883"/>
                  <a:pt x="2632842" y="783021"/>
                  <a:pt x="2632842" y="783021"/>
                </a:cubicBezTo>
                <a:lnTo>
                  <a:pt x="2632842" y="78302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b="1" noProof="1"/>
          </a:p>
        </p:txBody>
      </p:sp>
      <p:cxnSp>
        <p:nvCxnSpPr>
          <p:cNvPr id="11" name="直接箭头连接符 10"/>
          <p:cNvCxnSpPr/>
          <p:nvPr/>
        </p:nvCxnSpPr>
        <p:spPr>
          <a:xfrm rot="16200000" flipH="1">
            <a:off x="9321328" y="3627423"/>
            <a:ext cx="1844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rgbClr val="383838"/>
          </a:lnRef>
          <a:fillRef idx="0">
            <a:srgbClr val="383838"/>
          </a:fillRef>
          <a:effectRef idx="0">
            <a:srgbClr val="383838"/>
          </a:effectRef>
          <a:fontRef idx="major"/>
        </p:style>
      </p:cxnSp>
      <p:pic>
        <p:nvPicPr>
          <p:cNvPr id="12" name="Picture 11" descr="D:\智慧盈科\图片\图标\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85221" y="4943461"/>
            <a:ext cx="566886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D:\智慧盈科\图片\图标\file_warning_128px_1187331_easyicon.n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7384" y="4943461"/>
            <a:ext cx="566886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D:\智慧盈科\图片\图标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1304" y="4943461"/>
            <a:ext cx="56688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506"/>
          <p:cNvSpPr txBox="1">
            <a:spLocks noChangeArrowheads="1"/>
          </p:cNvSpPr>
          <p:nvPr/>
        </p:nvSpPr>
        <p:spPr bwMode="auto">
          <a:xfrm>
            <a:off x="10885183" y="3184511"/>
            <a:ext cx="903522" cy="652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51515"/>
                </a:solidFill>
                <a:ea typeface="微软雅黑" panose="020B0503020204020204" pitchFamily="34" charset="-122"/>
              </a:rPr>
              <a:t>现场直接打印表格</a:t>
            </a:r>
            <a:endParaRPr lang="zh-CN" altLang="en-US" sz="1400" dirty="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10800000" flipV="1">
            <a:off x="6300877" y="5338748"/>
            <a:ext cx="31535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rgbClr val="383838"/>
          </a:lnRef>
          <a:fillRef idx="0">
            <a:srgbClr val="383838"/>
          </a:fillRef>
          <a:effectRef idx="0">
            <a:srgbClr val="383838"/>
          </a:effectRef>
          <a:fontRef idx="major"/>
        </p:style>
      </p:cxnSp>
      <p:sp>
        <p:nvSpPr>
          <p:cNvPr id="25" name="TextBox 506"/>
          <p:cNvSpPr txBox="1">
            <a:spLocks noChangeArrowheads="1"/>
          </p:cNvSpPr>
          <p:nvPr/>
        </p:nvSpPr>
        <p:spPr bwMode="auto">
          <a:xfrm>
            <a:off x="2475593" y="1255699"/>
            <a:ext cx="1454529" cy="852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151515"/>
                </a:solidFill>
                <a:ea typeface="微软雅黑" panose="020B0503020204020204" pitchFamily="34" charset="-122"/>
              </a:rPr>
              <a:t>制定</a:t>
            </a:r>
            <a:r>
              <a:rPr lang="zh-CN" altLang="en-US" sz="1400">
                <a:solidFill>
                  <a:srgbClr val="151515"/>
                </a:solidFill>
                <a:ea typeface="微软雅黑" panose="020B0503020204020204" pitchFamily="34" charset="-122"/>
              </a:rPr>
              <a:t>执行计划，出发</a:t>
            </a:r>
            <a:endParaRPr lang="zh-CN" altLang="en-US" sz="140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506"/>
          <p:cNvSpPr txBox="1">
            <a:spLocks noChangeArrowheads="1"/>
          </p:cNvSpPr>
          <p:nvPr/>
        </p:nvSpPr>
        <p:spPr bwMode="auto">
          <a:xfrm rot="-906666">
            <a:off x="5940421" y="1163157"/>
            <a:ext cx="1225869" cy="372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151515"/>
                </a:solidFill>
                <a:ea typeface="微软雅黑" panose="020B0503020204020204" pitchFamily="34" charset="-122"/>
              </a:rPr>
              <a:t>查看地图</a:t>
            </a:r>
            <a:endParaRPr lang="zh-CN" altLang="en-US" sz="140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506"/>
          <p:cNvSpPr txBox="1">
            <a:spLocks noChangeArrowheads="1"/>
          </p:cNvSpPr>
          <p:nvPr/>
        </p:nvSpPr>
        <p:spPr bwMode="auto">
          <a:xfrm rot="-718900">
            <a:off x="6029343" y="1520811"/>
            <a:ext cx="1408479" cy="37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151515"/>
                </a:solidFill>
                <a:ea typeface="微软雅黑" panose="020B0503020204020204" pitchFamily="34" charset="-122"/>
              </a:rPr>
              <a:t>调出标准库</a:t>
            </a:r>
            <a:endParaRPr lang="zh-CN" altLang="en-US" sz="140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TextBox 506"/>
          <p:cNvSpPr txBox="1">
            <a:spLocks noChangeArrowheads="1"/>
          </p:cNvSpPr>
          <p:nvPr/>
        </p:nvSpPr>
        <p:spPr bwMode="auto">
          <a:xfrm rot="775329">
            <a:off x="5945184" y="2099782"/>
            <a:ext cx="1408480" cy="372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151515"/>
                </a:solidFill>
                <a:ea typeface="微软雅黑" panose="020B0503020204020204" pitchFamily="34" charset="-122"/>
              </a:rPr>
              <a:t>查看企业全景</a:t>
            </a:r>
            <a:endParaRPr lang="zh-CN" altLang="en-US" sz="140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TextBox 506"/>
          <p:cNvSpPr txBox="1">
            <a:spLocks noChangeArrowheads="1"/>
          </p:cNvSpPr>
          <p:nvPr/>
        </p:nvSpPr>
        <p:spPr bwMode="auto">
          <a:xfrm>
            <a:off x="544691" y="4911711"/>
            <a:ext cx="2286595" cy="1133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151515"/>
                </a:solidFill>
                <a:ea typeface="微软雅黑" panose="020B0503020204020204" pitchFamily="34" charset="-122"/>
              </a:rPr>
              <a:t>回家</a:t>
            </a:r>
            <a:r>
              <a:rPr lang="zh-CN" altLang="en-US" sz="1400">
                <a:solidFill>
                  <a:srgbClr val="151515"/>
                </a:solidFill>
                <a:ea typeface="微软雅黑" panose="020B0503020204020204" pitchFamily="34" charset="-122"/>
              </a:rPr>
              <a:t>，途中还可以制定明天计划，检查数据，并上传</a:t>
            </a:r>
            <a:endParaRPr lang="zh-CN" altLang="en-US" sz="140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Box 506"/>
          <p:cNvSpPr txBox="1">
            <a:spLocks noChangeArrowheads="1"/>
          </p:cNvSpPr>
          <p:nvPr/>
        </p:nvSpPr>
        <p:spPr bwMode="auto">
          <a:xfrm>
            <a:off x="6901107" y="5395898"/>
            <a:ext cx="1454529" cy="373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151515"/>
                </a:solidFill>
                <a:ea typeface="微软雅黑" panose="020B0503020204020204" pitchFamily="34" charset="-122"/>
              </a:rPr>
              <a:t>下一个检查对象</a:t>
            </a:r>
            <a:endParaRPr lang="zh-CN" altLang="en-US" sz="140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pic>
        <p:nvPicPr>
          <p:cNvPr id="53249" name="Picture 1" descr="D:\智汇盈科\图片\图标\watching_94.117647058824px_1153305_easyicon.n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52" y="1406510"/>
            <a:ext cx="570061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D:\智汇盈科\图片\图标\3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3913" y="3832211"/>
            <a:ext cx="68439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8" name="Picture 3" descr="D:\智汇盈科\图片\图标\7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7541" y="3235311"/>
            <a:ext cx="143229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曲线连接符 39"/>
          <p:cNvCxnSpPr/>
          <p:nvPr/>
        </p:nvCxnSpPr>
        <p:spPr>
          <a:xfrm rot="10800000" flipV="1">
            <a:off x="6585113" y="2311385"/>
            <a:ext cx="2964634" cy="1481138"/>
          </a:xfrm>
          <a:prstGeom prst="curvedConnector3">
            <a:avLst>
              <a:gd name="adj1" fmla="val -297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任意多边形 50"/>
          <p:cNvSpPr/>
          <p:nvPr/>
        </p:nvSpPr>
        <p:spPr>
          <a:xfrm>
            <a:off x="5233798" y="3997311"/>
            <a:ext cx="5576752" cy="1198563"/>
          </a:xfrm>
          <a:custGeom>
            <a:avLst/>
            <a:gdLst>
              <a:gd name="connsiteX0" fmla="*/ 5386552 w 6211614"/>
              <a:gd name="connsiteY0" fmla="*/ 0 h 1534510"/>
              <a:gd name="connsiteX1" fmla="*/ 5449614 w 6211614"/>
              <a:gd name="connsiteY1" fmla="*/ 1355834 h 1534510"/>
              <a:gd name="connsiteX2" fmla="*/ 814552 w 6211614"/>
              <a:gd name="connsiteY2" fmla="*/ 1072055 h 1534510"/>
              <a:gd name="connsiteX3" fmla="*/ 562304 w 6211614"/>
              <a:gd name="connsiteY3" fmla="*/ 189186 h 153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614" h="1534510">
                <a:moveTo>
                  <a:pt x="5386552" y="0"/>
                </a:moveTo>
                <a:cubicBezTo>
                  <a:pt x="5799083" y="588579"/>
                  <a:pt x="6211614" y="1177158"/>
                  <a:pt x="5449614" y="1355834"/>
                </a:cubicBezTo>
                <a:cubicBezTo>
                  <a:pt x="4687614" y="1534510"/>
                  <a:pt x="1629104" y="1266496"/>
                  <a:pt x="814552" y="1072055"/>
                </a:cubicBezTo>
                <a:cubicBezTo>
                  <a:pt x="0" y="877614"/>
                  <a:pt x="281152" y="533400"/>
                  <a:pt x="562304" y="189186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4" name="任意多边形 53"/>
          <p:cNvSpPr/>
          <p:nvPr/>
        </p:nvSpPr>
        <p:spPr>
          <a:xfrm>
            <a:off x="1506966" y="4629136"/>
            <a:ext cx="1924551" cy="835025"/>
          </a:xfrm>
          <a:custGeom>
            <a:avLst/>
            <a:gdLst>
              <a:gd name="connsiteX0" fmla="*/ 1923393 w 1923393"/>
              <a:gd name="connsiteY0" fmla="*/ 835573 h 835573"/>
              <a:gd name="connsiteX1" fmla="*/ 772511 w 1923393"/>
              <a:gd name="connsiteY1" fmla="*/ 630621 h 835573"/>
              <a:gd name="connsiteX2" fmla="*/ 0 w 1923393"/>
              <a:gd name="connsiteY2" fmla="*/ 0 h 835573"/>
              <a:gd name="connsiteX3" fmla="*/ 0 w 1923393"/>
              <a:gd name="connsiteY3" fmla="*/ 0 h 83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393" h="835573">
                <a:moveTo>
                  <a:pt x="1923393" y="835573"/>
                </a:moveTo>
                <a:cubicBezTo>
                  <a:pt x="1508235" y="802728"/>
                  <a:pt x="1093077" y="769883"/>
                  <a:pt x="772511" y="630621"/>
                </a:cubicBezTo>
                <a:cubicBezTo>
                  <a:pt x="451946" y="49135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tailEnd type="arrow"/>
          </a:ln>
        </p:spPr>
        <p:style>
          <a:lnRef idx="1">
            <a:srgbClr val="151515"/>
          </a:lnRef>
          <a:fillRef idx="0">
            <a:srgbClr val="151515"/>
          </a:fillRef>
          <a:effectRef idx="0">
            <a:srgbClr val="151515"/>
          </a:effectRef>
          <a:fontRef idx="major"/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5" name="任意多边形 54"/>
          <p:cNvSpPr/>
          <p:nvPr/>
        </p:nvSpPr>
        <p:spPr>
          <a:xfrm flipH="1">
            <a:off x="5497393" y="2484423"/>
            <a:ext cx="1229045" cy="773112"/>
          </a:xfrm>
          <a:custGeom>
            <a:avLst/>
            <a:gdLst>
              <a:gd name="connsiteX0" fmla="*/ 735724 w 735724"/>
              <a:gd name="connsiteY0" fmla="*/ 0 h 1040524"/>
              <a:gd name="connsiteX1" fmla="*/ 42041 w 735724"/>
              <a:gd name="connsiteY1" fmla="*/ 536028 h 1040524"/>
              <a:gd name="connsiteX2" fmla="*/ 483476 w 735724"/>
              <a:gd name="connsiteY2" fmla="*/ 1040524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724" h="1040524">
                <a:moveTo>
                  <a:pt x="735724" y="0"/>
                </a:moveTo>
                <a:cubicBezTo>
                  <a:pt x="409903" y="181303"/>
                  <a:pt x="84082" y="362607"/>
                  <a:pt x="42041" y="536028"/>
                </a:cubicBezTo>
                <a:cubicBezTo>
                  <a:pt x="0" y="709449"/>
                  <a:pt x="241738" y="874986"/>
                  <a:pt x="483476" y="1040524"/>
                </a:cubicBezTo>
              </a:path>
            </a:pathLst>
          </a:custGeom>
          <a:ln>
            <a:prstDash val="dash"/>
            <a:headEnd type="arrow"/>
            <a:tailEnd type="arrow"/>
          </a:ln>
        </p:spPr>
        <p:style>
          <a:lnRef idx="1">
            <a:srgbClr val="99C81E"/>
          </a:lnRef>
          <a:fillRef idx="0">
            <a:srgbClr val="99C81E"/>
          </a:fillRef>
          <a:effectRef idx="0">
            <a:srgbClr val="99C81E"/>
          </a:effectRef>
          <a:fontRef idx="major"/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7" name="TextBox 506"/>
          <p:cNvSpPr txBox="1">
            <a:spLocks noChangeArrowheads="1"/>
          </p:cNvSpPr>
          <p:nvPr/>
        </p:nvSpPr>
        <p:spPr bwMode="auto">
          <a:xfrm>
            <a:off x="6837591" y="3257536"/>
            <a:ext cx="2759794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151515"/>
                </a:solidFill>
                <a:ea typeface="微软雅黑" panose="020B0503020204020204" pitchFamily="34" charset="-122"/>
              </a:rPr>
              <a:t>检查结果、照片</a:t>
            </a:r>
            <a:r>
              <a:rPr lang="zh-CN" altLang="en-US" sz="2000">
                <a:solidFill>
                  <a:srgbClr val="151515"/>
                </a:solidFill>
                <a:ea typeface="微软雅黑" panose="020B0503020204020204" pitchFamily="34" charset="-122"/>
              </a:rPr>
              <a:t>自动上传</a:t>
            </a:r>
            <a:endParaRPr lang="zh-CN" altLang="en-US" sz="200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137368" y="4140186"/>
            <a:ext cx="2996393" cy="646113"/>
          </a:xfrm>
          <a:custGeom>
            <a:avLst/>
            <a:gdLst>
              <a:gd name="connsiteX0" fmla="*/ 0 w 2995449"/>
              <a:gd name="connsiteY0" fmla="*/ 646387 h 646387"/>
              <a:gd name="connsiteX1" fmla="*/ 1040524 w 2995449"/>
              <a:gd name="connsiteY1" fmla="*/ 409904 h 646387"/>
              <a:gd name="connsiteX2" fmla="*/ 2995449 w 2995449"/>
              <a:gd name="connsiteY2" fmla="*/ 0 h 646387"/>
              <a:gd name="connsiteX3" fmla="*/ 2995449 w 2995449"/>
              <a:gd name="connsiteY3" fmla="*/ 0 h 64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5449" h="646387">
                <a:moveTo>
                  <a:pt x="0" y="646387"/>
                </a:moveTo>
                <a:cubicBezTo>
                  <a:pt x="270641" y="582011"/>
                  <a:pt x="1040524" y="409904"/>
                  <a:pt x="1040524" y="409904"/>
                </a:cubicBezTo>
                <a:lnTo>
                  <a:pt x="2995449" y="0"/>
                </a:lnTo>
                <a:lnTo>
                  <a:pt x="2995449" y="0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5" name="任意多边形 34"/>
          <p:cNvSpPr/>
          <p:nvPr/>
        </p:nvSpPr>
        <p:spPr>
          <a:xfrm>
            <a:off x="2593100" y="1870060"/>
            <a:ext cx="2256424" cy="1906588"/>
          </a:xfrm>
          <a:custGeom>
            <a:avLst/>
            <a:gdLst>
              <a:gd name="connsiteX0" fmla="*/ 254875 w 2257096"/>
              <a:gd name="connsiteY0" fmla="*/ 0 h 1907628"/>
              <a:gd name="connsiteX1" fmla="*/ 333703 w 2257096"/>
              <a:gd name="connsiteY1" fmla="*/ 1277007 h 1907628"/>
              <a:gd name="connsiteX2" fmla="*/ 2257096 w 2257096"/>
              <a:gd name="connsiteY2" fmla="*/ 1907628 h 19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7096" h="1907628">
                <a:moveTo>
                  <a:pt x="254875" y="0"/>
                </a:moveTo>
                <a:cubicBezTo>
                  <a:pt x="127437" y="479534"/>
                  <a:pt x="0" y="959069"/>
                  <a:pt x="333703" y="1277007"/>
                </a:cubicBezTo>
                <a:cubicBezTo>
                  <a:pt x="667406" y="1594945"/>
                  <a:pt x="1462251" y="1751286"/>
                  <a:pt x="2257096" y="1907628"/>
                </a:cubicBezTo>
              </a:path>
            </a:pathLst>
          </a:cu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9" name="矩形 38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2" name="矩形 4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269" y="1473173"/>
            <a:ext cx="1417149" cy="95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3"/>
          <p:cNvGrpSpPr/>
          <p:nvPr/>
        </p:nvGrpSpPr>
        <p:grpSpPr bwMode="auto">
          <a:xfrm>
            <a:off x="1989153" y="1687487"/>
            <a:ext cx="238187" cy="603250"/>
            <a:chOff x="3811571" y="2893927"/>
            <a:chExt cx="427037" cy="1031875"/>
          </a:xfrm>
        </p:grpSpPr>
        <p:sp>
          <p:nvSpPr>
            <p:cNvPr id="52229" name="Freeform 110"/>
            <p:cNvSpPr>
              <a:spLocks noChangeArrowheads="1"/>
            </p:cNvSpPr>
            <p:nvPr/>
          </p:nvSpPr>
          <p:spPr bwMode="auto">
            <a:xfrm>
              <a:off x="3811571" y="3097127"/>
              <a:ext cx="427037" cy="828675"/>
            </a:xfrm>
            <a:custGeom>
              <a:avLst/>
              <a:gdLst/>
              <a:ahLst/>
              <a:cxnLst>
                <a:cxn ang="0">
                  <a:pos x="87" y="25"/>
                </a:cxn>
                <a:cxn ang="0">
                  <a:pos x="62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73"/>
                </a:cxn>
                <a:cxn ang="0">
                  <a:pos x="8" y="81"/>
                </a:cxn>
                <a:cxn ang="0">
                  <a:pos x="16" y="73"/>
                </a:cxn>
                <a:cxn ang="0">
                  <a:pos x="16" y="45"/>
                </a:cxn>
                <a:cxn ang="0">
                  <a:pos x="16" y="28"/>
                </a:cxn>
                <a:cxn ang="0">
                  <a:pos x="20" y="28"/>
                </a:cxn>
                <a:cxn ang="0">
                  <a:pos x="20" y="46"/>
                </a:cxn>
                <a:cxn ang="0">
                  <a:pos x="20" y="77"/>
                </a:cxn>
                <a:cxn ang="0">
                  <a:pos x="20" y="81"/>
                </a:cxn>
                <a:cxn ang="0">
                  <a:pos x="20" y="157"/>
                </a:cxn>
                <a:cxn ang="0">
                  <a:pos x="31" y="168"/>
                </a:cxn>
                <a:cxn ang="0">
                  <a:pos x="41" y="157"/>
                </a:cxn>
                <a:cxn ang="0">
                  <a:pos x="41" y="81"/>
                </a:cxn>
                <a:cxn ang="0">
                  <a:pos x="46" y="81"/>
                </a:cxn>
                <a:cxn ang="0">
                  <a:pos x="46" y="157"/>
                </a:cxn>
                <a:cxn ang="0">
                  <a:pos x="56" y="168"/>
                </a:cxn>
                <a:cxn ang="0">
                  <a:pos x="67" y="157"/>
                </a:cxn>
                <a:cxn ang="0">
                  <a:pos x="67" y="81"/>
                </a:cxn>
                <a:cxn ang="0">
                  <a:pos x="67" y="77"/>
                </a:cxn>
                <a:cxn ang="0">
                  <a:pos x="67" y="46"/>
                </a:cxn>
                <a:cxn ang="0">
                  <a:pos x="67" y="28"/>
                </a:cxn>
                <a:cxn ang="0">
                  <a:pos x="71" y="28"/>
                </a:cxn>
                <a:cxn ang="0">
                  <a:pos x="71" y="45"/>
                </a:cxn>
                <a:cxn ang="0">
                  <a:pos x="71" y="73"/>
                </a:cxn>
                <a:cxn ang="0">
                  <a:pos x="79" y="81"/>
                </a:cxn>
                <a:cxn ang="0">
                  <a:pos x="87" y="73"/>
                </a:cxn>
                <a:cxn ang="0">
                  <a:pos x="87" y="25"/>
                </a:cxn>
                <a:cxn ang="0">
                  <a:pos x="87" y="25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2230" name="Oval 109"/>
            <p:cNvSpPr>
              <a:spLocks noChangeArrowheads="1"/>
            </p:cNvSpPr>
            <p:nvPr/>
          </p:nvSpPr>
          <p:spPr bwMode="auto">
            <a:xfrm>
              <a:off x="3935396" y="2893927"/>
              <a:ext cx="179387" cy="18415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zh-CN">
                <a:solidFill>
                  <a:srgbClr val="151515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18705" y="830231"/>
            <a:ext cx="2214578" cy="141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0789" y="4616445"/>
            <a:ext cx="2438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641" y="3544875"/>
            <a:ext cx="198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506"/>
          <p:cNvSpPr txBox="1">
            <a:spLocks noChangeArrowheads="1"/>
          </p:cNvSpPr>
          <p:nvPr/>
        </p:nvSpPr>
        <p:spPr bwMode="auto">
          <a:xfrm>
            <a:off x="3855130" y="3014330"/>
            <a:ext cx="2092325" cy="65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151515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151515"/>
                </a:solidFill>
                <a:ea typeface="微软雅黑" panose="020B0503020204020204" pitchFamily="34" charset="-122"/>
              </a:rPr>
              <a:t>数据中心</a:t>
            </a:r>
            <a:endParaRPr lang="zh-CN" altLang="en-US" sz="2400" dirty="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2" name="TextBox 506"/>
          <p:cNvSpPr txBox="1">
            <a:spLocks noChangeArrowheads="1"/>
          </p:cNvSpPr>
          <p:nvPr/>
        </p:nvSpPr>
        <p:spPr bwMode="auto">
          <a:xfrm>
            <a:off x="9526611" y="5643578"/>
            <a:ext cx="2214578" cy="372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151515"/>
                </a:solidFill>
                <a:ea typeface="微软雅黑" panose="020B0503020204020204" pitchFamily="34" charset="-122"/>
              </a:rPr>
              <a:t>警示        合格         不合格</a:t>
            </a:r>
            <a:endParaRPr lang="zh-CN" altLang="en-US" sz="1400" dirty="0">
              <a:solidFill>
                <a:srgbClr val="151515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841003" y="202431"/>
            <a:ext cx="454220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政府监管水平有效提升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4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3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39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39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3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3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3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39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39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739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39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6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1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600"/>
                            </p:stCondLst>
                            <p:childTnLst>
                              <p:par>
                                <p:cTn id="9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99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99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99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99"/>
                            </p:stCondLst>
                            <p:childTnLst>
                              <p:par>
                                <p:cTn id="1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99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99"/>
                            </p:stCondLst>
                            <p:childTnLst>
                              <p:par>
                                <p:cTn id="1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99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99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7" grpId="0"/>
      <p:bldP spid="25" grpId="0"/>
      <p:bldP spid="26" grpId="0"/>
      <p:bldP spid="27" grpId="0"/>
      <p:bldP spid="28" grpId="0"/>
      <p:bldP spid="30" grpId="0"/>
      <p:bldP spid="32" grpId="0"/>
      <p:bldP spid="51" grpId="0" bldLvl="0" animBg="1"/>
      <p:bldP spid="54" grpId="0" bldLvl="0" animBg="1"/>
      <p:bldP spid="55" grpId="0" bldLvl="0" animBg="1"/>
      <p:bldP spid="57" grpId="0"/>
      <p:bldP spid="10" grpId="0" bldLvl="0" animBg="1"/>
      <p:bldP spid="35" grpId="0" bldLvl="0" animBg="1"/>
      <p:bldP spid="41" grpId="0"/>
      <p:bldP spid="52" grpId="0"/>
      <p:bldP spid="5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79" name="矩形 7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KSO_Shape"/>
          <p:cNvSpPr/>
          <p:nvPr/>
        </p:nvSpPr>
        <p:spPr bwMode="auto">
          <a:xfrm>
            <a:off x="335491" y="231538"/>
            <a:ext cx="290942" cy="28803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82" name="文本框 9"/>
          <p:cNvSpPr txBox="1"/>
          <p:nvPr/>
        </p:nvSpPr>
        <p:spPr>
          <a:xfrm>
            <a:off x="841003" y="202431"/>
            <a:ext cx="468508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社会共治格局基本形成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Freeform 6"/>
          <p:cNvSpPr/>
          <p:nvPr/>
        </p:nvSpPr>
        <p:spPr bwMode="auto">
          <a:xfrm>
            <a:off x="8036283" y="1626445"/>
            <a:ext cx="2485774" cy="1513561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756000" rIns="91440" bIns="45720" numCol="1" anchor="t" anchorCtr="0" compatLnSpc="1"/>
          <a:lstStyle/>
          <a:p>
            <a:pPr algn="ctr">
              <a:lnSpc>
                <a:spcPts val="1500"/>
              </a:lnSpc>
            </a:pP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anose="02020603050405020304" pitchFamily="18" charset="0"/>
            </a:endParaRPr>
          </a:p>
        </p:txBody>
      </p:sp>
      <p:sp>
        <p:nvSpPr>
          <p:cNvPr id="84" name="Freeform 7"/>
          <p:cNvSpPr/>
          <p:nvPr/>
        </p:nvSpPr>
        <p:spPr bwMode="auto">
          <a:xfrm>
            <a:off x="8036283" y="3349916"/>
            <a:ext cx="2485774" cy="1507844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612000" rIns="91440" bIns="45720" numCol="1" anchor="t" anchorCtr="0" compatLnSpc="1"/>
          <a:lstStyle/>
          <a:p>
            <a:pPr lvl="0" algn="ctr">
              <a:lnSpc>
                <a:spcPts val="1500"/>
              </a:lnSpc>
            </a:pP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anose="02020603050405020304" pitchFamily="18" charset="0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1807591" y="3127306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84" idx="0"/>
          </p:cNvCxnSpPr>
          <p:nvPr/>
        </p:nvCxnSpPr>
        <p:spPr>
          <a:xfrm flipH="1">
            <a:off x="1807591" y="3349916"/>
            <a:ext cx="6228692" cy="1588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3"/>
          <p:cNvSpPr txBox="1"/>
          <p:nvPr/>
        </p:nvSpPr>
        <p:spPr>
          <a:xfrm flipH="1">
            <a:off x="1807590" y="1628800"/>
            <a:ext cx="5718756" cy="1200323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rgbClr val="2F5EB0"/>
                </a:solidFill>
              </a:rPr>
              <a:t>体系建立后，初步健全了责权明晰、科学规范、运转有效的安全监管责任体系。现已形成各监管部门定期、专项的联合督导检查工作机制，明确各监管部门职责清单和监管要求。</a:t>
            </a:r>
            <a:endParaRPr lang="zh-CN" altLang="en-US" sz="1800" b="0" dirty="0">
              <a:solidFill>
                <a:srgbClr val="2F5EB0"/>
              </a:solidFill>
              <a:cs typeface="Arial" panose="020B0604020202020204" pitchFamily="34" charset="0"/>
            </a:endParaRPr>
          </a:p>
        </p:txBody>
      </p:sp>
      <p:sp>
        <p:nvSpPr>
          <p:cNvPr id="89" name="TextBox 15"/>
          <p:cNvSpPr txBox="1"/>
          <p:nvPr/>
        </p:nvSpPr>
        <p:spPr>
          <a:xfrm flipH="1">
            <a:off x="1807590" y="3609418"/>
            <a:ext cx="5575880" cy="1754320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0" dirty="0">
                <a:solidFill>
                  <a:srgbClr val="2F5EB0"/>
                </a:solidFill>
              </a:rPr>
              <a:t>鼓励社会服务中介机构参与；设立安全生产举报热线及处理处置程序；逐步落实“党政同责、一岗双责”、“三个必须”的要求，完善全社会共同排查治理事故隐患的责任、措施和机制，使全区安全生产监管工作更加精准、有效，安全生产齐抓共管的格局基本形成。</a:t>
            </a:r>
            <a:endParaRPr lang="zh-CN" altLang="en-US" sz="1800" b="0" dirty="0">
              <a:solidFill>
                <a:srgbClr val="2F5EB0"/>
              </a:solidFill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20" name="MH_Other_11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8740793" y="1857364"/>
            <a:ext cx="1043552" cy="571504"/>
          </a:xfrm>
          <a:custGeom>
            <a:avLst/>
            <a:gdLst>
              <a:gd name="T0" fmla="*/ 2147483646 w 132"/>
              <a:gd name="T1" fmla="*/ 764997897 h 67"/>
              <a:gd name="T2" fmla="*/ 2147483646 w 132"/>
              <a:gd name="T3" fmla="*/ 941536290 h 67"/>
              <a:gd name="T4" fmla="*/ 2147483646 w 132"/>
              <a:gd name="T5" fmla="*/ 1088649810 h 67"/>
              <a:gd name="T6" fmla="*/ 2147483646 w 132"/>
              <a:gd name="T7" fmla="*/ 1618259564 h 67"/>
              <a:gd name="T8" fmla="*/ 2147483646 w 132"/>
              <a:gd name="T9" fmla="*/ 1618259564 h 67"/>
              <a:gd name="T10" fmla="*/ 2147483646 w 132"/>
              <a:gd name="T11" fmla="*/ 1441721171 h 67"/>
              <a:gd name="T12" fmla="*/ 2147483646 w 132"/>
              <a:gd name="T13" fmla="*/ 1971336351 h 67"/>
              <a:gd name="T14" fmla="*/ 2147483646 w 132"/>
              <a:gd name="T15" fmla="*/ 1971336351 h 67"/>
              <a:gd name="T16" fmla="*/ 2147483646 w 132"/>
              <a:gd name="T17" fmla="*/ 1765378510 h 67"/>
              <a:gd name="T18" fmla="*/ 2147483646 w 132"/>
              <a:gd name="T19" fmla="*/ 1971336351 h 67"/>
              <a:gd name="T20" fmla="*/ 2147483646 w 132"/>
              <a:gd name="T21" fmla="*/ 1971336351 h 67"/>
              <a:gd name="T22" fmla="*/ 2147483646 w 132"/>
              <a:gd name="T23" fmla="*/ 1441721171 h 67"/>
              <a:gd name="T24" fmla="*/ 2147483646 w 132"/>
              <a:gd name="T25" fmla="*/ 1618259564 h 67"/>
              <a:gd name="T26" fmla="*/ 2147483646 w 132"/>
              <a:gd name="T27" fmla="*/ 1618259564 h 67"/>
              <a:gd name="T28" fmla="*/ 2147483646 w 132"/>
              <a:gd name="T29" fmla="*/ 1088649810 h 67"/>
              <a:gd name="T30" fmla="*/ 2147483646 w 132"/>
              <a:gd name="T31" fmla="*/ 941536290 h 67"/>
              <a:gd name="T32" fmla="*/ 2147483646 w 132"/>
              <a:gd name="T33" fmla="*/ 764997897 h 67"/>
              <a:gd name="T34" fmla="*/ 405775621 w 132"/>
              <a:gd name="T35" fmla="*/ 764997897 h 67"/>
              <a:gd name="T36" fmla="*/ 247974518 w 132"/>
              <a:gd name="T37" fmla="*/ 941536290 h 67"/>
              <a:gd name="T38" fmla="*/ 293061226 w 132"/>
              <a:gd name="T39" fmla="*/ 1088649810 h 67"/>
              <a:gd name="T40" fmla="*/ 45086708 w 132"/>
              <a:gd name="T41" fmla="*/ 1618259564 h 67"/>
              <a:gd name="T42" fmla="*/ 67627687 w 132"/>
              <a:gd name="T43" fmla="*/ 1618259564 h 67"/>
              <a:gd name="T44" fmla="*/ 247974518 w 132"/>
              <a:gd name="T45" fmla="*/ 1441721171 h 67"/>
              <a:gd name="T46" fmla="*/ 157801102 w 132"/>
              <a:gd name="T47" fmla="*/ 1971336351 h 67"/>
              <a:gd name="T48" fmla="*/ 293061226 w 132"/>
              <a:gd name="T49" fmla="*/ 1971336351 h 67"/>
              <a:gd name="T50" fmla="*/ 405775621 w 132"/>
              <a:gd name="T51" fmla="*/ 1765378510 h 67"/>
              <a:gd name="T52" fmla="*/ 495949036 w 132"/>
              <a:gd name="T53" fmla="*/ 1971336351 h 67"/>
              <a:gd name="T54" fmla="*/ 631209160 w 132"/>
              <a:gd name="T55" fmla="*/ 1971336351 h 67"/>
              <a:gd name="T56" fmla="*/ 541035744 w 132"/>
              <a:gd name="T57" fmla="*/ 1441721171 h 67"/>
              <a:gd name="T58" fmla="*/ 721377825 w 132"/>
              <a:gd name="T59" fmla="*/ 1618259564 h 67"/>
              <a:gd name="T60" fmla="*/ 743923555 w 132"/>
              <a:gd name="T61" fmla="*/ 1618259564 h 67"/>
              <a:gd name="T62" fmla="*/ 495949036 w 132"/>
              <a:gd name="T63" fmla="*/ 1088649810 h 67"/>
              <a:gd name="T64" fmla="*/ 541035744 w 132"/>
              <a:gd name="T65" fmla="*/ 941536290 h 67"/>
              <a:gd name="T66" fmla="*/ 405775621 w 132"/>
              <a:gd name="T67" fmla="*/ 764997897 h 67"/>
              <a:gd name="T68" fmla="*/ 1510388088 w 132"/>
              <a:gd name="T69" fmla="*/ 0 h 67"/>
              <a:gd name="T70" fmla="*/ 1284954548 w 132"/>
              <a:gd name="T71" fmla="*/ 294227039 h 67"/>
              <a:gd name="T72" fmla="*/ 1352586985 w 132"/>
              <a:gd name="T73" fmla="*/ 529615181 h 67"/>
              <a:gd name="T74" fmla="*/ 946811365 w 132"/>
              <a:gd name="T75" fmla="*/ 1382876848 h 67"/>
              <a:gd name="T76" fmla="*/ 991898073 w 132"/>
              <a:gd name="T77" fmla="*/ 1412301722 h 67"/>
              <a:gd name="T78" fmla="*/ 1262413570 w 132"/>
              <a:gd name="T79" fmla="*/ 1118069258 h 67"/>
              <a:gd name="T80" fmla="*/ 1127153446 w 132"/>
              <a:gd name="T81" fmla="*/ 1971336351 h 67"/>
              <a:gd name="T82" fmla="*/ 1352586985 w 132"/>
              <a:gd name="T83" fmla="*/ 1971336351 h 67"/>
              <a:gd name="T84" fmla="*/ 1510388088 w 132"/>
              <a:gd name="T85" fmla="*/ 1618259564 h 67"/>
              <a:gd name="T86" fmla="*/ 1668189190 w 132"/>
              <a:gd name="T87" fmla="*/ 1971336351 h 67"/>
              <a:gd name="T88" fmla="*/ 1893622730 w 132"/>
              <a:gd name="T89" fmla="*/ 1971336351 h 67"/>
              <a:gd name="T90" fmla="*/ 1758362606 w 132"/>
              <a:gd name="T91" fmla="*/ 1118069258 h 67"/>
              <a:gd name="T92" fmla="*/ 2028878103 w 132"/>
              <a:gd name="T93" fmla="*/ 1412301722 h 67"/>
              <a:gd name="T94" fmla="*/ 2073964811 w 132"/>
              <a:gd name="T95" fmla="*/ 1382876848 h 67"/>
              <a:gd name="T96" fmla="*/ 1668189190 w 132"/>
              <a:gd name="T97" fmla="*/ 529615181 h 67"/>
              <a:gd name="T98" fmla="*/ 1735816877 w 132"/>
              <a:gd name="T99" fmla="*/ 294227039 h 67"/>
              <a:gd name="T100" fmla="*/ 1510388088 w 132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ysClr val="window" lastClr="FFFFFF">
              <a:alpha val="87842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1" name="MH_Other_10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8812231" y="3857628"/>
            <a:ext cx="893279" cy="766600"/>
          </a:xfrm>
          <a:custGeom>
            <a:avLst/>
            <a:gdLst>
              <a:gd name="T0" fmla="*/ 812168355 w 106"/>
              <a:gd name="T1" fmla="*/ 969364271 h 95"/>
              <a:gd name="T2" fmla="*/ 577891455 w 106"/>
              <a:gd name="T3" fmla="*/ 1144165830 h 95"/>
              <a:gd name="T4" fmla="*/ 577891455 w 106"/>
              <a:gd name="T5" fmla="*/ 889907201 h 95"/>
              <a:gd name="T6" fmla="*/ 312371836 w 106"/>
              <a:gd name="T7" fmla="*/ 492625845 h 95"/>
              <a:gd name="T8" fmla="*/ 0 w 106"/>
              <a:gd name="T9" fmla="*/ 874015787 h 95"/>
              <a:gd name="T10" fmla="*/ 624743672 w 106"/>
              <a:gd name="T11" fmla="*/ 1303079970 h 95"/>
              <a:gd name="T12" fmla="*/ 827789714 w 106"/>
              <a:gd name="T13" fmla="*/ 1287188556 h 95"/>
              <a:gd name="T14" fmla="*/ 1046449208 w 106"/>
              <a:gd name="T15" fmla="*/ 1509664358 h 95"/>
              <a:gd name="T16" fmla="*/ 983975632 w 106"/>
              <a:gd name="T17" fmla="*/ 1239514314 h 95"/>
              <a:gd name="T18" fmla="*/ 1249491297 w 106"/>
              <a:gd name="T19" fmla="*/ 953472857 h 95"/>
              <a:gd name="T20" fmla="*/ 999593038 w 106"/>
              <a:gd name="T21" fmla="*/ 985255685 h 95"/>
              <a:gd name="T22" fmla="*/ 812168355 w 106"/>
              <a:gd name="T23" fmla="*/ 969364271 h 95"/>
              <a:gd name="T24" fmla="*/ 1030831803 w 106"/>
              <a:gd name="T25" fmla="*/ 0 h 95"/>
              <a:gd name="T26" fmla="*/ 406084177 w 106"/>
              <a:gd name="T27" fmla="*/ 429064183 h 95"/>
              <a:gd name="T28" fmla="*/ 671599842 w 106"/>
              <a:gd name="T29" fmla="*/ 794558717 h 95"/>
              <a:gd name="T30" fmla="*/ 671599842 w 106"/>
              <a:gd name="T31" fmla="*/ 969364271 h 95"/>
              <a:gd name="T32" fmla="*/ 843407120 w 106"/>
              <a:gd name="T33" fmla="*/ 842232959 h 95"/>
              <a:gd name="T34" fmla="*/ 1030831803 w 106"/>
              <a:gd name="T35" fmla="*/ 874015787 h 95"/>
              <a:gd name="T36" fmla="*/ 1655575475 w 106"/>
              <a:gd name="T37" fmla="*/ 42906418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8312165" y="25717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明确职责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8526479" y="3429000"/>
            <a:ext cx="13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齐抓共管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1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7" grpId="0"/>
      <p:bldP spid="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" y="2071678"/>
            <a:ext cx="12195176" cy="264320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2514922" y="2859245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883074" y="2787237"/>
            <a:ext cx="0" cy="1289835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5026017" y="2285992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做好“双试点”建设工作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40199" y="2285992"/>
            <a:ext cx="428628" cy="428628"/>
            <a:chOff x="5005199" y="3717032"/>
            <a:chExt cx="168551" cy="168551"/>
          </a:xfrm>
        </p:grpSpPr>
        <p:sp>
          <p:nvSpPr>
            <p:cNvPr id="28" name="椭圆 2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9"/>
          <p:cNvSpPr txBox="1"/>
          <p:nvPr/>
        </p:nvSpPr>
        <p:spPr>
          <a:xfrm>
            <a:off x="841003" y="202431"/>
            <a:ext cx="782835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  坚持持续改进，体系建设任务更加明确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2817100" y="3200349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4" name="组合 26"/>
          <p:cNvGrpSpPr/>
          <p:nvPr/>
        </p:nvGrpSpPr>
        <p:grpSpPr>
          <a:xfrm>
            <a:off x="4240199" y="3143248"/>
            <a:ext cx="428628" cy="428628"/>
            <a:chOff x="5005199" y="3717032"/>
            <a:chExt cx="168551" cy="168551"/>
          </a:xfrm>
        </p:grpSpPr>
        <p:sp>
          <p:nvSpPr>
            <p:cNvPr id="55" name="椭圆 5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9"/>
          <p:cNvSpPr txBox="1"/>
          <p:nvPr/>
        </p:nvSpPr>
        <p:spPr>
          <a:xfrm>
            <a:off x="4954579" y="3143248"/>
            <a:ext cx="72405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构建风险分级管控和隐患排查治理双重预防工作机制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4240199" y="4000504"/>
            <a:ext cx="428628" cy="428628"/>
            <a:chOff x="5005199" y="3717032"/>
            <a:chExt cx="168551" cy="168551"/>
          </a:xfrm>
        </p:grpSpPr>
        <p:sp>
          <p:nvSpPr>
            <p:cNvPr id="35" name="椭圆 3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4954579" y="4000504"/>
            <a:ext cx="55721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持续优化提升隐患排查治理体系建设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0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61" name="矩形 6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6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KSO_Shape"/>
          <p:cNvSpPr/>
          <p:nvPr/>
        </p:nvSpPr>
        <p:spPr bwMode="auto">
          <a:xfrm>
            <a:off x="340953" y="219029"/>
            <a:ext cx="303111" cy="25764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82679" y="1887332"/>
            <a:ext cx="2636611" cy="83098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sz="24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差异化监管等有关功能模块进展缓慢</a:t>
            </a:r>
            <a:endParaRPr lang="zh-CN" altLang="en-US" sz="2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39869" y="4429132"/>
            <a:ext cx="3435494" cy="120032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sz="24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全员排查治理工作的参与度以及企业自主排查治理的内生动力不足</a:t>
            </a:r>
            <a:endParaRPr lang="zh-CN" altLang="en-US" sz="2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455041" y="2786058"/>
            <a:ext cx="3000396" cy="193898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sz="24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隐患排查治理“一枝独秀”，与标准化、风险辨识评估、执法检查等工作的融合仍然不够</a:t>
            </a:r>
            <a:endParaRPr lang="zh-CN" altLang="en-US" sz="2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41" name="文本框 9"/>
          <p:cNvSpPr txBox="1"/>
          <p:nvPr/>
        </p:nvSpPr>
        <p:spPr>
          <a:xfrm>
            <a:off x="841003" y="202431"/>
            <a:ext cx="182756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5"/>
          <p:cNvSpPr/>
          <p:nvPr/>
        </p:nvSpPr>
        <p:spPr>
          <a:xfrm rot="2919292">
            <a:off x="6196380" y="2854311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5"/>
          <p:cNvSpPr/>
          <p:nvPr/>
        </p:nvSpPr>
        <p:spPr>
          <a:xfrm rot="18719445">
            <a:off x="5063059" y="2788156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弧形 24"/>
          <p:cNvSpPr/>
          <p:nvPr/>
        </p:nvSpPr>
        <p:spPr>
          <a:xfrm rot="15231781">
            <a:off x="4275713" y="2112926"/>
            <a:ext cx="1328675" cy="1328675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弧形 25"/>
          <p:cNvSpPr/>
          <p:nvPr/>
        </p:nvSpPr>
        <p:spPr>
          <a:xfrm rot="8176387">
            <a:off x="5318376" y="3020138"/>
            <a:ext cx="1546686" cy="1546686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760030" y="1979654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4"/>
          <p:cNvSpPr txBox="1"/>
          <p:nvPr/>
        </p:nvSpPr>
        <p:spPr>
          <a:xfrm>
            <a:off x="4740265" y="1928802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11772" y="4061240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4"/>
          <p:cNvSpPr txBox="1"/>
          <p:nvPr/>
        </p:nvSpPr>
        <p:spPr>
          <a:xfrm>
            <a:off x="5168893" y="4071942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83474" y="1775224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7240595" y="1785926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20"/>
          <p:cNvGrpSpPr/>
          <p:nvPr/>
        </p:nvGrpSpPr>
        <p:grpSpPr>
          <a:xfrm>
            <a:off x="5454645" y="3214686"/>
            <a:ext cx="1143008" cy="1113190"/>
            <a:chOff x="4534974" y="4368345"/>
            <a:chExt cx="756000" cy="756000"/>
          </a:xfrm>
        </p:grpSpPr>
        <p:sp>
          <p:nvSpPr>
            <p:cNvPr id="43" name="椭圆 42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24"/>
          <p:cNvGrpSpPr/>
          <p:nvPr/>
        </p:nvGrpSpPr>
        <p:grpSpPr>
          <a:xfrm>
            <a:off x="4525951" y="2214554"/>
            <a:ext cx="970314" cy="970314"/>
            <a:chOff x="4534974" y="3430619"/>
            <a:chExt cx="756000" cy="756000"/>
          </a:xfrm>
        </p:grpSpPr>
        <p:sp>
          <p:nvSpPr>
            <p:cNvPr id="46" name="椭圆 45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7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48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49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grpSp>
        <p:nvGrpSpPr>
          <p:cNvPr id="51" name="组合 31"/>
          <p:cNvGrpSpPr/>
          <p:nvPr/>
        </p:nvGrpSpPr>
        <p:grpSpPr>
          <a:xfrm>
            <a:off x="6526215" y="2071678"/>
            <a:ext cx="1357322" cy="1256066"/>
            <a:chOff x="4534974" y="5306072"/>
            <a:chExt cx="756000" cy="756000"/>
          </a:xfrm>
        </p:grpSpPr>
        <p:sp>
          <p:nvSpPr>
            <p:cNvPr id="52" name="椭圆 51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Group 9"/>
            <p:cNvGrpSpPr/>
            <p:nvPr/>
          </p:nvGrpSpPr>
          <p:grpSpPr>
            <a:xfrm>
              <a:off x="4659963" y="5504420"/>
              <a:ext cx="516046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4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29" name="矩形 2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841003" y="202431"/>
            <a:ext cx="582808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做好“双试点”建设工作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21" name="Shape 2012"/>
          <p:cNvSpPr/>
          <p:nvPr/>
        </p:nvSpPr>
        <p:spPr>
          <a:xfrm>
            <a:off x="7097719" y="1428736"/>
            <a:ext cx="3429024" cy="190790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2" name="Shape 2013"/>
          <p:cNvSpPr/>
          <p:nvPr/>
        </p:nvSpPr>
        <p:spPr>
          <a:xfrm>
            <a:off x="7097719" y="3519534"/>
            <a:ext cx="3429024" cy="1838292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3" name="Shape 2014"/>
          <p:cNvSpPr/>
          <p:nvPr/>
        </p:nvSpPr>
        <p:spPr>
          <a:xfrm>
            <a:off x="2168498" y="3518865"/>
            <a:ext cx="3495146" cy="1838961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4" name="Shape 2015"/>
          <p:cNvSpPr/>
          <p:nvPr/>
        </p:nvSpPr>
        <p:spPr>
          <a:xfrm>
            <a:off x="2168498" y="1428736"/>
            <a:ext cx="3495146" cy="190790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5" name="Shape 2016"/>
          <p:cNvSpPr/>
          <p:nvPr/>
        </p:nvSpPr>
        <p:spPr>
          <a:xfrm>
            <a:off x="5295096" y="2347409"/>
            <a:ext cx="2165927" cy="2165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/>
          </a:p>
        </p:txBody>
      </p:sp>
      <p:sp>
        <p:nvSpPr>
          <p:cNvPr id="33" name="Shape 2022"/>
          <p:cNvSpPr/>
          <p:nvPr/>
        </p:nvSpPr>
        <p:spPr>
          <a:xfrm>
            <a:off x="3097191" y="2143116"/>
            <a:ext cx="1834571" cy="4543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</a:t>
            </a:r>
            <a:endParaRPr lang="en-US" altLang="zh-CN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2031"/>
          <p:cNvGrpSpPr/>
          <p:nvPr/>
        </p:nvGrpSpPr>
        <p:grpSpPr>
          <a:xfrm>
            <a:off x="1596993" y="1928802"/>
            <a:ext cx="1143008" cy="1080848"/>
            <a:chOff x="0" y="0"/>
            <a:chExt cx="1910968" cy="1910968"/>
          </a:xfrm>
        </p:grpSpPr>
        <p:sp>
          <p:nvSpPr>
            <p:cNvPr id="41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42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grpSp>
        <p:nvGrpSpPr>
          <p:cNvPr id="43" name="Group 2034"/>
          <p:cNvGrpSpPr/>
          <p:nvPr/>
        </p:nvGrpSpPr>
        <p:grpSpPr>
          <a:xfrm>
            <a:off x="1596993" y="3857628"/>
            <a:ext cx="1143008" cy="1138407"/>
            <a:chOff x="0" y="0"/>
            <a:chExt cx="1900299" cy="1900299"/>
          </a:xfrm>
        </p:grpSpPr>
        <p:sp>
          <p:nvSpPr>
            <p:cNvPr id="44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45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46" name="Shape 2035"/>
          <p:cNvSpPr/>
          <p:nvPr/>
        </p:nvSpPr>
        <p:spPr>
          <a:xfrm>
            <a:off x="9955239" y="3786190"/>
            <a:ext cx="1117886" cy="1067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lvl="0"/>
            <a:endParaRPr sz="1300"/>
          </a:p>
        </p:txBody>
      </p:sp>
      <p:grpSp>
        <p:nvGrpSpPr>
          <p:cNvPr id="47" name="Group 2040"/>
          <p:cNvGrpSpPr/>
          <p:nvPr/>
        </p:nvGrpSpPr>
        <p:grpSpPr>
          <a:xfrm>
            <a:off x="9883801" y="1928802"/>
            <a:ext cx="1121868" cy="1080848"/>
            <a:chOff x="0" y="0"/>
            <a:chExt cx="1910968" cy="1910968"/>
          </a:xfrm>
        </p:grpSpPr>
        <p:sp>
          <p:nvSpPr>
            <p:cNvPr id="48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lvl="0"/>
              <a:endParaRPr sz="1300"/>
            </a:p>
          </p:txBody>
        </p:sp>
        <p:sp>
          <p:nvSpPr>
            <p:cNvPr id="49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 sz="1300"/>
            </a:p>
          </p:txBody>
        </p:sp>
      </p:grpSp>
      <p:sp>
        <p:nvSpPr>
          <p:cNvPr id="50" name="Text Placeholder 5"/>
          <p:cNvSpPr txBox="1"/>
          <p:nvPr/>
        </p:nvSpPr>
        <p:spPr>
          <a:xfrm>
            <a:off x="5802087" y="3176314"/>
            <a:ext cx="1151616" cy="4752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实现“四位一体”安全工作机制</a:t>
            </a:r>
            <a:endParaRPr lang="en-GB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Shape 2036"/>
          <p:cNvSpPr/>
          <p:nvPr/>
        </p:nvSpPr>
        <p:spPr>
          <a:xfrm>
            <a:off x="10312429" y="4071942"/>
            <a:ext cx="412643" cy="413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52" name="Shape 2022"/>
          <p:cNvSpPr/>
          <p:nvPr/>
        </p:nvSpPr>
        <p:spPr>
          <a:xfrm>
            <a:off x="7954975" y="2214554"/>
            <a:ext cx="1834571" cy="4543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隐患排查治理体系建设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2022"/>
          <p:cNvSpPr/>
          <p:nvPr/>
        </p:nvSpPr>
        <p:spPr>
          <a:xfrm>
            <a:off x="3454381" y="4214818"/>
            <a:ext cx="1834571" cy="4543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Shape 2022"/>
          <p:cNvSpPr/>
          <p:nvPr/>
        </p:nvSpPr>
        <p:spPr>
          <a:xfrm>
            <a:off x="7954975" y="4143380"/>
            <a:ext cx="1834571" cy="45430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en-US" altLang="zh-CN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SCORE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46" grpId="0" animBg="1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3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5" name="矩形 54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336794" y="202431"/>
            <a:ext cx="288335" cy="28833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肘形连接符 19"/>
          <p:cNvCxnSpPr>
            <a:endCxn id="43" idx="2"/>
          </p:cNvCxnSpPr>
          <p:nvPr/>
        </p:nvCxnSpPr>
        <p:spPr>
          <a:xfrm>
            <a:off x="6454777" y="3307870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endCxn id="42" idx="2"/>
          </p:cNvCxnSpPr>
          <p:nvPr/>
        </p:nvCxnSpPr>
        <p:spPr>
          <a:xfrm>
            <a:off x="6454777" y="2214554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6454777" y="4401185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1"/>
          <p:cNvGrpSpPr/>
          <p:nvPr/>
        </p:nvGrpSpPr>
        <p:grpSpPr>
          <a:xfrm>
            <a:off x="5668959" y="4071942"/>
            <a:ext cx="756000" cy="756000"/>
            <a:chOff x="4534974" y="5306072"/>
            <a:chExt cx="756000" cy="756000"/>
          </a:xfrm>
        </p:grpSpPr>
        <p:sp>
          <p:nvSpPr>
            <p:cNvPr id="33" name="椭圆 32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5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8" name="任意多边形 37"/>
          <p:cNvSpPr/>
          <p:nvPr/>
        </p:nvSpPr>
        <p:spPr>
          <a:xfrm>
            <a:off x="10134172" y="2814385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8900154" y="3574486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6910488" y="4113159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580723" y="3055627"/>
            <a:ext cx="288000" cy="288000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346705" y="3695601"/>
            <a:ext cx="288000" cy="288000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734863" y="4262619"/>
            <a:ext cx="288000" cy="288000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608018" y="2143116"/>
            <a:ext cx="4801296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实现企业端应用的数量、质量“双提高”</a:t>
            </a:r>
            <a:endParaRPr lang="en-US" altLang="zh-CN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23607" y="3143248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实现系统应用的“方便、便捷”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168365" y="4214818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实现隐患排查治理体系建设对安全</a:t>
            </a:r>
            <a:endParaRPr lang="en-US" altLang="zh-CN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生产工作的整体牵动提升作用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9"/>
          <p:cNvSpPr txBox="1"/>
          <p:nvPr/>
        </p:nvSpPr>
        <p:spPr>
          <a:xfrm>
            <a:off x="841003" y="202431"/>
            <a:ext cx="582808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持续优化提升隐患排查治理体系建设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8777" y="2929870"/>
            <a:ext cx="756000" cy="756000"/>
            <a:chOff x="5698777" y="2929870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5698777" y="2929870"/>
              <a:ext cx="756000" cy="756000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5811835" y="3071810"/>
              <a:ext cx="519253" cy="51925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668959" y="1857364"/>
            <a:ext cx="785818" cy="785818"/>
            <a:chOff x="7549544" y="2452847"/>
            <a:chExt cx="803164" cy="706077"/>
          </a:xfrm>
        </p:grpSpPr>
        <p:sp>
          <p:nvSpPr>
            <p:cNvPr id="47" name="椭圆 46"/>
            <p:cNvSpPr/>
            <p:nvPr/>
          </p:nvSpPr>
          <p:spPr>
            <a:xfrm>
              <a:off x="7549544" y="2452847"/>
              <a:ext cx="803164" cy="706077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31"/>
            <p:cNvGrpSpPr/>
            <p:nvPr/>
          </p:nvGrpSpPr>
          <p:grpSpPr>
            <a:xfrm>
              <a:off x="7683414" y="2581234"/>
              <a:ext cx="468513" cy="385131"/>
              <a:chOff x="12272087" y="4549485"/>
              <a:chExt cx="382932" cy="314780"/>
            </a:xfrm>
          </p:grpSpPr>
          <p:sp>
            <p:nvSpPr>
              <p:cNvPr id="49" name="Freeform 112"/>
              <p:cNvSpPr>
                <a:spLocks noEditPoints="1"/>
              </p:cNvSpPr>
              <p:nvPr/>
            </p:nvSpPr>
            <p:spPr bwMode="auto">
              <a:xfrm>
                <a:off x="12326791" y="4549485"/>
                <a:ext cx="283497" cy="162897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13"/>
              <p:cNvSpPr>
                <a:spLocks noEditPoints="1"/>
              </p:cNvSpPr>
              <p:nvPr/>
            </p:nvSpPr>
            <p:spPr bwMode="auto">
              <a:xfrm>
                <a:off x="12272087" y="4706876"/>
                <a:ext cx="382932" cy="157389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132856"/>
            <a:ext cx="12195176" cy="2520280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2514922" y="2859245"/>
            <a:ext cx="1183990" cy="10675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3883074" y="2787237"/>
            <a:ext cx="0" cy="1289835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5097455" y="2928934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问题导向，明确体系建设工作思路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4240199" y="2928934"/>
            <a:ext cx="428628" cy="428628"/>
            <a:chOff x="5005199" y="3717032"/>
            <a:chExt cx="168551" cy="168551"/>
          </a:xfrm>
        </p:grpSpPr>
        <p:sp>
          <p:nvSpPr>
            <p:cNvPr id="28" name="椭圆 27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50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9"/>
          <p:cNvSpPr txBox="1"/>
          <p:nvPr/>
        </p:nvSpPr>
        <p:spPr>
          <a:xfrm>
            <a:off x="841003" y="202431"/>
            <a:ext cx="72568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坚持系统思维，体系建设目标更加清晰</a:t>
            </a:r>
            <a:endParaRPr lang="en-US" altLang="ko-KR" sz="28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KSO_Shape"/>
          <p:cNvSpPr/>
          <p:nvPr/>
        </p:nvSpPr>
        <p:spPr bwMode="auto">
          <a:xfrm>
            <a:off x="2817100" y="3200349"/>
            <a:ext cx="599607" cy="45730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grpSp>
        <p:nvGrpSpPr>
          <p:cNvPr id="51" name="组合 26"/>
          <p:cNvGrpSpPr/>
          <p:nvPr/>
        </p:nvGrpSpPr>
        <p:grpSpPr>
          <a:xfrm>
            <a:off x="4240199" y="3571876"/>
            <a:ext cx="428628" cy="428628"/>
            <a:chOff x="5005199" y="3717032"/>
            <a:chExt cx="168551" cy="168551"/>
          </a:xfrm>
        </p:grpSpPr>
        <p:sp>
          <p:nvSpPr>
            <p:cNvPr id="55" name="椭圆 54"/>
            <p:cNvSpPr/>
            <p:nvPr/>
          </p:nvSpPr>
          <p:spPr>
            <a:xfrm>
              <a:off x="5005199" y="3717032"/>
              <a:ext cx="168551" cy="1685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5039924" y="3741566"/>
              <a:ext cx="130606" cy="1194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文本框 9"/>
          <p:cNvSpPr txBox="1"/>
          <p:nvPr/>
        </p:nvSpPr>
        <p:spPr>
          <a:xfrm>
            <a:off x="5097455" y="3571876"/>
            <a:ext cx="48400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把握核心，明确体系建设运行机制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40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9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61" name="矩形 60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61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KSO_Shape"/>
          <p:cNvSpPr/>
          <p:nvPr/>
        </p:nvSpPr>
        <p:spPr bwMode="auto">
          <a:xfrm>
            <a:off x="340953" y="219029"/>
            <a:ext cx="303111" cy="25764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3" name="燕尾形 42"/>
          <p:cNvSpPr/>
          <p:nvPr/>
        </p:nvSpPr>
        <p:spPr>
          <a:xfrm>
            <a:off x="3454171" y="1988840"/>
            <a:ext cx="1152128" cy="1944216"/>
          </a:xfrm>
          <a:prstGeom prst="chevron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4" name="燕尾形 43"/>
          <p:cNvSpPr/>
          <p:nvPr/>
        </p:nvSpPr>
        <p:spPr>
          <a:xfrm>
            <a:off x="6382915" y="1988840"/>
            <a:ext cx="1152128" cy="1944216"/>
          </a:xfrm>
          <a:prstGeom prst="chevron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9337947" y="1988840"/>
            <a:ext cx="1152128" cy="1944216"/>
          </a:xfrm>
          <a:prstGeom prst="chevron">
            <a:avLst/>
          </a:pr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6" name="文本框 47"/>
          <p:cNvSpPr txBox="1"/>
          <p:nvPr/>
        </p:nvSpPr>
        <p:spPr>
          <a:xfrm>
            <a:off x="1596993" y="2643182"/>
            <a:ext cx="172354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隐患排查治理</a:t>
            </a:r>
            <a:endParaRPr lang="en-US" altLang="zh-CN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体系基础上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7"/>
          <p:cNvGrpSpPr/>
          <p:nvPr/>
        </p:nvGrpSpPr>
        <p:grpSpPr>
          <a:xfrm>
            <a:off x="3639715" y="2600908"/>
            <a:ext cx="720080" cy="720080"/>
            <a:chOff x="3639715" y="2600908"/>
            <a:chExt cx="720080" cy="720080"/>
          </a:xfrm>
        </p:grpSpPr>
        <p:sp>
          <p:nvSpPr>
            <p:cNvPr id="49" name="椭圆 48"/>
            <p:cNvSpPr/>
            <p:nvPr/>
          </p:nvSpPr>
          <p:spPr>
            <a:xfrm>
              <a:off x="3639715" y="2600908"/>
              <a:ext cx="720080" cy="7200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F5E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0" name="Freeform 66"/>
            <p:cNvSpPr>
              <a:spLocks noEditPoints="1"/>
            </p:cNvSpPr>
            <p:nvPr/>
          </p:nvSpPr>
          <p:spPr bwMode="auto">
            <a:xfrm>
              <a:off x="3807803" y="2722630"/>
              <a:ext cx="379591" cy="468907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组合 50"/>
          <p:cNvGrpSpPr/>
          <p:nvPr/>
        </p:nvGrpSpPr>
        <p:grpSpPr>
          <a:xfrm>
            <a:off x="6568459" y="2600908"/>
            <a:ext cx="720080" cy="720080"/>
            <a:chOff x="6568459" y="2600908"/>
            <a:chExt cx="720080" cy="720080"/>
          </a:xfrm>
        </p:grpSpPr>
        <p:sp>
          <p:nvSpPr>
            <p:cNvPr id="52" name="椭圆 51"/>
            <p:cNvSpPr/>
            <p:nvPr/>
          </p:nvSpPr>
          <p:spPr>
            <a:xfrm>
              <a:off x="6568459" y="2600908"/>
              <a:ext cx="720080" cy="7200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F5E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3" name="Freeform 107"/>
            <p:cNvSpPr>
              <a:spLocks noEditPoints="1"/>
            </p:cNvSpPr>
            <p:nvPr/>
          </p:nvSpPr>
          <p:spPr bwMode="auto">
            <a:xfrm>
              <a:off x="6746415" y="2820736"/>
              <a:ext cx="364168" cy="332120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2F5EB0"/>
            </a:solidFill>
            <a:ln>
              <a:solidFill>
                <a:srgbClr val="2F5E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组合 53"/>
          <p:cNvGrpSpPr/>
          <p:nvPr/>
        </p:nvGrpSpPr>
        <p:grpSpPr>
          <a:xfrm>
            <a:off x="9523491" y="2600908"/>
            <a:ext cx="720080" cy="720080"/>
            <a:chOff x="9523491" y="2600908"/>
            <a:chExt cx="720080" cy="720080"/>
          </a:xfrm>
        </p:grpSpPr>
        <p:sp>
          <p:nvSpPr>
            <p:cNvPr id="55" name="椭圆 54"/>
            <p:cNvSpPr/>
            <p:nvPr/>
          </p:nvSpPr>
          <p:spPr>
            <a:xfrm>
              <a:off x="9523491" y="2600908"/>
              <a:ext cx="720080" cy="72008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2F5EB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6" name="Freeform 105"/>
            <p:cNvSpPr/>
            <p:nvPr/>
          </p:nvSpPr>
          <p:spPr bwMode="auto">
            <a:xfrm>
              <a:off x="9704217" y="2782283"/>
              <a:ext cx="367080" cy="349600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2F5EB0"/>
            </a:solidFill>
            <a:ln>
              <a:solidFill>
                <a:srgbClr val="2F5EB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7" name="文本框 47"/>
          <p:cNvSpPr txBox="1"/>
          <p:nvPr/>
        </p:nvSpPr>
        <p:spPr>
          <a:xfrm>
            <a:off x="4954579" y="2000240"/>
            <a:ext cx="1369694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开展风险辨识管控和隐患排查治理双重预防机制研究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47"/>
          <p:cNvSpPr txBox="1"/>
          <p:nvPr/>
        </p:nvSpPr>
        <p:spPr>
          <a:xfrm>
            <a:off x="7954975" y="2000240"/>
            <a:ext cx="1132010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推进事故预防工作科学化、信息化、标准化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12"/>
          <p:cNvSpPr/>
          <p:nvPr/>
        </p:nvSpPr>
        <p:spPr bwMode="auto">
          <a:xfrm>
            <a:off x="1596993" y="464344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Freeform 12"/>
          <p:cNvSpPr/>
          <p:nvPr/>
        </p:nvSpPr>
        <p:spPr bwMode="auto">
          <a:xfrm flipH="1" flipV="1">
            <a:off x="10169553" y="500063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35" name="文本框 47"/>
          <p:cNvSpPr txBox="1"/>
          <p:nvPr/>
        </p:nvSpPr>
        <p:spPr>
          <a:xfrm>
            <a:off x="2025621" y="4857760"/>
            <a:ext cx="835824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落实企业安全生产主体责任，推动政府监管监察机制创新，提升标本兼治遏制重特大事故的能力和水平</a:t>
            </a:r>
            <a:endParaRPr lang="zh-CN" altLang="en-US" sz="20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9"/>
          <p:cNvSpPr txBox="1"/>
          <p:nvPr/>
        </p:nvSpPr>
        <p:spPr>
          <a:xfrm>
            <a:off x="841003" y="202431"/>
            <a:ext cx="918567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构建风险分级管控和隐患排查治理双重预防工作机制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56" dur="300" spd="-99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60" dur="300" spd="-99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57" grpId="0"/>
      <p:bldP spid="65" grpId="0"/>
      <p:bldP spid="69" grpId="0" animBg="1"/>
      <p:bldP spid="69" grpId="1" animBg="1"/>
      <p:bldP spid="70" grpId="0" animBg="1"/>
      <p:bldP spid="70" grpId="1" animBg="1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0" y="4659527"/>
            <a:ext cx="4032448" cy="2198473"/>
            <a:chOff x="5917425" y="3435846"/>
            <a:chExt cx="3226575" cy="170765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7916827" y="4483162"/>
            <a:ext cx="4301440" cy="2276522"/>
            <a:chOff x="5917425" y="3435846"/>
            <a:chExt cx="3226575" cy="170765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47" b="26929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454117" y="1714488"/>
            <a:ext cx="9721080" cy="2422315"/>
          </a:xfrm>
          <a:prstGeom prst="rect">
            <a:avLst/>
          </a:prstGeom>
          <a:solidFill>
            <a:schemeClr val="bg1">
              <a:lumMod val="50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6741368"/>
            <a:ext cx="12195175" cy="11663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/>
        </p:nvSpPr>
        <p:spPr bwMode="auto">
          <a:xfrm>
            <a:off x="2415540" y="2214245"/>
            <a:ext cx="7617460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汇报完毕</a:t>
            </a:r>
            <a:endParaRPr lang="en-US" altLang="zh-CN" sz="4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  <a:endParaRPr lang="zh-CN" altLang="en-US" sz="4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6" name="组合 191"/>
          <p:cNvGrpSpPr/>
          <p:nvPr/>
        </p:nvGrpSpPr>
        <p:grpSpPr>
          <a:xfrm>
            <a:off x="3954447" y="2714620"/>
            <a:ext cx="5572164" cy="657499"/>
            <a:chOff x="7033689" y="3923629"/>
            <a:chExt cx="5572166" cy="657499"/>
          </a:xfrm>
        </p:grpSpPr>
        <p:sp>
          <p:nvSpPr>
            <p:cNvPr id="108" name="圆角矩形 107"/>
            <p:cNvSpPr/>
            <p:nvPr/>
          </p:nvSpPr>
          <p:spPr>
            <a:xfrm>
              <a:off x="7335865" y="401196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F5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圆角矩形 113"/>
            <p:cNvSpPr/>
            <p:nvPr/>
          </p:nvSpPr>
          <p:spPr>
            <a:xfrm>
              <a:off x="7321723" y="3923629"/>
              <a:ext cx="5284132" cy="642941"/>
            </a:xfrm>
            <a:prstGeom prst="roundRect">
              <a:avLst>
                <a:gd name="adj" fmla="val 50000"/>
              </a:avLst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5"/>
            <p:cNvGrpSpPr/>
            <p:nvPr/>
          </p:nvGrpSpPr>
          <p:grpSpPr>
            <a:xfrm>
              <a:off x="7033689" y="3923629"/>
              <a:ext cx="657499" cy="657499"/>
              <a:chOff x="6961681" y="3995637"/>
              <a:chExt cx="657499" cy="657499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6961681" y="3995637"/>
                <a:ext cx="657499" cy="657499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5" name="TextBox 7"/>
            <p:cNvSpPr>
              <a:spLocks noChangeArrowheads="1"/>
            </p:cNvSpPr>
            <p:nvPr/>
          </p:nvSpPr>
          <p:spPr bwMode="auto">
            <a:xfrm>
              <a:off x="7676633" y="4137943"/>
              <a:ext cx="44291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企业落实法律、法规和政府规章的要求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2"/>
          <p:cNvGrpSpPr/>
          <p:nvPr/>
        </p:nvGrpSpPr>
        <p:grpSpPr>
          <a:xfrm>
            <a:off x="3954447" y="5214950"/>
            <a:ext cx="5715040" cy="657499"/>
            <a:chOff x="7033691" y="4643709"/>
            <a:chExt cx="5715040" cy="657499"/>
          </a:xfrm>
        </p:grpSpPr>
        <p:sp>
          <p:nvSpPr>
            <p:cNvPr id="116" name="圆角矩形 115"/>
            <p:cNvSpPr/>
            <p:nvPr/>
          </p:nvSpPr>
          <p:spPr>
            <a:xfrm>
              <a:off x="7335865" y="473204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F5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圆角矩形 116"/>
            <p:cNvSpPr/>
            <p:nvPr/>
          </p:nvSpPr>
          <p:spPr>
            <a:xfrm>
              <a:off x="7321723" y="4643709"/>
              <a:ext cx="5427008" cy="642941"/>
            </a:xfrm>
            <a:prstGeom prst="roundRect">
              <a:avLst>
                <a:gd name="adj" fmla="val 50000"/>
              </a:avLst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TextBox 7"/>
            <p:cNvSpPr>
              <a:spLocks noChangeArrowheads="1"/>
            </p:cNvSpPr>
            <p:nvPr/>
          </p:nvSpPr>
          <p:spPr bwMode="auto">
            <a:xfrm>
              <a:off x="7676633" y="4786585"/>
              <a:ext cx="285150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不要求企业上报隐患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7"/>
            <p:cNvGrpSpPr/>
            <p:nvPr/>
          </p:nvGrpSpPr>
          <p:grpSpPr>
            <a:xfrm>
              <a:off x="7033691" y="4643709"/>
              <a:ext cx="657499" cy="657499"/>
              <a:chOff x="6961683" y="4715717"/>
              <a:chExt cx="657499" cy="657499"/>
            </a:xfrm>
          </p:grpSpPr>
          <p:sp>
            <p:nvSpPr>
              <p:cNvPr id="118" name="椭圆 117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189"/>
          <p:cNvGrpSpPr/>
          <p:nvPr/>
        </p:nvGrpSpPr>
        <p:grpSpPr>
          <a:xfrm>
            <a:off x="1454117" y="1571612"/>
            <a:ext cx="5500726" cy="758429"/>
            <a:chOff x="913011" y="3933056"/>
            <a:chExt cx="5500726" cy="758429"/>
          </a:xfrm>
        </p:grpSpPr>
        <p:sp>
          <p:nvSpPr>
            <p:cNvPr id="131" name="圆角矩形 130"/>
            <p:cNvSpPr/>
            <p:nvPr/>
          </p:nvSpPr>
          <p:spPr>
            <a:xfrm>
              <a:off x="1215185" y="402138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F5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圆角矩形 131"/>
            <p:cNvSpPr/>
            <p:nvPr/>
          </p:nvSpPr>
          <p:spPr>
            <a:xfrm>
              <a:off x="1201043" y="3933056"/>
              <a:ext cx="5212694" cy="642941"/>
            </a:xfrm>
            <a:prstGeom prst="roundRect">
              <a:avLst>
                <a:gd name="adj" fmla="val 50000"/>
              </a:avLst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132"/>
            <p:cNvGrpSpPr/>
            <p:nvPr/>
          </p:nvGrpSpPr>
          <p:grpSpPr>
            <a:xfrm>
              <a:off x="913011" y="3933056"/>
              <a:ext cx="657499" cy="657499"/>
              <a:chOff x="6961683" y="3995637"/>
              <a:chExt cx="657499" cy="657499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6" name="TextBox 7"/>
            <p:cNvSpPr>
              <a:spLocks noChangeArrowheads="1"/>
            </p:cNvSpPr>
            <p:nvPr/>
          </p:nvSpPr>
          <p:spPr bwMode="auto">
            <a:xfrm>
              <a:off x="1127325" y="4075932"/>
              <a:ext cx="4214842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突破企业隐患自查自报理念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组合 190"/>
          <p:cNvGrpSpPr/>
          <p:nvPr/>
        </p:nvGrpSpPr>
        <p:grpSpPr>
          <a:xfrm>
            <a:off x="1025489" y="4000504"/>
            <a:ext cx="6709160" cy="657499"/>
            <a:chOff x="555821" y="4653136"/>
            <a:chExt cx="6709160" cy="657499"/>
          </a:xfrm>
        </p:grpSpPr>
        <p:sp>
          <p:nvSpPr>
            <p:cNvPr id="137" name="圆角矩形 136"/>
            <p:cNvSpPr/>
            <p:nvPr/>
          </p:nvSpPr>
          <p:spPr>
            <a:xfrm>
              <a:off x="1215185" y="474146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F5E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圆角矩形 137"/>
            <p:cNvSpPr/>
            <p:nvPr/>
          </p:nvSpPr>
          <p:spPr>
            <a:xfrm>
              <a:off x="1201043" y="4653137"/>
              <a:ext cx="5284132" cy="642942"/>
            </a:xfrm>
            <a:prstGeom prst="roundRect">
              <a:avLst>
                <a:gd name="adj" fmla="val 50000"/>
              </a:avLst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TextBox 7"/>
            <p:cNvSpPr>
              <a:spLocks noChangeArrowheads="1"/>
            </p:cNvSpPr>
            <p:nvPr/>
          </p:nvSpPr>
          <p:spPr bwMode="auto">
            <a:xfrm>
              <a:off x="555821" y="4796012"/>
              <a:ext cx="670916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</a:t>
              </a:r>
              <a:r>
                <a:rPr lang="zh-CN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府仅对企业隐患排查治理情况进行管控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139"/>
            <p:cNvGrpSpPr/>
            <p:nvPr/>
          </p:nvGrpSpPr>
          <p:grpSpPr>
            <a:xfrm>
              <a:off x="913011" y="4653136"/>
              <a:ext cx="657499" cy="657499"/>
              <a:chOff x="6961683" y="4715717"/>
              <a:chExt cx="657499" cy="657499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4" name="TextBox 19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64" name="矩形 6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6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9"/>
          <p:cNvSpPr txBox="1"/>
          <p:nvPr/>
        </p:nvSpPr>
        <p:spPr>
          <a:xfrm>
            <a:off x="841003" y="202431"/>
            <a:ext cx="282769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工作理念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841003" y="202431"/>
            <a:ext cx="582808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205" name="矩形 204"/>
          <p:cNvSpPr/>
          <p:nvPr/>
        </p:nvSpPr>
        <p:spPr>
          <a:xfrm>
            <a:off x="4525951" y="2428868"/>
            <a:ext cx="5572164" cy="168904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运用系统化思维，采用信息化手段、一体化设计政府端和企业端，以隐患排查治理体系牵动全区安全生产工作。</a:t>
            </a:r>
            <a:endParaRPr lang="zh-CN" altLang="en-US" sz="24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1096927" y="1928802"/>
            <a:ext cx="2746790" cy="3117895"/>
            <a:chOff x="4422367" y="1142984"/>
            <a:chExt cx="3091256" cy="3760837"/>
          </a:xfrm>
        </p:grpSpPr>
        <p:sp>
          <p:nvSpPr>
            <p:cNvPr id="180" name="Freeform 5"/>
            <p:cNvSpPr/>
            <p:nvPr/>
          </p:nvSpPr>
          <p:spPr bwMode="auto">
            <a:xfrm>
              <a:off x="5104639" y="3832251"/>
              <a:ext cx="2408984" cy="1071570"/>
            </a:xfrm>
            <a:custGeom>
              <a:avLst/>
              <a:gdLst>
                <a:gd name="T0" fmla="*/ 465 w 641"/>
                <a:gd name="T1" fmla="*/ 0 h 284"/>
                <a:gd name="T2" fmla="*/ 641 w 641"/>
                <a:gd name="T3" fmla="*/ 284 h 284"/>
                <a:gd name="T4" fmla="*/ 4 w 641"/>
                <a:gd name="T5" fmla="*/ 284 h 284"/>
                <a:gd name="T6" fmla="*/ 37 w 641"/>
                <a:gd name="T7" fmla="*/ 70 h 284"/>
                <a:gd name="T8" fmla="*/ 0 w 641"/>
                <a:gd name="T9" fmla="*/ 0 h 284"/>
                <a:gd name="T10" fmla="*/ 465 w 641"/>
                <a:gd name="T11" fmla="*/ 0 h 284"/>
                <a:gd name="connsiteX0" fmla="*/ 7175 w 10000"/>
                <a:gd name="connsiteY0" fmla="*/ 23 h 10000"/>
                <a:gd name="connsiteX1" fmla="*/ 10000 w 10000"/>
                <a:gd name="connsiteY1" fmla="*/ 10000 h 10000"/>
                <a:gd name="connsiteX2" fmla="*/ 62 w 10000"/>
                <a:gd name="connsiteY2" fmla="*/ 10000 h 10000"/>
                <a:gd name="connsiteX3" fmla="*/ 577 w 10000"/>
                <a:gd name="connsiteY3" fmla="*/ 2465 h 10000"/>
                <a:gd name="connsiteX4" fmla="*/ 0 w 10000"/>
                <a:gd name="connsiteY4" fmla="*/ 0 h 10000"/>
                <a:gd name="connsiteX5" fmla="*/ 7175 w 10000"/>
                <a:gd name="connsiteY5" fmla="*/ 2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7175" y="23"/>
                  </a:moveTo>
                  <a:cubicBezTo>
                    <a:pt x="7893" y="4777"/>
                    <a:pt x="9563" y="7641"/>
                    <a:pt x="10000" y="10000"/>
                  </a:cubicBezTo>
                  <a:lnTo>
                    <a:pt x="62" y="10000"/>
                  </a:lnTo>
                  <a:cubicBezTo>
                    <a:pt x="359" y="7535"/>
                    <a:pt x="983" y="5317"/>
                    <a:pt x="577" y="2465"/>
                  </a:cubicBezTo>
                  <a:cubicBezTo>
                    <a:pt x="437" y="1408"/>
                    <a:pt x="234" y="599"/>
                    <a:pt x="0" y="0"/>
                  </a:cubicBezTo>
                  <a:lnTo>
                    <a:pt x="7175" y="2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Freeform 6"/>
            <p:cNvSpPr/>
            <p:nvPr/>
          </p:nvSpPr>
          <p:spPr bwMode="auto">
            <a:xfrm>
              <a:off x="4740265" y="1142984"/>
              <a:ext cx="2642162" cy="1240925"/>
            </a:xfrm>
            <a:custGeom>
              <a:avLst/>
              <a:gdLst>
                <a:gd name="T0" fmla="*/ 0 w 751"/>
                <a:gd name="T1" fmla="*/ 353 h 353"/>
                <a:gd name="T2" fmla="*/ 57 w 751"/>
                <a:gd name="T3" fmla="*/ 201 h 353"/>
                <a:gd name="T4" fmla="*/ 680 w 751"/>
                <a:gd name="T5" fmla="*/ 150 h 353"/>
                <a:gd name="T6" fmla="*/ 751 w 751"/>
                <a:gd name="T7" fmla="*/ 353 h 353"/>
                <a:gd name="T8" fmla="*/ 0 w 751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353">
                  <a:moveTo>
                    <a:pt x="0" y="353"/>
                  </a:moveTo>
                  <a:cubicBezTo>
                    <a:pt x="14" y="313"/>
                    <a:pt x="20" y="305"/>
                    <a:pt x="57" y="201"/>
                  </a:cubicBezTo>
                  <a:cubicBezTo>
                    <a:pt x="126" y="10"/>
                    <a:pt x="558" y="0"/>
                    <a:pt x="680" y="150"/>
                  </a:cubicBezTo>
                  <a:cubicBezTo>
                    <a:pt x="730" y="213"/>
                    <a:pt x="751" y="284"/>
                    <a:pt x="751" y="353"/>
                  </a:cubicBezTo>
                  <a:lnTo>
                    <a:pt x="0" y="353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Freeform 7"/>
            <p:cNvSpPr/>
            <p:nvPr/>
          </p:nvSpPr>
          <p:spPr bwMode="auto">
            <a:xfrm>
              <a:off x="4422367" y="2383909"/>
              <a:ext cx="2960060" cy="1011986"/>
            </a:xfrm>
            <a:custGeom>
              <a:avLst/>
              <a:gdLst>
                <a:gd name="T0" fmla="*/ 77 w 839"/>
                <a:gd name="T1" fmla="*/ 287 h 287"/>
                <a:gd name="T2" fmla="*/ 71 w 839"/>
                <a:gd name="T3" fmla="*/ 275 h 287"/>
                <a:gd name="T4" fmla="*/ 42 w 839"/>
                <a:gd name="T5" fmla="*/ 261 h 287"/>
                <a:gd name="T6" fmla="*/ 13 w 839"/>
                <a:gd name="T7" fmla="*/ 219 h 287"/>
                <a:gd name="T8" fmla="*/ 51 w 839"/>
                <a:gd name="T9" fmla="*/ 165 h 287"/>
                <a:gd name="T10" fmla="*/ 102 w 839"/>
                <a:gd name="T11" fmla="*/ 86 h 287"/>
                <a:gd name="T12" fmla="*/ 78 w 839"/>
                <a:gd name="T13" fmla="*/ 31 h 287"/>
                <a:gd name="T14" fmla="*/ 88 w 839"/>
                <a:gd name="T15" fmla="*/ 0 h 287"/>
                <a:gd name="T16" fmla="*/ 839 w 839"/>
                <a:gd name="T17" fmla="*/ 0 h 287"/>
                <a:gd name="T18" fmla="*/ 779 w 839"/>
                <a:gd name="T19" fmla="*/ 199 h 287"/>
                <a:gd name="T20" fmla="*/ 737 w 839"/>
                <a:gd name="T21" fmla="*/ 287 h 287"/>
                <a:gd name="T22" fmla="*/ 77 w 839"/>
                <a:gd name="T2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9" h="287">
                  <a:moveTo>
                    <a:pt x="77" y="287"/>
                  </a:moveTo>
                  <a:cubicBezTo>
                    <a:pt x="76" y="283"/>
                    <a:pt x="74" y="279"/>
                    <a:pt x="71" y="275"/>
                  </a:cubicBezTo>
                  <a:cubicBezTo>
                    <a:pt x="63" y="266"/>
                    <a:pt x="55" y="265"/>
                    <a:pt x="42" y="261"/>
                  </a:cubicBezTo>
                  <a:cubicBezTo>
                    <a:pt x="18" y="253"/>
                    <a:pt x="0" y="244"/>
                    <a:pt x="13" y="219"/>
                  </a:cubicBezTo>
                  <a:cubicBezTo>
                    <a:pt x="24" y="197"/>
                    <a:pt x="26" y="198"/>
                    <a:pt x="51" y="165"/>
                  </a:cubicBezTo>
                  <a:cubicBezTo>
                    <a:pt x="77" y="129"/>
                    <a:pt x="102" y="96"/>
                    <a:pt x="102" y="86"/>
                  </a:cubicBezTo>
                  <a:cubicBezTo>
                    <a:pt x="102" y="60"/>
                    <a:pt x="69" y="60"/>
                    <a:pt x="78" y="31"/>
                  </a:cubicBezTo>
                  <a:cubicBezTo>
                    <a:pt x="82" y="18"/>
                    <a:pt x="85" y="9"/>
                    <a:pt x="88" y="0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39" y="74"/>
                    <a:pt x="815" y="145"/>
                    <a:pt x="779" y="199"/>
                  </a:cubicBezTo>
                  <a:cubicBezTo>
                    <a:pt x="764" y="222"/>
                    <a:pt x="749" y="248"/>
                    <a:pt x="737" y="287"/>
                  </a:cubicBezTo>
                  <a:lnTo>
                    <a:pt x="77" y="287"/>
                  </a:ln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5" name="Freeform 8"/>
            <p:cNvSpPr/>
            <p:nvPr/>
          </p:nvSpPr>
          <p:spPr bwMode="auto">
            <a:xfrm>
              <a:off x="4509898" y="3330652"/>
              <a:ext cx="2546937" cy="1065140"/>
            </a:xfrm>
            <a:custGeom>
              <a:avLst/>
              <a:gdLst>
                <a:gd name="T0" fmla="*/ 666 w 686"/>
                <a:gd name="T1" fmla="*/ 99 h 287"/>
                <a:gd name="T2" fmla="*/ 686 w 686"/>
                <a:gd name="T3" fmla="*/ 287 h 287"/>
                <a:gd name="T4" fmla="*/ 221 w 686"/>
                <a:gd name="T5" fmla="*/ 287 h 287"/>
                <a:gd name="T6" fmla="*/ 53 w 686"/>
                <a:gd name="T7" fmla="*/ 222 h 287"/>
                <a:gd name="T8" fmla="*/ 15 w 686"/>
                <a:gd name="T9" fmla="*/ 184 h 287"/>
                <a:gd name="T10" fmla="*/ 25 w 686"/>
                <a:gd name="T11" fmla="*/ 130 h 287"/>
                <a:gd name="T12" fmla="*/ 15 w 686"/>
                <a:gd name="T13" fmla="*/ 94 h 287"/>
                <a:gd name="T14" fmla="*/ 20 w 686"/>
                <a:gd name="T15" fmla="*/ 75 h 287"/>
                <a:gd name="T16" fmla="*/ 8 w 686"/>
                <a:gd name="T17" fmla="*/ 64 h 287"/>
                <a:gd name="T18" fmla="*/ 14 w 686"/>
                <a:gd name="T19" fmla="*/ 35 h 287"/>
                <a:gd name="T20" fmla="*/ 25 w 686"/>
                <a:gd name="T21" fmla="*/ 0 h 287"/>
                <a:gd name="T22" fmla="*/ 685 w 686"/>
                <a:gd name="T23" fmla="*/ 0 h 287"/>
                <a:gd name="T24" fmla="*/ 666 w 686"/>
                <a:gd name="T25" fmla="*/ 9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287">
                  <a:moveTo>
                    <a:pt x="666" y="99"/>
                  </a:moveTo>
                  <a:cubicBezTo>
                    <a:pt x="658" y="172"/>
                    <a:pt x="668" y="233"/>
                    <a:pt x="686" y="287"/>
                  </a:cubicBezTo>
                  <a:cubicBezTo>
                    <a:pt x="221" y="287"/>
                    <a:pt x="221" y="287"/>
                    <a:pt x="221" y="287"/>
                  </a:cubicBezTo>
                  <a:cubicBezTo>
                    <a:pt x="167" y="221"/>
                    <a:pt x="86" y="228"/>
                    <a:pt x="53" y="222"/>
                  </a:cubicBezTo>
                  <a:cubicBezTo>
                    <a:pt x="26" y="217"/>
                    <a:pt x="16" y="192"/>
                    <a:pt x="15" y="184"/>
                  </a:cubicBezTo>
                  <a:cubicBezTo>
                    <a:pt x="12" y="171"/>
                    <a:pt x="12" y="151"/>
                    <a:pt x="25" y="130"/>
                  </a:cubicBezTo>
                  <a:cubicBezTo>
                    <a:pt x="37" y="108"/>
                    <a:pt x="22" y="109"/>
                    <a:pt x="15" y="94"/>
                  </a:cubicBezTo>
                  <a:cubicBezTo>
                    <a:pt x="11" y="87"/>
                    <a:pt x="18" y="76"/>
                    <a:pt x="20" y="75"/>
                  </a:cubicBezTo>
                  <a:cubicBezTo>
                    <a:pt x="24" y="73"/>
                    <a:pt x="16" y="73"/>
                    <a:pt x="8" y="64"/>
                  </a:cubicBezTo>
                  <a:cubicBezTo>
                    <a:pt x="0" y="54"/>
                    <a:pt x="8" y="45"/>
                    <a:pt x="14" y="35"/>
                  </a:cubicBezTo>
                  <a:cubicBezTo>
                    <a:pt x="19" y="27"/>
                    <a:pt x="28" y="14"/>
                    <a:pt x="25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677" y="27"/>
                    <a:pt x="670" y="59"/>
                    <a:pt x="666" y="99"/>
                  </a:cubicBez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29" name="矩形 2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474327" y="1839860"/>
            <a:ext cx="7912496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6"/>
          <p:cNvGrpSpPr/>
          <p:nvPr/>
        </p:nvGrpSpPr>
        <p:grpSpPr>
          <a:xfrm>
            <a:off x="2302133" y="2076389"/>
            <a:ext cx="1088504" cy="1062826"/>
            <a:chOff x="2312407" y="2492896"/>
            <a:chExt cx="1088504" cy="1062826"/>
          </a:xfrm>
        </p:grpSpPr>
        <p:sp>
          <p:nvSpPr>
            <p:cNvPr id="23" name="椭圆 22"/>
            <p:cNvSpPr/>
            <p:nvPr/>
          </p:nvSpPr>
          <p:spPr>
            <a:xfrm>
              <a:off x="2536815" y="2691626"/>
              <a:ext cx="864096" cy="864096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9"/>
            <p:cNvSpPr txBox="1"/>
            <p:nvPr/>
          </p:nvSpPr>
          <p:spPr>
            <a:xfrm>
              <a:off x="2535961" y="2845375"/>
              <a:ext cx="864096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两项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320791" y="2492896"/>
              <a:ext cx="432048" cy="43204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9"/>
            <p:cNvSpPr txBox="1"/>
            <p:nvPr/>
          </p:nvSpPr>
          <p:spPr>
            <a:xfrm>
              <a:off x="2312407" y="2539226"/>
              <a:ext cx="440432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3297659" y="2974694"/>
            <a:ext cx="7048400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7"/>
          <p:cNvGrpSpPr/>
          <p:nvPr/>
        </p:nvGrpSpPr>
        <p:grpSpPr>
          <a:xfrm>
            <a:off x="1489075" y="3187360"/>
            <a:ext cx="1114890" cy="1062826"/>
            <a:chOff x="1489075" y="3615988"/>
            <a:chExt cx="1114890" cy="1062826"/>
          </a:xfrm>
        </p:grpSpPr>
        <p:sp>
          <p:nvSpPr>
            <p:cNvPr id="35" name="椭圆 34"/>
            <p:cNvSpPr/>
            <p:nvPr/>
          </p:nvSpPr>
          <p:spPr>
            <a:xfrm>
              <a:off x="1713483" y="3814718"/>
              <a:ext cx="864096" cy="864096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9"/>
            <p:cNvSpPr txBox="1"/>
            <p:nvPr/>
          </p:nvSpPr>
          <p:spPr>
            <a:xfrm>
              <a:off x="1739869" y="3929066"/>
              <a:ext cx="864096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五方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共治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497459" y="3615988"/>
              <a:ext cx="432048" cy="43204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9"/>
            <p:cNvSpPr txBox="1"/>
            <p:nvPr/>
          </p:nvSpPr>
          <p:spPr>
            <a:xfrm>
              <a:off x="1489075" y="3662318"/>
              <a:ext cx="440432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474327" y="4097786"/>
            <a:ext cx="7912496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8"/>
          <p:cNvGrpSpPr/>
          <p:nvPr/>
        </p:nvGrpSpPr>
        <p:grpSpPr>
          <a:xfrm>
            <a:off x="2239935" y="4500570"/>
            <a:ext cx="1088504" cy="1062826"/>
            <a:chOff x="2312407" y="4797152"/>
            <a:chExt cx="1088504" cy="1062826"/>
          </a:xfrm>
        </p:grpSpPr>
        <p:sp>
          <p:nvSpPr>
            <p:cNvPr id="41" name="椭圆 40"/>
            <p:cNvSpPr/>
            <p:nvPr/>
          </p:nvSpPr>
          <p:spPr>
            <a:xfrm>
              <a:off x="2536815" y="4995882"/>
              <a:ext cx="864096" cy="864096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9"/>
            <p:cNvSpPr txBox="1"/>
            <p:nvPr/>
          </p:nvSpPr>
          <p:spPr>
            <a:xfrm>
              <a:off x="2525687" y="5143512"/>
              <a:ext cx="864096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多系统联动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320791" y="4797152"/>
              <a:ext cx="432048" cy="43204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9"/>
            <p:cNvSpPr txBox="1"/>
            <p:nvPr/>
          </p:nvSpPr>
          <p:spPr>
            <a:xfrm>
              <a:off x="2312407" y="4843482"/>
              <a:ext cx="440432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3297659" y="5707578"/>
            <a:ext cx="7048400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489075" y="929434"/>
            <a:ext cx="1114890" cy="1062826"/>
            <a:chOff x="1489075" y="1358062"/>
            <a:chExt cx="1114890" cy="1062826"/>
          </a:xfrm>
        </p:grpSpPr>
        <p:sp>
          <p:nvSpPr>
            <p:cNvPr id="14" name="椭圆 13"/>
            <p:cNvSpPr/>
            <p:nvPr/>
          </p:nvSpPr>
          <p:spPr>
            <a:xfrm>
              <a:off x="1713483" y="1556792"/>
              <a:ext cx="864096" cy="864096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9"/>
            <p:cNvSpPr txBox="1"/>
            <p:nvPr/>
          </p:nvSpPr>
          <p:spPr>
            <a:xfrm>
              <a:off x="1739869" y="1643050"/>
              <a:ext cx="864096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一条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1"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主线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497459" y="1358062"/>
              <a:ext cx="432048" cy="432048"/>
            </a:xfrm>
            <a:prstGeom prst="ellipse">
              <a:avLst/>
            </a:prstGeom>
            <a:solidFill>
              <a:srgbClr val="2F5EB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1489075" y="1404392"/>
              <a:ext cx="440432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3025753" y="1214422"/>
            <a:ext cx="4786346" cy="49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2F5EB0"/>
                </a:solidFill>
              </a:rPr>
              <a:t>以隐患排查治理体系建设为主线</a:t>
            </a:r>
            <a:endParaRPr lang="zh-CN" altLang="en-US" sz="2400" b="1" dirty="0">
              <a:solidFill>
                <a:srgbClr val="2F5EB0"/>
              </a:solidFill>
              <a:sym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668695" y="2285992"/>
            <a:ext cx="6072230" cy="49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2F5EB0"/>
                </a:solidFill>
              </a:rPr>
              <a:t>政府安全监管责任和企业主体责任</a:t>
            </a:r>
            <a:endParaRPr lang="zh-CN" altLang="en-US" sz="2400" b="1" dirty="0">
              <a:solidFill>
                <a:srgbClr val="2F5EB0"/>
              </a:solidFill>
              <a:sym typeface="微软雅黑" panose="020B0503020204020204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3168629" y="3214686"/>
            <a:ext cx="6786610" cy="9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2F5EB0"/>
                </a:solidFill>
              </a:rPr>
              <a:t>形成企业负责、职工参与、政府监管、行业自律和社会监督的安全生产工作“社会共治”格局</a:t>
            </a:r>
            <a:endParaRPr lang="zh-CN" altLang="en-US" sz="2400" b="1" dirty="0">
              <a:solidFill>
                <a:srgbClr val="2F5EB0"/>
              </a:solidFill>
              <a:sym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3525819" y="4286256"/>
            <a:ext cx="8072494" cy="14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2F5EB0"/>
                </a:solidFill>
              </a:rPr>
              <a:t>推动安全生产条件普查、安全生产标准化、企业诚信体系、网格化管控、风险动态分级评定、差异化监管、综合考核评定等多系统联动</a:t>
            </a:r>
            <a:endParaRPr lang="zh-CN" altLang="en-US" sz="2400" b="1" dirty="0">
              <a:solidFill>
                <a:srgbClr val="2F5EB0"/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文本框 9"/>
          <p:cNvSpPr txBox="1"/>
          <p:nvPr/>
        </p:nvSpPr>
        <p:spPr>
          <a:xfrm>
            <a:off x="841003" y="202431"/>
            <a:ext cx="582808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工作内容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62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7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29" name="矩形 2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KSO_Shape"/>
          <p:cNvSpPr/>
          <p:nvPr/>
        </p:nvSpPr>
        <p:spPr bwMode="auto">
          <a:xfrm>
            <a:off x="331060" y="261229"/>
            <a:ext cx="299804" cy="22865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841003" y="202431"/>
            <a:ext cx="618527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把握核心，明确体系建设运行机制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3638938" y="1838003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548386" y="1503681"/>
            <a:ext cx="546935" cy="546935"/>
          </a:xfrm>
          <a:prstGeom prst="ellipse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6597653" y="1571612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18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6" name="Freeform 9"/>
          <p:cNvSpPr/>
          <p:nvPr/>
        </p:nvSpPr>
        <p:spPr bwMode="auto">
          <a:xfrm flipH="1">
            <a:off x="1025489" y="1571612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2062071" y="2176235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44638" y="2957812"/>
            <a:ext cx="208754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体系核心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312033" y="1285860"/>
            <a:ext cx="3857652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建立企业综合动态评定运行机制</a:t>
            </a:r>
            <a:endParaRPr lang="zh-CN" altLang="en-US" sz="20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526347" y="2285992"/>
            <a:ext cx="3024336" cy="17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F5EB0"/>
                </a:solidFill>
              </a:rPr>
              <a:t>建立了企业综合动态分级评定运行机制。</a:t>
            </a:r>
            <a:r>
              <a:rPr lang="zh-TW" altLang="en-US" sz="1800" dirty="0">
                <a:solidFill>
                  <a:srgbClr val="2F5EB0"/>
                </a:solidFill>
              </a:rPr>
              <a:t>充分运用安全生产标准化成果，对生产经营单位安全生产状态进行初次评定</a:t>
            </a:r>
            <a:r>
              <a:rPr lang="zh-CN" altLang="en-US" sz="1800" dirty="0">
                <a:solidFill>
                  <a:srgbClr val="2F5EB0"/>
                </a:solidFill>
              </a:rPr>
              <a:t>。</a:t>
            </a:r>
            <a:endParaRPr lang="zh-CN" altLang="en-US" sz="1800" dirty="0">
              <a:solidFill>
                <a:srgbClr val="2F5EB0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423" y="3571876"/>
            <a:ext cx="4572032" cy="256224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实施企业分类分级管理为基础，以隐患排查治理定制化服务为重点，以安全管理信息系统为平台，以企业、政府隐患排查治理资源与数据共享为核心，以隐患排查治理带动安全生产整体水平提升、安全生产形势持续稳定好转为目标的工作体系。</a:t>
            </a:r>
            <a:endParaRPr lang="zh-CN" altLang="en-US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85019" cy="583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2931" y="0"/>
            <a:ext cx="576064" cy="836712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4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841003" y="202431"/>
            <a:ext cx="54708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企业综合动态评定运行机制</a:t>
            </a:r>
            <a:endParaRPr lang="zh-CN" altLang="en-US" sz="280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9986019" y="6493142"/>
            <a:ext cx="1152128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334546" y="254607"/>
            <a:ext cx="292833" cy="222065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47" name="Text Placeholder 4"/>
          <p:cNvSpPr txBox="1"/>
          <p:nvPr/>
        </p:nvSpPr>
        <p:spPr>
          <a:xfrm>
            <a:off x="2239935" y="5500702"/>
            <a:ext cx="7500990" cy="642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目前全区</a:t>
            </a:r>
            <a:r>
              <a:rPr lang="en-US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16893</a:t>
            </a:r>
            <a:r>
              <a:rPr lang="zh-CN" altLang="en-US" sz="24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家企业，已经全部完成了监管分类划分</a:t>
            </a:r>
            <a:endParaRPr lang="en-US" altLang="zh-CN" sz="24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454909" y="1571612"/>
            <a:ext cx="2955248" cy="972348"/>
            <a:chOff x="4065365" y="1864251"/>
            <a:chExt cx="2955248" cy="972348"/>
          </a:xfrm>
        </p:grpSpPr>
        <p:grpSp>
          <p:nvGrpSpPr>
            <p:cNvPr id="56" name="组合 7"/>
            <p:cNvGrpSpPr/>
            <p:nvPr/>
          </p:nvGrpSpPr>
          <p:grpSpPr>
            <a:xfrm rot="10800000">
              <a:off x="5827775" y="1864251"/>
              <a:ext cx="1192838" cy="972348"/>
              <a:chOff x="3456897" y="3211271"/>
              <a:chExt cx="1232193" cy="1004428"/>
            </a:xfrm>
          </p:grpSpPr>
          <p:sp>
            <p:nvSpPr>
              <p:cNvPr id="60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 flipV="1">
              <a:off x="4065365" y="2335911"/>
              <a:ext cx="1776924" cy="28406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24"/>
            <p:cNvSpPr txBox="1"/>
            <p:nvPr/>
          </p:nvSpPr>
          <p:spPr>
            <a:xfrm>
              <a:off x="6131740" y="2027091"/>
              <a:ext cx="759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大类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026281" y="3929066"/>
            <a:ext cx="3493793" cy="972348"/>
            <a:chOff x="3970769" y="3490810"/>
            <a:chExt cx="3493793" cy="972348"/>
          </a:xfrm>
        </p:grpSpPr>
        <p:grpSp>
          <p:nvGrpSpPr>
            <p:cNvPr id="63" name="组合 14"/>
            <p:cNvGrpSpPr/>
            <p:nvPr/>
          </p:nvGrpSpPr>
          <p:grpSpPr>
            <a:xfrm rot="10800000">
              <a:off x="6271724" y="3490810"/>
              <a:ext cx="1192838" cy="972348"/>
              <a:chOff x="3456897" y="3211271"/>
              <a:chExt cx="1232193" cy="1004428"/>
            </a:xfrm>
          </p:grpSpPr>
          <p:sp>
            <p:nvSpPr>
              <p:cNvPr id="67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561365" y="3313434"/>
                <a:ext cx="800100" cy="800100"/>
              </a:xfrm>
              <a:prstGeom prst="ellipse">
                <a:avLst/>
              </a:prstGeom>
              <a:solidFill>
                <a:srgbClr val="0D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>
              <a:off x="3970769" y="3983281"/>
              <a:ext cx="2300955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25"/>
            <p:cNvSpPr txBox="1"/>
            <p:nvPr/>
          </p:nvSpPr>
          <p:spPr>
            <a:xfrm>
              <a:off x="6592143" y="3662506"/>
              <a:ext cx="7595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26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个安全监管部门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13"/>
          <p:cNvGrpSpPr/>
          <p:nvPr/>
        </p:nvGrpSpPr>
        <p:grpSpPr>
          <a:xfrm>
            <a:off x="6383339" y="2786058"/>
            <a:ext cx="4098569" cy="972348"/>
            <a:chOff x="2298700" y="4943034"/>
            <a:chExt cx="4098569" cy="972348"/>
          </a:xfrm>
        </p:grpSpPr>
        <p:grpSp>
          <p:nvGrpSpPr>
            <p:cNvPr id="70" name="组合 19"/>
            <p:cNvGrpSpPr/>
            <p:nvPr/>
          </p:nvGrpSpPr>
          <p:grpSpPr>
            <a:xfrm rot="10800000">
              <a:off x="5204431" y="4943034"/>
              <a:ext cx="1192838" cy="972348"/>
              <a:chOff x="3456897" y="3211271"/>
              <a:chExt cx="1232193" cy="1004428"/>
            </a:xfrm>
          </p:grpSpPr>
          <p:sp>
            <p:nvSpPr>
              <p:cNvPr id="74" name="Freeform 70"/>
              <p:cNvSpPr>
                <a:spLocks noChangeAspect="1"/>
              </p:cNvSpPr>
              <p:nvPr/>
            </p:nvSpPr>
            <p:spPr bwMode="auto">
              <a:xfrm>
                <a:off x="3456897" y="3211271"/>
                <a:ext cx="1232193" cy="1004428"/>
              </a:xfrm>
              <a:custGeom>
                <a:avLst/>
                <a:gdLst>
                  <a:gd name="T0" fmla="*/ 1210 w 1210"/>
                  <a:gd name="T1" fmla="*/ 491 h 986"/>
                  <a:gd name="T2" fmla="*/ 982 w 1210"/>
                  <a:gd name="T3" fmla="*/ 424 h 986"/>
                  <a:gd name="T4" fmla="*/ 494 w 1210"/>
                  <a:gd name="T5" fmla="*/ 0 h 986"/>
                  <a:gd name="T6" fmla="*/ 0 w 1210"/>
                  <a:gd name="T7" fmla="*/ 493 h 986"/>
                  <a:gd name="T8" fmla="*/ 494 w 1210"/>
                  <a:gd name="T9" fmla="*/ 986 h 986"/>
                  <a:gd name="T10" fmla="*/ 983 w 1210"/>
                  <a:gd name="T11" fmla="*/ 557 h 986"/>
                  <a:gd name="T12" fmla="*/ 1210 w 1210"/>
                  <a:gd name="T13" fmla="*/ 491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0" h="986">
                    <a:moveTo>
                      <a:pt x="1210" y="491"/>
                    </a:moveTo>
                    <a:cubicBezTo>
                      <a:pt x="982" y="424"/>
                      <a:pt x="982" y="424"/>
                      <a:pt x="982" y="424"/>
                    </a:cubicBezTo>
                    <a:cubicBezTo>
                      <a:pt x="949" y="184"/>
                      <a:pt x="743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ubicBezTo>
                      <a:pt x="0" y="766"/>
                      <a:pt x="221" y="986"/>
                      <a:pt x="494" y="986"/>
                    </a:cubicBezTo>
                    <a:cubicBezTo>
                      <a:pt x="745" y="986"/>
                      <a:pt x="952" y="799"/>
                      <a:pt x="983" y="557"/>
                    </a:cubicBezTo>
                    <a:lnTo>
                      <a:pt x="1210" y="49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561365" y="3313435"/>
                <a:ext cx="800100" cy="800100"/>
              </a:xfrm>
              <a:prstGeom prst="ellipse">
                <a:avLst/>
              </a:prstGeom>
              <a:solidFill>
                <a:srgbClr val="53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1" name="直接连接符 70"/>
            <p:cNvCxnSpPr/>
            <p:nvPr/>
          </p:nvCxnSpPr>
          <p:spPr>
            <a:xfrm>
              <a:off x="2298700" y="5429208"/>
              <a:ext cx="2920245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26"/>
            <p:cNvSpPr txBox="1"/>
            <p:nvPr/>
          </p:nvSpPr>
          <p:spPr>
            <a:xfrm>
              <a:off x="5554353" y="5113206"/>
              <a:ext cx="7155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85</a:t>
              </a:r>
              <a:endPara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小类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047" y="1571612"/>
            <a:ext cx="81320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椭圆 33"/>
          <p:cNvSpPr/>
          <p:nvPr/>
        </p:nvSpPr>
        <p:spPr>
          <a:xfrm>
            <a:off x="1239803" y="1071546"/>
            <a:ext cx="4643470" cy="421484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4" grpId="0" animBg="1"/>
    </p:bldLst>
  </p:timing>
</p:sld>
</file>

<file path=ppt/tags/tag1.xml><?xml version="1.0" encoding="utf-8"?>
<p:tagLst xmlns:p="http://schemas.openxmlformats.org/presentationml/2006/main">
  <p:tag name="MH" val="20160524111011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MH" val="20160524111011"/>
  <p:tag name="MH_LIBRARY" val="GRAPHIC"/>
  <p:tag name="MH_TYPE" val="Other"/>
  <p:tag name="MH_ORDER" val="3"/>
</p:tagLst>
</file>

<file path=ppt/tags/tag3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60524111011"/>
  <p:tag name="MH_LIBRARY" val="GRAPHIC"/>
</p:tagLst>
</file>

<file path=ppt/tags/tag4.xml><?xml version="1.0" encoding="utf-8"?>
<p:tagLst xmlns:p="http://schemas.openxmlformats.org/presentationml/2006/main">
  <p:tag name="MH" val="20160524101812"/>
  <p:tag name="MH_LIBRARY" val="GRAPHIC"/>
  <p:tag name="MH_TYPE" val="Other"/>
  <p:tag name="MH_ORDER" val="11"/>
</p:tagLst>
</file>

<file path=ppt/tags/tag5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3847</Words>
  <Application>WPS 演示</Application>
  <PresentationFormat>自定义</PresentationFormat>
  <Paragraphs>713</Paragraphs>
  <Slides>41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3" baseType="lpstr">
      <vt:lpstr>Arial</vt:lpstr>
      <vt:lpstr>宋体</vt:lpstr>
      <vt:lpstr>Wingdings</vt:lpstr>
      <vt:lpstr>微软雅黑</vt:lpstr>
      <vt:lpstr>仿宋_GB2312</vt:lpstr>
      <vt:lpstr>仿宋</vt:lpstr>
      <vt:lpstr>方正兰亭超细黑简体</vt:lpstr>
      <vt:lpstr>黑体</vt:lpstr>
      <vt:lpstr>方正大黑简体</vt:lpstr>
      <vt:lpstr>Calibri</vt:lpstr>
      <vt:lpstr>方正兰亭黑简体</vt:lpstr>
      <vt:lpstr>Calibri</vt:lpstr>
      <vt:lpstr>Open Sans</vt:lpstr>
      <vt:lpstr>Open Sans</vt:lpstr>
      <vt:lpstr>Arial Unicode MS</vt:lpstr>
      <vt:lpstr>Impact MT Std</vt:lpstr>
      <vt:lpstr>Times New Roman</vt:lpstr>
      <vt:lpstr>Arial Narrow</vt:lpstr>
      <vt:lpstr>Agency FB</vt:lpstr>
      <vt:lpstr>UKIJ Qolyazma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A呀土豆baby</cp:lastModifiedBy>
  <cp:revision>2</cp:revision>
  <dcterms:created xsi:type="dcterms:W3CDTF">2018-12-06T13:51:00Z</dcterms:created>
  <dcterms:modified xsi:type="dcterms:W3CDTF">2021-09-20T00:27:13Z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RubyTemplateID">
    <vt:lpwstr>13</vt:lpwstr>
  </property>
  <property fmtid="{D5CDD505-2E9C-101B-9397-08002B2CF9AE}" pid="4" name="ICV">
    <vt:lpwstr>B43CD0B46FC94F639797098406CC89C0</vt:lpwstr>
  </property>
</Properties>
</file>