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1"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3"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3" r:id="rId8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3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660"/>
  </p:normalViewPr>
  <p:slideViewPr>
    <p:cSldViewPr snapToGrid="0" showGuides="1">
      <p:cViewPr varScale="1">
        <p:scale>
          <a:sx n="95" d="100"/>
          <a:sy n="95" d="100"/>
        </p:scale>
        <p:origin x="104" y="172"/>
      </p:cViewPr>
      <p:guideLst>
        <p:guide orient="horz" pos="2160"/>
        <p:guide pos="3817"/>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3925-2C12-4D94-BEAC-C4944431A3B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B2370-6929-4E8D-9A06-32205B1E10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4CB953E-0DEB-46D9-9E26-0F1AE119A6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FEB82B-0D6C-440F-908A-EC7B2F7250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4CB953E-0DEB-46D9-9E26-0F1AE119A6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FEB82B-0D6C-440F-908A-EC7B2F7250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B953E-0DEB-46D9-9E26-0F1AE119A67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EB82B-0D6C-440F-908A-EC7B2F7250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61.xml.rels><?xml version="1.0" encoding="UTF-8" standalone="yes"?>
<Relationships xmlns="http://schemas.openxmlformats.org/package/2006/relationships"><Relationship Id="rId6" Type="http://schemas.openxmlformats.org/officeDocument/2006/relationships/notesSlide" Target="../notesSlides/notesSlide61.xml"/><Relationship Id="rId5" Type="http://schemas.openxmlformats.org/officeDocument/2006/relationships/slideLayout" Target="../slideLayouts/slideLayout2.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image" Target="../media/image48.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7" name="流程图: 手动输入 6"/>
          <p:cNvSpPr/>
          <p:nvPr/>
        </p:nvSpPr>
        <p:spPr>
          <a:xfrm rot="16200000">
            <a:off x="7063857" y="455376"/>
            <a:ext cx="3752850" cy="6503437"/>
          </a:xfrm>
          <a:prstGeom prst="flowChartManualInput">
            <a:avLst/>
          </a:prstGeom>
          <a:solidFill>
            <a:srgbClr val="25536D">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rot="16200000" flipH="1" flipV="1">
            <a:off x="-1564901" y="1590023"/>
            <a:ext cx="6858000" cy="3715647"/>
          </a:xfrm>
          <a:custGeom>
            <a:avLst/>
            <a:gdLst>
              <a:gd name="connsiteX0" fmla="*/ 0 w 6858000"/>
              <a:gd name="connsiteY0" fmla="*/ 2376927 h 7771990"/>
              <a:gd name="connsiteX1" fmla="*/ 0 w 6858000"/>
              <a:gd name="connsiteY1" fmla="*/ 7771990 h 7771990"/>
              <a:gd name="connsiteX2" fmla="*/ 6858000 w 6858000"/>
              <a:gd name="connsiteY2" fmla="*/ 7771990 h 7771990"/>
              <a:gd name="connsiteX3" fmla="*/ 6858000 w 6858000"/>
              <a:gd name="connsiteY3" fmla="*/ 0 h 7771990"/>
            </a:gdLst>
            <a:ahLst/>
            <a:cxnLst>
              <a:cxn ang="0">
                <a:pos x="connsiteX0" y="connsiteY0"/>
              </a:cxn>
              <a:cxn ang="0">
                <a:pos x="connsiteX1" y="connsiteY1"/>
              </a:cxn>
              <a:cxn ang="0">
                <a:pos x="connsiteX2" y="connsiteY2"/>
              </a:cxn>
              <a:cxn ang="0">
                <a:pos x="connsiteX3" y="connsiteY3"/>
              </a:cxn>
            </a:cxnLst>
            <a:rect l="l" t="t" r="r" b="b"/>
            <a:pathLst>
              <a:path w="6858000" h="7771990">
                <a:moveTo>
                  <a:pt x="0" y="2376927"/>
                </a:moveTo>
                <a:lnTo>
                  <a:pt x="0" y="7771990"/>
                </a:lnTo>
                <a:lnTo>
                  <a:pt x="6858000" y="7771990"/>
                </a:lnTo>
                <a:lnTo>
                  <a:pt x="685800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rot="16200000" flipH="1" flipV="1">
            <a:off x="5257198" y="4886224"/>
            <a:ext cx="1857475" cy="2105027"/>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rot="16200000" flipH="1" flipV="1">
            <a:off x="5446332" y="4531388"/>
            <a:ext cx="844651" cy="957221"/>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2"/>
          <p:cNvSpPr>
            <a:spLocks noGrp="1" noChangeArrowheads="1"/>
          </p:cNvSpPr>
          <p:nvPr>
            <p:ph type="ctrTitle"/>
          </p:nvPr>
        </p:nvSpPr>
        <p:spPr>
          <a:xfrm>
            <a:off x="6824272" y="2819567"/>
            <a:ext cx="4950329" cy="1015663"/>
          </a:xfrm>
        </p:spPr>
        <p:txBody>
          <a:bodyPr wrap="square">
            <a:spAutoFit/>
          </a:bodyPr>
          <a:lstStyle/>
          <a:p>
            <a:pPr>
              <a:lnSpc>
                <a:spcPct val="100000"/>
              </a:lnSpc>
            </a:pPr>
            <a:r>
              <a:rPr lang="en-US" altLang="zh-CN" b="1" dirty="0">
                <a:solidFill>
                  <a:schemeClr val="bg1"/>
                </a:solidFill>
                <a:latin typeface="微软雅黑" panose="020B0503020204020204" pitchFamily="34" charset="-122"/>
                <a:ea typeface="微软雅黑" panose="020B0503020204020204" pitchFamily="34" charset="-122"/>
              </a:rPr>
              <a:t>EHS</a:t>
            </a:r>
            <a:r>
              <a:rPr lang="zh-CN" altLang="en-US" b="1" dirty="0">
                <a:solidFill>
                  <a:schemeClr val="bg1"/>
                </a:solidFill>
                <a:latin typeface="微软雅黑" panose="020B0503020204020204" pitchFamily="34" charset="-122"/>
                <a:ea typeface="微软雅黑" panose="020B0503020204020204" pitchFamily="34" charset="-122"/>
              </a:rPr>
              <a:t>风险管理</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205903" y="4218340"/>
            <a:ext cx="1415552" cy="369332"/>
          </a:xfrm>
          <a:prstGeom prst="rect">
            <a:avLst/>
          </a:prstGeom>
          <a:noFill/>
        </p:spPr>
        <p:txBody>
          <a:bodyPr wrap="square" rtlCol="0">
            <a:spAutoFit/>
          </a:bodyPr>
          <a:lstStyle/>
          <a:p>
            <a:r>
              <a:rPr lang="zh-CN" altLang="en-US" dirty="0">
                <a:solidFill>
                  <a:schemeClr val="bg1"/>
                </a:solidFill>
              </a:rPr>
              <a:t>培训讲师：</a:t>
            </a:r>
            <a:endParaRPr lang="zh-CN" altLang="en-US" dirty="0">
              <a:solidFill>
                <a:schemeClr val="bg1"/>
              </a:solidFill>
            </a:endParaRPr>
          </a:p>
        </p:txBody>
      </p:sp>
      <p:sp>
        <p:nvSpPr>
          <p:cNvPr id="18" name="文本框 17"/>
          <p:cNvSpPr txBox="1"/>
          <p:nvPr/>
        </p:nvSpPr>
        <p:spPr>
          <a:xfrm>
            <a:off x="9698951" y="4237948"/>
            <a:ext cx="1415552" cy="369332"/>
          </a:xfrm>
          <a:prstGeom prst="rect">
            <a:avLst/>
          </a:prstGeom>
          <a:noFill/>
        </p:spPr>
        <p:txBody>
          <a:bodyPr wrap="square" rtlCol="0">
            <a:spAutoFit/>
          </a:bodyPr>
          <a:lstStyle/>
          <a:p>
            <a:r>
              <a:rPr lang="zh-CN" altLang="en-US" dirty="0">
                <a:solidFill>
                  <a:schemeClr val="bg1"/>
                </a:solidFill>
              </a:rPr>
              <a:t>培训日期：</a:t>
            </a:r>
            <a:endParaRPr lang="zh-CN" altLang="en-US" dirty="0">
              <a:solidFill>
                <a:schemeClr val="bg1"/>
              </a:solidFill>
            </a:endParaRPr>
          </a:p>
        </p:txBody>
      </p:sp>
      <p:sp>
        <p:nvSpPr>
          <p:cNvPr id="19" name="任意多边形: 形状 18"/>
          <p:cNvSpPr/>
          <p:nvPr/>
        </p:nvSpPr>
        <p:spPr>
          <a:xfrm rot="16200000" flipH="1" flipV="1">
            <a:off x="4544505" y="493536"/>
            <a:ext cx="1857475" cy="2105027"/>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rot="16200000" flipH="1" flipV="1">
            <a:off x="5183357" y="1745553"/>
            <a:ext cx="844651" cy="957221"/>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962023"/>
            <a:ext cx="12192000" cy="5895978"/>
          </a:xfrm>
          <a:prstGeom prst="rect">
            <a:avLst/>
          </a:prstGeom>
        </p:spPr>
      </p:pic>
      <p:sp>
        <p:nvSpPr>
          <p:cNvPr id="22" name="矩形 21"/>
          <p:cNvSpPr/>
          <p:nvPr/>
        </p:nvSpPr>
        <p:spPr>
          <a:xfrm>
            <a:off x="0" y="951358"/>
            <a:ext cx="12192000" cy="5917301"/>
          </a:xfrm>
          <a:prstGeom prst="rect">
            <a:avLst/>
          </a:prstGeom>
          <a:solidFill>
            <a:srgbClr val="25536D">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187969"/>
            <a:ext cx="3784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风险管理的要素</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7" name="矩形 16"/>
          <p:cNvSpPr/>
          <p:nvPr/>
        </p:nvSpPr>
        <p:spPr>
          <a:xfrm>
            <a:off x="4183002" y="3643067"/>
            <a:ext cx="902811" cy="523220"/>
          </a:xfrm>
          <a:prstGeom prst="rect">
            <a:avLst/>
          </a:prstGeom>
        </p:spPr>
        <p:txBody>
          <a:bodyPr wrap="none">
            <a:spAutoFit/>
          </a:bodyPr>
          <a:lstStyle/>
          <a:p>
            <a:pPr algn="ctr" eaLnBrk="0" hangingPunct="0"/>
            <a:r>
              <a:rPr lang="zh-CN" altLang="en-US" sz="2800" dirty="0">
                <a:solidFill>
                  <a:schemeClr val="bg1"/>
                </a:solidFill>
                <a:latin typeface="微软雅黑" panose="020B0503020204020204" pitchFamily="34" charset="-122"/>
                <a:ea typeface="微软雅黑" panose="020B0503020204020204" pitchFamily="34" charset="-122"/>
              </a:rPr>
              <a:t>资金</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rot="5400000">
            <a:off x="3597630" y="3887316"/>
            <a:ext cx="831912" cy="129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721618" y="3051975"/>
            <a:ext cx="2738394" cy="1705403"/>
          </a:xfrm>
          <a:prstGeom prst="rect">
            <a:avLst/>
          </a:prstGeom>
        </p:spPr>
        <p:txBody>
          <a:bodyPr wrap="square">
            <a:spAutoFit/>
          </a:bodyPr>
          <a:lstStyle/>
          <a:p>
            <a:pPr algn="just">
              <a:lnSpc>
                <a:spcPct val="150000"/>
              </a:lnSpc>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额度满足要求；</a:t>
            </a:r>
            <a:endParaRPr lang="zh-CN" altLang="en-US"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具有明确的使用计划；</a:t>
            </a:r>
            <a:endParaRPr lang="zh-CN" altLang="en-US"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做到专款专用；</a:t>
            </a:r>
            <a:endParaRPr lang="zh-CN" altLang="en-US"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能够降低事故风险。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直角三角形 23"/>
          <p:cNvSpPr/>
          <p:nvPr/>
        </p:nvSpPr>
        <p:spPr>
          <a:xfrm rot="10800000">
            <a:off x="4949369" y="951352"/>
            <a:ext cx="7242629" cy="1838236"/>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10800000" flipH="1" flipV="1">
            <a:off x="0" y="5019764"/>
            <a:ext cx="7242629" cy="183823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158850"/>
            <a:ext cx="3784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风险管理的要素</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32736" y="1997909"/>
            <a:ext cx="4611327" cy="3908733"/>
          </a:xfrm>
          <a:custGeom>
            <a:avLst/>
            <a:gdLst>
              <a:gd name="connsiteX0" fmla="*/ 3265136 w 4140722"/>
              <a:gd name="connsiteY0" fmla="*/ 1261686 h 3509831"/>
              <a:gd name="connsiteX1" fmla="*/ 3665799 w 4140722"/>
              <a:gd name="connsiteY1" fmla="*/ 1261686 h 3509831"/>
              <a:gd name="connsiteX2" fmla="*/ 3275887 w 4140722"/>
              <a:gd name="connsiteY2" fmla="*/ 3509831 h 3509831"/>
              <a:gd name="connsiteX3" fmla="*/ 2875224 w 4140722"/>
              <a:gd name="connsiteY3" fmla="*/ 3509831 h 3509831"/>
              <a:gd name="connsiteX4" fmla="*/ 330789 w 4140722"/>
              <a:gd name="connsiteY4" fmla="*/ 1032189 h 3509831"/>
              <a:gd name="connsiteX5" fmla="*/ 535508 w 4140722"/>
              <a:gd name="connsiteY5" fmla="*/ 1032189 h 3509831"/>
              <a:gd name="connsiteX6" fmla="*/ 204719 w 4140722"/>
              <a:gd name="connsiteY6" fmla="*/ 2772020 h 3509831"/>
              <a:gd name="connsiteX7" fmla="*/ 0 w 4140722"/>
              <a:gd name="connsiteY7" fmla="*/ 2772020 h 3509831"/>
              <a:gd name="connsiteX8" fmla="*/ 3936003 w 4140722"/>
              <a:gd name="connsiteY8" fmla="*/ 592070 h 3509831"/>
              <a:gd name="connsiteX9" fmla="*/ 4140722 w 4140722"/>
              <a:gd name="connsiteY9" fmla="*/ 592070 h 3509831"/>
              <a:gd name="connsiteX10" fmla="*/ 3809933 w 4140722"/>
              <a:gd name="connsiteY10" fmla="*/ 2331901 h 3509831"/>
              <a:gd name="connsiteX11" fmla="*/ 3605214 w 4140722"/>
              <a:gd name="connsiteY11" fmla="*/ 2331901 h 3509831"/>
              <a:gd name="connsiteX12" fmla="*/ 1368435 w 4140722"/>
              <a:gd name="connsiteY12" fmla="*/ 304800 h 3509831"/>
              <a:gd name="connsiteX13" fmla="*/ 3280036 w 4140722"/>
              <a:gd name="connsiteY13" fmla="*/ 304800 h 3509831"/>
              <a:gd name="connsiteX14" fmla="*/ 2772287 w 4140722"/>
              <a:gd name="connsiteY14" fmla="*/ 3097930 h 3509831"/>
              <a:gd name="connsiteX15" fmla="*/ 860686 w 4140722"/>
              <a:gd name="connsiteY15" fmla="*/ 3097930 h 3509831"/>
              <a:gd name="connsiteX16" fmla="*/ 855310 w 4140722"/>
              <a:gd name="connsiteY16" fmla="*/ 0 h 3509831"/>
              <a:gd name="connsiteX17" fmla="*/ 1255973 w 4140722"/>
              <a:gd name="connsiteY17" fmla="*/ 0 h 3509831"/>
              <a:gd name="connsiteX18" fmla="*/ 866061 w 4140722"/>
              <a:gd name="connsiteY18" fmla="*/ 2248145 h 3509831"/>
              <a:gd name="connsiteX19" fmla="*/ 465398 w 4140722"/>
              <a:gd name="connsiteY19" fmla="*/ 2248145 h 350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0722" h="3509831">
                <a:moveTo>
                  <a:pt x="3265136" y="1261686"/>
                </a:moveTo>
                <a:lnTo>
                  <a:pt x="3665799" y="1261686"/>
                </a:lnTo>
                <a:lnTo>
                  <a:pt x="3275887" y="3509831"/>
                </a:lnTo>
                <a:lnTo>
                  <a:pt x="2875224" y="3509831"/>
                </a:lnTo>
                <a:close/>
                <a:moveTo>
                  <a:pt x="330789" y="1032189"/>
                </a:moveTo>
                <a:lnTo>
                  <a:pt x="535508" y="1032189"/>
                </a:lnTo>
                <a:lnTo>
                  <a:pt x="204719" y="2772020"/>
                </a:lnTo>
                <a:lnTo>
                  <a:pt x="0" y="2772020"/>
                </a:lnTo>
                <a:close/>
                <a:moveTo>
                  <a:pt x="3936003" y="592070"/>
                </a:moveTo>
                <a:lnTo>
                  <a:pt x="4140722" y="592070"/>
                </a:lnTo>
                <a:lnTo>
                  <a:pt x="3809933" y="2331901"/>
                </a:lnTo>
                <a:lnTo>
                  <a:pt x="3605214" y="2331901"/>
                </a:lnTo>
                <a:close/>
                <a:moveTo>
                  <a:pt x="1368435" y="304800"/>
                </a:moveTo>
                <a:lnTo>
                  <a:pt x="3280036" y="304800"/>
                </a:lnTo>
                <a:lnTo>
                  <a:pt x="2772287" y="3097930"/>
                </a:lnTo>
                <a:lnTo>
                  <a:pt x="860686" y="3097930"/>
                </a:lnTo>
                <a:close/>
                <a:moveTo>
                  <a:pt x="855310" y="0"/>
                </a:moveTo>
                <a:lnTo>
                  <a:pt x="1255973" y="0"/>
                </a:lnTo>
                <a:lnTo>
                  <a:pt x="866061" y="2248145"/>
                </a:lnTo>
                <a:lnTo>
                  <a:pt x="465398" y="2248145"/>
                </a:lnTo>
                <a:close/>
              </a:path>
            </a:pathLst>
          </a:custGeom>
          <a:effectLst>
            <a:outerShdw blurRad="63500" sx="102000" sy="102000" algn="ctr" rotWithShape="0">
              <a:prstClr val="black">
                <a:alpha val="40000"/>
              </a:prstClr>
            </a:outerShdw>
          </a:effectLst>
        </p:spPr>
      </p:pic>
      <p:sp>
        <p:nvSpPr>
          <p:cNvPr id="18" name="矩形 17"/>
          <p:cNvSpPr/>
          <p:nvPr/>
        </p:nvSpPr>
        <p:spPr>
          <a:xfrm>
            <a:off x="5301997" y="1743867"/>
            <a:ext cx="902811" cy="523220"/>
          </a:xfrm>
          <a:prstGeom prst="rect">
            <a:avLst/>
          </a:prstGeom>
        </p:spPr>
        <p:txBody>
          <a:bodyPr wrap="none">
            <a:spAutoFit/>
          </a:bodyPr>
          <a:lstStyle/>
          <a:p>
            <a:pPr algn="just" eaLnBrk="0" hangingPunct="0"/>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人力</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rot="10800000">
            <a:off x="5418787" y="2267087"/>
            <a:ext cx="831912" cy="129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20" name="矩形 19"/>
          <p:cNvSpPr/>
          <p:nvPr/>
        </p:nvSpPr>
        <p:spPr>
          <a:xfrm>
            <a:off x="5301997" y="2396679"/>
            <a:ext cx="6096000" cy="3367397"/>
          </a:xfrm>
          <a:prstGeom prst="rect">
            <a:avLst/>
          </a:prstGeom>
        </p:spPr>
        <p:txBody>
          <a:bodyPr>
            <a:spAutoFit/>
          </a:bodyPr>
          <a:lstStyle/>
          <a:p>
            <a:pPr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企业决策人员为风险管理提供必要的人力资源（包括组织机构和</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HSE</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管理人员），批准风险管理计划；</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HSE</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管理人员组织全体员工的讨论以及编制、修改和监督实施风险管理计划；</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企业员工参与风险管理计划编制，进行本工作岗位及其相关的风险辨识、风险评价、危险控制和事故预防，参加应急救援演习和应急救援工作；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要求每一个员工都有本岗位要求的风险管理的能力和意识。</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流程图: 手动输入 9"/>
          <p:cNvSpPr/>
          <p:nvPr/>
        </p:nvSpPr>
        <p:spPr>
          <a:xfrm rot="16200000" flipH="1">
            <a:off x="7243945" y="1119976"/>
            <a:ext cx="4612912" cy="5587998"/>
          </a:xfrm>
          <a:prstGeom prst="flowChartManualInpu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160950"/>
            <a:ext cx="3784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风险管理的要素</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966859" y="1757289"/>
            <a:ext cx="5225141" cy="4313372"/>
          </a:xfrm>
          <a:custGeom>
            <a:avLst/>
            <a:gdLst>
              <a:gd name="connsiteX0" fmla="*/ 1045028 w 5225141"/>
              <a:gd name="connsiteY0" fmla="*/ 0 h 4313372"/>
              <a:gd name="connsiteX1" fmla="*/ 5225141 w 5225141"/>
              <a:gd name="connsiteY1" fmla="*/ 0 h 4313372"/>
              <a:gd name="connsiteX2" fmla="*/ 5225141 w 5225141"/>
              <a:gd name="connsiteY2" fmla="*/ 4313372 h 4313372"/>
              <a:gd name="connsiteX3" fmla="*/ 0 w 5225141"/>
              <a:gd name="connsiteY3" fmla="*/ 4313372 h 4313372"/>
            </a:gdLst>
            <a:ahLst/>
            <a:cxnLst>
              <a:cxn ang="0">
                <a:pos x="connsiteX0" y="connsiteY0"/>
              </a:cxn>
              <a:cxn ang="0">
                <a:pos x="connsiteX1" y="connsiteY1"/>
              </a:cxn>
              <a:cxn ang="0">
                <a:pos x="connsiteX2" y="connsiteY2"/>
              </a:cxn>
              <a:cxn ang="0">
                <a:pos x="connsiteX3" y="connsiteY3"/>
              </a:cxn>
            </a:cxnLst>
            <a:rect l="l" t="t" r="r" b="b"/>
            <a:pathLst>
              <a:path w="5225141" h="4313372">
                <a:moveTo>
                  <a:pt x="1045028" y="0"/>
                </a:moveTo>
                <a:lnTo>
                  <a:pt x="5225141" y="0"/>
                </a:lnTo>
                <a:lnTo>
                  <a:pt x="5225141" y="4313372"/>
                </a:lnTo>
                <a:lnTo>
                  <a:pt x="0" y="4313372"/>
                </a:lnTo>
                <a:close/>
              </a:path>
            </a:pathLst>
          </a:custGeom>
          <a:ln>
            <a:solidFill>
              <a:schemeClr val="bg1"/>
            </a:solidFill>
          </a:ln>
        </p:spPr>
      </p:pic>
      <p:sp>
        <p:nvSpPr>
          <p:cNvPr id="12" name="矩形 11"/>
          <p:cNvSpPr/>
          <p:nvPr/>
        </p:nvSpPr>
        <p:spPr>
          <a:xfrm rot="10800000">
            <a:off x="919358" y="2376157"/>
            <a:ext cx="831912" cy="129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13" name="矩形 12"/>
          <p:cNvSpPr/>
          <p:nvPr/>
        </p:nvSpPr>
        <p:spPr>
          <a:xfrm>
            <a:off x="820466" y="1843606"/>
            <a:ext cx="902811" cy="523220"/>
          </a:xfrm>
          <a:prstGeom prst="rect">
            <a:avLst/>
          </a:prstGeom>
        </p:spPr>
        <p:txBody>
          <a:bodyPr wrap="none">
            <a:spAutoFit/>
          </a:bodyPr>
          <a:lstStyle/>
          <a:p>
            <a:pPr eaLnBrk="0" hangingPunct="0"/>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设备</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820466" y="2628959"/>
            <a:ext cx="5935936" cy="2953950"/>
          </a:xfrm>
          <a:prstGeom prst="rect">
            <a:avLst/>
          </a:prstGeom>
        </p:spPr>
        <p:txBody>
          <a:bodyPr wrap="square">
            <a:spAutoFit/>
          </a:bodyPr>
          <a:lstStyle/>
          <a:p>
            <a:pPr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识别出其正常状态、事故状态和特殊状态的风险，分析这些风险可能造成的事故；</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进行可能事故的风险评价和风险分级，建立可接受风险标准，进行风险监控和风险管理；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编制针对各类设备的</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HSE</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岗位操作管理规程；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确保所有设备都处于完好状态，满足法律法规和技术标准的要求，并能够正常运行。</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7169" y="1010568"/>
            <a:ext cx="3996147" cy="6568092"/>
          </a:xfrm>
          <a:custGeom>
            <a:avLst/>
            <a:gdLst>
              <a:gd name="connsiteX0" fmla="*/ 1379355 w 3996147"/>
              <a:gd name="connsiteY0" fmla="*/ 664787 h 6568092"/>
              <a:gd name="connsiteX1" fmla="*/ 3996139 w 3996147"/>
              <a:gd name="connsiteY1" fmla="*/ 1480976 h 6568092"/>
              <a:gd name="connsiteX2" fmla="*/ 2616784 w 3996147"/>
              <a:gd name="connsiteY2" fmla="*/ 5903331 h 6568092"/>
              <a:gd name="connsiteX3" fmla="*/ 973763 w 3996147"/>
              <a:gd name="connsiteY3" fmla="*/ 6568092 h 6568092"/>
              <a:gd name="connsiteX4" fmla="*/ 0 w 3996147"/>
              <a:gd name="connsiteY4" fmla="*/ 5087143 h 6568092"/>
              <a:gd name="connsiteX5" fmla="*/ 3022384 w 3996147"/>
              <a:gd name="connsiteY5" fmla="*/ 0 h 6568092"/>
              <a:gd name="connsiteX6" fmla="*/ 3996147 w 3996147"/>
              <a:gd name="connsiteY6" fmla="*/ 1480949 h 6568092"/>
              <a:gd name="connsiteX7" fmla="*/ 1379363 w 3996147"/>
              <a:gd name="connsiteY7" fmla="*/ 664761 h 65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6147" h="6568092">
                <a:moveTo>
                  <a:pt x="1379355" y="664787"/>
                </a:moveTo>
                <a:lnTo>
                  <a:pt x="3996139" y="1480976"/>
                </a:lnTo>
                <a:lnTo>
                  <a:pt x="2616784" y="5903331"/>
                </a:lnTo>
                <a:lnTo>
                  <a:pt x="973763" y="6568092"/>
                </a:lnTo>
                <a:lnTo>
                  <a:pt x="0" y="5087143"/>
                </a:lnTo>
                <a:close/>
                <a:moveTo>
                  <a:pt x="3022384" y="0"/>
                </a:moveTo>
                <a:lnTo>
                  <a:pt x="3996147" y="1480949"/>
                </a:lnTo>
                <a:lnTo>
                  <a:pt x="1379363" y="664761"/>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02418"/>
            <a:ext cx="3784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风险管理的要素</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1" name="平行四边形 10"/>
          <p:cNvSpPr/>
          <p:nvPr/>
        </p:nvSpPr>
        <p:spPr>
          <a:xfrm>
            <a:off x="-203201" y="1047456"/>
            <a:ext cx="1473200" cy="3950825"/>
          </a:xfrm>
          <a:prstGeom prst="parallelogram">
            <a:avLst>
              <a:gd name="adj" fmla="val 886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985270" y="5303500"/>
            <a:ext cx="1473200" cy="3950825"/>
          </a:xfrm>
          <a:prstGeom prst="parallelogram">
            <a:avLst>
              <a:gd name="adj" fmla="val 8867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16200000">
            <a:off x="4384421" y="1839128"/>
            <a:ext cx="831912" cy="129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17" name="矩形 16"/>
          <p:cNvSpPr/>
          <p:nvPr/>
        </p:nvSpPr>
        <p:spPr>
          <a:xfrm>
            <a:off x="4865173" y="1642314"/>
            <a:ext cx="902811" cy="523220"/>
          </a:xfrm>
          <a:prstGeom prst="rect">
            <a:avLst/>
          </a:prstGeom>
        </p:spPr>
        <p:txBody>
          <a:bodyPr wrap="none">
            <a:spAutoFit/>
          </a:bodyPr>
          <a:lstStyle/>
          <a:p>
            <a:pPr eaLnBrk="0" hangingPunct="0"/>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物料</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4615542" y="2566623"/>
            <a:ext cx="6953380" cy="3782895"/>
          </a:xfrm>
          <a:prstGeom prst="rect">
            <a:avLst/>
          </a:prstGeom>
        </p:spPr>
        <p:txBody>
          <a:bodyPr wrap="square">
            <a:spAutoFit/>
          </a:bodyPr>
          <a:lstStyle/>
          <a:p>
            <a:pPr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尽量用无毒物料替代有毒物料，用毒性较低的物料替代毒性高的物料；（如配置钻井液的添加剂现均改为无毒的，配置的泥浆也为无害泥浆）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尽量使用不易引起火灾、爆炸、中毒等危险性小的物料； （如清洗机器配件尽量不用汽油、柴油，而用清洁剂；用水泥代替木材做建筑材料等）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如需人工搬运，物料的形状、大小、质量、包装应便于搬运；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有毒有害物料应有明确的标志和说明，如危险化学品应有化学品安全技术说明书（</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MSDS</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）和化学品安全技术标签。</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86335" y="188235"/>
            <a:ext cx="3784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风险管理的要素</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4639726" y="951361"/>
            <a:ext cx="2912547" cy="5906639"/>
          </a:xfrm>
          <a:prstGeom prst="rect">
            <a:avLst/>
          </a:prstGeom>
        </p:spPr>
      </p:pic>
      <p:sp>
        <p:nvSpPr>
          <p:cNvPr id="9" name="矩形 8"/>
          <p:cNvSpPr/>
          <p:nvPr/>
        </p:nvSpPr>
        <p:spPr>
          <a:xfrm>
            <a:off x="4639726" y="951358"/>
            <a:ext cx="2912547" cy="5906642"/>
          </a:xfrm>
          <a:prstGeom prst="rect">
            <a:avLst/>
          </a:prstGeom>
          <a:solidFill>
            <a:srgbClr val="25536D">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644592" y="3361778"/>
            <a:ext cx="902811" cy="523220"/>
          </a:xfrm>
          <a:prstGeom prst="rect">
            <a:avLst/>
          </a:prstGeom>
        </p:spPr>
        <p:txBody>
          <a:bodyPr wrap="none">
            <a:spAutoFit/>
          </a:bodyPr>
          <a:lstStyle/>
          <a:p>
            <a:pPr eaLnBrk="0" hangingPunct="0"/>
            <a:r>
              <a:rPr lang="zh-CN" altLang="en-US" sz="2800" dirty="0">
                <a:solidFill>
                  <a:schemeClr val="bg1"/>
                </a:solidFill>
                <a:latin typeface="微软雅黑" panose="020B0503020204020204" pitchFamily="34" charset="-122"/>
                <a:ea typeface="微软雅黑" panose="020B0503020204020204" pitchFamily="34" charset="-122"/>
              </a:rPr>
              <a:t>环境</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5680043" y="3904679"/>
            <a:ext cx="831912" cy="129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solidFill>
                <a:schemeClr val="bg1"/>
              </a:solidFill>
            </a:endParaRPr>
          </a:p>
        </p:txBody>
      </p:sp>
      <p:sp>
        <p:nvSpPr>
          <p:cNvPr id="12" name="平行四边形 11"/>
          <p:cNvSpPr/>
          <p:nvPr/>
        </p:nvSpPr>
        <p:spPr>
          <a:xfrm>
            <a:off x="4165601" y="2169480"/>
            <a:ext cx="751114" cy="537834"/>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4165601" y="3208748"/>
            <a:ext cx="751114" cy="53783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4134759" y="4248016"/>
            <a:ext cx="751114" cy="537834"/>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平行四边形 14"/>
          <p:cNvSpPr/>
          <p:nvPr/>
        </p:nvSpPr>
        <p:spPr>
          <a:xfrm>
            <a:off x="4134759" y="5287284"/>
            <a:ext cx="751114" cy="53783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flipH="1">
            <a:off x="7176716" y="2616577"/>
            <a:ext cx="751114" cy="537834"/>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flipH="1">
            <a:off x="7212163" y="3700558"/>
            <a:ext cx="751114" cy="53783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平行四边形 17"/>
          <p:cNvSpPr/>
          <p:nvPr/>
        </p:nvSpPr>
        <p:spPr>
          <a:xfrm flipH="1">
            <a:off x="7212163" y="4819629"/>
            <a:ext cx="751114" cy="537834"/>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35236" y="2256924"/>
            <a:ext cx="3206327" cy="369332"/>
          </a:xfrm>
          <a:prstGeom prst="rect">
            <a:avLst/>
          </a:prstGeom>
        </p:spPr>
        <p:txBody>
          <a:bodyPr wrap="none">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具有可以完成作业所需的空间</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997413" y="3292999"/>
            <a:ext cx="2044149" cy="369332"/>
          </a:xfrm>
          <a:prstGeom prst="rect">
            <a:avLst/>
          </a:prstGeom>
        </p:spPr>
        <p:txBody>
          <a:bodyPr wrap="none">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尽量减少高处作业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835235" y="4329074"/>
            <a:ext cx="3206327" cy="369332"/>
          </a:xfrm>
          <a:prstGeom prst="rect">
            <a:avLst/>
          </a:prstGeom>
        </p:spPr>
        <p:txBody>
          <a:bodyPr wrap="none">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具有合适的照明、湿度和温度</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1764977" y="5357463"/>
            <a:ext cx="2276585" cy="369332"/>
          </a:xfrm>
          <a:prstGeom prst="rect">
            <a:avLst/>
          </a:prstGeom>
        </p:spPr>
        <p:txBody>
          <a:bodyPr wrap="none">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工作条件良好、整洁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8051798" y="2684888"/>
            <a:ext cx="227658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安全标志清楚、明了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051798" y="3746582"/>
            <a:ext cx="3438762"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具有畅通的紧急撤离出口和道路</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8051798" y="4903880"/>
            <a:ext cx="2691763"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如需要，应设置</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HSE</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监控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280808" y="2204111"/>
            <a:ext cx="5207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27" name="文本框 26"/>
          <p:cNvSpPr txBox="1"/>
          <p:nvPr/>
        </p:nvSpPr>
        <p:spPr>
          <a:xfrm>
            <a:off x="4270935" y="3246832"/>
            <a:ext cx="5207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28" name="文本框 27"/>
          <p:cNvSpPr txBox="1"/>
          <p:nvPr/>
        </p:nvSpPr>
        <p:spPr>
          <a:xfrm>
            <a:off x="4248071" y="4262733"/>
            <a:ext cx="5207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3</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29" name="文本框 28"/>
          <p:cNvSpPr txBox="1"/>
          <p:nvPr/>
        </p:nvSpPr>
        <p:spPr>
          <a:xfrm>
            <a:off x="4248071" y="5325368"/>
            <a:ext cx="5207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4</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7291923" y="2654661"/>
            <a:ext cx="5207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5</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31" name="文本框 30"/>
          <p:cNvSpPr txBox="1"/>
          <p:nvPr/>
        </p:nvSpPr>
        <p:spPr>
          <a:xfrm>
            <a:off x="7327370" y="3735648"/>
            <a:ext cx="5207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6</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32" name="文本框 31"/>
          <p:cNvSpPr txBox="1"/>
          <p:nvPr/>
        </p:nvSpPr>
        <p:spPr>
          <a:xfrm>
            <a:off x="7327370" y="4857713"/>
            <a:ext cx="5207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7</a:t>
            </a:r>
            <a:endParaRPr lang="zh-CN" altLang="en-US" sz="24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23"/>
          <p:cNvSpPr txBox="1">
            <a:spLocks noChangeArrowheads="1"/>
          </p:cNvSpPr>
          <p:nvPr/>
        </p:nvSpPr>
        <p:spPr bwMode="gray">
          <a:xfrm>
            <a:off x="479425" y="195303"/>
            <a:ext cx="4830168"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dirty="0"/>
              <a:t>风险管理要素之间的关系 </a:t>
            </a:r>
            <a:endParaRPr lang="en-US" altLang="zh-CN" dirty="0"/>
          </a:p>
        </p:txBody>
      </p:sp>
      <p:grpSp>
        <p:nvGrpSpPr>
          <p:cNvPr id="7" name="Group 68"/>
          <p:cNvGrpSpPr/>
          <p:nvPr/>
        </p:nvGrpSpPr>
        <p:grpSpPr bwMode="auto">
          <a:xfrm>
            <a:off x="2635249" y="1792397"/>
            <a:ext cx="2233613" cy="1368425"/>
            <a:chOff x="1112" y="1570"/>
            <a:chExt cx="1407" cy="862"/>
          </a:xfrm>
        </p:grpSpPr>
        <p:sp>
          <p:nvSpPr>
            <p:cNvPr id="8" name="Rectangle 24"/>
            <p:cNvSpPr>
              <a:spLocks noChangeArrowheads="1"/>
            </p:cNvSpPr>
            <p:nvPr/>
          </p:nvSpPr>
          <p:spPr bwMode="auto">
            <a:xfrm>
              <a:off x="1112" y="1570"/>
              <a:ext cx="1407" cy="86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b="1">
                <a:ea typeface="宋体" panose="02010600030101010101" pitchFamily="2" charset="-122"/>
              </a:endParaRPr>
            </a:p>
          </p:txBody>
        </p:sp>
        <p:sp>
          <p:nvSpPr>
            <p:cNvPr id="9" name="Rectangle 25"/>
            <p:cNvSpPr>
              <a:spLocks noChangeArrowheads="1"/>
            </p:cNvSpPr>
            <p:nvPr/>
          </p:nvSpPr>
          <p:spPr bwMode="auto">
            <a:xfrm>
              <a:off x="1202" y="1661"/>
              <a:ext cx="589" cy="68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 name="Rectangle 26"/>
            <p:cNvSpPr>
              <a:spLocks noChangeArrowheads="1"/>
            </p:cNvSpPr>
            <p:nvPr/>
          </p:nvSpPr>
          <p:spPr bwMode="auto">
            <a:xfrm>
              <a:off x="1293" y="1752"/>
              <a:ext cx="408"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200" b="1">
                  <a:ea typeface="宋体" panose="02010600030101010101" pitchFamily="2" charset="-122"/>
                </a:rPr>
                <a:t>设备</a:t>
              </a:r>
              <a:endParaRPr lang="zh-CN" altLang="en-US" sz="1200" b="1">
                <a:ea typeface="宋体" panose="02010600030101010101" pitchFamily="2" charset="-122"/>
              </a:endParaRPr>
            </a:p>
          </p:txBody>
        </p:sp>
        <p:sp>
          <p:nvSpPr>
            <p:cNvPr id="11" name="Rectangle 27"/>
            <p:cNvSpPr>
              <a:spLocks noChangeArrowheads="1"/>
            </p:cNvSpPr>
            <p:nvPr/>
          </p:nvSpPr>
          <p:spPr bwMode="auto">
            <a:xfrm>
              <a:off x="1293" y="1933"/>
              <a:ext cx="408"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200" b="1">
                  <a:ea typeface="宋体" panose="02010600030101010101" pitchFamily="2" charset="-122"/>
                </a:rPr>
                <a:t>物料</a:t>
              </a:r>
              <a:endParaRPr lang="zh-CN" altLang="en-US" sz="1200" b="1">
                <a:ea typeface="宋体" panose="02010600030101010101" pitchFamily="2" charset="-122"/>
              </a:endParaRPr>
            </a:p>
          </p:txBody>
        </p:sp>
        <p:sp>
          <p:nvSpPr>
            <p:cNvPr id="12" name="Rectangle 28"/>
            <p:cNvSpPr>
              <a:spLocks noChangeArrowheads="1"/>
            </p:cNvSpPr>
            <p:nvPr/>
          </p:nvSpPr>
          <p:spPr bwMode="auto">
            <a:xfrm>
              <a:off x="1293" y="2115"/>
              <a:ext cx="408"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200" b="1">
                  <a:ea typeface="宋体" panose="02010600030101010101" pitchFamily="2" charset="-122"/>
                </a:rPr>
                <a:t>环境</a:t>
              </a:r>
              <a:endParaRPr lang="zh-CN" altLang="en-US" sz="1200" b="1">
                <a:ea typeface="宋体" panose="02010600030101010101" pitchFamily="2" charset="-122"/>
              </a:endParaRPr>
            </a:p>
          </p:txBody>
        </p:sp>
        <p:sp>
          <p:nvSpPr>
            <p:cNvPr id="13" name="Rectangle 29"/>
            <p:cNvSpPr>
              <a:spLocks noChangeArrowheads="1"/>
            </p:cNvSpPr>
            <p:nvPr/>
          </p:nvSpPr>
          <p:spPr bwMode="auto">
            <a:xfrm>
              <a:off x="2019" y="1752"/>
              <a:ext cx="408"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200" b="1">
                  <a:ea typeface="宋体" panose="02010600030101010101" pitchFamily="2" charset="-122"/>
                </a:rPr>
                <a:t>人</a:t>
              </a:r>
              <a:endParaRPr lang="zh-CN" altLang="en-US" sz="1200" b="1">
                <a:ea typeface="宋体" panose="02010600030101010101" pitchFamily="2" charset="-122"/>
              </a:endParaRPr>
            </a:p>
          </p:txBody>
        </p:sp>
        <p:sp>
          <p:nvSpPr>
            <p:cNvPr id="14" name="Rectangle 30"/>
            <p:cNvSpPr>
              <a:spLocks noChangeArrowheads="1"/>
            </p:cNvSpPr>
            <p:nvPr/>
          </p:nvSpPr>
          <p:spPr bwMode="auto">
            <a:xfrm>
              <a:off x="2019" y="2115"/>
              <a:ext cx="408"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200" b="1">
                  <a:ea typeface="宋体" panose="02010600030101010101" pitchFamily="2" charset="-122"/>
                </a:rPr>
                <a:t>方法</a:t>
              </a:r>
              <a:endParaRPr lang="zh-CN" altLang="en-US" sz="1200" b="1">
                <a:ea typeface="宋体" panose="02010600030101010101" pitchFamily="2" charset="-122"/>
              </a:endParaRPr>
            </a:p>
          </p:txBody>
        </p:sp>
        <p:sp>
          <p:nvSpPr>
            <p:cNvPr id="15" name="Line 31"/>
            <p:cNvSpPr>
              <a:spLocks noChangeShapeType="1"/>
            </p:cNvSpPr>
            <p:nvPr/>
          </p:nvSpPr>
          <p:spPr bwMode="auto">
            <a:xfrm>
              <a:off x="1792" y="1809"/>
              <a:ext cx="227" cy="0"/>
            </a:xfrm>
            <a:prstGeom prst="line">
              <a:avLst/>
            </a:prstGeom>
            <a:noFill/>
            <a:ln w="9525">
              <a:solidFill>
                <a:srgbClr val="FF0000"/>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33"/>
            <p:cNvSpPr>
              <a:spLocks noChangeShapeType="1"/>
            </p:cNvSpPr>
            <p:nvPr/>
          </p:nvSpPr>
          <p:spPr bwMode="auto">
            <a:xfrm>
              <a:off x="1792" y="2181"/>
              <a:ext cx="227" cy="0"/>
            </a:xfrm>
            <a:prstGeom prst="line">
              <a:avLst/>
            </a:prstGeom>
            <a:noFill/>
            <a:ln w="9525">
              <a:solidFill>
                <a:srgbClr val="FF0000"/>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34"/>
            <p:cNvSpPr>
              <a:spLocks noChangeShapeType="1"/>
            </p:cNvSpPr>
            <p:nvPr/>
          </p:nvSpPr>
          <p:spPr bwMode="auto">
            <a:xfrm>
              <a:off x="2225" y="1888"/>
              <a:ext cx="0" cy="227"/>
            </a:xfrm>
            <a:prstGeom prst="line">
              <a:avLst/>
            </a:prstGeom>
            <a:noFill/>
            <a:ln w="9525">
              <a:solidFill>
                <a:srgbClr val="FF0000"/>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8" name="Rectangle 36"/>
          <p:cNvSpPr>
            <a:spLocks noChangeArrowheads="1"/>
          </p:cNvSpPr>
          <p:nvPr/>
        </p:nvSpPr>
        <p:spPr bwMode="auto">
          <a:xfrm>
            <a:off x="1193799" y="2224197"/>
            <a:ext cx="647700" cy="4318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1200" b="1" dirty="0">
                <a:ea typeface="宋体" panose="02010600030101010101" pitchFamily="2" charset="-122"/>
              </a:rPr>
              <a:t>HSE</a:t>
            </a:r>
            <a:endParaRPr lang="en-US" altLang="zh-CN" sz="1200" b="1" dirty="0">
              <a:ea typeface="宋体" panose="02010600030101010101" pitchFamily="2" charset="-122"/>
            </a:endParaRPr>
          </a:p>
          <a:p>
            <a:pPr algn="ctr" eaLnBrk="1" hangingPunct="1"/>
            <a:r>
              <a:rPr lang="zh-CN" altLang="en-US" sz="1200" b="1" dirty="0">
                <a:ea typeface="宋体" panose="02010600030101010101" pitchFamily="2" charset="-122"/>
              </a:rPr>
              <a:t>风险降低</a:t>
            </a:r>
            <a:endParaRPr lang="zh-CN" altLang="en-US" sz="1200" b="1" dirty="0">
              <a:ea typeface="宋体" panose="02010600030101010101" pitchFamily="2" charset="-122"/>
            </a:endParaRPr>
          </a:p>
        </p:txBody>
      </p:sp>
      <p:sp>
        <p:nvSpPr>
          <p:cNvPr id="19" name="AutoShape 37"/>
          <p:cNvSpPr>
            <a:spLocks noChangeArrowheads="1"/>
          </p:cNvSpPr>
          <p:nvPr/>
        </p:nvSpPr>
        <p:spPr bwMode="auto">
          <a:xfrm>
            <a:off x="1914524" y="2152760"/>
            <a:ext cx="576263" cy="576262"/>
          </a:xfrm>
          <a:prstGeom prst="leftArrow">
            <a:avLst>
              <a:gd name="adj1" fmla="val 50000"/>
              <a:gd name="adj2" fmla="val 25000"/>
            </a:avLst>
          </a:prstGeom>
          <a:noFill/>
          <a:ln w="9525">
            <a:solidFill>
              <a:schemeClr val="tx1"/>
            </a:solidFill>
            <a:miter lim="800000"/>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zh-CN" altLang="en-US" sz="1200" b="1">
                <a:ea typeface="宋体" panose="02010600030101010101" pitchFamily="2" charset="-122"/>
              </a:rPr>
              <a:t>输出</a:t>
            </a:r>
            <a:endParaRPr lang="zh-CN" altLang="en-US" sz="1200" b="1">
              <a:ea typeface="宋体" panose="02010600030101010101" pitchFamily="2" charset="-122"/>
            </a:endParaRPr>
          </a:p>
        </p:txBody>
      </p:sp>
      <p:grpSp>
        <p:nvGrpSpPr>
          <p:cNvPr id="20" name="Group 69"/>
          <p:cNvGrpSpPr/>
          <p:nvPr/>
        </p:nvGrpSpPr>
        <p:grpSpPr bwMode="auto">
          <a:xfrm>
            <a:off x="3425824" y="3232260"/>
            <a:ext cx="647700" cy="601662"/>
            <a:chOff x="1610" y="2477"/>
            <a:chExt cx="408" cy="379"/>
          </a:xfrm>
        </p:grpSpPr>
        <p:sp>
          <p:nvSpPr>
            <p:cNvPr id="21" name="AutoShape 40"/>
            <p:cNvSpPr>
              <a:spLocks noChangeArrowheads="1"/>
            </p:cNvSpPr>
            <p:nvPr/>
          </p:nvSpPr>
          <p:spPr bwMode="auto">
            <a:xfrm>
              <a:off x="1610" y="2477"/>
              <a:ext cx="408" cy="363"/>
            </a:xfrm>
            <a:prstGeom prst="upArrow">
              <a:avLst>
                <a:gd name="adj1" fmla="val 50000"/>
                <a:gd name="adj2" fmla="val 25000"/>
              </a:avLst>
            </a:prstGeom>
            <a:noFill/>
            <a:ln w="9525">
              <a:solidFill>
                <a:schemeClr val="tx1"/>
              </a:solidFill>
              <a:miter lim="800000"/>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b="1">
                <a:ea typeface="宋体" panose="02010600030101010101" pitchFamily="2" charset="-122"/>
              </a:endParaRPr>
            </a:p>
          </p:txBody>
        </p:sp>
        <p:sp>
          <p:nvSpPr>
            <p:cNvPr id="22" name="Text Box 42"/>
            <p:cNvSpPr txBox="1">
              <a:spLocks noChangeArrowheads="1"/>
            </p:cNvSpPr>
            <p:nvPr/>
          </p:nvSpPr>
          <p:spPr bwMode="auto">
            <a:xfrm>
              <a:off x="1713" y="2568"/>
              <a:ext cx="1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1200" b="1">
                  <a:ea typeface="宋体" panose="02010600030101010101" pitchFamily="2" charset="-122"/>
                </a:rPr>
                <a:t>策划</a:t>
              </a:r>
              <a:endParaRPr lang="zh-CN" altLang="en-US" sz="1200" b="1">
                <a:ea typeface="宋体" panose="02010600030101010101" pitchFamily="2" charset="-122"/>
              </a:endParaRPr>
            </a:p>
          </p:txBody>
        </p:sp>
      </p:grpSp>
      <p:grpSp>
        <p:nvGrpSpPr>
          <p:cNvPr id="23" name="Group 67"/>
          <p:cNvGrpSpPr/>
          <p:nvPr/>
        </p:nvGrpSpPr>
        <p:grpSpPr bwMode="auto">
          <a:xfrm>
            <a:off x="2633662" y="3881547"/>
            <a:ext cx="2233612" cy="1223963"/>
            <a:chOff x="1111" y="2886"/>
            <a:chExt cx="1407" cy="771"/>
          </a:xfrm>
        </p:grpSpPr>
        <p:sp>
          <p:nvSpPr>
            <p:cNvPr id="24" name="Rectangle 39"/>
            <p:cNvSpPr>
              <a:spLocks noChangeArrowheads="1"/>
            </p:cNvSpPr>
            <p:nvPr/>
          </p:nvSpPr>
          <p:spPr bwMode="auto">
            <a:xfrm>
              <a:off x="1111" y="2886"/>
              <a:ext cx="1407" cy="771"/>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b="1">
                <a:ea typeface="宋体" panose="02010600030101010101" pitchFamily="2" charset="-122"/>
              </a:endParaRPr>
            </a:p>
          </p:txBody>
        </p:sp>
        <p:sp>
          <p:nvSpPr>
            <p:cNvPr id="25" name="Rectangle 43"/>
            <p:cNvSpPr>
              <a:spLocks noChangeArrowheads="1"/>
            </p:cNvSpPr>
            <p:nvPr/>
          </p:nvSpPr>
          <p:spPr bwMode="auto">
            <a:xfrm>
              <a:off x="1407" y="2976"/>
              <a:ext cx="817"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200" b="1">
                  <a:ea typeface="宋体" panose="02010600030101010101" pitchFamily="2" charset="-122"/>
                </a:rPr>
                <a:t>风险辨识</a:t>
              </a:r>
              <a:endParaRPr lang="zh-CN" altLang="en-US" sz="1200" b="1">
                <a:ea typeface="宋体" panose="02010600030101010101" pitchFamily="2" charset="-122"/>
              </a:endParaRPr>
            </a:p>
          </p:txBody>
        </p:sp>
        <p:sp>
          <p:nvSpPr>
            <p:cNvPr id="26" name="Rectangle 44"/>
            <p:cNvSpPr>
              <a:spLocks noChangeArrowheads="1"/>
            </p:cNvSpPr>
            <p:nvPr/>
          </p:nvSpPr>
          <p:spPr bwMode="auto">
            <a:xfrm>
              <a:off x="1407" y="3203"/>
              <a:ext cx="817"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200" b="1">
                  <a:ea typeface="宋体" panose="02010600030101010101" pitchFamily="2" charset="-122"/>
                </a:rPr>
                <a:t>风险评价</a:t>
              </a:r>
              <a:endParaRPr lang="zh-CN" altLang="en-US" sz="1200" b="1">
                <a:ea typeface="宋体" panose="02010600030101010101" pitchFamily="2" charset="-122"/>
              </a:endParaRPr>
            </a:p>
          </p:txBody>
        </p:sp>
        <p:sp>
          <p:nvSpPr>
            <p:cNvPr id="27" name="Rectangle 45"/>
            <p:cNvSpPr>
              <a:spLocks noChangeArrowheads="1"/>
            </p:cNvSpPr>
            <p:nvPr/>
          </p:nvSpPr>
          <p:spPr bwMode="auto">
            <a:xfrm>
              <a:off x="1407" y="3430"/>
              <a:ext cx="817"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200" b="1">
                  <a:ea typeface="宋体" panose="02010600030101010101" pitchFamily="2" charset="-122"/>
                </a:rPr>
                <a:t>风险控制</a:t>
              </a:r>
              <a:endParaRPr lang="zh-CN" altLang="en-US" sz="1200" b="1">
                <a:ea typeface="宋体" panose="02010600030101010101" pitchFamily="2" charset="-122"/>
              </a:endParaRPr>
            </a:p>
          </p:txBody>
        </p:sp>
      </p:grpSp>
      <p:sp>
        <p:nvSpPr>
          <p:cNvPr id="28" name="Rectangle 48"/>
          <p:cNvSpPr>
            <a:spLocks noChangeArrowheads="1"/>
          </p:cNvSpPr>
          <p:nvPr/>
        </p:nvSpPr>
        <p:spPr bwMode="auto">
          <a:xfrm>
            <a:off x="1193799" y="4384785"/>
            <a:ext cx="647700" cy="4318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200" b="1">
                <a:ea typeface="宋体" panose="02010600030101010101" pitchFamily="2" charset="-122"/>
              </a:rPr>
              <a:t>资金</a:t>
            </a:r>
            <a:endParaRPr lang="zh-CN" altLang="en-US" sz="1200" b="1">
              <a:ea typeface="宋体" panose="02010600030101010101" pitchFamily="2" charset="-122"/>
            </a:endParaRPr>
          </a:p>
        </p:txBody>
      </p:sp>
      <p:sp>
        <p:nvSpPr>
          <p:cNvPr id="29" name="AutoShape 49"/>
          <p:cNvSpPr>
            <a:spLocks noChangeArrowheads="1"/>
          </p:cNvSpPr>
          <p:nvPr/>
        </p:nvSpPr>
        <p:spPr bwMode="auto">
          <a:xfrm>
            <a:off x="1985962" y="4311760"/>
            <a:ext cx="576262" cy="576262"/>
          </a:xfrm>
          <a:prstGeom prst="rightArrow">
            <a:avLst>
              <a:gd name="adj1" fmla="val 50000"/>
              <a:gd name="adj2" fmla="val 25000"/>
            </a:avLst>
          </a:prstGeom>
          <a:noFill/>
          <a:ln w="9525">
            <a:solidFill>
              <a:schemeClr val="tx1"/>
            </a:solidFill>
            <a:miter lim="800000"/>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200" b="1">
                <a:ea typeface="宋体" panose="02010600030101010101" pitchFamily="2" charset="-122"/>
              </a:rPr>
              <a:t>输入</a:t>
            </a:r>
            <a:endParaRPr lang="zh-CN" altLang="en-US" sz="1200" b="1">
              <a:ea typeface="宋体" panose="02010600030101010101" pitchFamily="2" charset="-122"/>
            </a:endParaRPr>
          </a:p>
        </p:txBody>
      </p:sp>
      <p:sp>
        <p:nvSpPr>
          <p:cNvPr id="30" name="AutoShape 50"/>
          <p:cNvSpPr>
            <a:spLocks noChangeArrowheads="1"/>
          </p:cNvSpPr>
          <p:nvPr/>
        </p:nvSpPr>
        <p:spPr bwMode="auto">
          <a:xfrm rot="16200000">
            <a:off x="3967956" y="2836178"/>
            <a:ext cx="2951162" cy="1152525"/>
          </a:xfrm>
          <a:prstGeom prst="curvedUpArrow">
            <a:avLst>
              <a:gd name="adj1" fmla="val 51212"/>
              <a:gd name="adj2" fmla="val 102424"/>
              <a:gd name="adj3" fmla="val 33333"/>
            </a:avLst>
          </a:prstGeom>
          <a:noFill/>
          <a:ln w="9525">
            <a:solidFill>
              <a:schemeClr val="tx1"/>
            </a:solidFill>
            <a:miter lim="800000"/>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200" b="1">
                <a:ea typeface="宋体" panose="02010600030101010101" pitchFamily="2" charset="-122"/>
              </a:rPr>
              <a:t> H</a:t>
            </a:r>
            <a:endParaRPr lang="en-US" altLang="zh-CN" sz="1200" b="1">
              <a:ea typeface="宋体" panose="02010600030101010101" pitchFamily="2" charset="-122"/>
            </a:endParaRPr>
          </a:p>
          <a:p>
            <a:pPr eaLnBrk="1" hangingPunct="1"/>
            <a:r>
              <a:rPr lang="en-US" altLang="zh-CN" sz="1200" b="1">
                <a:ea typeface="宋体" panose="02010600030101010101" pitchFamily="2" charset="-122"/>
              </a:rPr>
              <a:t>       S</a:t>
            </a:r>
            <a:endParaRPr lang="en-US" altLang="zh-CN" sz="1200" b="1">
              <a:ea typeface="宋体" panose="02010600030101010101" pitchFamily="2" charset="-122"/>
            </a:endParaRPr>
          </a:p>
          <a:p>
            <a:pPr eaLnBrk="1" hangingPunct="1"/>
            <a:r>
              <a:rPr lang="en-US" altLang="zh-CN" sz="1200" b="1">
                <a:ea typeface="宋体" panose="02010600030101010101" pitchFamily="2" charset="-122"/>
              </a:rPr>
              <a:t>            E</a:t>
            </a:r>
            <a:endParaRPr lang="zh-CN" altLang="en-US" sz="1200" b="1">
              <a:ea typeface="宋体" panose="02010600030101010101" pitchFamily="2" charset="-122"/>
            </a:endParaRPr>
          </a:p>
          <a:p>
            <a:pPr eaLnBrk="1" hangingPunct="1"/>
            <a:endParaRPr lang="zh-CN" altLang="en-US" sz="1200" b="1">
              <a:ea typeface="宋体" panose="02010600030101010101" pitchFamily="2" charset="-122"/>
            </a:endParaRPr>
          </a:p>
          <a:p>
            <a:pPr eaLnBrk="1" hangingPunct="1"/>
            <a:endParaRPr lang="zh-CN" altLang="en-US" sz="1200" b="1">
              <a:ea typeface="宋体" panose="02010600030101010101" pitchFamily="2" charset="-122"/>
            </a:endParaRPr>
          </a:p>
          <a:p>
            <a:pPr eaLnBrk="1" hangingPunct="1"/>
            <a:endParaRPr lang="zh-CN" altLang="en-US" sz="1200" b="1">
              <a:ea typeface="宋体" panose="02010600030101010101" pitchFamily="2" charset="-122"/>
            </a:endParaRPr>
          </a:p>
          <a:p>
            <a:pPr eaLnBrk="1" hangingPunct="1"/>
            <a:endParaRPr lang="zh-CN" altLang="en-US" sz="1200" b="1">
              <a:ea typeface="宋体" panose="02010600030101010101" pitchFamily="2" charset="-122"/>
            </a:endParaRPr>
          </a:p>
          <a:p>
            <a:pPr eaLnBrk="1" hangingPunct="1"/>
            <a:endParaRPr lang="zh-CN" altLang="en-US" sz="1200" b="1">
              <a:ea typeface="宋体" panose="02010600030101010101" pitchFamily="2" charset="-122"/>
            </a:endParaRPr>
          </a:p>
          <a:p>
            <a:pPr eaLnBrk="1" hangingPunct="1"/>
            <a:r>
              <a:rPr lang="zh-CN" altLang="en-US" sz="1200" b="1">
                <a:ea typeface="宋体" panose="02010600030101010101" pitchFamily="2" charset="-122"/>
              </a:rPr>
              <a:t>                风    </a:t>
            </a:r>
            <a:endParaRPr lang="zh-CN" altLang="en-US" sz="1200" b="1">
              <a:ea typeface="宋体" panose="02010600030101010101" pitchFamily="2" charset="-122"/>
            </a:endParaRPr>
          </a:p>
          <a:p>
            <a:pPr eaLnBrk="1" hangingPunct="1"/>
            <a:r>
              <a:rPr lang="zh-CN" altLang="en-US" sz="1200" b="1">
                <a:ea typeface="宋体" panose="02010600030101010101" pitchFamily="2" charset="-122"/>
              </a:rPr>
              <a:t>             险 </a:t>
            </a:r>
            <a:endParaRPr lang="zh-CN" altLang="en-US" sz="1200" b="1">
              <a:ea typeface="宋体" panose="02010600030101010101" pitchFamily="2" charset="-122"/>
            </a:endParaRPr>
          </a:p>
          <a:p>
            <a:pPr eaLnBrk="1" hangingPunct="1"/>
            <a:r>
              <a:rPr lang="zh-CN" altLang="en-US" sz="1200" b="1">
                <a:ea typeface="宋体" panose="02010600030101010101" pitchFamily="2" charset="-122"/>
              </a:rPr>
              <a:t>        管</a:t>
            </a:r>
            <a:endParaRPr lang="zh-CN" altLang="en-US" sz="1200" b="1">
              <a:ea typeface="宋体" panose="02010600030101010101" pitchFamily="2" charset="-122"/>
            </a:endParaRPr>
          </a:p>
          <a:p>
            <a:pPr eaLnBrk="1" hangingPunct="1"/>
            <a:r>
              <a:rPr lang="zh-CN" altLang="en-US" sz="1200" b="1">
                <a:ea typeface="宋体" panose="02010600030101010101" pitchFamily="2" charset="-122"/>
              </a:rPr>
              <a:t>  理</a:t>
            </a:r>
            <a:endParaRPr lang="zh-CN" altLang="en-US" sz="1200" b="1">
              <a:ea typeface="宋体" panose="02010600030101010101" pitchFamily="2" charset="-122"/>
            </a:endParaRPr>
          </a:p>
        </p:txBody>
      </p:sp>
      <p:sp>
        <p:nvSpPr>
          <p:cNvPr id="31" name="Text Box 57"/>
          <p:cNvSpPr txBox="1">
            <a:spLocks noChangeArrowheads="1"/>
          </p:cNvSpPr>
          <p:nvPr/>
        </p:nvSpPr>
        <p:spPr bwMode="auto">
          <a:xfrm>
            <a:off x="1909761" y="5537310"/>
            <a:ext cx="316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风险管理要素关系示意图</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Rectangle 54"/>
          <p:cNvSpPr txBox="1">
            <a:spLocks noChangeArrowheads="1"/>
          </p:cNvSpPr>
          <p:nvPr/>
        </p:nvSpPr>
        <p:spPr>
          <a:xfrm>
            <a:off x="6632574" y="2102069"/>
            <a:ext cx="4716464" cy="2951898"/>
          </a:xfrm>
          <a:prstGeom prst="rect">
            <a:avLst/>
          </a:prstGeom>
        </p:spPr>
        <p:txBody>
          <a:bodyPr wrap="square">
            <a:spAutoFit/>
          </a:bodyPr>
          <a:lstStyle>
            <a:defPPr>
              <a:defRPr lang="zh-CN"/>
            </a:defPPr>
            <a:lvl1pPr algn="just">
              <a:lnSpc>
                <a:spcPct val="150000"/>
              </a:lnSpc>
              <a:buFont typeface="Wingdings" panose="05000000000000000000" pitchFamily="2" charset="2"/>
              <a:buChar char="Ø"/>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zh-CN" altLang="en-US" dirty="0"/>
              <a:t>要确保人的安全与健康、环境不受破坏，必须不断地向生产过程输入资金，即不断地投入</a:t>
            </a:r>
            <a:r>
              <a:rPr lang="en-US" altLang="zh-CN" dirty="0"/>
              <a:t>HSE</a:t>
            </a:r>
            <a:r>
              <a:rPr lang="zh-CN" altLang="en-US" dirty="0"/>
              <a:t>技术措施和</a:t>
            </a:r>
            <a:r>
              <a:rPr lang="en-US" altLang="zh-CN" dirty="0"/>
              <a:t>HSE</a:t>
            </a:r>
            <a:r>
              <a:rPr lang="zh-CN" altLang="en-US" dirty="0"/>
              <a:t>管理费用，通过风险辨识、风险评价、风险控制等，针对生产过程的各类</a:t>
            </a:r>
            <a:r>
              <a:rPr lang="en-US" altLang="zh-CN" dirty="0"/>
              <a:t>HSE</a:t>
            </a:r>
            <a:r>
              <a:rPr lang="zh-CN" altLang="en-US" dirty="0"/>
              <a:t>风险实施科学管理，使人与方法、设备、物料、环境等形成和谐的系统，从而达到降低</a:t>
            </a:r>
            <a:r>
              <a:rPr lang="en-US" altLang="zh-CN" dirty="0"/>
              <a:t>HSE</a:t>
            </a:r>
            <a:r>
              <a:rPr lang="zh-CN" altLang="en-US" dirty="0"/>
              <a:t>风险的目的。</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4141988" y="951358"/>
            <a:ext cx="3390898" cy="5906634"/>
          </a:xfrm>
          <a:custGeom>
            <a:avLst/>
            <a:gdLst>
              <a:gd name="connsiteX0" fmla="*/ 711647 w 3390898"/>
              <a:gd name="connsiteY0" fmla="*/ 0 h 5906634"/>
              <a:gd name="connsiteX1" fmla="*/ 3390898 w 3390898"/>
              <a:gd name="connsiteY1" fmla="*/ 0 h 5906634"/>
              <a:gd name="connsiteX2" fmla="*/ 2679251 w 3390898"/>
              <a:gd name="connsiteY2" fmla="*/ 5906634 h 5906634"/>
              <a:gd name="connsiteX3" fmla="*/ 0 w 3390898"/>
              <a:gd name="connsiteY3" fmla="*/ 5906634 h 5906634"/>
            </a:gdLst>
            <a:ahLst/>
            <a:cxnLst>
              <a:cxn ang="0">
                <a:pos x="connsiteX0" y="connsiteY0"/>
              </a:cxn>
              <a:cxn ang="0">
                <a:pos x="connsiteX1" y="connsiteY1"/>
              </a:cxn>
              <a:cxn ang="0">
                <a:pos x="connsiteX2" y="connsiteY2"/>
              </a:cxn>
              <a:cxn ang="0">
                <a:pos x="connsiteX3" y="connsiteY3"/>
              </a:cxn>
            </a:cxnLst>
            <a:rect l="l" t="t" r="r" b="b"/>
            <a:pathLst>
              <a:path w="3390898" h="5906634">
                <a:moveTo>
                  <a:pt x="711647" y="0"/>
                </a:moveTo>
                <a:lnTo>
                  <a:pt x="3390898" y="0"/>
                </a:lnTo>
                <a:lnTo>
                  <a:pt x="2679251" y="5906634"/>
                </a:lnTo>
                <a:lnTo>
                  <a:pt x="0" y="5906634"/>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11"/>
          <p:cNvSpPr txBox="1">
            <a:spLocks noChangeArrowheads="1"/>
          </p:cNvSpPr>
          <p:nvPr/>
        </p:nvSpPr>
        <p:spPr bwMode="gray">
          <a:xfrm>
            <a:off x="479425" y="208487"/>
            <a:ext cx="3599062"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dirty="0"/>
              <a:t>风险管理的重要性 </a:t>
            </a:r>
            <a:endParaRPr lang="en-US" altLang="zh-CN" dirty="0"/>
          </a:p>
        </p:txBody>
      </p:sp>
      <p:sp>
        <p:nvSpPr>
          <p:cNvPr id="12" name="平行四边形 11"/>
          <p:cNvSpPr/>
          <p:nvPr/>
        </p:nvSpPr>
        <p:spPr>
          <a:xfrm>
            <a:off x="6426198" y="1929733"/>
            <a:ext cx="1841501" cy="550015"/>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3629424" y="3063023"/>
            <a:ext cx="1841501" cy="550015"/>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6426198" y="4196313"/>
            <a:ext cx="1841501" cy="550015"/>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3221236" y="5329603"/>
            <a:ext cx="1841501" cy="550015"/>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453638" y="2019838"/>
            <a:ext cx="2262158"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主动识别和控制风险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607815" y="3014864"/>
            <a:ext cx="2926359" cy="646331"/>
          </a:xfrm>
          <a:prstGeom prst="rect">
            <a:avLst/>
          </a:prstGeom>
        </p:spPr>
        <p:txBody>
          <a:bodyPr wrap="square">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能及时评价现有的</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计划的控制措是否足够</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8453638" y="4284165"/>
            <a:ext cx="3185487"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进行风险控制，防止事故发生</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5749" y="5377760"/>
            <a:ext cx="3185487"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倡导积极的、主动的安全文化</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7550150" y="1973671"/>
            <a:ext cx="495300" cy="461665"/>
          </a:xfrm>
          <a:prstGeom prst="rect">
            <a:avLst/>
          </a:prstGeom>
          <a:noFill/>
        </p:spPr>
        <p:txBody>
          <a:bodyPr wrap="square" rtlCol="0">
            <a:spAutoFit/>
          </a:bodyPr>
          <a:lstStyle/>
          <a:p>
            <a:pPr algn="ctr"/>
            <a:r>
              <a:rPr lang="en-US" altLang="zh-CN" sz="2400" i="1" dirty="0">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zh-CN" altLang="en-US" sz="2400"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20"/>
          <p:cNvSpPr txBox="1"/>
          <p:nvPr/>
        </p:nvSpPr>
        <p:spPr>
          <a:xfrm>
            <a:off x="3799088" y="3107196"/>
            <a:ext cx="495300" cy="461665"/>
          </a:xfrm>
          <a:prstGeom prst="rect">
            <a:avLst/>
          </a:prstGeom>
          <a:noFill/>
        </p:spPr>
        <p:txBody>
          <a:bodyPr wrap="square" rtlCol="0">
            <a:spAutoFit/>
          </a:bodyPr>
          <a:lstStyle/>
          <a:p>
            <a:pPr algn="ctr"/>
            <a:r>
              <a:rPr lang="en-US" altLang="zh-CN" sz="2400" i="1"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zh-CN" altLang="en-US" sz="2400"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文本框 21"/>
          <p:cNvSpPr txBox="1"/>
          <p:nvPr/>
        </p:nvSpPr>
        <p:spPr>
          <a:xfrm>
            <a:off x="3407175" y="5377760"/>
            <a:ext cx="495300" cy="461665"/>
          </a:xfrm>
          <a:prstGeom prst="rect">
            <a:avLst/>
          </a:prstGeom>
          <a:noFill/>
        </p:spPr>
        <p:txBody>
          <a:bodyPr wrap="square" rtlCol="0">
            <a:spAutoFit/>
          </a:bodyPr>
          <a:lstStyle/>
          <a:p>
            <a:pPr algn="ctr"/>
            <a:r>
              <a:rPr lang="en-US" altLang="zh-CN" sz="2400" i="1" dirty="0">
                <a:solidFill>
                  <a:schemeClr val="bg1"/>
                </a:solidFill>
                <a:latin typeface="Arial" panose="020B0604020202020204" pitchFamily="34" charset="0"/>
                <a:ea typeface="微软雅黑" panose="020B0503020204020204" pitchFamily="34" charset="-122"/>
                <a:cs typeface="Arial" panose="020B0604020202020204" pitchFamily="34" charset="0"/>
              </a:rPr>
              <a:t>4</a:t>
            </a:r>
            <a:endParaRPr lang="zh-CN" altLang="en-US" sz="2400"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文本框 22"/>
          <p:cNvSpPr txBox="1"/>
          <p:nvPr/>
        </p:nvSpPr>
        <p:spPr>
          <a:xfrm>
            <a:off x="7531100" y="4237998"/>
            <a:ext cx="495300" cy="461665"/>
          </a:xfrm>
          <a:prstGeom prst="rect">
            <a:avLst/>
          </a:prstGeom>
          <a:noFill/>
        </p:spPr>
        <p:txBody>
          <a:bodyPr wrap="square" rtlCol="0">
            <a:spAutoFit/>
          </a:bodyPr>
          <a:lstStyle/>
          <a:p>
            <a:pPr algn="ctr"/>
            <a:r>
              <a:rPr lang="en-US" altLang="zh-CN" sz="2400" i="1" dirty="0">
                <a:solidFill>
                  <a:schemeClr val="bg1"/>
                </a:solidFill>
                <a:latin typeface="Arial" panose="020B0604020202020204" pitchFamily="34" charset="0"/>
                <a:ea typeface="微软雅黑" panose="020B0503020204020204" pitchFamily="34" charset="-122"/>
                <a:cs typeface="Arial" panose="020B0604020202020204" pitchFamily="34" charset="0"/>
              </a:rPr>
              <a:t>3</a:t>
            </a:r>
            <a:endParaRPr lang="zh-CN" altLang="en-US" sz="2400"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Freeform 65"/>
          <p:cNvSpPr>
            <a:spLocks noEditPoints="1"/>
          </p:cNvSpPr>
          <p:nvPr/>
        </p:nvSpPr>
        <p:spPr bwMode="auto">
          <a:xfrm>
            <a:off x="6764757" y="2051588"/>
            <a:ext cx="308996" cy="308123"/>
          </a:xfrm>
          <a:custGeom>
            <a:avLst/>
            <a:gdLst>
              <a:gd name="T0" fmla="*/ 131 w 150"/>
              <a:gd name="T1" fmla="*/ 19 h 149"/>
              <a:gd name="T2" fmla="*/ 62 w 150"/>
              <a:gd name="T3" fmla="*/ 19 h 149"/>
              <a:gd name="T4" fmla="*/ 49 w 150"/>
              <a:gd name="T5" fmla="*/ 65 h 149"/>
              <a:gd name="T6" fmla="*/ 36 w 150"/>
              <a:gd name="T7" fmla="*/ 78 h 149"/>
              <a:gd name="T8" fmla="*/ 40 w 150"/>
              <a:gd name="T9" fmla="*/ 81 h 149"/>
              <a:gd name="T10" fmla="*/ 37 w 150"/>
              <a:gd name="T11" fmla="*/ 84 h 149"/>
              <a:gd name="T12" fmla="*/ 41 w 150"/>
              <a:gd name="T13" fmla="*/ 88 h 149"/>
              <a:gd name="T14" fmla="*/ 34 w 150"/>
              <a:gd name="T15" fmla="*/ 95 h 149"/>
              <a:gd name="T16" fmla="*/ 30 w 150"/>
              <a:gd name="T17" fmla="*/ 91 h 149"/>
              <a:gd name="T18" fmla="*/ 16 w 150"/>
              <a:gd name="T19" fmla="*/ 105 h 149"/>
              <a:gd name="T20" fmla="*/ 20 w 150"/>
              <a:gd name="T21" fmla="*/ 109 h 149"/>
              <a:gd name="T22" fmla="*/ 13 w 150"/>
              <a:gd name="T23" fmla="*/ 116 h 149"/>
              <a:gd name="T24" fmla="*/ 9 w 150"/>
              <a:gd name="T25" fmla="*/ 112 h 149"/>
              <a:gd name="T26" fmla="*/ 2 w 150"/>
              <a:gd name="T27" fmla="*/ 119 h 149"/>
              <a:gd name="T28" fmla="*/ 0 w 150"/>
              <a:gd name="T29" fmla="*/ 143 h 149"/>
              <a:gd name="T30" fmla="*/ 6 w 150"/>
              <a:gd name="T31" fmla="*/ 149 h 149"/>
              <a:gd name="T32" fmla="*/ 30 w 150"/>
              <a:gd name="T33" fmla="*/ 147 h 149"/>
              <a:gd name="T34" fmla="*/ 44 w 150"/>
              <a:gd name="T35" fmla="*/ 133 h 149"/>
              <a:gd name="T36" fmla="*/ 40 w 150"/>
              <a:gd name="T37" fmla="*/ 129 h 149"/>
              <a:gd name="T38" fmla="*/ 54 w 150"/>
              <a:gd name="T39" fmla="*/ 115 h 149"/>
              <a:gd name="T40" fmla="*/ 58 w 150"/>
              <a:gd name="T41" fmla="*/ 119 h 149"/>
              <a:gd name="T42" fmla="*/ 68 w 150"/>
              <a:gd name="T43" fmla="*/ 109 h 149"/>
              <a:gd name="T44" fmla="*/ 71 w 150"/>
              <a:gd name="T45" fmla="*/ 113 h 149"/>
              <a:gd name="T46" fmla="*/ 84 w 150"/>
              <a:gd name="T47" fmla="*/ 100 h 149"/>
              <a:gd name="T48" fmla="*/ 131 w 150"/>
              <a:gd name="T49" fmla="*/ 87 h 149"/>
              <a:gd name="T50" fmla="*/ 131 w 150"/>
              <a:gd name="T51" fmla="*/ 19 h 149"/>
              <a:gd name="T52" fmla="*/ 17 w 150"/>
              <a:gd name="T53" fmla="*/ 134 h 149"/>
              <a:gd name="T54" fmla="*/ 15 w 150"/>
              <a:gd name="T55" fmla="*/ 132 h 149"/>
              <a:gd name="T56" fmla="*/ 53 w 150"/>
              <a:gd name="T57" fmla="*/ 94 h 149"/>
              <a:gd name="T58" fmla="*/ 55 w 150"/>
              <a:gd name="T59" fmla="*/ 97 h 149"/>
              <a:gd name="T60" fmla="*/ 17 w 150"/>
              <a:gd name="T61" fmla="*/ 134 h 149"/>
              <a:gd name="T62" fmla="*/ 117 w 150"/>
              <a:gd name="T63" fmla="*/ 48 h 149"/>
              <a:gd name="T64" fmla="*/ 101 w 150"/>
              <a:gd name="T65" fmla="*/ 48 h 149"/>
              <a:gd name="T66" fmla="*/ 101 w 150"/>
              <a:gd name="T67" fmla="*/ 32 h 149"/>
              <a:gd name="T68" fmla="*/ 117 w 150"/>
              <a:gd name="T69" fmla="*/ 32 h 149"/>
              <a:gd name="T70" fmla="*/ 117 w 150"/>
              <a:gd name="T71" fmla="*/ 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49">
                <a:moveTo>
                  <a:pt x="131" y="19"/>
                </a:moveTo>
                <a:cubicBezTo>
                  <a:pt x="112" y="0"/>
                  <a:pt x="81" y="0"/>
                  <a:pt x="62" y="19"/>
                </a:cubicBezTo>
                <a:cubicBezTo>
                  <a:pt x="49" y="31"/>
                  <a:pt x="45" y="49"/>
                  <a:pt x="49" y="65"/>
                </a:cubicBezTo>
                <a:cubicBezTo>
                  <a:pt x="36" y="78"/>
                  <a:pt x="36" y="78"/>
                  <a:pt x="36" y="78"/>
                </a:cubicBezTo>
                <a:cubicBezTo>
                  <a:pt x="40" y="81"/>
                  <a:pt x="40" y="81"/>
                  <a:pt x="40" y="81"/>
                </a:cubicBezTo>
                <a:cubicBezTo>
                  <a:pt x="37" y="84"/>
                  <a:pt x="37" y="84"/>
                  <a:pt x="37" y="84"/>
                </a:cubicBezTo>
                <a:cubicBezTo>
                  <a:pt x="41" y="88"/>
                  <a:pt x="41" y="88"/>
                  <a:pt x="41" y="88"/>
                </a:cubicBezTo>
                <a:cubicBezTo>
                  <a:pt x="34" y="95"/>
                  <a:pt x="34" y="95"/>
                  <a:pt x="34" y="95"/>
                </a:cubicBezTo>
                <a:cubicBezTo>
                  <a:pt x="30" y="91"/>
                  <a:pt x="30" y="91"/>
                  <a:pt x="30" y="91"/>
                </a:cubicBezTo>
                <a:cubicBezTo>
                  <a:pt x="16" y="105"/>
                  <a:pt x="16" y="105"/>
                  <a:pt x="16" y="105"/>
                </a:cubicBezTo>
                <a:cubicBezTo>
                  <a:pt x="20" y="109"/>
                  <a:pt x="20" y="109"/>
                  <a:pt x="20" y="109"/>
                </a:cubicBezTo>
                <a:cubicBezTo>
                  <a:pt x="13" y="116"/>
                  <a:pt x="13" y="116"/>
                  <a:pt x="13" y="116"/>
                </a:cubicBezTo>
                <a:cubicBezTo>
                  <a:pt x="9" y="112"/>
                  <a:pt x="9" y="112"/>
                  <a:pt x="9" y="112"/>
                </a:cubicBezTo>
                <a:cubicBezTo>
                  <a:pt x="2" y="119"/>
                  <a:pt x="2" y="119"/>
                  <a:pt x="2" y="119"/>
                </a:cubicBezTo>
                <a:cubicBezTo>
                  <a:pt x="0" y="143"/>
                  <a:pt x="0" y="143"/>
                  <a:pt x="0" y="143"/>
                </a:cubicBezTo>
                <a:cubicBezTo>
                  <a:pt x="6" y="149"/>
                  <a:pt x="6" y="149"/>
                  <a:pt x="6" y="149"/>
                </a:cubicBezTo>
                <a:cubicBezTo>
                  <a:pt x="30" y="147"/>
                  <a:pt x="30" y="147"/>
                  <a:pt x="30" y="147"/>
                </a:cubicBezTo>
                <a:cubicBezTo>
                  <a:pt x="44" y="133"/>
                  <a:pt x="44" y="133"/>
                  <a:pt x="44" y="133"/>
                </a:cubicBezTo>
                <a:cubicBezTo>
                  <a:pt x="40" y="129"/>
                  <a:pt x="40" y="129"/>
                  <a:pt x="40" y="129"/>
                </a:cubicBezTo>
                <a:cubicBezTo>
                  <a:pt x="54" y="115"/>
                  <a:pt x="54" y="115"/>
                  <a:pt x="54" y="115"/>
                </a:cubicBezTo>
                <a:cubicBezTo>
                  <a:pt x="58" y="119"/>
                  <a:pt x="58" y="119"/>
                  <a:pt x="58" y="119"/>
                </a:cubicBezTo>
                <a:cubicBezTo>
                  <a:pt x="68" y="109"/>
                  <a:pt x="68" y="109"/>
                  <a:pt x="68" y="109"/>
                </a:cubicBezTo>
                <a:cubicBezTo>
                  <a:pt x="71" y="113"/>
                  <a:pt x="71" y="113"/>
                  <a:pt x="71" y="113"/>
                </a:cubicBezTo>
                <a:cubicBezTo>
                  <a:pt x="84" y="100"/>
                  <a:pt x="84" y="100"/>
                  <a:pt x="84" y="100"/>
                </a:cubicBezTo>
                <a:cubicBezTo>
                  <a:pt x="101" y="104"/>
                  <a:pt x="118" y="100"/>
                  <a:pt x="131" y="87"/>
                </a:cubicBezTo>
                <a:cubicBezTo>
                  <a:pt x="150" y="68"/>
                  <a:pt x="150" y="38"/>
                  <a:pt x="131" y="19"/>
                </a:cubicBezTo>
                <a:close/>
                <a:moveTo>
                  <a:pt x="17" y="134"/>
                </a:moveTo>
                <a:cubicBezTo>
                  <a:pt x="15" y="132"/>
                  <a:pt x="15" y="132"/>
                  <a:pt x="15" y="132"/>
                </a:cubicBezTo>
                <a:cubicBezTo>
                  <a:pt x="53" y="94"/>
                  <a:pt x="53" y="94"/>
                  <a:pt x="53" y="94"/>
                </a:cubicBezTo>
                <a:cubicBezTo>
                  <a:pt x="55" y="97"/>
                  <a:pt x="55" y="97"/>
                  <a:pt x="55" y="97"/>
                </a:cubicBezTo>
                <a:lnTo>
                  <a:pt x="17" y="134"/>
                </a:lnTo>
                <a:close/>
                <a:moveTo>
                  <a:pt x="117" y="48"/>
                </a:moveTo>
                <a:cubicBezTo>
                  <a:pt x="112" y="53"/>
                  <a:pt x="105" y="53"/>
                  <a:pt x="101" y="48"/>
                </a:cubicBezTo>
                <a:cubicBezTo>
                  <a:pt x="97" y="44"/>
                  <a:pt x="97" y="37"/>
                  <a:pt x="101" y="32"/>
                </a:cubicBezTo>
                <a:cubicBezTo>
                  <a:pt x="105" y="28"/>
                  <a:pt x="112" y="28"/>
                  <a:pt x="117" y="32"/>
                </a:cubicBezTo>
                <a:cubicBezTo>
                  <a:pt x="121" y="37"/>
                  <a:pt x="121" y="44"/>
                  <a:pt x="117" y="4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5" name="Freeform 24"/>
          <p:cNvSpPr>
            <a:spLocks noEditPoints="1"/>
          </p:cNvSpPr>
          <p:nvPr/>
        </p:nvSpPr>
        <p:spPr bwMode="auto">
          <a:xfrm>
            <a:off x="4902202" y="3183118"/>
            <a:ext cx="206860" cy="318807"/>
          </a:xfrm>
          <a:custGeom>
            <a:avLst/>
            <a:gdLst>
              <a:gd name="T0" fmla="*/ 108 w 108"/>
              <a:gd name="T1" fmla="*/ 53 h 166"/>
              <a:gd name="T2" fmla="*/ 94 w 108"/>
              <a:gd name="T3" fmla="*/ 90 h 166"/>
              <a:gd name="T4" fmla="*/ 77 w 108"/>
              <a:gd name="T5" fmla="*/ 123 h 166"/>
              <a:gd name="T6" fmla="*/ 32 w 108"/>
              <a:gd name="T7" fmla="*/ 123 h 166"/>
              <a:gd name="T8" fmla="*/ 15 w 108"/>
              <a:gd name="T9" fmla="*/ 90 h 166"/>
              <a:gd name="T10" fmla="*/ 0 w 108"/>
              <a:gd name="T11" fmla="*/ 53 h 166"/>
              <a:gd name="T12" fmla="*/ 54 w 108"/>
              <a:gd name="T13" fmla="*/ 0 h 166"/>
              <a:gd name="T14" fmla="*/ 54 w 108"/>
              <a:gd name="T15" fmla="*/ 0 h 166"/>
              <a:gd name="T16" fmla="*/ 54 w 108"/>
              <a:gd name="T17" fmla="*/ 0 h 166"/>
              <a:gd name="T18" fmla="*/ 108 w 108"/>
              <a:gd name="T19" fmla="*/ 53 h 166"/>
              <a:gd name="T20" fmla="*/ 75 w 108"/>
              <a:gd name="T21" fmla="*/ 127 h 166"/>
              <a:gd name="T22" fmla="*/ 34 w 108"/>
              <a:gd name="T23" fmla="*/ 127 h 166"/>
              <a:gd name="T24" fmla="*/ 30 w 108"/>
              <a:gd name="T25" fmla="*/ 131 h 166"/>
              <a:gd name="T26" fmla="*/ 30 w 108"/>
              <a:gd name="T27" fmla="*/ 132 h 166"/>
              <a:gd name="T28" fmla="*/ 34 w 108"/>
              <a:gd name="T29" fmla="*/ 136 h 166"/>
              <a:gd name="T30" fmla="*/ 75 w 108"/>
              <a:gd name="T31" fmla="*/ 136 h 166"/>
              <a:gd name="T32" fmla="*/ 79 w 108"/>
              <a:gd name="T33" fmla="*/ 132 h 166"/>
              <a:gd name="T34" fmla="*/ 79 w 108"/>
              <a:gd name="T35" fmla="*/ 131 h 166"/>
              <a:gd name="T36" fmla="*/ 75 w 108"/>
              <a:gd name="T37" fmla="*/ 127 h 166"/>
              <a:gd name="T38" fmla="*/ 75 w 108"/>
              <a:gd name="T39" fmla="*/ 139 h 166"/>
              <a:gd name="T40" fmla="*/ 34 w 108"/>
              <a:gd name="T41" fmla="*/ 139 h 166"/>
              <a:gd name="T42" fmla="*/ 30 w 108"/>
              <a:gd name="T43" fmla="*/ 143 h 166"/>
              <a:gd name="T44" fmla="*/ 30 w 108"/>
              <a:gd name="T45" fmla="*/ 143 h 166"/>
              <a:gd name="T46" fmla="*/ 34 w 108"/>
              <a:gd name="T47" fmla="*/ 147 h 166"/>
              <a:gd name="T48" fmla="*/ 75 w 108"/>
              <a:gd name="T49" fmla="*/ 147 h 166"/>
              <a:gd name="T50" fmla="*/ 79 w 108"/>
              <a:gd name="T51" fmla="*/ 143 h 166"/>
              <a:gd name="T52" fmla="*/ 79 w 108"/>
              <a:gd name="T53" fmla="*/ 143 h 166"/>
              <a:gd name="T54" fmla="*/ 75 w 108"/>
              <a:gd name="T55" fmla="*/ 139 h 166"/>
              <a:gd name="T56" fmla="*/ 75 w 108"/>
              <a:gd name="T57" fmla="*/ 150 h 166"/>
              <a:gd name="T58" fmla="*/ 34 w 108"/>
              <a:gd name="T59" fmla="*/ 150 h 166"/>
              <a:gd name="T60" fmla="*/ 30 w 108"/>
              <a:gd name="T61" fmla="*/ 154 h 166"/>
              <a:gd name="T62" fmla="*/ 30 w 108"/>
              <a:gd name="T63" fmla="*/ 156 h 166"/>
              <a:gd name="T64" fmla="*/ 34 w 108"/>
              <a:gd name="T65" fmla="*/ 160 h 166"/>
              <a:gd name="T66" fmla="*/ 38 w 108"/>
              <a:gd name="T67" fmla="*/ 160 h 166"/>
              <a:gd name="T68" fmla="*/ 38 w 108"/>
              <a:gd name="T69" fmla="*/ 162 h 166"/>
              <a:gd name="T70" fmla="*/ 42 w 108"/>
              <a:gd name="T71" fmla="*/ 166 h 166"/>
              <a:gd name="T72" fmla="*/ 66 w 108"/>
              <a:gd name="T73" fmla="*/ 166 h 166"/>
              <a:gd name="T74" fmla="*/ 70 w 108"/>
              <a:gd name="T75" fmla="*/ 162 h 166"/>
              <a:gd name="T76" fmla="*/ 70 w 108"/>
              <a:gd name="T77" fmla="*/ 160 h 166"/>
              <a:gd name="T78" fmla="*/ 75 w 108"/>
              <a:gd name="T79" fmla="*/ 160 h 166"/>
              <a:gd name="T80" fmla="*/ 79 w 108"/>
              <a:gd name="T81" fmla="*/ 156 h 166"/>
              <a:gd name="T82" fmla="*/ 79 w 108"/>
              <a:gd name="T83" fmla="*/ 154 h 166"/>
              <a:gd name="T84" fmla="*/ 75 w 108"/>
              <a:gd name="T85" fmla="*/ 15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66">
                <a:moveTo>
                  <a:pt x="108" y="53"/>
                </a:moveTo>
                <a:cubicBezTo>
                  <a:pt x="108" y="68"/>
                  <a:pt x="103" y="81"/>
                  <a:pt x="94" y="90"/>
                </a:cubicBezTo>
                <a:cubicBezTo>
                  <a:pt x="76" y="111"/>
                  <a:pt x="86" y="123"/>
                  <a:pt x="77" y="123"/>
                </a:cubicBezTo>
                <a:cubicBezTo>
                  <a:pt x="32" y="123"/>
                  <a:pt x="32" y="123"/>
                  <a:pt x="32" y="123"/>
                </a:cubicBezTo>
                <a:cubicBezTo>
                  <a:pt x="22" y="123"/>
                  <a:pt x="33" y="111"/>
                  <a:pt x="15" y="90"/>
                </a:cubicBezTo>
                <a:cubicBezTo>
                  <a:pt x="6" y="81"/>
                  <a:pt x="0" y="68"/>
                  <a:pt x="0" y="53"/>
                </a:cubicBezTo>
                <a:cubicBezTo>
                  <a:pt x="0" y="24"/>
                  <a:pt x="25" y="0"/>
                  <a:pt x="54" y="0"/>
                </a:cubicBezTo>
                <a:cubicBezTo>
                  <a:pt x="54" y="0"/>
                  <a:pt x="54" y="0"/>
                  <a:pt x="54" y="0"/>
                </a:cubicBezTo>
                <a:cubicBezTo>
                  <a:pt x="54" y="0"/>
                  <a:pt x="54" y="0"/>
                  <a:pt x="54" y="0"/>
                </a:cubicBezTo>
                <a:cubicBezTo>
                  <a:pt x="84" y="0"/>
                  <a:pt x="108" y="24"/>
                  <a:pt x="108" y="53"/>
                </a:cubicBezTo>
                <a:moveTo>
                  <a:pt x="75" y="127"/>
                </a:moveTo>
                <a:cubicBezTo>
                  <a:pt x="34" y="127"/>
                  <a:pt x="34" y="127"/>
                  <a:pt x="34" y="127"/>
                </a:cubicBezTo>
                <a:cubicBezTo>
                  <a:pt x="32" y="127"/>
                  <a:pt x="30" y="129"/>
                  <a:pt x="30" y="131"/>
                </a:cubicBezTo>
                <a:cubicBezTo>
                  <a:pt x="30" y="132"/>
                  <a:pt x="30" y="132"/>
                  <a:pt x="30" y="132"/>
                </a:cubicBezTo>
                <a:cubicBezTo>
                  <a:pt x="30" y="134"/>
                  <a:pt x="32" y="136"/>
                  <a:pt x="34" y="136"/>
                </a:cubicBezTo>
                <a:cubicBezTo>
                  <a:pt x="75" y="136"/>
                  <a:pt x="75" y="136"/>
                  <a:pt x="75" y="136"/>
                </a:cubicBezTo>
                <a:cubicBezTo>
                  <a:pt x="77" y="136"/>
                  <a:pt x="79" y="134"/>
                  <a:pt x="79" y="132"/>
                </a:cubicBezTo>
                <a:cubicBezTo>
                  <a:pt x="79" y="131"/>
                  <a:pt x="79" y="131"/>
                  <a:pt x="79" y="131"/>
                </a:cubicBezTo>
                <a:cubicBezTo>
                  <a:pt x="79" y="129"/>
                  <a:pt x="77" y="127"/>
                  <a:pt x="75" y="127"/>
                </a:cubicBezTo>
                <a:moveTo>
                  <a:pt x="75" y="139"/>
                </a:moveTo>
                <a:cubicBezTo>
                  <a:pt x="34" y="139"/>
                  <a:pt x="34" y="139"/>
                  <a:pt x="34" y="139"/>
                </a:cubicBezTo>
                <a:cubicBezTo>
                  <a:pt x="32" y="139"/>
                  <a:pt x="30" y="141"/>
                  <a:pt x="30" y="143"/>
                </a:cubicBezTo>
                <a:cubicBezTo>
                  <a:pt x="30" y="143"/>
                  <a:pt x="30" y="143"/>
                  <a:pt x="30" y="143"/>
                </a:cubicBezTo>
                <a:cubicBezTo>
                  <a:pt x="30" y="145"/>
                  <a:pt x="32" y="147"/>
                  <a:pt x="34" y="147"/>
                </a:cubicBezTo>
                <a:cubicBezTo>
                  <a:pt x="75" y="147"/>
                  <a:pt x="75" y="147"/>
                  <a:pt x="75" y="147"/>
                </a:cubicBezTo>
                <a:cubicBezTo>
                  <a:pt x="77" y="147"/>
                  <a:pt x="79" y="145"/>
                  <a:pt x="79" y="143"/>
                </a:cubicBezTo>
                <a:cubicBezTo>
                  <a:pt x="79" y="143"/>
                  <a:pt x="79" y="143"/>
                  <a:pt x="79" y="143"/>
                </a:cubicBezTo>
                <a:cubicBezTo>
                  <a:pt x="79" y="141"/>
                  <a:pt x="77" y="139"/>
                  <a:pt x="75" y="139"/>
                </a:cubicBezTo>
                <a:moveTo>
                  <a:pt x="75" y="150"/>
                </a:moveTo>
                <a:cubicBezTo>
                  <a:pt x="34" y="150"/>
                  <a:pt x="34" y="150"/>
                  <a:pt x="34" y="150"/>
                </a:cubicBezTo>
                <a:cubicBezTo>
                  <a:pt x="32" y="150"/>
                  <a:pt x="30" y="152"/>
                  <a:pt x="30" y="154"/>
                </a:cubicBezTo>
                <a:cubicBezTo>
                  <a:pt x="30" y="156"/>
                  <a:pt x="30" y="156"/>
                  <a:pt x="30" y="156"/>
                </a:cubicBezTo>
                <a:cubicBezTo>
                  <a:pt x="30" y="159"/>
                  <a:pt x="32" y="160"/>
                  <a:pt x="34" y="160"/>
                </a:cubicBezTo>
                <a:cubicBezTo>
                  <a:pt x="38" y="160"/>
                  <a:pt x="38" y="160"/>
                  <a:pt x="38" y="160"/>
                </a:cubicBezTo>
                <a:cubicBezTo>
                  <a:pt x="38" y="162"/>
                  <a:pt x="38" y="162"/>
                  <a:pt x="38" y="162"/>
                </a:cubicBezTo>
                <a:cubicBezTo>
                  <a:pt x="38" y="164"/>
                  <a:pt x="40" y="166"/>
                  <a:pt x="42" y="166"/>
                </a:cubicBezTo>
                <a:cubicBezTo>
                  <a:pt x="66" y="166"/>
                  <a:pt x="66" y="166"/>
                  <a:pt x="66" y="166"/>
                </a:cubicBezTo>
                <a:cubicBezTo>
                  <a:pt x="69" y="166"/>
                  <a:pt x="70" y="164"/>
                  <a:pt x="70" y="162"/>
                </a:cubicBezTo>
                <a:cubicBezTo>
                  <a:pt x="70" y="160"/>
                  <a:pt x="70" y="160"/>
                  <a:pt x="70" y="160"/>
                </a:cubicBezTo>
                <a:cubicBezTo>
                  <a:pt x="75" y="160"/>
                  <a:pt x="75" y="160"/>
                  <a:pt x="75" y="160"/>
                </a:cubicBezTo>
                <a:cubicBezTo>
                  <a:pt x="77" y="160"/>
                  <a:pt x="79" y="159"/>
                  <a:pt x="79" y="156"/>
                </a:cubicBezTo>
                <a:cubicBezTo>
                  <a:pt x="79" y="154"/>
                  <a:pt x="79" y="154"/>
                  <a:pt x="79" y="154"/>
                </a:cubicBezTo>
                <a:cubicBezTo>
                  <a:pt x="79" y="152"/>
                  <a:pt x="77" y="150"/>
                  <a:pt x="75" y="150"/>
                </a:cubicBezTo>
              </a:path>
            </a:pathLst>
          </a:custGeom>
          <a:solidFill>
            <a:schemeClr val="bg1"/>
          </a:solidFill>
          <a:ln>
            <a:noFill/>
          </a:ln>
        </p:spPr>
        <p:txBody>
          <a:bodyPr vert="horz" wrap="square" lIns="91440" tIns="45720" rIns="91440" bIns="45720" numCol="1" anchor="t" anchorCtr="0" compatLnSpc="1"/>
          <a:lstStyle/>
          <a:p>
            <a:endParaRPr lang="en-US"/>
          </a:p>
        </p:txBody>
      </p:sp>
      <p:sp>
        <p:nvSpPr>
          <p:cNvPr id="26" name="Freeform 16"/>
          <p:cNvSpPr>
            <a:spLocks noEditPoints="1"/>
          </p:cNvSpPr>
          <p:nvPr/>
        </p:nvSpPr>
        <p:spPr bwMode="auto">
          <a:xfrm>
            <a:off x="6694679" y="4296395"/>
            <a:ext cx="342907" cy="357102"/>
          </a:xfrm>
          <a:custGeom>
            <a:avLst/>
            <a:gdLst>
              <a:gd name="T0" fmla="*/ 38 w 194"/>
              <a:gd name="T1" fmla="*/ 133 h 202"/>
              <a:gd name="T2" fmla="*/ 100 w 194"/>
              <a:gd name="T3" fmla="*/ 133 h 202"/>
              <a:gd name="T4" fmla="*/ 69 w 194"/>
              <a:gd name="T5" fmla="*/ 154 h 202"/>
              <a:gd name="T6" fmla="*/ 69 w 194"/>
              <a:gd name="T7" fmla="*/ 112 h 202"/>
              <a:gd name="T8" fmla="*/ 69 w 194"/>
              <a:gd name="T9" fmla="*/ 154 h 202"/>
              <a:gd name="T10" fmla="*/ 131 w 194"/>
              <a:gd name="T11" fmla="*/ 97 h 202"/>
              <a:gd name="T12" fmla="*/ 105 w 194"/>
              <a:gd name="T13" fmla="*/ 71 h 202"/>
              <a:gd name="T14" fmla="*/ 69 w 194"/>
              <a:gd name="T15" fmla="*/ 76 h 202"/>
              <a:gd name="T16" fmla="*/ 33 w 194"/>
              <a:gd name="T17" fmla="*/ 71 h 202"/>
              <a:gd name="T18" fmla="*/ 7 w 194"/>
              <a:gd name="T19" fmla="*/ 97 h 202"/>
              <a:gd name="T20" fmla="*/ 13 w 194"/>
              <a:gd name="T21" fmla="*/ 133 h 202"/>
              <a:gd name="T22" fmla="*/ 7 w 194"/>
              <a:gd name="T23" fmla="*/ 168 h 202"/>
              <a:gd name="T24" fmla="*/ 33 w 194"/>
              <a:gd name="T25" fmla="*/ 194 h 202"/>
              <a:gd name="T26" fmla="*/ 69 w 194"/>
              <a:gd name="T27" fmla="*/ 189 h 202"/>
              <a:gd name="T28" fmla="*/ 105 w 194"/>
              <a:gd name="T29" fmla="*/ 194 h 202"/>
              <a:gd name="T30" fmla="*/ 131 w 194"/>
              <a:gd name="T31" fmla="*/ 168 h 202"/>
              <a:gd name="T32" fmla="*/ 125 w 194"/>
              <a:gd name="T33" fmla="*/ 133 h 202"/>
              <a:gd name="T34" fmla="*/ 69 w 194"/>
              <a:gd name="T35" fmla="*/ 167 h 202"/>
              <a:gd name="T36" fmla="*/ 69 w 194"/>
              <a:gd name="T37" fmla="*/ 98 h 202"/>
              <a:gd name="T38" fmla="*/ 69 w 194"/>
              <a:gd name="T39" fmla="*/ 167 h 202"/>
              <a:gd name="T40" fmla="*/ 194 w 194"/>
              <a:gd name="T41" fmla="*/ 29 h 202"/>
              <a:gd name="T42" fmla="*/ 177 w 194"/>
              <a:gd name="T43" fmla="*/ 17 h 202"/>
              <a:gd name="T44" fmla="*/ 165 w 194"/>
              <a:gd name="T45" fmla="*/ 0 h 202"/>
              <a:gd name="T46" fmla="*/ 144 w 194"/>
              <a:gd name="T47" fmla="*/ 0 h 202"/>
              <a:gd name="T48" fmla="*/ 132 w 194"/>
              <a:gd name="T49" fmla="*/ 17 h 202"/>
              <a:gd name="T50" fmla="*/ 115 w 194"/>
              <a:gd name="T51" fmla="*/ 29 h 202"/>
              <a:gd name="T52" fmla="*/ 115 w 194"/>
              <a:gd name="T53" fmla="*/ 51 h 202"/>
              <a:gd name="T54" fmla="*/ 132 w 194"/>
              <a:gd name="T55" fmla="*/ 63 h 202"/>
              <a:gd name="T56" fmla="*/ 144 w 194"/>
              <a:gd name="T57" fmla="*/ 80 h 202"/>
              <a:gd name="T58" fmla="*/ 165 w 194"/>
              <a:gd name="T59" fmla="*/ 80 h 202"/>
              <a:gd name="T60" fmla="*/ 177 w 194"/>
              <a:gd name="T61" fmla="*/ 63 h 202"/>
              <a:gd name="T62" fmla="*/ 194 w 194"/>
              <a:gd name="T63" fmla="*/ 51 h 202"/>
              <a:gd name="T64" fmla="*/ 155 w 194"/>
              <a:gd name="T65" fmla="*/ 57 h 202"/>
              <a:gd name="T66" fmla="*/ 155 w 194"/>
              <a:gd name="T67" fmla="*/ 23 h 202"/>
              <a:gd name="T68" fmla="*/ 155 w 194"/>
              <a:gd name="T69" fmla="*/ 5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2">
                <a:moveTo>
                  <a:pt x="69" y="102"/>
                </a:moveTo>
                <a:cubicBezTo>
                  <a:pt x="52" y="102"/>
                  <a:pt x="38" y="115"/>
                  <a:pt x="38" y="133"/>
                </a:cubicBezTo>
                <a:cubicBezTo>
                  <a:pt x="38" y="150"/>
                  <a:pt x="52" y="164"/>
                  <a:pt x="69" y="164"/>
                </a:cubicBezTo>
                <a:cubicBezTo>
                  <a:pt x="86" y="164"/>
                  <a:pt x="100" y="150"/>
                  <a:pt x="100" y="133"/>
                </a:cubicBezTo>
                <a:cubicBezTo>
                  <a:pt x="100" y="115"/>
                  <a:pt x="86" y="102"/>
                  <a:pt x="69" y="102"/>
                </a:cubicBezTo>
                <a:moveTo>
                  <a:pt x="69" y="154"/>
                </a:moveTo>
                <a:cubicBezTo>
                  <a:pt x="57" y="154"/>
                  <a:pt x="48" y="144"/>
                  <a:pt x="48" y="133"/>
                </a:cubicBezTo>
                <a:cubicBezTo>
                  <a:pt x="48" y="121"/>
                  <a:pt x="57" y="112"/>
                  <a:pt x="69" y="112"/>
                </a:cubicBezTo>
                <a:cubicBezTo>
                  <a:pt x="80" y="112"/>
                  <a:pt x="90" y="121"/>
                  <a:pt x="90" y="133"/>
                </a:cubicBezTo>
                <a:cubicBezTo>
                  <a:pt x="90" y="144"/>
                  <a:pt x="80" y="154"/>
                  <a:pt x="69" y="154"/>
                </a:cubicBezTo>
                <a:moveTo>
                  <a:pt x="138" y="114"/>
                </a:moveTo>
                <a:cubicBezTo>
                  <a:pt x="136" y="108"/>
                  <a:pt x="134" y="102"/>
                  <a:pt x="131" y="97"/>
                </a:cubicBezTo>
                <a:cubicBezTo>
                  <a:pt x="124" y="100"/>
                  <a:pt x="115" y="99"/>
                  <a:pt x="109" y="93"/>
                </a:cubicBezTo>
                <a:cubicBezTo>
                  <a:pt x="103" y="87"/>
                  <a:pt x="101" y="78"/>
                  <a:pt x="105" y="71"/>
                </a:cubicBezTo>
                <a:cubicBezTo>
                  <a:pt x="99" y="68"/>
                  <a:pt x="94" y="65"/>
                  <a:pt x="87" y="64"/>
                </a:cubicBezTo>
                <a:cubicBezTo>
                  <a:pt x="85" y="71"/>
                  <a:pt x="77" y="76"/>
                  <a:pt x="69" y="76"/>
                </a:cubicBezTo>
                <a:cubicBezTo>
                  <a:pt x="60" y="76"/>
                  <a:pt x="53" y="71"/>
                  <a:pt x="51" y="64"/>
                </a:cubicBezTo>
                <a:cubicBezTo>
                  <a:pt x="44" y="65"/>
                  <a:pt x="39" y="68"/>
                  <a:pt x="33" y="71"/>
                </a:cubicBezTo>
                <a:cubicBezTo>
                  <a:pt x="36" y="78"/>
                  <a:pt x="35" y="87"/>
                  <a:pt x="29" y="93"/>
                </a:cubicBezTo>
                <a:cubicBezTo>
                  <a:pt x="23" y="99"/>
                  <a:pt x="14" y="100"/>
                  <a:pt x="7" y="97"/>
                </a:cubicBezTo>
                <a:cubicBezTo>
                  <a:pt x="4" y="102"/>
                  <a:pt x="2" y="108"/>
                  <a:pt x="0" y="114"/>
                </a:cubicBezTo>
                <a:cubicBezTo>
                  <a:pt x="7" y="117"/>
                  <a:pt x="13" y="124"/>
                  <a:pt x="13" y="133"/>
                </a:cubicBezTo>
                <a:cubicBezTo>
                  <a:pt x="13" y="141"/>
                  <a:pt x="7" y="148"/>
                  <a:pt x="0" y="151"/>
                </a:cubicBezTo>
                <a:cubicBezTo>
                  <a:pt x="2" y="157"/>
                  <a:pt x="4" y="163"/>
                  <a:pt x="7" y="168"/>
                </a:cubicBezTo>
                <a:cubicBezTo>
                  <a:pt x="14" y="165"/>
                  <a:pt x="23" y="166"/>
                  <a:pt x="29" y="172"/>
                </a:cubicBezTo>
                <a:cubicBezTo>
                  <a:pt x="35" y="178"/>
                  <a:pt x="36" y="187"/>
                  <a:pt x="33" y="194"/>
                </a:cubicBezTo>
                <a:cubicBezTo>
                  <a:pt x="39" y="198"/>
                  <a:pt x="44" y="200"/>
                  <a:pt x="51" y="202"/>
                </a:cubicBezTo>
                <a:cubicBezTo>
                  <a:pt x="53" y="194"/>
                  <a:pt x="60" y="189"/>
                  <a:pt x="69" y="189"/>
                </a:cubicBezTo>
                <a:cubicBezTo>
                  <a:pt x="77" y="189"/>
                  <a:pt x="85" y="194"/>
                  <a:pt x="87" y="202"/>
                </a:cubicBezTo>
                <a:cubicBezTo>
                  <a:pt x="94" y="200"/>
                  <a:pt x="99" y="198"/>
                  <a:pt x="105" y="194"/>
                </a:cubicBezTo>
                <a:cubicBezTo>
                  <a:pt x="101" y="187"/>
                  <a:pt x="103" y="178"/>
                  <a:pt x="109" y="172"/>
                </a:cubicBezTo>
                <a:cubicBezTo>
                  <a:pt x="115" y="166"/>
                  <a:pt x="124" y="165"/>
                  <a:pt x="131" y="168"/>
                </a:cubicBezTo>
                <a:cubicBezTo>
                  <a:pt x="134" y="163"/>
                  <a:pt x="136" y="157"/>
                  <a:pt x="138" y="151"/>
                </a:cubicBezTo>
                <a:cubicBezTo>
                  <a:pt x="130" y="148"/>
                  <a:pt x="125" y="141"/>
                  <a:pt x="125" y="133"/>
                </a:cubicBezTo>
                <a:cubicBezTo>
                  <a:pt x="125" y="124"/>
                  <a:pt x="130" y="117"/>
                  <a:pt x="138" y="114"/>
                </a:cubicBezTo>
                <a:moveTo>
                  <a:pt x="69" y="167"/>
                </a:moveTo>
                <a:cubicBezTo>
                  <a:pt x="50" y="167"/>
                  <a:pt x="35" y="152"/>
                  <a:pt x="35" y="133"/>
                </a:cubicBezTo>
                <a:cubicBezTo>
                  <a:pt x="35" y="114"/>
                  <a:pt x="50" y="98"/>
                  <a:pt x="69" y="98"/>
                </a:cubicBezTo>
                <a:cubicBezTo>
                  <a:pt x="88" y="98"/>
                  <a:pt x="103" y="114"/>
                  <a:pt x="103" y="133"/>
                </a:cubicBezTo>
                <a:cubicBezTo>
                  <a:pt x="103" y="152"/>
                  <a:pt x="88" y="167"/>
                  <a:pt x="69" y="167"/>
                </a:cubicBezTo>
                <a:moveTo>
                  <a:pt x="187" y="40"/>
                </a:moveTo>
                <a:cubicBezTo>
                  <a:pt x="187" y="35"/>
                  <a:pt x="190" y="31"/>
                  <a:pt x="194" y="29"/>
                </a:cubicBezTo>
                <a:cubicBezTo>
                  <a:pt x="193" y="26"/>
                  <a:pt x="192" y="22"/>
                  <a:pt x="190" y="19"/>
                </a:cubicBezTo>
                <a:cubicBezTo>
                  <a:pt x="186" y="21"/>
                  <a:pt x="181" y="21"/>
                  <a:pt x="177" y="17"/>
                </a:cubicBezTo>
                <a:cubicBezTo>
                  <a:pt x="174" y="14"/>
                  <a:pt x="173" y="8"/>
                  <a:pt x="175" y="4"/>
                </a:cubicBezTo>
                <a:cubicBezTo>
                  <a:pt x="172" y="2"/>
                  <a:pt x="169" y="1"/>
                  <a:pt x="165" y="0"/>
                </a:cubicBezTo>
                <a:cubicBezTo>
                  <a:pt x="164" y="4"/>
                  <a:pt x="159" y="8"/>
                  <a:pt x="155" y="8"/>
                </a:cubicBezTo>
                <a:cubicBezTo>
                  <a:pt x="150" y="8"/>
                  <a:pt x="145" y="4"/>
                  <a:pt x="144" y="0"/>
                </a:cubicBezTo>
                <a:cubicBezTo>
                  <a:pt x="140" y="1"/>
                  <a:pt x="137" y="2"/>
                  <a:pt x="134" y="4"/>
                </a:cubicBezTo>
                <a:cubicBezTo>
                  <a:pt x="136" y="8"/>
                  <a:pt x="135" y="14"/>
                  <a:pt x="132" y="17"/>
                </a:cubicBezTo>
                <a:cubicBezTo>
                  <a:pt x="128" y="21"/>
                  <a:pt x="123" y="21"/>
                  <a:pt x="119" y="19"/>
                </a:cubicBezTo>
                <a:cubicBezTo>
                  <a:pt x="117" y="22"/>
                  <a:pt x="116" y="26"/>
                  <a:pt x="115" y="29"/>
                </a:cubicBezTo>
                <a:cubicBezTo>
                  <a:pt x="119" y="31"/>
                  <a:pt x="122" y="35"/>
                  <a:pt x="122" y="40"/>
                </a:cubicBezTo>
                <a:cubicBezTo>
                  <a:pt x="122" y="45"/>
                  <a:pt x="119" y="49"/>
                  <a:pt x="115" y="51"/>
                </a:cubicBezTo>
                <a:cubicBezTo>
                  <a:pt x="116" y="54"/>
                  <a:pt x="117" y="58"/>
                  <a:pt x="119" y="61"/>
                </a:cubicBezTo>
                <a:cubicBezTo>
                  <a:pt x="123" y="59"/>
                  <a:pt x="128" y="59"/>
                  <a:pt x="132" y="63"/>
                </a:cubicBezTo>
                <a:cubicBezTo>
                  <a:pt x="135" y="66"/>
                  <a:pt x="136" y="72"/>
                  <a:pt x="134" y="76"/>
                </a:cubicBezTo>
                <a:cubicBezTo>
                  <a:pt x="137" y="78"/>
                  <a:pt x="140" y="79"/>
                  <a:pt x="144" y="80"/>
                </a:cubicBezTo>
                <a:cubicBezTo>
                  <a:pt x="145" y="76"/>
                  <a:pt x="150" y="72"/>
                  <a:pt x="155" y="72"/>
                </a:cubicBezTo>
                <a:cubicBezTo>
                  <a:pt x="159" y="72"/>
                  <a:pt x="164" y="76"/>
                  <a:pt x="165" y="80"/>
                </a:cubicBezTo>
                <a:cubicBezTo>
                  <a:pt x="169" y="79"/>
                  <a:pt x="172" y="78"/>
                  <a:pt x="175" y="76"/>
                </a:cubicBezTo>
                <a:cubicBezTo>
                  <a:pt x="173" y="72"/>
                  <a:pt x="174" y="66"/>
                  <a:pt x="177" y="63"/>
                </a:cubicBezTo>
                <a:cubicBezTo>
                  <a:pt x="181" y="59"/>
                  <a:pt x="186" y="59"/>
                  <a:pt x="190" y="61"/>
                </a:cubicBezTo>
                <a:cubicBezTo>
                  <a:pt x="192" y="58"/>
                  <a:pt x="193" y="54"/>
                  <a:pt x="194" y="51"/>
                </a:cubicBezTo>
                <a:cubicBezTo>
                  <a:pt x="190" y="49"/>
                  <a:pt x="187" y="45"/>
                  <a:pt x="187" y="40"/>
                </a:cubicBezTo>
                <a:moveTo>
                  <a:pt x="155" y="57"/>
                </a:moveTo>
                <a:cubicBezTo>
                  <a:pt x="145" y="57"/>
                  <a:pt x="137" y="49"/>
                  <a:pt x="137" y="40"/>
                </a:cubicBezTo>
                <a:cubicBezTo>
                  <a:pt x="137" y="31"/>
                  <a:pt x="145" y="23"/>
                  <a:pt x="155" y="23"/>
                </a:cubicBezTo>
                <a:cubicBezTo>
                  <a:pt x="164" y="23"/>
                  <a:pt x="172" y="31"/>
                  <a:pt x="172" y="40"/>
                </a:cubicBezTo>
                <a:cubicBezTo>
                  <a:pt x="172" y="49"/>
                  <a:pt x="164" y="57"/>
                  <a:pt x="155" y="57"/>
                </a:cubicBezTo>
              </a:path>
            </a:pathLst>
          </a:custGeom>
          <a:solidFill>
            <a:schemeClr val="bg1"/>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a:off x="4446592" y="5424427"/>
            <a:ext cx="376635" cy="360365"/>
          </a:xfrm>
          <a:custGeom>
            <a:avLst/>
            <a:gdLst>
              <a:gd name="T0" fmla="*/ 90 w 196"/>
              <a:gd name="T1" fmla="*/ 9 h 187"/>
              <a:gd name="T2" fmla="*/ 105 w 196"/>
              <a:gd name="T3" fmla="*/ 9 h 187"/>
              <a:gd name="T4" fmla="*/ 122 w 196"/>
              <a:gd name="T5" fmla="*/ 43 h 187"/>
              <a:gd name="T6" fmla="*/ 147 w 196"/>
              <a:gd name="T7" fmla="*/ 61 h 187"/>
              <a:gd name="T8" fmla="*/ 184 w 196"/>
              <a:gd name="T9" fmla="*/ 66 h 187"/>
              <a:gd name="T10" fmla="*/ 189 w 196"/>
              <a:gd name="T11" fmla="*/ 81 h 187"/>
              <a:gd name="T12" fmla="*/ 162 w 196"/>
              <a:gd name="T13" fmla="*/ 107 h 187"/>
              <a:gd name="T14" fmla="*/ 152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6 w 196"/>
              <a:gd name="T27" fmla="*/ 173 h 187"/>
              <a:gd name="T28" fmla="*/ 43 w 196"/>
              <a:gd name="T29" fmla="*/ 136 h 187"/>
              <a:gd name="T30" fmla="*/ 33 w 196"/>
              <a:gd name="T31" fmla="*/ 107 h 187"/>
              <a:gd name="T32" fmla="*/ 6 w 196"/>
              <a:gd name="T33" fmla="*/ 81 h 187"/>
              <a:gd name="T34" fmla="*/ 11 w 196"/>
              <a:gd name="T35" fmla="*/ 66 h 187"/>
              <a:gd name="T36" fmla="*/ 48 w 196"/>
              <a:gd name="T37" fmla="*/ 61 h 187"/>
              <a:gd name="T38" fmla="*/ 73 w 196"/>
              <a:gd name="T39" fmla="*/ 43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5" y="9"/>
                </a:cubicBezTo>
                <a:cubicBezTo>
                  <a:pt x="122" y="43"/>
                  <a:pt x="122" y="43"/>
                  <a:pt x="122" y="43"/>
                </a:cubicBezTo>
                <a:cubicBezTo>
                  <a:pt x="126" y="51"/>
                  <a:pt x="137" y="59"/>
                  <a:pt x="147" y="61"/>
                </a:cubicBezTo>
                <a:cubicBezTo>
                  <a:pt x="184" y="66"/>
                  <a:pt x="184" y="66"/>
                  <a:pt x="184" y="66"/>
                </a:cubicBezTo>
                <a:cubicBezTo>
                  <a:pt x="193" y="67"/>
                  <a:pt x="196" y="74"/>
                  <a:pt x="189" y="81"/>
                </a:cubicBezTo>
                <a:cubicBezTo>
                  <a:pt x="162" y="107"/>
                  <a:pt x="162" y="107"/>
                  <a:pt x="162" y="107"/>
                </a:cubicBezTo>
                <a:cubicBezTo>
                  <a:pt x="155" y="114"/>
                  <a:pt x="151" y="127"/>
                  <a:pt x="152" y="136"/>
                </a:cubicBezTo>
                <a:cubicBezTo>
                  <a:pt x="159" y="173"/>
                  <a:pt x="159" y="173"/>
                  <a:pt x="159" y="173"/>
                </a:cubicBezTo>
                <a:cubicBezTo>
                  <a:pt x="160" y="183"/>
                  <a:pt x="155" y="187"/>
                  <a:pt x="146" y="182"/>
                </a:cubicBezTo>
                <a:cubicBezTo>
                  <a:pt x="113" y="165"/>
                  <a:pt x="113" y="165"/>
                  <a:pt x="113" y="165"/>
                </a:cubicBezTo>
                <a:cubicBezTo>
                  <a:pt x="105" y="160"/>
                  <a:pt x="91" y="160"/>
                  <a:pt x="82" y="165"/>
                </a:cubicBezTo>
                <a:cubicBezTo>
                  <a:pt x="49" y="182"/>
                  <a:pt x="49" y="182"/>
                  <a:pt x="49" y="182"/>
                </a:cubicBezTo>
                <a:cubicBezTo>
                  <a:pt x="40" y="187"/>
                  <a:pt x="35" y="183"/>
                  <a:pt x="36" y="173"/>
                </a:cubicBezTo>
                <a:cubicBezTo>
                  <a:pt x="43" y="136"/>
                  <a:pt x="43" y="136"/>
                  <a:pt x="43" y="136"/>
                </a:cubicBezTo>
                <a:cubicBezTo>
                  <a:pt x="44" y="127"/>
                  <a:pt x="40" y="114"/>
                  <a:pt x="33" y="107"/>
                </a:cubicBezTo>
                <a:cubicBezTo>
                  <a:pt x="6" y="81"/>
                  <a:pt x="6" y="81"/>
                  <a:pt x="6" y="81"/>
                </a:cubicBezTo>
                <a:cubicBezTo>
                  <a:pt x="0" y="74"/>
                  <a:pt x="2" y="67"/>
                  <a:pt x="11" y="66"/>
                </a:cubicBezTo>
                <a:cubicBezTo>
                  <a:pt x="48" y="61"/>
                  <a:pt x="48" y="61"/>
                  <a:pt x="48" y="61"/>
                </a:cubicBezTo>
                <a:cubicBezTo>
                  <a:pt x="58" y="59"/>
                  <a:pt x="69" y="51"/>
                  <a:pt x="73" y="43"/>
                </a:cubicBezTo>
                <a:lnTo>
                  <a:pt x="90" y="9"/>
                </a:lnTo>
                <a:close/>
              </a:path>
            </a:pathLst>
          </a:custGeom>
          <a:solidFill>
            <a:schemeClr val="bg1"/>
          </a:solidFill>
          <a:ln>
            <a:noFill/>
          </a:ln>
        </p:spPr>
        <p:txBody>
          <a:bodyPr vert="horz" wrap="square" lIns="91440" tIns="45720" rIns="91440" bIns="45720" numCol="1" anchor="t" anchorCtr="0" compatLnSpc="1"/>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gray">
          <a:xfrm>
            <a:off x="479425" y="178825"/>
            <a:ext cx="3188693"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dirty="0"/>
              <a:t>风险管理的内容 </a:t>
            </a:r>
            <a:endParaRPr lang="en-US" altLang="zh-CN" dirty="0"/>
          </a:p>
        </p:txBody>
      </p: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15"/>
          <p:cNvSpPr>
            <a:spLocks noChangeArrowheads="1"/>
          </p:cNvSpPr>
          <p:nvPr/>
        </p:nvSpPr>
        <p:spPr bwMode="auto">
          <a:xfrm>
            <a:off x="6552273" y="3197983"/>
            <a:ext cx="2293277" cy="387883"/>
          </a:xfrm>
          <a:prstGeom prst="rect">
            <a:avLst/>
          </a:prstGeom>
          <a:noFill/>
          <a:ln w="15875">
            <a:solidFill>
              <a:schemeClr val="accent6"/>
            </a:solidFill>
            <a:miter lim="800000"/>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zh-CN" sz="1400" b="1" dirty="0">
              <a:solidFill>
                <a:srgbClr val="A90119"/>
              </a:solidFill>
              <a:ea typeface="宋体" panose="02010600030101010101" pitchFamily="2" charset="-122"/>
            </a:endParaRPr>
          </a:p>
        </p:txBody>
      </p:sp>
      <p:sp>
        <p:nvSpPr>
          <p:cNvPr id="34" name="Rectangle 16"/>
          <p:cNvSpPr>
            <a:spLocks noChangeArrowheads="1"/>
          </p:cNvSpPr>
          <p:nvPr/>
        </p:nvSpPr>
        <p:spPr bwMode="auto">
          <a:xfrm>
            <a:off x="6552273" y="3713716"/>
            <a:ext cx="2293277" cy="387883"/>
          </a:xfrm>
          <a:prstGeom prst="rect">
            <a:avLst/>
          </a:prstGeom>
          <a:noFill/>
          <a:ln w="15875">
            <a:solidFill>
              <a:schemeClr val="accent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sz="1400" b="1" dirty="0">
              <a:solidFill>
                <a:srgbClr val="A90119"/>
              </a:solidFill>
              <a:ea typeface="宋体" panose="02010600030101010101" pitchFamily="2" charset="-122"/>
            </a:endParaRPr>
          </a:p>
        </p:txBody>
      </p:sp>
      <p:sp>
        <p:nvSpPr>
          <p:cNvPr id="35" name="Rectangle 17"/>
          <p:cNvSpPr>
            <a:spLocks noChangeArrowheads="1"/>
          </p:cNvSpPr>
          <p:nvPr/>
        </p:nvSpPr>
        <p:spPr bwMode="auto">
          <a:xfrm>
            <a:off x="6552273" y="4229448"/>
            <a:ext cx="2293277" cy="387883"/>
          </a:xfrm>
          <a:prstGeom prst="rect">
            <a:avLst/>
          </a:prstGeom>
          <a:noFill/>
          <a:ln w="15875">
            <a:solidFill>
              <a:schemeClr val="accent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sz="1400" b="1" dirty="0">
              <a:solidFill>
                <a:srgbClr val="A90119"/>
              </a:solidFill>
              <a:ea typeface="宋体" panose="02010600030101010101" pitchFamily="2" charset="-122"/>
            </a:endParaRPr>
          </a:p>
        </p:txBody>
      </p:sp>
      <p:sp>
        <p:nvSpPr>
          <p:cNvPr id="36" name="Rectangle 18"/>
          <p:cNvSpPr>
            <a:spLocks noChangeArrowheads="1"/>
          </p:cNvSpPr>
          <p:nvPr/>
        </p:nvSpPr>
        <p:spPr bwMode="auto">
          <a:xfrm>
            <a:off x="3985986" y="3709382"/>
            <a:ext cx="2018246" cy="387883"/>
          </a:xfrm>
          <a:prstGeom prst="rect">
            <a:avLst/>
          </a:prstGeom>
          <a:solidFill>
            <a:schemeClr val="accent6"/>
          </a:solidFill>
          <a:ln w="9525">
            <a:noFill/>
            <a:miter lim="800000"/>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sz="1400" b="1" dirty="0">
              <a:solidFill>
                <a:srgbClr val="A90119"/>
              </a:solidFill>
              <a:ea typeface="宋体" panose="02010600030101010101" pitchFamily="2" charset="-122"/>
            </a:endParaRPr>
          </a:p>
        </p:txBody>
      </p:sp>
      <p:sp>
        <p:nvSpPr>
          <p:cNvPr id="37" name="Line 19"/>
          <p:cNvSpPr>
            <a:spLocks noChangeShapeType="1"/>
          </p:cNvSpPr>
          <p:nvPr/>
        </p:nvSpPr>
        <p:spPr bwMode="auto">
          <a:xfrm>
            <a:off x="6002210" y="3902240"/>
            <a:ext cx="550063"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20"/>
          <p:cNvSpPr>
            <a:spLocks noChangeShapeType="1"/>
          </p:cNvSpPr>
          <p:nvPr/>
        </p:nvSpPr>
        <p:spPr bwMode="auto">
          <a:xfrm>
            <a:off x="6279263" y="3390841"/>
            <a:ext cx="275032"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Line 21"/>
          <p:cNvSpPr>
            <a:spLocks noChangeShapeType="1"/>
          </p:cNvSpPr>
          <p:nvPr/>
        </p:nvSpPr>
        <p:spPr bwMode="auto">
          <a:xfrm>
            <a:off x="6279263" y="4426640"/>
            <a:ext cx="275032"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Line 22"/>
          <p:cNvSpPr>
            <a:spLocks noChangeShapeType="1"/>
          </p:cNvSpPr>
          <p:nvPr/>
        </p:nvSpPr>
        <p:spPr bwMode="auto">
          <a:xfrm>
            <a:off x="6279263" y="3390841"/>
            <a:ext cx="0" cy="1035799"/>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Rectangle 24"/>
          <p:cNvSpPr>
            <a:spLocks noChangeArrowheads="1"/>
          </p:cNvSpPr>
          <p:nvPr/>
        </p:nvSpPr>
        <p:spPr bwMode="auto">
          <a:xfrm>
            <a:off x="6550250" y="1384988"/>
            <a:ext cx="2293277" cy="388213"/>
          </a:xfrm>
          <a:prstGeom prst="rect">
            <a:avLst/>
          </a:prstGeom>
          <a:noFill/>
          <a:ln w="15875">
            <a:solidFill>
              <a:srgbClr val="25536D"/>
            </a:solidFill>
            <a:miter lim="800000"/>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sz="1400" b="1" dirty="0">
              <a:solidFill>
                <a:srgbClr val="A90119"/>
              </a:solidFill>
              <a:ea typeface="宋体" panose="02010600030101010101" pitchFamily="2" charset="-122"/>
            </a:endParaRPr>
          </a:p>
        </p:txBody>
      </p:sp>
      <p:sp>
        <p:nvSpPr>
          <p:cNvPr id="26" name="Rectangle 25"/>
          <p:cNvSpPr>
            <a:spLocks noChangeArrowheads="1"/>
          </p:cNvSpPr>
          <p:nvPr/>
        </p:nvSpPr>
        <p:spPr bwMode="auto">
          <a:xfrm>
            <a:off x="6550250" y="1901159"/>
            <a:ext cx="2293277" cy="388213"/>
          </a:xfrm>
          <a:prstGeom prst="rect">
            <a:avLst/>
          </a:prstGeom>
          <a:noFill/>
          <a:ln w="15875">
            <a:solidFill>
              <a:srgbClr val="25536D"/>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sz="1400" b="1" dirty="0">
              <a:solidFill>
                <a:srgbClr val="A90119"/>
              </a:solidFill>
              <a:ea typeface="宋体" panose="02010600030101010101" pitchFamily="2" charset="-122"/>
            </a:endParaRPr>
          </a:p>
        </p:txBody>
      </p:sp>
      <p:sp>
        <p:nvSpPr>
          <p:cNvPr id="27" name="Rectangle 26"/>
          <p:cNvSpPr>
            <a:spLocks noChangeArrowheads="1"/>
          </p:cNvSpPr>
          <p:nvPr/>
        </p:nvSpPr>
        <p:spPr bwMode="auto">
          <a:xfrm>
            <a:off x="6552273" y="2421667"/>
            <a:ext cx="2293277" cy="388213"/>
          </a:xfrm>
          <a:prstGeom prst="rect">
            <a:avLst/>
          </a:prstGeom>
          <a:noFill/>
          <a:ln w="15875">
            <a:solidFill>
              <a:srgbClr val="25536D"/>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sz="1400" b="1" dirty="0">
              <a:solidFill>
                <a:srgbClr val="A90119"/>
              </a:solidFill>
              <a:ea typeface="宋体" panose="02010600030101010101" pitchFamily="2" charset="-122"/>
            </a:endParaRPr>
          </a:p>
        </p:txBody>
      </p:sp>
      <p:sp>
        <p:nvSpPr>
          <p:cNvPr id="28" name="Rectangle 27"/>
          <p:cNvSpPr>
            <a:spLocks noChangeArrowheads="1"/>
          </p:cNvSpPr>
          <p:nvPr/>
        </p:nvSpPr>
        <p:spPr bwMode="auto">
          <a:xfrm>
            <a:off x="3985986" y="1901159"/>
            <a:ext cx="2018246" cy="388213"/>
          </a:xfrm>
          <a:prstGeom prst="rect">
            <a:avLst/>
          </a:prstGeom>
          <a:solidFill>
            <a:srgbClr val="25536D"/>
          </a:solidFill>
          <a:ln w="9525">
            <a:noFill/>
            <a:miter lim="800000"/>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sz="1400" b="1" dirty="0">
              <a:solidFill>
                <a:srgbClr val="A90119"/>
              </a:solidFill>
              <a:ea typeface="宋体" panose="02010600030101010101" pitchFamily="2" charset="-122"/>
            </a:endParaRPr>
          </a:p>
        </p:txBody>
      </p:sp>
      <p:sp>
        <p:nvSpPr>
          <p:cNvPr id="29" name="Line 28"/>
          <p:cNvSpPr>
            <a:spLocks noChangeShapeType="1"/>
          </p:cNvSpPr>
          <p:nvPr/>
        </p:nvSpPr>
        <p:spPr bwMode="auto">
          <a:xfrm>
            <a:off x="6002210" y="2092012"/>
            <a:ext cx="550063"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29"/>
          <p:cNvSpPr>
            <a:spLocks noChangeShapeType="1"/>
          </p:cNvSpPr>
          <p:nvPr/>
        </p:nvSpPr>
        <p:spPr bwMode="auto">
          <a:xfrm>
            <a:off x="6279263" y="1582347"/>
            <a:ext cx="275032"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30"/>
          <p:cNvSpPr>
            <a:spLocks noChangeShapeType="1"/>
          </p:cNvSpPr>
          <p:nvPr/>
        </p:nvSpPr>
        <p:spPr bwMode="auto">
          <a:xfrm>
            <a:off x="6279263" y="2616858"/>
            <a:ext cx="275032"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31"/>
          <p:cNvSpPr>
            <a:spLocks noChangeShapeType="1"/>
          </p:cNvSpPr>
          <p:nvPr/>
        </p:nvSpPr>
        <p:spPr bwMode="auto">
          <a:xfrm>
            <a:off x="6279263" y="1573672"/>
            <a:ext cx="0" cy="1034511"/>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Rectangle 33"/>
          <p:cNvSpPr>
            <a:spLocks noChangeArrowheads="1"/>
          </p:cNvSpPr>
          <p:nvPr/>
        </p:nvSpPr>
        <p:spPr bwMode="auto">
          <a:xfrm>
            <a:off x="2875749" y="2549297"/>
            <a:ext cx="550063" cy="2718569"/>
          </a:xfrm>
          <a:prstGeom prst="rect">
            <a:avLst/>
          </a:prstGeom>
          <a:solidFill>
            <a:schemeClr val="tx1">
              <a:lumMod val="50000"/>
              <a:lumOff val="50000"/>
            </a:schemeClr>
          </a:solidFill>
          <a:ln w="9525">
            <a:no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1" name="Text Box 34"/>
          <p:cNvSpPr txBox="1">
            <a:spLocks noChangeArrowheads="1"/>
          </p:cNvSpPr>
          <p:nvPr/>
        </p:nvSpPr>
        <p:spPr bwMode="auto">
          <a:xfrm>
            <a:off x="2932373" y="2782159"/>
            <a:ext cx="457038" cy="230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zh-CN" b="1" dirty="0">
                <a:solidFill>
                  <a:schemeClr val="bg1"/>
                </a:solidFill>
                <a:latin typeface="微软雅黑" panose="020B0503020204020204" pitchFamily="34" charset="-122"/>
                <a:ea typeface="微软雅黑" panose="020B0503020204020204" pitchFamily="34" charset="-122"/>
              </a:rPr>
              <a:t>H</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1" hangingPunct="1">
              <a:spcBef>
                <a:spcPct val="50000"/>
              </a:spcBef>
            </a:pPr>
            <a:r>
              <a:rPr lang="en-US" altLang="zh-CN" b="1" dirty="0">
                <a:solidFill>
                  <a:schemeClr val="bg1"/>
                </a:solidFill>
                <a:latin typeface="微软雅黑" panose="020B0503020204020204" pitchFamily="34" charset="-122"/>
                <a:ea typeface="微软雅黑" panose="020B0503020204020204" pitchFamily="34" charset="-122"/>
              </a:rPr>
              <a:t>S</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1" hangingPunct="1">
              <a:spcBef>
                <a:spcPct val="50000"/>
              </a:spcBef>
            </a:pPr>
            <a:r>
              <a:rPr lang="en-US" altLang="zh-CN" b="1" dirty="0">
                <a:solidFill>
                  <a:schemeClr val="bg1"/>
                </a:solidFill>
                <a:latin typeface="微软雅黑" panose="020B0503020204020204" pitchFamily="34" charset="-122"/>
                <a:ea typeface="微软雅黑" panose="020B0503020204020204" pitchFamily="34" charset="-122"/>
              </a:rPr>
              <a:t>E</a:t>
            </a:r>
            <a:r>
              <a:rPr lang="zh-CN" altLang="en-US" b="1" dirty="0">
                <a:solidFill>
                  <a:schemeClr val="bg1"/>
                </a:solidFill>
                <a:latin typeface="微软雅黑" panose="020B0503020204020204" pitchFamily="34" charset="-122"/>
                <a:ea typeface="微软雅黑" panose="020B0503020204020204" pitchFamily="34" charset="-122"/>
              </a:rPr>
              <a:t>风险管理</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Line 35"/>
          <p:cNvSpPr>
            <a:spLocks noChangeShapeType="1"/>
          </p:cNvSpPr>
          <p:nvPr/>
        </p:nvSpPr>
        <p:spPr bwMode="auto">
          <a:xfrm>
            <a:off x="3435923" y="3909506"/>
            <a:ext cx="550063"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Line 36"/>
          <p:cNvSpPr>
            <a:spLocks noChangeShapeType="1"/>
          </p:cNvSpPr>
          <p:nvPr/>
        </p:nvSpPr>
        <p:spPr bwMode="auto">
          <a:xfrm>
            <a:off x="3710955" y="2090966"/>
            <a:ext cx="0" cy="369252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Line 37"/>
          <p:cNvSpPr>
            <a:spLocks noChangeShapeType="1"/>
          </p:cNvSpPr>
          <p:nvPr/>
        </p:nvSpPr>
        <p:spPr bwMode="auto">
          <a:xfrm>
            <a:off x="3710955" y="2090966"/>
            <a:ext cx="275031"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38"/>
          <p:cNvSpPr>
            <a:spLocks noChangeShapeType="1"/>
          </p:cNvSpPr>
          <p:nvPr/>
        </p:nvSpPr>
        <p:spPr bwMode="auto">
          <a:xfrm>
            <a:off x="3710955" y="5783489"/>
            <a:ext cx="275031"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Rectangle 40"/>
          <p:cNvSpPr>
            <a:spLocks noChangeArrowheads="1"/>
          </p:cNvSpPr>
          <p:nvPr/>
        </p:nvSpPr>
        <p:spPr bwMode="auto">
          <a:xfrm>
            <a:off x="6550250" y="5071967"/>
            <a:ext cx="2293277" cy="388213"/>
          </a:xfrm>
          <a:prstGeom prst="rect">
            <a:avLst/>
          </a:prstGeom>
          <a:noFill/>
          <a:ln w="15875">
            <a:solidFill>
              <a:schemeClr val="accent4"/>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sz="1400" b="1" dirty="0">
              <a:solidFill>
                <a:srgbClr val="A90119"/>
              </a:solidFill>
              <a:ea typeface="宋体" panose="02010600030101010101" pitchFamily="2" charset="-122"/>
            </a:endParaRPr>
          </a:p>
        </p:txBody>
      </p:sp>
      <p:sp>
        <p:nvSpPr>
          <p:cNvPr id="18" name="Rectangle 41"/>
          <p:cNvSpPr>
            <a:spLocks noChangeArrowheads="1"/>
          </p:cNvSpPr>
          <p:nvPr/>
        </p:nvSpPr>
        <p:spPr bwMode="auto">
          <a:xfrm>
            <a:off x="6550250" y="5590307"/>
            <a:ext cx="2293277" cy="388213"/>
          </a:xfrm>
          <a:prstGeom prst="rect">
            <a:avLst/>
          </a:prstGeom>
          <a:noFill/>
          <a:ln w="15875">
            <a:solidFill>
              <a:schemeClr val="accent4"/>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sz="1400" b="1" dirty="0">
              <a:solidFill>
                <a:srgbClr val="A90119"/>
              </a:solidFill>
              <a:ea typeface="宋体" panose="02010600030101010101" pitchFamily="2" charset="-122"/>
            </a:endParaRPr>
          </a:p>
        </p:txBody>
      </p:sp>
      <p:sp>
        <p:nvSpPr>
          <p:cNvPr id="19" name="Rectangle 42"/>
          <p:cNvSpPr>
            <a:spLocks noChangeArrowheads="1"/>
          </p:cNvSpPr>
          <p:nvPr/>
        </p:nvSpPr>
        <p:spPr bwMode="auto">
          <a:xfrm>
            <a:off x="6552273" y="6108646"/>
            <a:ext cx="2293277" cy="388213"/>
          </a:xfrm>
          <a:prstGeom prst="rect">
            <a:avLst/>
          </a:prstGeom>
          <a:noFill/>
          <a:ln w="15875">
            <a:solidFill>
              <a:schemeClr val="accent4"/>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sz="1400" b="1" dirty="0">
              <a:solidFill>
                <a:srgbClr val="A90119"/>
              </a:solidFill>
              <a:ea typeface="宋体" panose="02010600030101010101" pitchFamily="2" charset="-122"/>
            </a:endParaRPr>
          </a:p>
        </p:txBody>
      </p:sp>
      <p:sp>
        <p:nvSpPr>
          <p:cNvPr id="20" name="Rectangle 43"/>
          <p:cNvSpPr>
            <a:spLocks noChangeArrowheads="1"/>
          </p:cNvSpPr>
          <p:nvPr/>
        </p:nvSpPr>
        <p:spPr bwMode="auto">
          <a:xfrm>
            <a:off x="3985986" y="5590307"/>
            <a:ext cx="2018246" cy="388213"/>
          </a:xfrm>
          <a:prstGeom prst="rect">
            <a:avLst/>
          </a:prstGeom>
          <a:solidFill>
            <a:schemeClr val="accent4"/>
          </a:solidFill>
          <a:ln w="9525">
            <a:noFill/>
            <a:miter lim="800000"/>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sz="1400" b="1" dirty="0">
              <a:solidFill>
                <a:srgbClr val="A90119"/>
              </a:solidFill>
              <a:ea typeface="宋体" panose="02010600030101010101" pitchFamily="2" charset="-122"/>
            </a:endParaRPr>
          </a:p>
        </p:txBody>
      </p:sp>
      <p:sp>
        <p:nvSpPr>
          <p:cNvPr id="21" name="Line 44"/>
          <p:cNvSpPr>
            <a:spLocks noChangeShapeType="1"/>
          </p:cNvSpPr>
          <p:nvPr/>
        </p:nvSpPr>
        <p:spPr bwMode="auto">
          <a:xfrm>
            <a:off x="6002210" y="5781160"/>
            <a:ext cx="550063"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45"/>
          <p:cNvSpPr>
            <a:spLocks noChangeShapeType="1"/>
          </p:cNvSpPr>
          <p:nvPr/>
        </p:nvSpPr>
        <p:spPr bwMode="auto">
          <a:xfrm>
            <a:off x="6279263" y="5269326"/>
            <a:ext cx="275032"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46"/>
          <p:cNvSpPr>
            <a:spLocks noChangeShapeType="1"/>
          </p:cNvSpPr>
          <p:nvPr/>
        </p:nvSpPr>
        <p:spPr bwMode="auto">
          <a:xfrm>
            <a:off x="6279263" y="6306006"/>
            <a:ext cx="275032"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47"/>
          <p:cNvSpPr>
            <a:spLocks noChangeShapeType="1"/>
          </p:cNvSpPr>
          <p:nvPr/>
        </p:nvSpPr>
        <p:spPr bwMode="auto">
          <a:xfrm>
            <a:off x="6279263" y="5260651"/>
            <a:ext cx="0" cy="1036679"/>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矩形 40"/>
          <p:cNvSpPr/>
          <p:nvPr/>
        </p:nvSpPr>
        <p:spPr>
          <a:xfrm>
            <a:off x="4436894" y="1903584"/>
            <a:ext cx="1114408"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风险辨识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6984193" y="1383968"/>
            <a:ext cx="1425390"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风险辨识标准</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6989002" y="1924904"/>
            <a:ext cx="1415772"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风险辨识方法</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7094628" y="2450155"/>
            <a:ext cx="1210588"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危险源分级</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4434452" y="3705701"/>
            <a:ext cx="1114408"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风险评价</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6984193" y="3220206"/>
            <a:ext cx="1415772"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风险评价方法</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6888433" y="3732685"/>
            <a:ext cx="1620957"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可接受风险标准</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7194185" y="4263233"/>
            <a:ext cx="1005403"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风险分级</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4434452" y="5595367"/>
            <a:ext cx="1114408"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风险控制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7189376" y="5102532"/>
            <a:ext cx="1005403"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管理措施</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7189377" y="5602376"/>
            <a:ext cx="1005403"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技术措施</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6684260" y="6136729"/>
            <a:ext cx="2031325"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危机预警与应急救援</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 y="2"/>
            <a:ext cx="6734628" cy="6857999"/>
          </a:xfrm>
          <a:custGeom>
            <a:avLst/>
            <a:gdLst>
              <a:gd name="connsiteX0" fmla="*/ 0 w 6734628"/>
              <a:gd name="connsiteY0" fmla="*/ 0 h 6857999"/>
              <a:gd name="connsiteX1" fmla="*/ 6734628 w 6734628"/>
              <a:gd name="connsiteY1" fmla="*/ 0 h 6857999"/>
              <a:gd name="connsiteX2" fmla="*/ 5387702 w 6734628"/>
              <a:gd name="connsiteY2" fmla="*/ 6857999 h 6857999"/>
              <a:gd name="connsiteX3" fmla="*/ 0 w 673462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734628" h="6857999">
                <a:moveTo>
                  <a:pt x="0" y="0"/>
                </a:moveTo>
                <a:lnTo>
                  <a:pt x="6734628" y="0"/>
                </a:lnTo>
                <a:lnTo>
                  <a:pt x="5387702" y="6857999"/>
                </a:lnTo>
                <a:lnTo>
                  <a:pt x="0" y="6857999"/>
                </a:lnTo>
                <a:close/>
              </a:path>
            </a:pathLst>
          </a:custGeom>
        </p:spPr>
      </p:pic>
      <p:sp>
        <p:nvSpPr>
          <p:cNvPr id="8" name="矩形 7"/>
          <p:cNvSpPr/>
          <p:nvPr/>
        </p:nvSpPr>
        <p:spPr>
          <a:xfrm rot="666338">
            <a:off x="6220136" y="-384513"/>
            <a:ext cx="201412" cy="7627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6603999" y="1962339"/>
            <a:ext cx="2844801" cy="2037018"/>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532913" y="2049824"/>
            <a:ext cx="986971" cy="1862048"/>
          </a:xfrm>
          <a:prstGeom prst="rect">
            <a:avLst/>
          </a:prstGeom>
          <a:noFill/>
        </p:spPr>
        <p:txBody>
          <a:bodyPr wrap="square" rtlCol="0">
            <a:spAutoFit/>
          </a:bodyPr>
          <a:lstStyle/>
          <a:p>
            <a:pPr algn="ctr"/>
            <a:r>
              <a:rPr lang="en-US" altLang="zh-CN" sz="11500" dirty="0">
                <a:solidFill>
                  <a:schemeClr val="bg1"/>
                </a:solidFill>
                <a:latin typeface="Arial" panose="020B0604020202020204" pitchFamily="34" charset="0"/>
                <a:cs typeface="Arial" panose="020B0604020202020204" pitchFamily="34" charset="0"/>
              </a:rPr>
              <a:t>2</a:t>
            </a:r>
            <a:endParaRPr lang="zh-CN" altLang="en-US" sz="11500" dirty="0">
              <a:solidFill>
                <a:schemeClr val="bg1"/>
              </a:solidFill>
              <a:latin typeface="Arial" panose="020B0604020202020204" pitchFamily="34" charset="0"/>
              <a:cs typeface="Arial" panose="020B0604020202020204" pitchFamily="34" charset="0"/>
            </a:endParaRPr>
          </a:p>
        </p:txBody>
      </p:sp>
      <p:sp>
        <p:nvSpPr>
          <p:cNvPr id="9" name="矩形 8"/>
          <p:cNvSpPr/>
          <p:nvPr/>
        </p:nvSpPr>
        <p:spPr>
          <a:xfrm>
            <a:off x="6602007" y="4366850"/>
            <a:ext cx="5589992" cy="707886"/>
          </a:xfrm>
          <a:prstGeom prst="rect">
            <a:avLst/>
          </a:prstGeom>
        </p:spPr>
        <p:txBody>
          <a:bodyPr wrap="none">
            <a:spAutoFit/>
          </a:bodyPr>
          <a:lstStyle/>
          <a:p>
            <a:pPr eaLnBrk="0" hangingPunct="0"/>
            <a:r>
              <a:rPr lang="en-US" altLang="zh-CN" sz="4000" b="1" dirty="0">
                <a:solidFill>
                  <a:srgbClr val="25536D"/>
                </a:solidFill>
                <a:latin typeface="黑体" panose="02010609060101010101" pitchFamily="49" charset="-122"/>
                <a:ea typeface="黑体" panose="02010609060101010101" pitchFamily="49" charset="-122"/>
              </a:rPr>
              <a:t>EHS</a:t>
            </a:r>
            <a:r>
              <a:rPr lang="zh-CN" altLang="en-US" sz="4000" b="1" dirty="0">
                <a:solidFill>
                  <a:srgbClr val="25536D"/>
                </a:solidFill>
                <a:latin typeface="黑体" panose="02010609060101010101" pitchFamily="49" charset="-122"/>
                <a:ea typeface="黑体" panose="02010609060101010101" pitchFamily="49" charset="-122"/>
              </a:rPr>
              <a:t>风险管理理论与方法</a:t>
            </a:r>
            <a:endParaRPr lang="zh-CN" altLang="en-US" sz="4000" b="1" dirty="0">
              <a:solidFill>
                <a:srgbClr val="25536D"/>
              </a:solidFill>
              <a:latin typeface="黑体" panose="02010609060101010101" pitchFamily="49" charset="-122"/>
              <a:ea typeface="黑体" panose="02010609060101010101" pitchFamily="49" charset="-122"/>
            </a:endParaRPr>
          </a:p>
        </p:txBody>
      </p:sp>
    </p:spTree>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gray">
          <a:xfrm>
            <a:off x="479425" y="207838"/>
            <a:ext cx="490551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n-US" altLang="zh-CN" dirty="0"/>
              <a:t>HSE</a:t>
            </a:r>
            <a:r>
              <a:rPr lang="zh-CN" altLang="en-US" dirty="0"/>
              <a:t>风险管理理论与方法 </a:t>
            </a:r>
            <a:endParaRPr lang="zh-CN" altLang="en-US" dirty="0"/>
          </a:p>
        </p:txBody>
      </p: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Box 11"/>
          <p:cNvSpPr txBox="1">
            <a:spLocks noChangeArrowheads="1"/>
          </p:cNvSpPr>
          <p:nvPr/>
        </p:nvSpPr>
        <p:spPr bwMode="gray">
          <a:xfrm>
            <a:off x="4568177" y="1853625"/>
            <a:ext cx="3055645"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algn="ctr"/>
            <a:r>
              <a:rPr lang="en-US" altLang="zh-CN" sz="2000" b="1" dirty="0"/>
              <a:t>HSE</a:t>
            </a:r>
            <a:r>
              <a:rPr lang="zh-CN" altLang="en-US" sz="2000" b="1" dirty="0"/>
              <a:t>风险管理理论与方法 </a:t>
            </a:r>
            <a:endParaRPr lang="zh-CN" altLang="en-US" sz="2000" b="1" dirty="0"/>
          </a:p>
        </p:txBody>
      </p:sp>
      <p:sp>
        <p:nvSpPr>
          <p:cNvPr id="8" name="矩形 7"/>
          <p:cNvSpPr/>
          <p:nvPr/>
        </p:nvSpPr>
        <p:spPr>
          <a:xfrm>
            <a:off x="1509485" y="3125760"/>
            <a:ext cx="2191657" cy="1188609"/>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000171" y="3125760"/>
            <a:ext cx="2191657" cy="1188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490857" y="3125760"/>
            <a:ext cx="2191657" cy="11886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000018" y="3799114"/>
            <a:ext cx="121058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风险辨识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5490704" y="3810000"/>
            <a:ext cx="121058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风险评价</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8981393" y="3799114"/>
            <a:ext cx="121058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风险控制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Freeform 11"/>
          <p:cNvSpPr>
            <a:spLocks noEditPoints="1"/>
          </p:cNvSpPr>
          <p:nvPr/>
        </p:nvSpPr>
        <p:spPr bwMode="auto">
          <a:xfrm>
            <a:off x="2329719" y="3186200"/>
            <a:ext cx="551186" cy="552474"/>
          </a:xfrm>
          <a:custGeom>
            <a:avLst/>
            <a:gdLst>
              <a:gd name="T0" fmla="*/ 103 w 181"/>
              <a:gd name="T1" fmla="*/ 23 h 181"/>
              <a:gd name="T2" fmla="*/ 23 w 181"/>
              <a:gd name="T3" fmla="*/ 23 h 181"/>
              <a:gd name="T4" fmla="*/ 23 w 181"/>
              <a:gd name="T5" fmla="*/ 103 h 181"/>
              <a:gd name="T6" fmla="*/ 95 w 181"/>
              <a:gd name="T7" fmla="*/ 110 h 181"/>
              <a:gd name="T8" fmla="*/ 97 w 181"/>
              <a:gd name="T9" fmla="*/ 113 h 181"/>
              <a:gd name="T10" fmla="*/ 97 w 181"/>
              <a:gd name="T11" fmla="*/ 114 h 181"/>
              <a:gd name="T12" fmla="*/ 97 w 181"/>
              <a:gd name="T13" fmla="*/ 122 h 181"/>
              <a:gd name="T14" fmla="*/ 153 w 181"/>
              <a:gd name="T15" fmla="*/ 178 h 181"/>
              <a:gd name="T16" fmla="*/ 161 w 181"/>
              <a:gd name="T17" fmla="*/ 178 h 181"/>
              <a:gd name="T18" fmla="*/ 162 w 181"/>
              <a:gd name="T19" fmla="*/ 178 h 181"/>
              <a:gd name="T20" fmla="*/ 162 w 181"/>
              <a:gd name="T21" fmla="*/ 178 h 181"/>
              <a:gd name="T22" fmla="*/ 168 w 181"/>
              <a:gd name="T23" fmla="*/ 178 h 181"/>
              <a:gd name="T24" fmla="*/ 178 w 181"/>
              <a:gd name="T25" fmla="*/ 168 h 181"/>
              <a:gd name="T26" fmla="*/ 178 w 181"/>
              <a:gd name="T27" fmla="*/ 163 h 181"/>
              <a:gd name="T28" fmla="*/ 178 w 181"/>
              <a:gd name="T29" fmla="*/ 162 h 181"/>
              <a:gd name="T30" fmla="*/ 178 w 181"/>
              <a:gd name="T31" fmla="*/ 161 h 181"/>
              <a:gd name="T32" fmla="*/ 178 w 181"/>
              <a:gd name="T33" fmla="*/ 153 h 181"/>
              <a:gd name="T34" fmla="*/ 122 w 181"/>
              <a:gd name="T35" fmla="*/ 97 h 181"/>
              <a:gd name="T36" fmla="*/ 113 w 181"/>
              <a:gd name="T37" fmla="*/ 97 h 181"/>
              <a:gd name="T38" fmla="*/ 113 w 181"/>
              <a:gd name="T39" fmla="*/ 97 h 181"/>
              <a:gd name="T40" fmla="*/ 110 w 181"/>
              <a:gd name="T41" fmla="*/ 95 h 181"/>
              <a:gd name="T42" fmla="*/ 103 w 181"/>
              <a:gd name="T43" fmla="*/ 23 h 181"/>
              <a:gd name="T44" fmla="*/ 35 w 181"/>
              <a:gd name="T45" fmla="*/ 35 h 181"/>
              <a:gd name="T46" fmla="*/ 91 w 181"/>
              <a:gd name="T47" fmla="*/ 35 h 181"/>
              <a:gd name="T48" fmla="*/ 91 w 181"/>
              <a:gd name="T49" fmla="*/ 91 h 181"/>
              <a:gd name="T50" fmla="*/ 35 w 181"/>
              <a:gd name="T51" fmla="*/ 92 h 181"/>
              <a:gd name="T52" fmla="*/ 35 w 181"/>
              <a:gd name="T53"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81">
                <a:moveTo>
                  <a:pt x="103" y="23"/>
                </a:moveTo>
                <a:cubicBezTo>
                  <a:pt x="81" y="0"/>
                  <a:pt x="45" y="0"/>
                  <a:pt x="23" y="23"/>
                </a:cubicBezTo>
                <a:cubicBezTo>
                  <a:pt x="0" y="45"/>
                  <a:pt x="0" y="81"/>
                  <a:pt x="23" y="103"/>
                </a:cubicBezTo>
                <a:cubicBezTo>
                  <a:pt x="42" y="123"/>
                  <a:pt x="72" y="125"/>
                  <a:pt x="95" y="110"/>
                </a:cubicBezTo>
                <a:cubicBezTo>
                  <a:pt x="97" y="113"/>
                  <a:pt x="97" y="113"/>
                  <a:pt x="97" y="113"/>
                </a:cubicBezTo>
                <a:cubicBezTo>
                  <a:pt x="97" y="114"/>
                  <a:pt x="97" y="114"/>
                  <a:pt x="97" y="114"/>
                </a:cubicBezTo>
                <a:cubicBezTo>
                  <a:pt x="94" y="116"/>
                  <a:pt x="94" y="120"/>
                  <a:pt x="97" y="122"/>
                </a:cubicBezTo>
                <a:cubicBezTo>
                  <a:pt x="153" y="178"/>
                  <a:pt x="153" y="178"/>
                  <a:pt x="153" y="178"/>
                </a:cubicBezTo>
                <a:cubicBezTo>
                  <a:pt x="155" y="181"/>
                  <a:pt x="159" y="181"/>
                  <a:pt x="161" y="178"/>
                </a:cubicBezTo>
                <a:cubicBezTo>
                  <a:pt x="162" y="178"/>
                  <a:pt x="162" y="178"/>
                  <a:pt x="162" y="178"/>
                </a:cubicBezTo>
                <a:cubicBezTo>
                  <a:pt x="162" y="178"/>
                  <a:pt x="162" y="178"/>
                  <a:pt x="162" y="178"/>
                </a:cubicBezTo>
                <a:cubicBezTo>
                  <a:pt x="164" y="180"/>
                  <a:pt x="166" y="180"/>
                  <a:pt x="168" y="178"/>
                </a:cubicBezTo>
                <a:cubicBezTo>
                  <a:pt x="178" y="168"/>
                  <a:pt x="178" y="168"/>
                  <a:pt x="178" y="168"/>
                </a:cubicBezTo>
                <a:cubicBezTo>
                  <a:pt x="180" y="166"/>
                  <a:pt x="180" y="164"/>
                  <a:pt x="178" y="163"/>
                </a:cubicBezTo>
                <a:cubicBezTo>
                  <a:pt x="178" y="162"/>
                  <a:pt x="178" y="162"/>
                  <a:pt x="178" y="162"/>
                </a:cubicBezTo>
                <a:cubicBezTo>
                  <a:pt x="178" y="161"/>
                  <a:pt x="178" y="161"/>
                  <a:pt x="178" y="161"/>
                </a:cubicBezTo>
                <a:cubicBezTo>
                  <a:pt x="181" y="159"/>
                  <a:pt x="181" y="155"/>
                  <a:pt x="178" y="153"/>
                </a:cubicBezTo>
                <a:cubicBezTo>
                  <a:pt x="122" y="97"/>
                  <a:pt x="122" y="97"/>
                  <a:pt x="122" y="97"/>
                </a:cubicBezTo>
                <a:cubicBezTo>
                  <a:pt x="120" y="94"/>
                  <a:pt x="116" y="94"/>
                  <a:pt x="113" y="97"/>
                </a:cubicBezTo>
                <a:cubicBezTo>
                  <a:pt x="113" y="97"/>
                  <a:pt x="113" y="97"/>
                  <a:pt x="113" y="97"/>
                </a:cubicBezTo>
                <a:cubicBezTo>
                  <a:pt x="110" y="95"/>
                  <a:pt x="110" y="95"/>
                  <a:pt x="110" y="95"/>
                </a:cubicBezTo>
                <a:cubicBezTo>
                  <a:pt x="125" y="73"/>
                  <a:pt x="123" y="42"/>
                  <a:pt x="103" y="23"/>
                </a:cubicBezTo>
                <a:moveTo>
                  <a:pt x="35" y="35"/>
                </a:moveTo>
                <a:cubicBezTo>
                  <a:pt x="50" y="19"/>
                  <a:pt x="76" y="19"/>
                  <a:pt x="91" y="35"/>
                </a:cubicBezTo>
                <a:cubicBezTo>
                  <a:pt x="107" y="50"/>
                  <a:pt x="107" y="76"/>
                  <a:pt x="91" y="91"/>
                </a:cubicBezTo>
                <a:cubicBezTo>
                  <a:pt x="76" y="107"/>
                  <a:pt x="50" y="107"/>
                  <a:pt x="35" y="92"/>
                </a:cubicBezTo>
                <a:cubicBezTo>
                  <a:pt x="19" y="76"/>
                  <a:pt x="19" y="50"/>
                  <a:pt x="35" y="35"/>
                </a:cubicBezTo>
              </a:path>
            </a:pathLst>
          </a:custGeom>
          <a:solidFill>
            <a:schemeClr val="bg1"/>
          </a:solidFill>
          <a:ln>
            <a:noFill/>
          </a:ln>
        </p:spPr>
        <p:txBody>
          <a:bodyPr vert="horz" wrap="square" lIns="91440" tIns="45720" rIns="91440" bIns="45720" numCol="1" anchor="t" anchorCtr="0" compatLnSpc="1"/>
          <a:lstStyle/>
          <a:p>
            <a:endParaRPr lang="en-US"/>
          </a:p>
        </p:txBody>
      </p:sp>
      <p:sp>
        <p:nvSpPr>
          <p:cNvPr id="18" name="Freeform 48"/>
          <p:cNvSpPr>
            <a:spLocks noEditPoints="1"/>
          </p:cNvSpPr>
          <p:nvPr/>
        </p:nvSpPr>
        <p:spPr bwMode="auto">
          <a:xfrm>
            <a:off x="5937226" y="3208800"/>
            <a:ext cx="317547" cy="518160"/>
          </a:xfrm>
          <a:custGeom>
            <a:avLst/>
            <a:gdLst>
              <a:gd name="T0" fmla="*/ 125 w 125"/>
              <a:gd name="T1" fmla="*/ 184 h 204"/>
              <a:gd name="T2" fmla="*/ 56 w 125"/>
              <a:gd name="T3" fmla="*/ 204 h 204"/>
              <a:gd name="T4" fmla="*/ 29 w 125"/>
              <a:gd name="T5" fmla="*/ 165 h 204"/>
              <a:gd name="T6" fmla="*/ 34 w 125"/>
              <a:gd name="T7" fmla="*/ 124 h 204"/>
              <a:gd name="T8" fmla="*/ 47 w 125"/>
              <a:gd name="T9" fmla="*/ 158 h 204"/>
              <a:gd name="T10" fmla="*/ 49 w 125"/>
              <a:gd name="T11" fmla="*/ 159 h 204"/>
              <a:gd name="T12" fmla="*/ 50 w 125"/>
              <a:gd name="T13" fmla="*/ 66 h 204"/>
              <a:gd name="T14" fmla="*/ 59 w 125"/>
              <a:gd name="T15" fmla="*/ 58 h 204"/>
              <a:gd name="T16" fmla="*/ 67 w 125"/>
              <a:gd name="T17" fmla="*/ 121 h 204"/>
              <a:gd name="T18" fmla="*/ 68 w 125"/>
              <a:gd name="T19" fmla="*/ 122 h 204"/>
              <a:gd name="T20" fmla="*/ 69 w 125"/>
              <a:gd name="T21" fmla="*/ 100 h 204"/>
              <a:gd name="T22" fmla="*/ 78 w 125"/>
              <a:gd name="T23" fmla="*/ 92 h 204"/>
              <a:gd name="T24" fmla="*/ 86 w 125"/>
              <a:gd name="T25" fmla="*/ 121 h 204"/>
              <a:gd name="T26" fmla="*/ 87 w 125"/>
              <a:gd name="T27" fmla="*/ 122 h 204"/>
              <a:gd name="T28" fmla="*/ 89 w 125"/>
              <a:gd name="T29" fmla="*/ 110 h 204"/>
              <a:gd name="T30" fmla="*/ 98 w 125"/>
              <a:gd name="T31" fmla="*/ 102 h 204"/>
              <a:gd name="T32" fmla="*/ 106 w 125"/>
              <a:gd name="T33" fmla="*/ 121 h 204"/>
              <a:gd name="T34" fmla="*/ 107 w 125"/>
              <a:gd name="T35" fmla="*/ 122 h 204"/>
              <a:gd name="T36" fmla="*/ 108 w 125"/>
              <a:gd name="T37" fmla="*/ 116 h 204"/>
              <a:gd name="T38" fmla="*/ 117 w 125"/>
              <a:gd name="T39" fmla="*/ 108 h 204"/>
              <a:gd name="T40" fmla="*/ 75 w 125"/>
              <a:gd name="T41" fmla="*/ 58 h 204"/>
              <a:gd name="T42" fmla="*/ 41 w 125"/>
              <a:gd name="T43" fmla="*/ 58 h 204"/>
              <a:gd name="T44" fmla="*/ 44 w 125"/>
              <a:gd name="T45" fmla="*/ 66 h 204"/>
              <a:gd name="T46" fmla="*/ 59 w 125"/>
              <a:gd name="T47" fmla="*/ 52 h 204"/>
              <a:gd name="T48" fmla="*/ 73 w 125"/>
              <a:gd name="T49" fmla="*/ 66 h 204"/>
              <a:gd name="T50" fmla="*/ 78 w 125"/>
              <a:gd name="T51" fmla="*/ 86 h 204"/>
              <a:gd name="T52" fmla="*/ 94 w 125"/>
              <a:gd name="T53" fmla="*/ 58 h 204"/>
              <a:gd name="T54" fmla="*/ 21 w 125"/>
              <a:gd name="T55" fmla="*/ 58 h 204"/>
              <a:gd name="T56" fmla="*/ 44 w 125"/>
              <a:gd name="T57" fmla="*/ 88 h 204"/>
              <a:gd name="T58" fmla="*/ 58 w 125"/>
              <a:gd name="T59" fmla="*/ 25 h 204"/>
              <a:gd name="T60" fmla="*/ 74 w 125"/>
              <a:gd name="T61" fmla="*/ 87 h 204"/>
              <a:gd name="T62" fmla="*/ 78 w 125"/>
              <a:gd name="T63" fmla="*/ 86 h 204"/>
              <a:gd name="T64" fmla="*/ 4 w 125"/>
              <a:gd name="T65" fmla="*/ 58 h 204"/>
              <a:gd name="T66" fmla="*/ 112 w 125"/>
              <a:gd name="T67" fmla="*/ 58 h 204"/>
              <a:gd name="T68" fmla="*/ 97 w 125"/>
              <a:gd name="T69" fmla="*/ 96 h 204"/>
              <a:gd name="T70" fmla="*/ 101 w 125"/>
              <a:gd name="T71" fmla="*/ 97 h 204"/>
              <a:gd name="T72" fmla="*/ 58 w 125"/>
              <a:gd name="T73" fmla="*/ 0 h 204"/>
              <a:gd name="T74" fmla="*/ 44 w 125"/>
              <a:gd name="T75" fmla="*/ 11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204">
                <a:moveTo>
                  <a:pt x="125" y="116"/>
                </a:moveTo>
                <a:cubicBezTo>
                  <a:pt x="125" y="116"/>
                  <a:pt x="125" y="180"/>
                  <a:pt x="125" y="184"/>
                </a:cubicBezTo>
                <a:cubicBezTo>
                  <a:pt x="125" y="190"/>
                  <a:pt x="107" y="204"/>
                  <a:pt x="107" y="204"/>
                </a:cubicBezTo>
                <a:cubicBezTo>
                  <a:pt x="56" y="204"/>
                  <a:pt x="56" y="204"/>
                  <a:pt x="56" y="204"/>
                </a:cubicBezTo>
                <a:cubicBezTo>
                  <a:pt x="56" y="204"/>
                  <a:pt x="39" y="185"/>
                  <a:pt x="33" y="177"/>
                </a:cubicBezTo>
                <a:cubicBezTo>
                  <a:pt x="30" y="174"/>
                  <a:pt x="29" y="172"/>
                  <a:pt x="29" y="165"/>
                </a:cubicBezTo>
                <a:cubicBezTo>
                  <a:pt x="29" y="149"/>
                  <a:pt x="29" y="144"/>
                  <a:pt x="29" y="141"/>
                </a:cubicBezTo>
                <a:cubicBezTo>
                  <a:pt x="29" y="139"/>
                  <a:pt x="34" y="127"/>
                  <a:pt x="34" y="124"/>
                </a:cubicBezTo>
                <a:cubicBezTo>
                  <a:pt x="34" y="121"/>
                  <a:pt x="47" y="123"/>
                  <a:pt x="47" y="134"/>
                </a:cubicBezTo>
                <a:cubicBezTo>
                  <a:pt x="47" y="143"/>
                  <a:pt x="47" y="158"/>
                  <a:pt x="47" y="158"/>
                </a:cubicBezTo>
                <a:cubicBezTo>
                  <a:pt x="47" y="158"/>
                  <a:pt x="48" y="159"/>
                  <a:pt x="48" y="159"/>
                </a:cubicBezTo>
                <a:cubicBezTo>
                  <a:pt x="49" y="159"/>
                  <a:pt x="49" y="159"/>
                  <a:pt x="49" y="159"/>
                </a:cubicBezTo>
                <a:cubicBezTo>
                  <a:pt x="49" y="159"/>
                  <a:pt x="50" y="158"/>
                  <a:pt x="50" y="158"/>
                </a:cubicBezTo>
                <a:cubicBezTo>
                  <a:pt x="50" y="66"/>
                  <a:pt x="50" y="66"/>
                  <a:pt x="50" y="66"/>
                </a:cubicBezTo>
                <a:cubicBezTo>
                  <a:pt x="50" y="62"/>
                  <a:pt x="54" y="58"/>
                  <a:pt x="58" y="58"/>
                </a:cubicBezTo>
                <a:cubicBezTo>
                  <a:pt x="59" y="58"/>
                  <a:pt x="59" y="58"/>
                  <a:pt x="59" y="58"/>
                </a:cubicBezTo>
                <a:cubicBezTo>
                  <a:pt x="63" y="58"/>
                  <a:pt x="67" y="62"/>
                  <a:pt x="67" y="66"/>
                </a:cubicBezTo>
                <a:cubicBezTo>
                  <a:pt x="67" y="121"/>
                  <a:pt x="67" y="121"/>
                  <a:pt x="67" y="121"/>
                </a:cubicBezTo>
                <a:cubicBezTo>
                  <a:pt x="67" y="122"/>
                  <a:pt x="67" y="122"/>
                  <a:pt x="68" y="122"/>
                </a:cubicBezTo>
                <a:cubicBezTo>
                  <a:pt x="68" y="122"/>
                  <a:pt x="68" y="122"/>
                  <a:pt x="68" y="122"/>
                </a:cubicBezTo>
                <a:cubicBezTo>
                  <a:pt x="69" y="122"/>
                  <a:pt x="69" y="122"/>
                  <a:pt x="69" y="121"/>
                </a:cubicBezTo>
                <a:cubicBezTo>
                  <a:pt x="69" y="100"/>
                  <a:pt x="69" y="100"/>
                  <a:pt x="69" y="100"/>
                </a:cubicBezTo>
                <a:cubicBezTo>
                  <a:pt x="69" y="96"/>
                  <a:pt x="73" y="92"/>
                  <a:pt x="77" y="92"/>
                </a:cubicBezTo>
                <a:cubicBezTo>
                  <a:pt x="78" y="92"/>
                  <a:pt x="78" y="92"/>
                  <a:pt x="78" y="92"/>
                </a:cubicBezTo>
                <a:cubicBezTo>
                  <a:pt x="83" y="92"/>
                  <a:pt x="86" y="96"/>
                  <a:pt x="86" y="100"/>
                </a:cubicBezTo>
                <a:cubicBezTo>
                  <a:pt x="86" y="121"/>
                  <a:pt x="86" y="121"/>
                  <a:pt x="86" y="121"/>
                </a:cubicBezTo>
                <a:cubicBezTo>
                  <a:pt x="86" y="122"/>
                  <a:pt x="87" y="122"/>
                  <a:pt x="87" y="122"/>
                </a:cubicBezTo>
                <a:cubicBezTo>
                  <a:pt x="87" y="122"/>
                  <a:pt x="87" y="122"/>
                  <a:pt x="87" y="122"/>
                </a:cubicBezTo>
                <a:cubicBezTo>
                  <a:pt x="88" y="122"/>
                  <a:pt x="89" y="122"/>
                  <a:pt x="89" y="121"/>
                </a:cubicBezTo>
                <a:cubicBezTo>
                  <a:pt x="89" y="110"/>
                  <a:pt x="89" y="110"/>
                  <a:pt x="89" y="110"/>
                </a:cubicBezTo>
                <a:cubicBezTo>
                  <a:pt x="89" y="106"/>
                  <a:pt x="92" y="102"/>
                  <a:pt x="97" y="102"/>
                </a:cubicBezTo>
                <a:cubicBezTo>
                  <a:pt x="98" y="102"/>
                  <a:pt x="98" y="102"/>
                  <a:pt x="98" y="102"/>
                </a:cubicBezTo>
                <a:cubicBezTo>
                  <a:pt x="102" y="102"/>
                  <a:pt x="106" y="106"/>
                  <a:pt x="106" y="110"/>
                </a:cubicBezTo>
                <a:cubicBezTo>
                  <a:pt x="106" y="121"/>
                  <a:pt x="106" y="121"/>
                  <a:pt x="106" y="121"/>
                </a:cubicBezTo>
                <a:cubicBezTo>
                  <a:pt x="106" y="122"/>
                  <a:pt x="106" y="122"/>
                  <a:pt x="107" y="122"/>
                </a:cubicBezTo>
                <a:cubicBezTo>
                  <a:pt x="107" y="122"/>
                  <a:pt x="107" y="122"/>
                  <a:pt x="107" y="122"/>
                </a:cubicBezTo>
                <a:cubicBezTo>
                  <a:pt x="107" y="122"/>
                  <a:pt x="108" y="122"/>
                  <a:pt x="108" y="121"/>
                </a:cubicBezTo>
                <a:cubicBezTo>
                  <a:pt x="108" y="116"/>
                  <a:pt x="108" y="116"/>
                  <a:pt x="108" y="116"/>
                </a:cubicBezTo>
                <a:cubicBezTo>
                  <a:pt x="108" y="111"/>
                  <a:pt x="112" y="108"/>
                  <a:pt x="116" y="108"/>
                </a:cubicBezTo>
                <a:cubicBezTo>
                  <a:pt x="117" y="108"/>
                  <a:pt x="117" y="108"/>
                  <a:pt x="117" y="108"/>
                </a:cubicBezTo>
                <a:cubicBezTo>
                  <a:pt x="121" y="108"/>
                  <a:pt x="125" y="111"/>
                  <a:pt x="125" y="116"/>
                </a:cubicBezTo>
                <a:close/>
                <a:moveTo>
                  <a:pt x="75" y="58"/>
                </a:moveTo>
                <a:cubicBezTo>
                  <a:pt x="75" y="49"/>
                  <a:pt x="67" y="41"/>
                  <a:pt x="58" y="41"/>
                </a:cubicBezTo>
                <a:cubicBezTo>
                  <a:pt x="48" y="41"/>
                  <a:pt x="41" y="49"/>
                  <a:pt x="41" y="58"/>
                </a:cubicBezTo>
                <a:cubicBezTo>
                  <a:pt x="41" y="62"/>
                  <a:pt x="42" y="65"/>
                  <a:pt x="44" y="68"/>
                </a:cubicBezTo>
                <a:cubicBezTo>
                  <a:pt x="44" y="66"/>
                  <a:pt x="44" y="66"/>
                  <a:pt x="44" y="66"/>
                </a:cubicBezTo>
                <a:cubicBezTo>
                  <a:pt x="44" y="58"/>
                  <a:pt x="50" y="52"/>
                  <a:pt x="58" y="52"/>
                </a:cubicBezTo>
                <a:cubicBezTo>
                  <a:pt x="59" y="52"/>
                  <a:pt x="59" y="52"/>
                  <a:pt x="59" y="52"/>
                </a:cubicBezTo>
                <a:cubicBezTo>
                  <a:pt x="67" y="52"/>
                  <a:pt x="73" y="58"/>
                  <a:pt x="73" y="66"/>
                </a:cubicBezTo>
                <a:cubicBezTo>
                  <a:pt x="73" y="66"/>
                  <a:pt x="73" y="66"/>
                  <a:pt x="73" y="66"/>
                </a:cubicBezTo>
                <a:cubicBezTo>
                  <a:pt x="74" y="64"/>
                  <a:pt x="75" y="61"/>
                  <a:pt x="75" y="58"/>
                </a:cubicBezTo>
                <a:close/>
                <a:moveTo>
                  <a:pt x="78" y="86"/>
                </a:moveTo>
                <a:cubicBezTo>
                  <a:pt x="79" y="86"/>
                  <a:pt x="80" y="86"/>
                  <a:pt x="81" y="86"/>
                </a:cubicBezTo>
                <a:cubicBezTo>
                  <a:pt x="89" y="80"/>
                  <a:pt x="94" y="69"/>
                  <a:pt x="94" y="58"/>
                </a:cubicBezTo>
                <a:cubicBezTo>
                  <a:pt x="94" y="38"/>
                  <a:pt x="78" y="21"/>
                  <a:pt x="58" y="21"/>
                </a:cubicBezTo>
                <a:cubicBezTo>
                  <a:pt x="38" y="21"/>
                  <a:pt x="21" y="38"/>
                  <a:pt x="21" y="58"/>
                </a:cubicBezTo>
                <a:cubicBezTo>
                  <a:pt x="21" y="73"/>
                  <a:pt x="31" y="86"/>
                  <a:pt x="44" y="92"/>
                </a:cubicBezTo>
                <a:cubicBezTo>
                  <a:pt x="44" y="88"/>
                  <a:pt x="44" y="88"/>
                  <a:pt x="44" y="88"/>
                </a:cubicBezTo>
                <a:cubicBezTo>
                  <a:pt x="33" y="82"/>
                  <a:pt x="25" y="71"/>
                  <a:pt x="25" y="58"/>
                </a:cubicBezTo>
                <a:cubicBezTo>
                  <a:pt x="25" y="40"/>
                  <a:pt x="40" y="25"/>
                  <a:pt x="58" y="25"/>
                </a:cubicBezTo>
                <a:cubicBezTo>
                  <a:pt x="76" y="25"/>
                  <a:pt x="90" y="40"/>
                  <a:pt x="90" y="58"/>
                </a:cubicBezTo>
                <a:cubicBezTo>
                  <a:pt x="90" y="70"/>
                  <a:pt x="84" y="81"/>
                  <a:pt x="74" y="87"/>
                </a:cubicBezTo>
                <a:cubicBezTo>
                  <a:pt x="75" y="86"/>
                  <a:pt x="76" y="86"/>
                  <a:pt x="77" y="86"/>
                </a:cubicBezTo>
                <a:lnTo>
                  <a:pt x="78" y="86"/>
                </a:lnTo>
                <a:close/>
                <a:moveTo>
                  <a:pt x="44" y="110"/>
                </a:moveTo>
                <a:cubicBezTo>
                  <a:pt x="21" y="104"/>
                  <a:pt x="4" y="83"/>
                  <a:pt x="4" y="58"/>
                </a:cubicBezTo>
                <a:cubicBezTo>
                  <a:pt x="4" y="28"/>
                  <a:pt x="28" y="4"/>
                  <a:pt x="58" y="4"/>
                </a:cubicBezTo>
                <a:cubicBezTo>
                  <a:pt x="88" y="4"/>
                  <a:pt x="112" y="28"/>
                  <a:pt x="112" y="58"/>
                </a:cubicBezTo>
                <a:cubicBezTo>
                  <a:pt x="112" y="73"/>
                  <a:pt x="106" y="87"/>
                  <a:pt x="96" y="96"/>
                </a:cubicBezTo>
                <a:cubicBezTo>
                  <a:pt x="96" y="96"/>
                  <a:pt x="96" y="96"/>
                  <a:pt x="97" y="96"/>
                </a:cubicBezTo>
                <a:cubicBezTo>
                  <a:pt x="98" y="96"/>
                  <a:pt x="98" y="96"/>
                  <a:pt x="98" y="96"/>
                </a:cubicBezTo>
                <a:cubicBezTo>
                  <a:pt x="99" y="96"/>
                  <a:pt x="100" y="97"/>
                  <a:pt x="101" y="97"/>
                </a:cubicBezTo>
                <a:cubicBezTo>
                  <a:pt x="110" y="86"/>
                  <a:pt x="116" y="73"/>
                  <a:pt x="116" y="58"/>
                </a:cubicBezTo>
                <a:cubicBezTo>
                  <a:pt x="116" y="26"/>
                  <a:pt x="90" y="0"/>
                  <a:pt x="58" y="0"/>
                </a:cubicBezTo>
                <a:cubicBezTo>
                  <a:pt x="26" y="0"/>
                  <a:pt x="0" y="26"/>
                  <a:pt x="0" y="58"/>
                </a:cubicBezTo>
                <a:cubicBezTo>
                  <a:pt x="0" y="85"/>
                  <a:pt x="19" y="108"/>
                  <a:pt x="44" y="114"/>
                </a:cubicBezTo>
                <a:lnTo>
                  <a:pt x="44" y="110"/>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9" name="Freeform 14"/>
          <p:cNvSpPr>
            <a:spLocks noEditPoints="1"/>
          </p:cNvSpPr>
          <p:nvPr/>
        </p:nvSpPr>
        <p:spPr bwMode="auto">
          <a:xfrm>
            <a:off x="9403062" y="3208800"/>
            <a:ext cx="459219" cy="458120"/>
          </a:xfrm>
          <a:custGeom>
            <a:avLst/>
            <a:gdLst>
              <a:gd name="T0" fmla="*/ 161 w 177"/>
              <a:gd name="T1" fmla="*/ 88 h 176"/>
              <a:gd name="T2" fmla="*/ 177 w 177"/>
              <a:gd name="T3" fmla="*/ 64 h 176"/>
              <a:gd name="T4" fmla="*/ 168 w 177"/>
              <a:gd name="T5" fmla="*/ 42 h 176"/>
              <a:gd name="T6" fmla="*/ 139 w 177"/>
              <a:gd name="T7" fmla="*/ 37 h 176"/>
              <a:gd name="T8" fmla="*/ 134 w 177"/>
              <a:gd name="T9" fmla="*/ 9 h 176"/>
              <a:gd name="T10" fmla="*/ 112 w 177"/>
              <a:gd name="T11" fmla="*/ 0 h 176"/>
              <a:gd name="T12" fmla="*/ 89 w 177"/>
              <a:gd name="T13" fmla="*/ 16 h 176"/>
              <a:gd name="T14" fmla="*/ 65 w 177"/>
              <a:gd name="T15" fmla="*/ 0 h 176"/>
              <a:gd name="T16" fmla="*/ 43 w 177"/>
              <a:gd name="T17" fmla="*/ 9 h 176"/>
              <a:gd name="T18" fmla="*/ 38 w 177"/>
              <a:gd name="T19" fmla="*/ 37 h 176"/>
              <a:gd name="T20" fmla="*/ 10 w 177"/>
              <a:gd name="T21" fmla="*/ 42 h 176"/>
              <a:gd name="T22" fmla="*/ 0 w 177"/>
              <a:gd name="T23" fmla="*/ 64 h 176"/>
              <a:gd name="T24" fmla="*/ 17 w 177"/>
              <a:gd name="T25" fmla="*/ 88 h 176"/>
              <a:gd name="T26" fmla="*/ 0 w 177"/>
              <a:gd name="T27" fmla="*/ 111 h 176"/>
              <a:gd name="T28" fmla="*/ 10 w 177"/>
              <a:gd name="T29" fmla="*/ 134 h 176"/>
              <a:gd name="T30" fmla="*/ 38 w 177"/>
              <a:gd name="T31" fmla="*/ 139 h 176"/>
              <a:gd name="T32" fmla="*/ 43 w 177"/>
              <a:gd name="T33" fmla="*/ 167 h 176"/>
              <a:gd name="T34" fmla="*/ 65 w 177"/>
              <a:gd name="T35" fmla="*/ 176 h 176"/>
              <a:gd name="T36" fmla="*/ 89 w 177"/>
              <a:gd name="T37" fmla="*/ 160 h 176"/>
              <a:gd name="T38" fmla="*/ 112 w 177"/>
              <a:gd name="T39" fmla="*/ 176 h 176"/>
              <a:gd name="T40" fmla="*/ 134 w 177"/>
              <a:gd name="T41" fmla="*/ 167 h 176"/>
              <a:gd name="T42" fmla="*/ 139 w 177"/>
              <a:gd name="T43" fmla="*/ 139 h 176"/>
              <a:gd name="T44" fmla="*/ 168 w 177"/>
              <a:gd name="T45" fmla="*/ 134 h 176"/>
              <a:gd name="T46" fmla="*/ 177 w 177"/>
              <a:gd name="T47" fmla="*/ 111 h 176"/>
              <a:gd name="T48" fmla="*/ 161 w 177"/>
              <a:gd name="T49" fmla="*/ 88 h 176"/>
              <a:gd name="T50" fmla="*/ 89 w 177"/>
              <a:gd name="T51" fmla="*/ 132 h 176"/>
              <a:gd name="T52" fmla="*/ 45 w 177"/>
              <a:gd name="T53" fmla="*/ 88 h 176"/>
              <a:gd name="T54" fmla="*/ 89 w 177"/>
              <a:gd name="T55" fmla="*/ 44 h 176"/>
              <a:gd name="T56" fmla="*/ 133 w 177"/>
              <a:gd name="T57" fmla="*/ 88 h 176"/>
              <a:gd name="T58" fmla="*/ 89 w 177"/>
              <a:gd name="T59" fmla="*/ 132 h 176"/>
              <a:gd name="T60" fmla="*/ 89 w 177"/>
              <a:gd name="T61" fmla="*/ 48 h 176"/>
              <a:gd name="T62" fmla="*/ 49 w 177"/>
              <a:gd name="T63" fmla="*/ 88 h 176"/>
              <a:gd name="T64" fmla="*/ 89 w 177"/>
              <a:gd name="T65" fmla="*/ 128 h 176"/>
              <a:gd name="T66" fmla="*/ 128 w 177"/>
              <a:gd name="T67" fmla="*/ 88 h 176"/>
              <a:gd name="T68" fmla="*/ 89 w 177"/>
              <a:gd name="T69" fmla="*/ 48 h 176"/>
              <a:gd name="T70" fmla="*/ 89 w 177"/>
              <a:gd name="T71" fmla="*/ 115 h 176"/>
              <a:gd name="T72" fmla="*/ 62 w 177"/>
              <a:gd name="T73" fmla="*/ 88 h 176"/>
              <a:gd name="T74" fmla="*/ 89 w 177"/>
              <a:gd name="T75" fmla="*/ 61 h 176"/>
              <a:gd name="T76" fmla="*/ 115 w 177"/>
              <a:gd name="T77" fmla="*/ 88 h 176"/>
              <a:gd name="T78" fmla="*/ 89 w 177"/>
              <a:gd name="T79" fmla="*/ 11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 h="176">
                <a:moveTo>
                  <a:pt x="161" y="88"/>
                </a:moveTo>
                <a:cubicBezTo>
                  <a:pt x="161" y="77"/>
                  <a:pt x="167" y="68"/>
                  <a:pt x="177" y="64"/>
                </a:cubicBezTo>
                <a:cubicBezTo>
                  <a:pt x="175" y="56"/>
                  <a:pt x="172" y="49"/>
                  <a:pt x="168" y="42"/>
                </a:cubicBezTo>
                <a:cubicBezTo>
                  <a:pt x="158" y="46"/>
                  <a:pt x="147" y="45"/>
                  <a:pt x="139" y="37"/>
                </a:cubicBezTo>
                <a:cubicBezTo>
                  <a:pt x="132" y="29"/>
                  <a:pt x="130" y="18"/>
                  <a:pt x="134" y="9"/>
                </a:cubicBezTo>
                <a:cubicBezTo>
                  <a:pt x="128" y="5"/>
                  <a:pt x="120" y="2"/>
                  <a:pt x="112" y="0"/>
                </a:cubicBezTo>
                <a:cubicBezTo>
                  <a:pt x="109" y="9"/>
                  <a:pt x="100" y="16"/>
                  <a:pt x="89" y="16"/>
                </a:cubicBezTo>
                <a:cubicBezTo>
                  <a:pt x="78" y="16"/>
                  <a:pt x="69" y="9"/>
                  <a:pt x="65" y="0"/>
                </a:cubicBezTo>
                <a:cubicBezTo>
                  <a:pt x="57" y="2"/>
                  <a:pt x="50" y="5"/>
                  <a:pt x="43" y="9"/>
                </a:cubicBezTo>
                <a:cubicBezTo>
                  <a:pt x="47" y="18"/>
                  <a:pt x="46" y="29"/>
                  <a:pt x="38" y="37"/>
                </a:cubicBezTo>
                <a:cubicBezTo>
                  <a:pt x="30" y="45"/>
                  <a:pt x="19" y="46"/>
                  <a:pt x="10" y="42"/>
                </a:cubicBezTo>
                <a:cubicBezTo>
                  <a:pt x="6" y="49"/>
                  <a:pt x="3" y="56"/>
                  <a:pt x="0" y="64"/>
                </a:cubicBezTo>
                <a:cubicBezTo>
                  <a:pt x="10" y="68"/>
                  <a:pt x="17" y="77"/>
                  <a:pt x="17" y="88"/>
                </a:cubicBezTo>
                <a:cubicBezTo>
                  <a:pt x="17" y="99"/>
                  <a:pt x="10" y="108"/>
                  <a:pt x="0" y="111"/>
                </a:cubicBezTo>
                <a:cubicBezTo>
                  <a:pt x="3" y="119"/>
                  <a:pt x="6" y="127"/>
                  <a:pt x="10" y="134"/>
                </a:cubicBezTo>
                <a:cubicBezTo>
                  <a:pt x="19" y="129"/>
                  <a:pt x="30" y="131"/>
                  <a:pt x="38" y="139"/>
                </a:cubicBezTo>
                <a:cubicBezTo>
                  <a:pt x="46" y="146"/>
                  <a:pt x="47" y="158"/>
                  <a:pt x="43" y="167"/>
                </a:cubicBezTo>
                <a:cubicBezTo>
                  <a:pt x="50" y="171"/>
                  <a:pt x="57" y="174"/>
                  <a:pt x="65" y="176"/>
                </a:cubicBezTo>
                <a:cubicBezTo>
                  <a:pt x="69" y="166"/>
                  <a:pt x="78" y="160"/>
                  <a:pt x="89" y="160"/>
                </a:cubicBezTo>
                <a:cubicBezTo>
                  <a:pt x="100" y="160"/>
                  <a:pt x="109" y="166"/>
                  <a:pt x="112" y="176"/>
                </a:cubicBezTo>
                <a:cubicBezTo>
                  <a:pt x="120" y="174"/>
                  <a:pt x="128" y="171"/>
                  <a:pt x="134" y="167"/>
                </a:cubicBezTo>
                <a:cubicBezTo>
                  <a:pt x="130" y="158"/>
                  <a:pt x="132" y="146"/>
                  <a:pt x="139" y="139"/>
                </a:cubicBezTo>
                <a:cubicBezTo>
                  <a:pt x="147" y="131"/>
                  <a:pt x="158" y="129"/>
                  <a:pt x="168" y="134"/>
                </a:cubicBezTo>
                <a:cubicBezTo>
                  <a:pt x="172" y="127"/>
                  <a:pt x="175" y="119"/>
                  <a:pt x="177" y="111"/>
                </a:cubicBezTo>
                <a:cubicBezTo>
                  <a:pt x="167" y="108"/>
                  <a:pt x="161" y="99"/>
                  <a:pt x="161" y="88"/>
                </a:cubicBezTo>
                <a:moveTo>
                  <a:pt x="89" y="132"/>
                </a:moveTo>
                <a:cubicBezTo>
                  <a:pt x="64" y="132"/>
                  <a:pt x="45" y="112"/>
                  <a:pt x="45" y="88"/>
                </a:cubicBezTo>
                <a:cubicBezTo>
                  <a:pt x="45" y="64"/>
                  <a:pt x="64" y="44"/>
                  <a:pt x="89" y="44"/>
                </a:cubicBezTo>
                <a:cubicBezTo>
                  <a:pt x="113" y="44"/>
                  <a:pt x="133" y="64"/>
                  <a:pt x="133" y="88"/>
                </a:cubicBezTo>
                <a:cubicBezTo>
                  <a:pt x="133" y="112"/>
                  <a:pt x="113" y="132"/>
                  <a:pt x="89" y="132"/>
                </a:cubicBezTo>
                <a:moveTo>
                  <a:pt x="89" y="48"/>
                </a:moveTo>
                <a:cubicBezTo>
                  <a:pt x="67" y="48"/>
                  <a:pt x="49" y="66"/>
                  <a:pt x="49" y="88"/>
                </a:cubicBezTo>
                <a:cubicBezTo>
                  <a:pt x="49" y="110"/>
                  <a:pt x="67" y="128"/>
                  <a:pt x="89" y="128"/>
                </a:cubicBezTo>
                <a:cubicBezTo>
                  <a:pt x="111" y="128"/>
                  <a:pt x="128" y="110"/>
                  <a:pt x="128" y="88"/>
                </a:cubicBezTo>
                <a:cubicBezTo>
                  <a:pt x="128" y="66"/>
                  <a:pt x="111" y="48"/>
                  <a:pt x="89" y="48"/>
                </a:cubicBezTo>
                <a:moveTo>
                  <a:pt x="89" y="115"/>
                </a:moveTo>
                <a:cubicBezTo>
                  <a:pt x="74" y="115"/>
                  <a:pt x="62" y="103"/>
                  <a:pt x="62" y="88"/>
                </a:cubicBezTo>
                <a:cubicBezTo>
                  <a:pt x="62" y="73"/>
                  <a:pt x="74" y="61"/>
                  <a:pt x="89" y="61"/>
                </a:cubicBezTo>
                <a:cubicBezTo>
                  <a:pt x="103" y="61"/>
                  <a:pt x="115" y="73"/>
                  <a:pt x="115" y="88"/>
                </a:cubicBezTo>
                <a:cubicBezTo>
                  <a:pt x="115" y="103"/>
                  <a:pt x="103" y="115"/>
                  <a:pt x="89" y="115"/>
                </a:cubicBezTo>
              </a:path>
            </a:pathLst>
          </a:custGeom>
          <a:solidFill>
            <a:schemeClr val="bg1"/>
          </a:solidFill>
          <a:ln>
            <a:noFill/>
          </a:ln>
        </p:spPr>
        <p:txBody>
          <a:bodyPr vert="horz" wrap="square" lIns="91440" tIns="45720" rIns="91440" bIns="45720" numCol="1" anchor="t" anchorCtr="0" compatLnSpc="1"/>
          <a:lstStyle/>
          <a:p>
            <a:endParaRPr lang="en-US"/>
          </a:p>
        </p:txBody>
      </p:sp>
      <p:sp>
        <p:nvSpPr>
          <p:cNvPr id="20" name="矩形 19"/>
          <p:cNvSpPr/>
          <p:nvPr/>
        </p:nvSpPr>
        <p:spPr>
          <a:xfrm>
            <a:off x="1509483" y="4314369"/>
            <a:ext cx="2191657" cy="118860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000171" y="4314369"/>
            <a:ext cx="2191657" cy="118860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490856" y="4314368"/>
            <a:ext cx="2191657" cy="118860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820481" y="4768962"/>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列举所有风险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5311168" y="4768962"/>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判定风险级别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847841" y="4768962"/>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控制重要风险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箭头: V 形 25"/>
          <p:cNvSpPr/>
          <p:nvPr/>
        </p:nvSpPr>
        <p:spPr>
          <a:xfrm>
            <a:off x="4166736" y="3591769"/>
            <a:ext cx="342900" cy="436462"/>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箭头: V 形 26"/>
          <p:cNvSpPr/>
          <p:nvPr/>
        </p:nvSpPr>
        <p:spPr>
          <a:xfrm>
            <a:off x="7669892" y="3591769"/>
            <a:ext cx="342900" cy="436462"/>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80603" y="1506779"/>
            <a:ext cx="1348680" cy="1581448"/>
          </a:xfrm>
          <a:custGeom>
            <a:avLst/>
            <a:gdLst/>
            <a:ahLst/>
            <a:cxnLst/>
            <a:rect l="l" t="t" r="r" b="b"/>
            <a:pathLst>
              <a:path w="1348680" h="1581448">
                <a:moveTo>
                  <a:pt x="243036" y="1040606"/>
                </a:moveTo>
                <a:lnTo>
                  <a:pt x="243036" y="1239143"/>
                </a:lnTo>
                <a:lnTo>
                  <a:pt x="1105644" y="1239143"/>
                </a:lnTo>
                <a:lnTo>
                  <a:pt x="1105644" y="1040606"/>
                </a:lnTo>
                <a:close/>
                <a:moveTo>
                  <a:pt x="243036" y="633264"/>
                </a:moveTo>
                <a:lnTo>
                  <a:pt x="243036" y="821531"/>
                </a:lnTo>
                <a:lnTo>
                  <a:pt x="1105644" y="821531"/>
                </a:lnTo>
                <a:lnTo>
                  <a:pt x="1105644" y="633264"/>
                </a:lnTo>
                <a:close/>
                <a:moveTo>
                  <a:pt x="243036" y="225921"/>
                </a:moveTo>
                <a:lnTo>
                  <a:pt x="243036" y="414189"/>
                </a:lnTo>
                <a:lnTo>
                  <a:pt x="1105644" y="414189"/>
                </a:lnTo>
                <a:lnTo>
                  <a:pt x="1105644" y="225921"/>
                </a:lnTo>
                <a:close/>
                <a:moveTo>
                  <a:pt x="190950" y="0"/>
                </a:moveTo>
                <a:lnTo>
                  <a:pt x="1348680" y="0"/>
                </a:lnTo>
                <a:lnTo>
                  <a:pt x="1348680" y="1581448"/>
                </a:lnTo>
                <a:lnTo>
                  <a:pt x="1105644" y="1581448"/>
                </a:lnTo>
                <a:lnTo>
                  <a:pt x="1105644" y="1465064"/>
                </a:lnTo>
                <a:lnTo>
                  <a:pt x="243036" y="1465064"/>
                </a:lnTo>
                <a:lnTo>
                  <a:pt x="243036" y="1581448"/>
                </a:lnTo>
                <a:lnTo>
                  <a:pt x="0" y="1581448"/>
                </a:lnTo>
                <a:lnTo>
                  <a:pt x="0" y="763798"/>
                </a:ln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任意多边形: 形状 12"/>
          <p:cNvSpPr/>
          <p:nvPr/>
        </p:nvSpPr>
        <p:spPr>
          <a:xfrm>
            <a:off x="1505142" y="3686828"/>
            <a:ext cx="1543913" cy="1627659"/>
          </a:xfrm>
          <a:custGeom>
            <a:avLst/>
            <a:gdLst/>
            <a:ahLst/>
            <a:cxnLst/>
            <a:rect l="l" t="t" r="r" b="b"/>
            <a:pathLst>
              <a:path w="1543913" h="1627659">
                <a:moveTo>
                  <a:pt x="972145" y="819820"/>
                </a:moveTo>
                <a:lnTo>
                  <a:pt x="972145" y="889992"/>
                </a:lnTo>
                <a:cubicBezTo>
                  <a:pt x="1015504" y="951607"/>
                  <a:pt x="1065138" y="1006946"/>
                  <a:pt x="1121048" y="1056010"/>
                </a:cubicBezTo>
                <a:cubicBezTo>
                  <a:pt x="1216893" y="989831"/>
                  <a:pt x="1312739" y="911101"/>
                  <a:pt x="1408584" y="819820"/>
                </a:cubicBezTo>
                <a:close/>
                <a:moveTo>
                  <a:pt x="316632" y="819820"/>
                </a:moveTo>
                <a:cubicBezTo>
                  <a:pt x="386234" y="871165"/>
                  <a:pt x="462111" y="930498"/>
                  <a:pt x="544264" y="997818"/>
                </a:cubicBezTo>
                <a:lnTo>
                  <a:pt x="403920" y="1150144"/>
                </a:lnTo>
                <a:cubicBezTo>
                  <a:pt x="521444" y="1095375"/>
                  <a:pt x="632693" y="1039465"/>
                  <a:pt x="737667" y="982414"/>
                </a:cubicBezTo>
                <a:lnTo>
                  <a:pt x="737667" y="819820"/>
                </a:lnTo>
                <a:close/>
                <a:moveTo>
                  <a:pt x="148903" y="0"/>
                </a:moveTo>
                <a:lnTo>
                  <a:pt x="1459930" y="0"/>
                </a:lnTo>
                <a:lnTo>
                  <a:pt x="1459930" y="619571"/>
                </a:lnTo>
                <a:lnTo>
                  <a:pt x="1543913" y="619571"/>
                </a:lnTo>
                <a:lnTo>
                  <a:pt x="1493851" y="819820"/>
                </a:lnTo>
                <a:lnTo>
                  <a:pt x="1427411" y="819820"/>
                </a:lnTo>
                <a:lnTo>
                  <a:pt x="1480109" y="874785"/>
                </a:lnTo>
                <a:lnTo>
                  <a:pt x="1424540" y="1097062"/>
                </a:lnTo>
                <a:lnTo>
                  <a:pt x="1297335" y="1184374"/>
                </a:lnTo>
                <a:lnTo>
                  <a:pt x="1391336" y="1229879"/>
                </a:lnTo>
                <a:lnTo>
                  <a:pt x="1334387" y="1457675"/>
                </a:lnTo>
                <a:lnTo>
                  <a:pt x="1232725" y="1397887"/>
                </a:lnTo>
                <a:cubicBezTo>
                  <a:pt x="1136594" y="1332564"/>
                  <a:pt x="1049735" y="1255117"/>
                  <a:pt x="972145" y="1165547"/>
                </a:cubicBezTo>
                <a:lnTo>
                  <a:pt x="972145" y="1352103"/>
                </a:lnTo>
                <a:cubicBezTo>
                  <a:pt x="972145" y="1523256"/>
                  <a:pt x="900832" y="1612255"/>
                  <a:pt x="758205" y="1619101"/>
                </a:cubicBezTo>
                <a:cubicBezTo>
                  <a:pt x="689744" y="1623665"/>
                  <a:pt x="604168" y="1626518"/>
                  <a:pt x="501476" y="1627659"/>
                </a:cubicBezTo>
                <a:cubicBezTo>
                  <a:pt x="484361" y="1542083"/>
                  <a:pt x="467246" y="1469058"/>
                  <a:pt x="450131" y="1408584"/>
                </a:cubicBezTo>
                <a:cubicBezTo>
                  <a:pt x="530002" y="1414289"/>
                  <a:pt x="591617" y="1416571"/>
                  <a:pt x="634975" y="1415430"/>
                </a:cubicBezTo>
                <a:cubicBezTo>
                  <a:pt x="703436" y="1415430"/>
                  <a:pt x="737667" y="1378917"/>
                  <a:pt x="737667" y="1305892"/>
                </a:cubicBezTo>
                <a:lnTo>
                  <a:pt x="737667" y="1218605"/>
                </a:lnTo>
                <a:cubicBezTo>
                  <a:pt x="479797" y="1352103"/>
                  <a:pt x="271562" y="1464494"/>
                  <a:pt x="112960" y="1555775"/>
                </a:cubicBezTo>
                <a:lnTo>
                  <a:pt x="0" y="1329854"/>
                </a:lnTo>
                <a:cubicBezTo>
                  <a:pt x="136922" y="1272803"/>
                  <a:pt x="266998" y="1215182"/>
                  <a:pt x="390227" y="1156990"/>
                </a:cubicBezTo>
                <a:cubicBezTo>
                  <a:pt x="296664" y="1067991"/>
                  <a:pt x="209947" y="993254"/>
                  <a:pt x="130076" y="932780"/>
                </a:cubicBezTo>
                <a:lnTo>
                  <a:pt x="227633" y="819820"/>
                </a:lnTo>
                <a:lnTo>
                  <a:pt x="6846" y="819820"/>
                </a:lnTo>
                <a:lnTo>
                  <a:pt x="6846" y="619571"/>
                </a:lnTo>
                <a:lnTo>
                  <a:pt x="1225451" y="619571"/>
                </a:lnTo>
                <a:lnTo>
                  <a:pt x="1225451" y="504899"/>
                </a:lnTo>
                <a:lnTo>
                  <a:pt x="208806" y="504899"/>
                </a:lnTo>
                <a:lnTo>
                  <a:pt x="208806" y="314920"/>
                </a:lnTo>
                <a:lnTo>
                  <a:pt x="1225451" y="314920"/>
                </a:lnTo>
                <a:lnTo>
                  <a:pt x="1225451" y="200248"/>
                </a:lnTo>
                <a:lnTo>
                  <a:pt x="148903" y="200248"/>
                </a:ln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平行四边形 5"/>
          <p:cNvSpPr/>
          <p:nvPr/>
        </p:nvSpPr>
        <p:spPr>
          <a:xfrm>
            <a:off x="4783364" y="1589757"/>
            <a:ext cx="1028700" cy="736600"/>
          </a:xfrm>
          <a:prstGeom prst="parallelogram">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4783364" y="2995847"/>
            <a:ext cx="1028700" cy="736600"/>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4783364" y="4401936"/>
            <a:ext cx="1028700" cy="73660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H="1">
            <a:off x="1680603" y="798480"/>
            <a:ext cx="375869" cy="147808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673186" y="4309223"/>
            <a:ext cx="375869" cy="147808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287036" y="1601569"/>
            <a:ext cx="375869" cy="147808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728401" y="4811855"/>
            <a:ext cx="375869" cy="147808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804227" y="1595686"/>
            <a:ext cx="986971"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cs typeface="Arial" panose="020B0604020202020204" pitchFamily="34" charset="0"/>
              </a:rPr>
              <a:t>1</a:t>
            </a:r>
            <a:endParaRPr lang="zh-CN" altLang="en-US" sz="4000" dirty="0">
              <a:solidFill>
                <a:schemeClr val="bg1"/>
              </a:solidFill>
              <a:latin typeface="Arial" panose="020B0604020202020204" pitchFamily="34" charset="0"/>
              <a:cs typeface="Arial" panose="020B0604020202020204" pitchFamily="34" charset="0"/>
            </a:endParaRPr>
          </a:p>
        </p:txBody>
      </p:sp>
      <p:sp>
        <p:nvSpPr>
          <p:cNvPr id="21" name="文本框 20"/>
          <p:cNvSpPr txBox="1"/>
          <p:nvPr/>
        </p:nvSpPr>
        <p:spPr>
          <a:xfrm>
            <a:off x="4804228" y="2992260"/>
            <a:ext cx="986971"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cs typeface="Arial" panose="020B0604020202020204" pitchFamily="34" charset="0"/>
              </a:rPr>
              <a:t>2</a:t>
            </a:r>
            <a:endParaRPr lang="zh-CN" altLang="en-US" sz="4000" dirty="0">
              <a:solidFill>
                <a:schemeClr val="bg1"/>
              </a:solidFill>
              <a:latin typeface="Arial" panose="020B0604020202020204" pitchFamily="34" charset="0"/>
              <a:cs typeface="Arial" panose="020B0604020202020204" pitchFamily="34" charset="0"/>
            </a:endParaRPr>
          </a:p>
        </p:txBody>
      </p:sp>
      <p:sp>
        <p:nvSpPr>
          <p:cNvPr id="22" name="文本框 21"/>
          <p:cNvSpPr txBox="1"/>
          <p:nvPr/>
        </p:nvSpPr>
        <p:spPr>
          <a:xfrm>
            <a:off x="4804227" y="4416293"/>
            <a:ext cx="986971"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cs typeface="Arial" panose="020B0604020202020204" pitchFamily="34" charset="0"/>
              </a:rPr>
              <a:t>3</a:t>
            </a:r>
            <a:endParaRPr lang="zh-CN" altLang="en-US" sz="4000" dirty="0">
              <a:solidFill>
                <a:schemeClr val="bg1"/>
              </a:solidFill>
              <a:latin typeface="Arial" panose="020B0604020202020204" pitchFamily="34" charset="0"/>
              <a:cs typeface="Arial" panose="020B0604020202020204" pitchFamily="34" charset="0"/>
            </a:endParaRPr>
          </a:p>
        </p:txBody>
      </p:sp>
      <p:sp>
        <p:nvSpPr>
          <p:cNvPr id="23" name="矩形 22"/>
          <p:cNvSpPr/>
          <p:nvPr/>
        </p:nvSpPr>
        <p:spPr>
          <a:xfrm>
            <a:off x="5986966" y="1647994"/>
            <a:ext cx="4588115" cy="646331"/>
          </a:xfrm>
          <a:prstGeom prst="rect">
            <a:avLst/>
          </a:prstGeom>
        </p:spPr>
        <p:txBody>
          <a:bodyPr wrap="none">
            <a:spAutoFit/>
          </a:bodyPr>
          <a:lstStyle/>
          <a:p>
            <a:pPr eaLnBrk="0" hangingPunct="0"/>
            <a:r>
              <a:rPr lang="en-US" altLang="zh-CN" sz="3600" b="1" dirty="0">
                <a:solidFill>
                  <a:srgbClr val="25536D"/>
                </a:solidFill>
                <a:latin typeface="黑体" panose="02010609060101010101" pitchFamily="49" charset="-122"/>
                <a:ea typeface="黑体" panose="02010609060101010101" pitchFamily="49" charset="-122"/>
              </a:rPr>
              <a:t>EHS</a:t>
            </a:r>
            <a:r>
              <a:rPr lang="zh-CN" altLang="en-US" sz="3600" b="1" dirty="0">
                <a:solidFill>
                  <a:srgbClr val="25536D"/>
                </a:solidFill>
                <a:latin typeface="黑体" panose="02010609060101010101" pitchFamily="49" charset="-122"/>
                <a:ea typeface="黑体" panose="02010609060101010101" pitchFamily="49" charset="-122"/>
              </a:rPr>
              <a:t>风险管理基础知识</a:t>
            </a:r>
            <a:endParaRPr lang="zh-CN" altLang="en-US" sz="3600" b="1" dirty="0">
              <a:solidFill>
                <a:srgbClr val="25536D"/>
              </a:solidFill>
              <a:latin typeface="黑体" panose="02010609060101010101" pitchFamily="49" charset="-122"/>
              <a:ea typeface="黑体" panose="02010609060101010101" pitchFamily="49" charset="-122"/>
            </a:endParaRPr>
          </a:p>
        </p:txBody>
      </p:sp>
      <p:sp>
        <p:nvSpPr>
          <p:cNvPr id="24" name="矩形 23"/>
          <p:cNvSpPr/>
          <p:nvPr/>
        </p:nvSpPr>
        <p:spPr>
          <a:xfrm>
            <a:off x="5986966" y="3040981"/>
            <a:ext cx="5051383" cy="646331"/>
          </a:xfrm>
          <a:prstGeom prst="rect">
            <a:avLst/>
          </a:prstGeom>
        </p:spPr>
        <p:txBody>
          <a:bodyPr wrap="none">
            <a:spAutoFit/>
          </a:bodyPr>
          <a:lstStyle/>
          <a:p>
            <a:pPr eaLnBrk="0" hangingPunct="0"/>
            <a:r>
              <a:rPr lang="en-US" altLang="zh-CN" sz="3600" b="1" dirty="0">
                <a:solidFill>
                  <a:srgbClr val="25536D"/>
                </a:solidFill>
                <a:latin typeface="黑体" panose="02010609060101010101" pitchFamily="49" charset="-122"/>
                <a:ea typeface="黑体" panose="02010609060101010101" pitchFamily="49" charset="-122"/>
              </a:rPr>
              <a:t>EHS</a:t>
            </a:r>
            <a:r>
              <a:rPr lang="zh-CN" altLang="en-US" sz="3600" b="1" dirty="0">
                <a:solidFill>
                  <a:srgbClr val="25536D"/>
                </a:solidFill>
                <a:latin typeface="黑体" panose="02010609060101010101" pitchFamily="49" charset="-122"/>
                <a:ea typeface="黑体" panose="02010609060101010101" pitchFamily="49" charset="-122"/>
              </a:rPr>
              <a:t>风险管理理论与方法</a:t>
            </a:r>
            <a:endParaRPr lang="zh-CN" altLang="en-US" sz="3600" b="1" dirty="0">
              <a:solidFill>
                <a:srgbClr val="25536D"/>
              </a:solidFill>
              <a:latin typeface="黑体" panose="02010609060101010101" pitchFamily="49" charset="-122"/>
              <a:ea typeface="黑体" panose="02010609060101010101" pitchFamily="49" charset="-122"/>
            </a:endParaRPr>
          </a:p>
        </p:txBody>
      </p:sp>
      <p:sp>
        <p:nvSpPr>
          <p:cNvPr id="25" name="矩形 24"/>
          <p:cNvSpPr/>
          <p:nvPr/>
        </p:nvSpPr>
        <p:spPr>
          <a:xfrm>
            <a:off x="5986966" y="4401936"/>
            <a:ext cx="4124847" cy="646331"/>
          </a:xfrm>
          <a:prstGeom prst="rect">
            <a:avLst/>
          </a:prstGeom>
        </p:spPr>
        <p:txBody>
          <a:bodyPr wrap="none">
            <a:spAutoFit/>
          </a:bodyPr>
          <a:lstStyle/>
          <a:p>
            <a:pPr eaLnBrk="0" hangingPunct="0"/>
            <a:r>
              <a:rPr lang="en-US" altLang="zh-CN" sz="3600" b="1" dirty="0">
                <a:solidFill>
                  <a:srgbClr val="25536D"/>
                </a:solidFill>
                <a:latin typeface="黑体" panose="02010609060101010101" pitchFamily="49" charset="-122"/>
                <a:ea typeface="黑体" panose="02010609060101010101" pitchFamily="49" charset="-122"/>
              </a:rPr>
              <a:t>EHS</a:t>
            </a:r>
            <a:r>
              <a:rPr lang="zh-CN" altLang="en-US" sz="3600" b="1" dirty="0">
                <a:solidFill>
                  <a:srgbClr val="25536D"/>
                </a:solidFill>
                <a:latin typeface="黑体" panose="02010609060101010101" pitchFamily="49" charset="-122"/>
                <a:ea typeface="黑体" panose="02010609060101010101" pitchFamily="49" charset="-122"/>
              </a:rPr>
              <a:t>风险管理新进展</a:t>
            </a:r>
            <a:endParaRPr lang="zh-CN" altLang="en-US" sz="3600" b="1" dirty="0">
              <a:solidFill>
                <a:srgbClr val="25536D"/>
              </a:solidFill>
              <a:latin typeface="黑体" panose="02010609060101010101" pitchFamily="49" charset="-122"/>
              <a:ea typeface="黑体" panose="02010609060101010101" pitchFamily="49" charset="-122"/>
            </a:endParaRP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dirty="0"/>
              <a:t>风险来源 </a:t>
            </a:r>
            <a:endParaRPr lang="en-US" altLang="zh-CN" dirty="0"/>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866052" y="1346635"/>
            <a:ext cx="2459896" cy="5050305"/>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5031740" y="1951227"/>
            <a:ext cx="2121536" cy="3830447"/>
          </a:xfrm>
          <a:prstGeom prst="rect">
            <a:avLst/>
          </a:prstGeom>
        </p:spPr>
      </p:pic>
      <p:sp>
        <p:nvSpPr>
          <p:cNvPr id="11" name="等腰三角形 10"/>
          <p:cNvSpPr/>
          <p:nvPr/>
        </p:nvSpPr>
        <p:spPr>
          <a:xfrm rot="16200000">
            <a:off x="3905573" y="2259161"/>
            <a:ext cx="531445" cy="458142"/>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3905574" y="3199928"/>
            <a:ext cx="531445" cy="458142"/>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a:off x="3905572" y="4140695"/>
            <a:ext cx="531445" cy="458142"/>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6200000">
            <a:off x="3905573" y="5081462"/>
            <a:ext cx="531445" cy="458142"/>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flipH="1">
            <a:off x="7754980" y="2259160"/>
            <a:ext cx="531445" cy="45814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flipH="1">
            <a:off x="7754981" y="3199927"/>
            <a:ext cx="531445" cy="45814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flipH="1">
            <a:off x="7754979" y="4140694"/>
            <a:ext cx="531445" cy="45814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flipH="1">
            <a:off x="7754980" y="5081461"/>
            <a:ext cx="531445" cy="45814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885075" y="2294040"/>
            <a:ext cx="649537" cy="369332"/>
          </a:xfrm>
          <a:prstGeom prst="rect">
            <a:avLst/>
          </a:prstGeom>
        </p:spPr>
        <p:txBody>
          <a:bodyPr wrap="none">
            <a:spAutoFit/>
          </a:bodyPr>
          <a:lstStyle/>
          <a:p>
            <a:pPr algn="r">
              <a:spcBef>
                <a:spcPct val="100000"/>
              </a:spcBef>
            </a:pP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物理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2885075" y="3257546"/>
            <a:ext cx="649537" cy="369332"/>
          </a:xfrm>
          <a:prstGeom prst="rect">
            <a:avLst/>
          </a:prstGeom>
        </p:spPr>
        <p:txBody>
          <a:bodyPr wrap="none">
            <a:spAutoFit/>
          </a:bodyPr>
          <a:lstStyle/>
          <a:p>
            <a:pPr algn="r">
              <a:spcBef>
                <a:spcPct val="100000"/>
              </a:spcBef>
            </a:pP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化学</a:t>
            </a:r>
            <a:endParaRPr lang="zh-CN" altLang="ru-RU"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2420204" y="4151177"/>
            <a:ext cx="1114408" cy="369332"/>
          </a:xfrm>
          <a:prstGeom prst="rect">
            <a:avLst/>
          </a:prstGeom>
        </p:spPr>
        <p:txBody>
          <a:bodyPr wrap="none">
            <a:spAutoFit/>
          </a:bodyPr>
          <a:lstStyle/>
          <a:p>
            <a:pPr algn="r">
              <a:spcBef>
                <a:spcPct val="100000"/>
              </a:spcBef>
            </a:pP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人机工程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1955334" y="5125866"/>
            <a:ext cx="1579278" cy="369332"/>
          </a:xfrm>
          <a:prstGeom prst="rect">
            <a:avLst/>
          </a:prstGeom>
        </p:spPr>
        <p:txBody>
          <a:bodyPr wrap="none">
            <a:spAutoFit/>
          </a:bodyPr>
          <a:lstStyle/>
          <a:p>
            <a:pPr algn="r">
              <a:spcBef>
                <a:spcPct val="10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社会人文环境</a:t>
            </a:r>
            <a:endParaRPr lang="zh-CN" altLang="ru-RU"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8562138" y="2290412"/>
            <a:ext cx="649537"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生态</a:t>
            </a:r>
            <a:endParaRPr lang="zh-CN" altLang="ru-RU"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562137" y="3261235"/>
            <a:ext cx="649537"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气象</a:t>
            </a:r>
            <a:endParaRPr lang="zh-CN" altLang="ru-RU"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8562138" y="4157326"/>
            <a:ext cx="1114408" cy="369332"/>
          </a:xfrm>
          <a:prstGeom prst="rect">
            <a:avLst/>
          </a:prstGeom>
        </p:spPr>
        <p:txBody>
          <a:bodyPr wrap="none">
            <a:spAutoFit/>
          </a:bodyPr>
          <a:lstStyle/>
          <a:p>
            <a:pPr>
              <a:spcBef>
                <a:spcPct val="100000"/>
              </a:spcBef>
            </a:pP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心理</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因素</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8562138" y="5125866"/>
            <a:ext cx="2741456"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自然地理与地质灾害风险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dirty="0"/>
              <a:t>风险来源 </a:t>
            </a:r>
            <a:endParaRPr lang="en-US" altLang="zh-CN" dirty="0"/>
          </a:p>
        </p:txBody>
      </p:sp>
      <p:pic>
        <p:nvPicPr>
          <p:cNvPr id="7" name="Picture 11" descr="Absturz ohn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0" y="1864023"/>
            <a:ext cx="4495800" cy="422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7"/>
          <p:cNvSpPr/>
          <p:nvPr/>
        </p:nvSpPr>
        <p:spPr>
          <a:xfrm>
            <a:off x="3695700" y="3174196"/>
            <a:ext cx="1600200" cy="1600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823102" y="3301598"/>
            <a:ext cx="1345396" cy="1345396"/>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887300" y="3774241"/>
            <a:ext cx="121700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物理风险</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5816600" y="2667000"/>
            <a:ext cx="1485900" cy="507996"/>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747000" y="2667000"/>
            <a:ext cx="1485900" cy="507996"/>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677400" y="2667000"/>
            <a:ext cx="1485900" cy="507996"/>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816600" y="3732994"/>
            <a:ext cx="1485900" cy="507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747000" y="3732994"/>
            <a:ext cx="1485900" cy="507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677400" y="3732994"/>
            <a:ext cx="1485900" cy="507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816600" y="4798988"/>
            <a:ext cx="1485900" cy="507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747000" y="4798988"/>
            <a:ext cx="1485900" cy="507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677400" y="4798988"/>
            <a:ext cx="1485900" cy="507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234781" y="2736332"/>
            <a:ext cx="649537"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电力</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8140700" y="2736332"/>
            <a:ext cx="649537"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放射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9750936" y="2736332"/>
            <a:ext cx="1338828"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噪音、振动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5955858" y="3802272"/>
            <a:ext cx="1207382"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机械</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机器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7938563" y="3802272"/>
            <a:ext cx="1107996"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人的摔倒</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9866352" y="3802272"/>
            <a:ext cx="1107996"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物的倒塌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5906565" y="4875080"/>
            <a:ext cx="1346844"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可移动装置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7952682" y="4868320"/>
            <a:ext cx="1107996" cy="369332"/>
          </a:xfrm>
          <a:prstGeom prst="rect">
            <a:avLst/>
          </a:prstGeom>
        </p:spPr>
        <p:txBody>
          <a:bodyPr wrap="none">
            <a:spAutoFit/>
          </a:bodyPr>
          <a:lstStyle/>
          <a:p>
            <a:pPr algn="ctr">
              <a:spcBef>
                <a:spcPct val="10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能源聚集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9750936" y="4875080"/>
            <a:ext cx="1346844"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火灾、爆炸</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2" descr="Dämpfe ohne"/>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116" y="1864033"/>
            <a:ext cx="4494684" cy="42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695700" y="3174196"/>
            <a:ext cx="1600200" cy="1600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823102" y="3301598"/>
            <a:ext cx="1345396" cy="1345396"/>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887300" y="3774241"/>
            <a:ext cx="121700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物理风险</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0" name="平行四边形 29"/>
          <p:cNvSpPr/>
          <p:nvPr/>
        </p:nvSpPr>
        <p:spPr>
          <a:xfrm>
            <a:off x="6470090" y="2120782"/>
            <a:ext cx="4494684" cy="530175"/>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6470090" y="2912932"/>
            <a:ext cx="4494684" cy="530175"/>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a:off x="6470090" y="3705082"/>
            <a:ext cx="4494684" cy="530175"/>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6470090" y="4497232"/>
            <a:ext cx="4494684" cy="530175"/>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6470090" y="5289382"/>
            <a:ext cx="4494684" cy="530175"/>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896102" y="2201203"/>
            <a:ext cx="2805576"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可燃物及爆炸品（溶剂）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6896102" y="2993353"/>
            <a:ext cx="1114408"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氧气缺乏</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6896102" y="3785503"/>
            <a:ext cx="3567002"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糜烂性毒气 （酸剂、工业碱等）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6896102" y="4581737"/>
            <a:ext cx="3270447"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非稳定的物料（如二元树脂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6896102" y="5369803"/>
            <a:ext cx="3206327"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其他危险材料，包括危险废料</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dirty="0"/>
              <a:t>风险来源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Schnit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0" y="1864034"/>
            <a:ext cx="4494684" cy="42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695700" y="3174196"/>
            <a:ext cx="1600200" cy="1600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823102" y="3301598"/>
            <a:ext cx="1345396" cy="1345396"/>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887300" y="3774241"/>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生态风险</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平行四边形 11"/>
          <p:cNvSpPr/>
          <p:nvPr/>
        </p:nvSpPr>
        <p:spPr>
          <a:xfrm>
            <a:off x="8674207" y="2628585"/>
            <a:ext cx="1447590" cy="1036545"/>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flipH="1">
            <a:off x="6769102" y="2628584"/>
            <a:ext cx="1447590" cy="1036545"/>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flipV="1">
            <a:off x="8674207" y="4174351"/>
            <a:ext cx="1447590" cy="1036545"/>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flipH="1" flipV="1">
            <a:off x="6769102" y="4174350"/>
            <a:ext cx="1447590" cy="1036545"/>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168128" y="2962190"/>
            <a:ext cx="649537"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动物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073232" y="2962190"/>
            <a:ext cx="649537"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植物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054314" y="4507956"/>
            <a:ext cx="877163" cy="369332"/>
          </a:xfrm>
          <a:prstGeom prst="rect">
            <a:avLst/>
          </a:prstGeom>
        </p:spPr>
        <p:txBody>
          <a:bodyPr wrap="none">
            <a:spAutoFit/>
          </a:bodyPr>
          <a:lstStyle/>
          <a:p>
            <a:pPr algn="ct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微生物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9073232" y="4507956"/>
            <a:ext cx="649537"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细菌</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dirty="0"/>
              <a:t>风险来源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descr="Natural_factors"/>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3763" y="1864033"/>
            <a:ext cx="4490921" cy="422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695700" y="3174196"/>
            <a:ext cx="1600200" cy="1600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823102" y="3301598"/>
            <a:ext cx="1345396" cy="1345396"/>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887300" y="3774241"/>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气象风险</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任意多边形: 形状 20"/>
          <p:cNvSpPr/>
          <p:nvPr/>
        </p:nvSpPr>
        <p:spPr>
          <a:xfrm>
            <a:off x="7248178" y="2322286"/>
            <a:ext cx="4943823" cy="638602"/>
          </a:xfrm>
          <a:custGeom>
            <a:avLst/>
            <a:gdLst>
              <a:gd name="connsiteX0" fmla="*/ 0 w 4943823"/>
              <a:gd name="connsiteY0" fmla="*/ 0 h 638602"/>
              <a:gd name="connsiteX1" fmla="*/ 4943823 w 4943823"/>
              <a:gd name="connsiteY1" fmla="*/ 0 h 638602"/>
              <a:gd name="connsiteX2" fmla="*/ 4943823 w 4943823"/>
              <a:gd name="connsiteY2" fmla="*/ 638602 h 638602"/>
              <a:gd name="connsiteX3" fmla="*/ 273275 w 4943823"/>
              <a:gd name="connsiteY3" fmla="*/ 638602 h 638602"/>
            </a:gdLst>
            <a:ahLst/>
            <a:cxnLst>
              <a:cxn ang="0">
                <a:pos x="connsiteX0" y="connsiteY0"/>
              </a:cxn>
              <a:cxn ang="0">
                <a:pos x="connsiteX1" y="connsiteY1"/>
              </a:cxn>
              <a:cxn ang="0">
                <a:pos x="connsiteX2" y="connsiteY2"/>
              </a:cxn>
              <a:cxn ang="0">
                <a:pos x="connsiteX3" y="connsiteY3"/>
              </a:cxn>
            </a:cxnLst>
            <a:rect l="l" t="t" r="r" b="b"/>
            <a:pathLst>
              <a:path w="4943823" h="638602">
                <a:moveTo>
                  <a:pt x="0" y="0"/>
                </a:moveTo>
                <a:lnTo>
                  <a:pt x="4943823" y="0"/>
                </a:lnTo>
                <a:lnTo>
                  <a:pt x="4943823" y="638602"/>
                </a:lnTo>
                <a:lnTo>
                  <a:pt x="273275" y="638602"/>
                </a:lnTo>
                <a:close/>
              </a:path>
            </a:pathLst>
          </a:cu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7244414" y="3654995"/>
            <a:ext cx="4943823" cy="638602"/>
          </a:xfrm>
          <a:custGeom>
            <a:avLst/>
            <a:gdLst>
              <a:gd name="connsiteX0" fmla="*/ 0 w 4943823"/>
              <a:gd name="connsiteY0" fmla="*/ 0 h 638602"/>
              <a:gd name="connsiteX1" fmla="*/ 4943823 w 4943823"/>
              <a:gd name="connsiteY1" fmla="*/ 0 h 638602"/>
              <a:gd name="connsiteX2" fmla="*/ 4943823 w 4943823"/>
              <a:gd name="connsiteY2" fmla="*/ 638602 h 638602"/>
              <a:gd name="connsiteX3" fmla="*/ 273275 w 4943823"/>
              <a:gd name="connsiteY3" fmla="*/ 638602 h 638602"/>
            </a:gdLst>
            <a:ahLst/>
            <a:cxnLst>
              <a:cxn ang="0">
                <a:pos x="connsiteX0" y="connsiteY0"/>
              </a:cxn>
              <a:cxn ang="0">
                <a:pos x="connsiteX1" y="connsiteY1"/>
              </a:cxn>
              <a:cxn ang="0">
                <a:pos x="connsiteX2" y="connsiteY2"/>
              </a:cxn>
              <a:cxn ang="0">
                <a:pos x="connsiteX3" y="connsiteY3"/>
              </a:cxn>
            </a:cxnLst>
            <a:rect l="l" t="t" r="r" b="b"/>
            <a:pathLst>
              <a:path w="4943823" h="638602">
                <a:moveTo>
                  <a:pt x="0" y="0"/>
                </a:moveTo>
                <a:lnTo>
                  <a:pt x="4943823" y="0"/>
                </a:lnTo>
                <a:lnTo>
                  <a:pt x="4943823" y="638602"/>
                </a:lnTo>
                <a:lnTo>
                  <a:pt x="273275" y="63860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a:off x="7248177" y="4979761"/>
            <a:ext cx="4943823" cy="638602"/>
          </a:xfrm>
          <a:custGeom>
            <a:avLst/>
            <a:gdLst>
              <a:gd name="connsiteX0" fmla="*/ 0 w 4943823"/>
              <a:gd name="connsiteY0" fmla="*/ 0 h 638602"/>
              <a:gd name="connsiteX1" fmla="*/ 4943823 w 4943823"/>
              <a:gd name="connsiteY1" fmla="*/ 0 h 638602"/>
              <a:gd name="connsiteX2" fmla="*/ 4943823 w 4943823"/>
              <a:gd name="connsiteY2" fmla="*/ 638602 h 638602"/>
              <a:gd name="connsiteX3" fmla="*/ 273275 w 4943823"/>
              <a:gd name="connsiteY3" fmla="*/ 638602 h 638602"/>
            </a:gdLst>
            <a:ahLst/>
            <a:cxnLst>
              <a:cxn ang="0">
                <a:pos x="connsiteX0" y="connsiteY0"/>
              </a:cxn>
              <a:cxn ang="0">
                <a:pos x="connsiteX1" y="connsiteY1"/>
              </a:cxn>
              <a:cxn ang="0">
                <a:pos x="connsiteX2" y="connsiteY2"/>
              </a:cxn>
              <a:cxn ang="0">
                <a:pos x="connsiteX3" y="connsiteY3"/>
              </a:cxn>
            </a:cxnLst>
            <a:rect l="l" t="t" r="r" b="b"/>
            <a:pathLst>
              <a:path w="4943823" h="638602">
                <a:moveTo>
                  <a:pt x="0" y="0"/>
                </a:moveTo>
                <a:lnTo>
                  <a:pt x="4943823" y="0"/>
                </a:lnTo>
                <a:lnTo>
                  <a:pt x="4943823" y="638602"/>
                </a:lnTo>
                <a:lnTo>
                  <a:pt x="273275" y="63860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42723" y="2460893"/>
            <a:ext cx="3334567"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不好气候条件（炎热 、冷冻）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7642723" y="3789630"/>
            <a:ext cx="4200189" cy="369332"/>
          </a:xfrm>
          <a:prstGeom prst="rect">
            <a:avLst/>
          </a:prstGeom>
        </p:spPr>
        <p:txBody>
          <a:bodyPr wrap="none">
            <a:spAutoFit/>
          </a:bodyPr>
          <a:lstStyle/>
          <a:p>
            <a:pPr>
              <a:spcBef>
                <a:spcPct val="100000"/>
              </a:spcBef>
            </a:pPr>
            <a:r>
              <a:rPr lang="zh-CN" altLang="en-US" dirty="0">
                <a:solidFill>
                  <a:schemeClr val="bg1"/>
                </a:solidFill>
                <a:latin typeface="微软雅黑" panose="020B0503020204020204" pitchFamily="34" charset="-122"/>
                <a:ea typeface="微软雅黑" panose="020B0503020204020204" pitchFamily="34" charset="-122"/>
              </a:rPr>
              <a:t>不好天气条件（雪、雨、风、烟雾等）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7642723" y="5114396"/>
            <a:ext cx="2741456"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极端气象（海啸、台风）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平行四边形 25"/>
          <p:cNvSpPr/>
          <p:nvPr/>
        </p:nvSpPr>
        <p:spPr>
          <a:xfrm flipH="1">
            <a:off x="7029450" y="2322286"/>
            <a:ext cx="355676" cy="646540"/>
          </a:xfrm>
          <a:prstGeom prst="parallelogram">
            <a:avLst>
              <a:gd name="adj" fmla="val 78071"/>
            </a:avLst>
          </a:prstGeom>
          <a:solidFill>
            <a:srgbClr val="25536D">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flipH="1">
            <a:off x="7029450" y="3662933"/>
            <a:ext cx="355676" cy="646540"/>
          </a:xfrm>
          <a:prstGeom prst="parallelogram">
            <a:avLst>
              <a:gd name="adj" fmla="val 78071"/>
            </a:avLst>
          </a:prstGeom>
          <a:solidFill>
            <a:schemeClr val="accent6">
              <a:lumMod val="60000"/>
              <a:lumOff val="4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flipH="1">
            <a:off x="7029450" y="4979761"/>
            <a:ext cx="355676" cy="646540"/>
          </a:xfrm>
          <a:prstGeom prst="parallelogram">
            <a:avLst>
              <a:gd name="adj" fmla="val 78071"/>
            </a:avLst>
          </a:prstGeom>
          <a:solidFill>
            <a:schemeClr val="accent4">
              <a:lumMod val="40000"/>
              <a:lumOff val="6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dirty="0"/>
              <a:t>风险来源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SIZ_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0" y="973501"/>
            <a:ext cx="6203138" cy="5884499"/>
          </a:xfrm>
          <a:custGeom>
            <a:avLst/>
            <a:gdLst>
              <a:gd name="connsiteX0" fmla="*/ 0 w 6203138"/>
              <a:gd name="connsiteY0" fmla="*/ 0 h 5884499"/>
              <a:gd name="connsiteX1" fmla="*/ 4395740 w 6203138"/>
              <a:gd name="connsiteY1" fmla="*/ 0 h 5884499"/>
              <a:gd name="connsiteX2" fmla="*/ 6203138 w 6203138"/>
              <a:gd name="connsiteY2" fmla="*/ 5810364 h 5884499"/>
              <a:gd name="connsiteX3" fmla="*/ 6203138 w 6203138"/>
              <a:gd name="connsiteY3" fmla="*/ 5884499 h 5884499"/>
              <a:gd name="connsiteX4" fmla="*/ 0 w 6203138"/>
              <a:gd name="connsiteY4" fmla="*/ 5884499 h 5884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138" h="5884499">
                <a:moveTo>
                  <a:pt x="0" y="0"/>
                </a:moveTo>
                <a:lnTo>
                  <a:pt x="4395740" y="0"/>
                </a:lnTo>
                <a:lnTo>
                  <a:pt x="6203138" y="5810364"/>
                </a:lnTo>
                <a:lnTo>
                  <a:pt x="6203138" y="5884499"/>
                </a:lnTo>
                <a:lnTo>
                  <a:pt x="0" y="58844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2"/>
          <p:cNvSpPr/>
          <p:nvPr/>
        </p:nvSpPr>
        <p:spPr>
          <a:xfrm>
            <a:off x="0" y="1025493"/>
            <a:ext cx="1814286" cy="583250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4160061" y="1830507"/>
            <a:ext cx="1935939" cy="785837"/>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522736" y="2023370"/>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人机工程</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7654145" y="3165876"/>
            <a:ext cx="1970219" cy="101642"/>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7654145" y="3898635"/>
            <a:ext cx="1970219" cy="1016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654144" y="4631394"/>
            <a:ext cx="1970219" cy="1016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654144" y="5364153"/>
            <a:ext cx="1970219" cy="101642"/>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654143" y="6096912"/>
            <a:ext cx="1970219" cy="1016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982822" y="2749028"/>
            <a:ext cx="2108269" cy="369332"/>
          </a:xfrm>
          <a:prstGeom prst="rect">
            <a:avLst/>
          </a:prstGeom>
        </p:spPr>
        <p:txBody>
          <a:bodyPr wrap="none">
            <a:spAutoFit/>
          </a:bodyPr>
          <a:lstStyle/>
          <a:p>
            <a:pPr>
              <a:spcBef>
                <a:spcPct val="100000"/>
              </a:spcBef>
            </a:pPr>
            <a:r>
              <a:rPr lang="zh-CN" altLang="en-US" dirty="0">
                <a:latin typeface="微软雅黑" panose="020B0503020204020204" pitchFamily="34" charset="-122"/>
                <a:ea typeface="微软雅黑" panose="020B0503020204020204" pitchFamily="34" charset="-122"/>
              </a:rPr>
              <a:t>不适宜的作业方式 </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7982822" y="3458114"/>
            <a:ext cx="2108269" cy="369332"/>
          </a:xfrm>
          <a:prstGeom prst="rect">
            <a:avLst/>
          </a:prstGeom>
        </p:spPr>
        <p:txBody>
          <a:bodyPr wrap="none">
            <a:spAutoFit/>
          </a:bodyPr>
          <a:lstStyle/>
          <a:p>
            <a:pPr>
              <a:spcBef>
                <a:spcPct val="100000"/>
              </a:spcBef>
            </a:pPr>
            <a:r>
              <a:rPr lang="zh-CN" altLang="en-US" dirty="0">
                <a:latin typeface="微软雅黑" panose="020B0503020204020204" pitchFamily="34" charset="-122"/>
                <a:ea typeface="微软雅黑" panose="020B0503020204020204" pitchFamily="34" charset="-122"/>
              </a:rPr>
              <a:t>不方便的工作区域 </a:t>
            </a:r>
            <a:endParaRPr lang="zh-CN" altLang="en-US" dirty="0">
              <a:latin typeface="微软雅黑" panose="020B0503020204020204" pitchFamily="34" charset="-122"/>
              <a:ea typeface="微软雅黑" panose="020B0503020204020204" pitchFamily="34" charset="-122"/>
            </a:endParaRPr>
          </a:p>
        </p:txBody>
      </p:sp>
      <p:sp>
        <p:nvSpPr>
          <p:cNvPr id="14" name="矩形 13"/>
          <p:cNvSpPr/>
          <p:nvPr/>
        </p:nvSpPr>
        <p:spPr>
          <a:xfrm>
            <a:off x="7980963" y="4194714"/>
            <a:ext cx="1643399" cy="369332"/>
          </a:xfrm>
          <a:prstGeom prst="rect">
            <a:avLst/>
          </a:prstGeom>
        </p:spPr>
        <p:txBody>
          <a:bodyPr wrap="none">
            <a:spAutoFit/>
          </a:bodyPr>
          <a:lstStyle/>
          <a:p>
            <a:pPr>
              <a:spcBef>
                <a:spcPct val="100000"/>
              </a:spcBef>
            </a:pPr>
            <a:r>
              <a:rPr lang="zh-CN" altLang="en-US" dirty="0">
                <a:latin typeface="微软雅黑" panose="020B0503020204020204" pitchFamily="34" charset="-122"/>
                <a:ea typeface="微软雅黑" panose="020B0503020204020204" pitchFamily="34" charset="-122"/>
              </a:rPr>
              <a:t>不方便的工位 </a:t>
            </a:r>
            <a:endParaRPr lang="zh-CN" altLang="en-US" dirty="0">
              <a:latin typeface="微软雅黑" panose="020B0503020204020204" pitchFamily="34" charset="-122"/>
              <a:ea typeface="微软雅黑" panose="020B0503020204020204" pitchFamily="34" charset="-122"/>
            </a:endParaRPr>
          </a:p>
        </p:txBody>
      </p:sp>
      <p:sp>
        <p:nvSpPr>
          <p:cNvPr id="15" name="矩形 14"/>
          <p:cNvSpPr/>
          <p:nvPr/>
        </p:nvSpPr>
        <p:spPr>
          <a:xfrm>
            <a:off x="7980963" y="4912672"/>
            <a:ext cx="1643399" cy="369332"/>
          </a:xfrm>
          <a:prstGeom prst="rect">
            <a:avLst/>
          </a:prstGeom>
        </p:spPr>
        <p:txBody>
          <a:bodyPr wrap="none">
            <a:spAutoFit/>
          </a:bodyPr>
          <a:lstStyle/>
          <a:p>
            <a:pPr>
              <a:spcBef>
                <a:spcPct val="100000"/>
              </a:spcBef>
            </a:pPr>
            <a:r>
              <a:rPr lang="zh-CN" altLang="en-US" dirty="0">
                <a:latin typeface="微软雅黑" panose="020B0503020204020204" pitchFamily="34" charset="-122"/>
                <a:ea typeface="微软雅黑" panose="020B0503020204020204" pitchFamily="34" charset="-122"/>
              </a:rPr>
              <a:t>不方便的工具 </a:t>
            </a: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7982822" y="5697102"/>
            <a:ext cx="2509020" cy="369332"/>
          </a:xfrm>
          <a:prstGeom prst="rect">
            <a:avLst/>
          </a:prstGeom>
        </p:spPr>
        <p:txBody>
          <a:bodyPr wrap="none">
            <a:spAutoFit/>
          </a:bodyPr>
          <a:lstStyle/>
          <a:p>
            <a:pPr>
              <a:spcBef>
                <a:spcPct val="100000"/>
              </a:spcBef>
            </a:pPr>
            <a:r>
              <a:rPr lang="zh-CN" altLang="en-US" dirty="0">
                <a:latin typeface="微软雅黑" panose="020B0503020204020204" pitchFamily="34" charset="-122"/>
                <a:ea typeface="微软雅黑" panose="020B0503020204020204" pitchFamily="34" charset="-122"/>
              </a:rPr>
              <a:t>不好的照明，温、湿度</a:t>
            </a: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rot="5400000">
            <a:off x="7635369" y="2831150"/>
            <a:ext cx="272223" cy="234675"/>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rot="5400000">
            <a:off x="7635369" y="3525442"/>
            <a:ext cx="272223" cy="23467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5400000">
            <a:off x="7635369" y="4262042"/>
            <a:ext cx="272223" cy="2346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5400000">
            <a:off x="7635369" y="4999115"/>
            <a:ext cx="272223" cy="234675"/>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5400000">
            <a:off x="7635369" y="5693407"/>
            <a:ext cx="272223" cy="23467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dirty="0"/>
              <a:t>风险来源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82700" y="1302903"/>
            <a:ext cx="3895324" cy="5174095"/>
          </a:xfrm>
          <a:prstGeom prst="rect">
            <a:avLst/>
          </a:prstGeom>
        </p:spPr>
      </p:pic>
      <p:sp>
        <p:nvSpPr>
          <p:cNvPr id="9" name="平行四边形 8"/>
          <p:cNvSpPr/>
          <p:nvPr/>
        </p:nvSpPr>
        <p:spPr>
          <a:xfrm rot="16200000" flipV="1">
            <a:off x="2366763" y="664487"/>
            <a:ext cx="1727199" cy="3895323"/>
          </a:xfrm>
          <a:prstGeom prst="parallelogram">
            <a:avLst>
              <a:gd name="adj" fmla="val 66987"/>
            </a:avLst>
          </a:prstGeom>
          <a:solidFill>
            <a:srgbClr val="25536D">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rot="16200000" flipV="1">
            <a:off x="2366763" y="1879630"/>
            <a:ext cx="1727199" cy="3895323"/>
          </a:xfrm>
          <a:prstGeom prst="parallelogram">
            <a:avLst>
              <a:gd name="adj" fmla="val 66987"/>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rot="16200000" flipV="1">
            <a:off x="2366763" y="3095381"/>
            <a:ext cx="1727199" cy="3895323"/>
          </a:xfrm>
          <a:prstGeom prst="parallelogram">
            <a:avLst>
              <a:gd name="adj" fmla="val 66987"/>
            </a:avLst>
          </a:prstGeom>
          <a:solidFill>
            <a:srgbClr val="25536D">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096000" y="2221929"/>
            <a:ext cx="533400" cy="533400"/>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096000" y="3073400"/>
            <a:ext cx="533400" cy="533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096000" y="3924871"/>
            <a:ext cx="5334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096000" y="4776342"/>
            <a:ext cx="533400" cy="533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866105" y="2317813"/>
            <a:ext cx="4200189" cy="341632"/>
          </a:xfrm>
          <a:prstGeom prst="rect">
            <a:avLst/>
          </a:prstGeom>
        </p:spPr>
        <p:txBody>
          <a:bodyPr wrap="none">
            <a:spAutoFit/>
          </a:bodyPr>
          <a:lstStyle/>
          <a:p>
            <a:pPr>
              <a:lnSpc>
                <a:spcPct val="90000"/>
              </a:lnSpc>
              <a:spcBef>
                <a:spcPct val="100000"/>
              </a:spcBef>
            </a:pPr>
            <a:r>
              <a:rPr lang="zh-CN" altLang="en-US" dirty="0">
                <a:latin typeface="微软雅黑" panose="020B0503020204020204" pitchFamily="34" charset="-122"/>
                <a:ea typeface="微软雅黑" panose="020B0503020204020204" pitchFamily="34" charset="-122"/>
              </a:rPr>
              <a:t>太难的工作（无积极性、单调无聊等） </a:t>
            </a:r>
            <a:endParaRPr lang="zh-CN" altLang="en-US" dirty="0">
              <a:latin typeface="微软雅黑" panose="020B0503020204020204" pitchFamily="34" charset="-122"/>
              <a:ea typeface="微软雅黑" panose="020B0503020204020204" pitchFamily="34" charset="-122"/>
            </a:endParaRPr>
          </a:p>
        </p:txBody>
      </p:sp>
      <p:sp>
        <p:nvSpPr>
          <p:cNvPr id="18" name="矩形 17"/>
          <p:cNvSpPr/>
          <p:nvPr/>
        </p:nvSpPr>
        <p:spPr>
          <a:xfrm>
            <a:off x="6930226" y="3182214"/>
            <a:ext cx="1643399" cy="341632"/>
          </a:xfrm>
          <a:prstGeom prst="rect">
            <a:avLst/>
          </a:prstGeom>
        </p:spPr>
        <p:txBody>
          <a:bodyPr wrap="none">
            <a:spAutoFit/>
          </a:bodyPr>
          <a:lstStyle/>
          <a:p>
            <a:pPr>
              <a:lnSpc>
                <a:spcPct val="90000"/>
              </a:lnSpc>
              <a:spcBef>
                <a:spcPct val="100000"/>
              </a:spcBef>
            </a:pPr>
            <a:r>
              <a:rPr lang="zh-CN" altLang="en-US" dirty="0">
                <a:latin typeface="微软雅黑" panose="020B0503020204020204" pitchFamily="34" charset="-122"/>
                <a:ea typeface="微软雅黑" panose="020B0503020204020204" pitchFamily="34" charset="-122"/>
              </a:rPr>
              <a:t>侮辱性的工作 </a:t>
            </a:r>
            <a:endParaRPr lang="zh-CN" altLang="en-US" dirty="0">
              <a:latin typeface="微软雅黑" panose="020B0503020204020204" pitchFamily="34" charset="-122"/>
              <a:ea typeface="微软雅黑" panose="020B0503020204020204" pitchFamily="34" charset="-122"/>
            </a:endParaRPr>
          </a:p>
        </p:txBody>
      </p:sp>
      <p:sp>
        <p:nvSpPr>
          <p:cNvPr id="19" name="矩形 18"/>
          <p:cNvSpPr/>
          <p:nvPr/>
        </p:nvSpPr>
        <p:spPr>
          <a:xfrm>
            <a:off x="6930226" y="4027220"/>
            <a:ext cx="1811714" cy="341632"/>
          </a:xfrm>
          <a:prstGeom prst="rect">
            <a:avLst/>
          </a:prstGeom>
        </p:spPr>
        <p:txBody>
          <a:bodyPr wrap="none">
            <a:spAutoFit/>
          </a:bodyPr>
          <a:lstStyle/>
          <a:p>
            <a:pPr>
              <a:lnSpc>
                <a:spcPct val="90000"/>
              </a:lnSpc>
              <a:spcBef>
                <a:spcPct val="100000"/>
              </a:spcBef>
            </a:pPr>
            <a:r>
              <a:rPr lang="zh-CN" altLang="en-US" dirty="0">
                <a:latin typeface="微软雅黑" panose="020B0503020204020204" pitchFamily="34" charset="-122"/>
                <a:ea typeface="微软雅黑" panose="020B0503020204020204" pitchFamily="34" charset="-122"/>
              </a:rPr>
              <a:t>不好的团体关系</a:t>
            </a:r>
            <a:endParaRPr lang="zh-CN" altLang="en-US" dirty="0">
              <a:latin typeface="微软雅黑" panose="020B0503020204020204" pitchFamily="34" charset="-122"/>
              <a:ea typeface="微软雅黑" panose="020B0503020204020204" pitchFamily="34" charset="-122"/>
            </a:endParaRPr>
          </a:p>
        </p:txBody>
      </p:sp>
      <p:sp>
        <p:nvSpPr>
          <p:cNvPr id="20" name="矩形 19"/>
          <p:cNvSpPr/>
          <p:nvPr/>
        </p:nvSpPr>
        <p:spPr>
          <a:xfrm>
            <a:off x="6930226" y="4872226"/>
            <a:ext cx="1579278" cy="341632"/>
          </a:xfrm>
          <a:prstGeom prst="rect">
            <a:avLst/>
          </a:prstGeom>
        </p:spPr>
        <p:txBody>
          <a:bodyPr wrap="none">
            <a:spAutoFit/>
          </a:bodyPr>
          <a:lstStyle/>
          <a:p>
            <a:pPr>
              <a:lnSpc>
                <a:spcPct val="90000"/>
              </a:lnSpc>
              <a:spcBef>
                <a:spcPct val="100000"/>
              </a:spcBef>
            </a:pPr>
            <a:r>
              <a:rPr lang="zh-CN" altLang="en-US" dirty="0">
                <a:latin typeface="微软雅黑" panose="020B0503020204020204" pitchFamily="34" charset="-122"/>
                <a:ea typeface="微软雅黑" panose="020B0503020204020204" pitchFamily="34" charset="-122"/>
              </a:rPr>
              <a:t>新录用的雇员</a:t>
            </a:r>
            <a:endParaRPr lang="zh-CN" altLang="en-US"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6134100" y="2288574"/>
            <a:ext cx="4572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2" name="文本框 21"/>
          <p:cNvSpPr txBox="1"/>
          <p:nvPr/>
        </p:nvSpPr>
        <p:spPr>
          <a:xfrm>
            <a:off x="6134100" y="3140045"/>
            <a:ext cx="4572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3" name="文本框 22"/>
          <p:cNvSpPr txBox="1"/>
          <p:nvPr/>
        </p:nvSpPr>
        <p:spPr>
          <a:xfrm>
            <a:off x="6134100" y="3991516"/>
            <a:ext cx="4572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4" name="文本框 23"/>
          <p:cNvSpPr txBox="1"/>
          <p:nvPr/>
        </p:nvSpPr>
        <p:spPr>
          <a:xfrm>
            <a:off x="6134100" y="4842987"/>
            <a:ext cx="4572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5"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dirty="0"/>
              <a:t>风险来源 </a:t>
            </a:r>
            <a:endParaRPr lang="en-US" altLang="zh-CN" dirty="0"/>
          </a:p>
        </p:txBody>
      </p:sp>
      <p:sp>
        <p:nvSpPr>
          <p:cNvPr id="26" name="矩形 25"/>
          <p:cNvSpPr/>
          <p:nvPr/>
        </p:nvSpPr>
        <p:spPr>
          <a:xfrm>
            <a:off x="2625068" y="3591406"/>
            <a:ext cx="1210588"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人机工程</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994899"/>
            <a:ext cx="12192000" cy="3649669"/>
          </a:xfrm>
          <a:prstGeom prst="rect">
            <a:avLst/>
          </a:prstGeom>
        </p:spPr>
      </p:pic>
      <p:grpSp>
        <p:nvGrpSpPr>
          <p:cNvPr id="19" name="组合 18"/>
          <p:cNvGrpSpPr/>
          <p:nvPr/>
        </p:nvGrpSpPr>
        <p:grpSpPr>
          <a:xfrm>
            <a:off x="957158" y="5236347"/>
            <a:ext cx="1586671" cy="621617"/>
            <a:chOff x="1155406" y="5032422"/>
            <a:chExt cx="1586671" cy="621617"/>
          </a:xfrm>
        </p:grpSpPr>
        <p:sp>
          <p:nvSpPr>
            <p:cNvPr id="10" name="平行四边形 9"/>
            <p:cNvSpPr/>
            <p:nvPr/>
          </p:nvSpPr>
          <p:spPr>
            <a:xfrm>
              <a:off x="1230483" y="5123862"/>
              <a:ext cx="1511594" cy="530177"/>
            </a:xfrm>
            <a:prstGeom prst="parallelogram">
              <a:avLst>
                <a:gd name="adj" fmla="val 2098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1155406" y="5032422"/>
              <a:ext cx="1511594" cy="530177"/>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130238" y="5236347"/>
            <a:ext cx="1586671" cy="621617"/>
            <a:chOff x="3241381" y="5032422"/>
            <a:chExt cx="1586671" cy="621617"/>
          </a:xfrm>
        </p:grpSpPr>
        <p:sp>
          <p:nvSpPr>
            <p:cNvPr id="11" name="平行四边形 10"/>
            <p:cNvSpPr/>
            <p:nvPr/>
          </p:nvSpPr>
          <p:spPr>
            <a:xfrm>
              <a:off x="3316458" y="5123862"/>
              <a:ext cx="1511594" cy="530177"/>
            </a:xfrm>
            <a:prstGeom prst="parallelogram">
              <a:avLst>
                <a:gd name="adj" fmla="val 2098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3241381" y="5032422"/>
              <a:ext cx="1511594" cy="530177"/>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303318" y="5236347"/>
            <a:ext cx="1586671" cy="621617"/>
            <a:chOff x="5340203" y="5032422"/>
            <a:chExt cx="1586671" cy="621617"/>
          </a:xfrm>
        </p:grpSpPr>
        <p:sp>
          <p:nvSpPr>
            <p:cNvPr id="13" name="平行四边形 12"/>
            <p:cNvSpPr/>
            <p:nvPr/>
          </p:nvSpPr>
          <p:spPr>
            <a:xfrm>
              <a:off x="5415280" y="5123862"/>
              <a:ext cx="1511594" cy="530177"/>
            </a:xfrm>
            <a:prstGeom prst="parallelogram">
              <a:avLst>
                <a:gd name="adj" fmla="val 2098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5340203" y="5032422"/>
              <a:ext cx="1511594" cy="530177"/>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7476398" y="5236347"/>
            <a:ext cx="1586671" cy="621617"/>
            <a:chOff x="7514102" y="5032422"/>
            <a:chExt cx="1586671" cy="621617"/>
          </a:xfrm>
        </p:grpSpPr>
        <p:sp>
          <p:nvSpPr>
            <p:cNvPr id="15" name="平行四边形 14"/>
            <p:cNvSpPr/>
            <p:nvPr/>
          </p:nvSpPr>
          <p:spPr>
            <a:xfrm>
              <a:off x="7589179" y="5123862"/>
              <a:ext cx="1511594" cy="530177"/>
            </a:xfrm>
            <a:prstGeom prst="parallelogram">
              <a:avLst>
                <a:gd name="adj" fmla="val 2098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a:off x="7514102" y="5032422"/>
              <a:ext cx="1511594" cy="530177"/>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9649479" y="5236347"/>
            <a:ext cx="1586671" cy="621617"/>
            <a:chOff x="9847727" y="5032422"/>
            <a:chExt cx="1586671" cy="621617"/>
          </a:xfrm>
        </p:grpSpPr>
        <p:sp>
          <p:nvSpPr>
            <p:cNvPr id="17" name="平行四边形 16"/>
            <p:cNvSpPr/>
            <p:nvPr/>
          </p:nvSpPr>
          <p:spPr>
            <a:xfrm>
              <a:off x="9922804" y="5123862"/>
              <a:ext cx="1511594" cy="530177"/>
            </a:xfrm>
            <a:prstGeom prst="parallelogram">
              <a:avLst>
                <a:gd name="adj" fmla="val 2098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9847727" y="5032422"/>
              <a:ext cx="1511594" cy="530177"/>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1388186" y="5316769"/>
            <a:ext cx="649537" cy="369332"/>
          </a:xfrm>
          <a:prstGeom prst="rect">
            <a:avLst/>
          </a:prstGeom>
        </p:spPr>
        <p:txBody>
          <a:bodyPr wrap="none">
            <a:spAutoFit/>
          </a:bodyPr>
          <a:lstStyle/>
          <a:p>
            <a:pPr algn="ctr">
              <a:spcBef>
                <a:spcPct val="100000"/>
              </a:spcBef>
            </a:pPr>
            <a:r>
              <a:rPr lang="zh-CN" altLang="en-US" b="1" dirty="0">
                <a:solidFill>
                  <a:schemeClr val="bg1"/>
                </a:solidFill>
                <a:latin typeface="微软雅黑" panose="020B0503020204020204" pitchFamily="34" charset="-122"/>
                <a:ea typeface="微软雅黑" panose="020B0503020204020204" pitchFamily="34" charset="-122"/>
              </a:rPr>
              <a:t>宗教</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3561266" y="5314318"/>
            <a:ext cx="649537" cy="369332"/>
          </a:xfrm>
          <a:prstGeom prst="rect">
            <a:avLst/>
          </a:prstGeom>
        </p:spPr>
        <p:txBody>
          <a:bodyPr wrap="none">
            <a:spAutoFit/>
          </a:bodyPr>
          <a:lstStyle/>
          <a:p>
            <a:pPr algn="ctr">
              <a:spcBef>
                <a:spcPct val="100000"/>
              </a:spcBef>
            </a:pPr>
            <a:r>
              <a:rPr lang="zh-CN" altLang="en-US" b="1" dirty="0">
                <a:solidFill>
                  <a:schemeClr val="bg1"/>
                </a:solidFill>
                <a:latin typeface="微软雅黑" panose="020B0503020204020204" pitchFamily="34" charset="-122"/>
                <a:ea typeface="微软雅黑" panose="020B0503020204020204" pitchFamily="34" charset="-122"/>
              </a:rPr>
              <a:t>政治</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5771231" y="5314318"/>
            <a:ext cx="649537" cy="369332"/>
          </a:xfrm>
          <a:prstGeom prst="rect">
            <a:avLst/>
          </a:prstGeom>
        </p:spPr>
        <p:txBody>
          <a:bodyPr wrap="none">
            <a:spAutoFit/>
          </a:bodyPr>
          <a:lstStyle/>
          <a:p>
            <a:pPr algn="ctr">
              <a:spcBef>
                <a:spcPct val="100000"/>
              </a:spcBef>
            </a:pPr>
            <a:r>
              <a:rPr lang="zh-CN" altLang="en-US" b="1" dirty="0">
                <a:solidFill>
                  <a:schemeClr val="bg1"/>
                </a:solidFill>
                <a:latin typeface="微软雅黑" panose="020B0503020204020204" pitchFamily="34" charset="-122"/>
                <a:ea typeface="微软雅黑" panose="020B0503020204020204" pitchFamily="34" charset="-122"/>
              </a:rPr>
              <a:t>经济</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7875366" y="5311332"/>
            <a:ext cx="713657" cy="369332"/>
          </a:xfrm>
          <a:prstGeom prst="rect">
            <a:avLst/>
          </a:prstGeom>
        </p:spPr>
        <p:txBody>
          <a:bodyPr wrap="none">
            <a:spAutoFit/>
          </a:bodyPr>
          <a:lstStyle/>
          <a:p>
            <a:pPr algn="ctr">
              <a:spcBef>
                <a:spcPct val="100000"/>
              </a:spcBef>
            </a:pPr>
            <a:r>
              <a:rPr lang="zh-CN" altLang="en-US" b="1" dirty="0">
                <a:solidFill>
                  <a:schemeClr val="bg1"/>
                </a:solidFill>
                <a:latin typeface="微软雅黑" panose="020B0503020204020204" pitchFamily="34" charset="-122"/>
                <a:ea typeface="微软雅黑" panose="020B0503020204020204" pitchFamily="34" charset="-122"/>
              </a:rPr>
              <a:t>战争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10080507" y="5316769"/>
            <a:ext cx="649537" cy="369332"/>
          </a:xfrm>
          <a:prstGeom prst="rect">
            <a:avLst/>
          </a:prstGeom>
        </p:spPr>
        <p:txBody>
          <a:bodyPr wrap="none">
            <a:spAutoFit/>
          </a:bodyPr>
          <a:lstStyle/>
          <a:p>
            <a:pPr algn="ctr">
              <a:spcBef>
                <a:spcPct val="100000"/>
              </a:spcBef>
            </a:pPr>
            <a:r>
              <a:rPr lang="zh-CN" altLang="en-US" b="1" dirty="0">
                <a:solidFill>
                  <a:schemeClr val="bg1"/>
                </a:solidFill>
                <a:latin typeface="微软雅黑" panose="020B0503020204020204" pitchFamily="34" charset="-122"/>
                <a:ea typeface="微软雅黑" panose="020B0503020204020204" pitchFamily="34" charset="-122"/>
              </a:rPr>
              <a:t>贫穷</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dirty="0"/>
              <a:t>风险来源 </a:t>
            </a:r>
            <a:endParaRPr lang="en-US" altLang="zh-CN" dirty="0"/>
          </a:p>
        </p:txBody>
      </p:sp>
      <p:sp>
        <p:nvSpPr>
          <p:cNvPr id="30" name="矩形 29"/>
          <p:cNvSpPr/>
          <p:nvPr/>
        </p:nvSpPr>
        <p:spPr>
          <a:xfrm>
            <a:off x="5166440" y="2619678"/>
            <a:ext cx="1723549" cy="400110"/>
          </a:xfrm>
          <a:prstGeom prst="rect">
            <a:avLst/>
          </a:prstGeom>
        </p:spPr>
        <p:txBody>
          <a:bodyPr wrap="none">
            <a:spAutoFit/>
          </a:bodyPr>
          <a:lstStyle/>
          <a:p>
            <a:r>
              <a:rPr lang="zh-CN" altLang="en-US" sz="2000" b="1" dirty="0">
                <a:solidFill>
                  <a:schemeClr val="accent4"/>
                </a:solidFill>
                <a:latin typeface="微软雅黑" panose="020B0503020204020204" pitchFamily="34" charset="-122"/>
                <a:ea typeface="微软雅黑" panose="020B0503020204020204" pitchFamily="34" charset="-122"/>
              </a:rPr>
              <a:t>社会人文环境</a:t>
            </a:r>
            <a:endParaRPr lang="zh-CN" altLang="ru-RU" sz="20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直角三角形 6"/>
          <p:cNvSpPr/>
          <p:nvPr/>
        </p:nvSpPr>
        <p:spPr>
          <a:xfrm>
            <a:off x="0" y="5689600"/>
            <a:ext cx="6923314" cy="1168400"/>
          </a:xfrm>
          <a:prstGeom prst="r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flipV="1">
            <a:off x="5268686" y="951358"/>
            <a:ext cx="6923314" cy="1168400"/>
          </a:xfrm>
          <a:prstGeom prst="r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0800000">
            <a:off x="1232681" y="3148519"/>
            <a:ext cx="831912" cy="129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10" name="矩形 9"/>
          <p:cNvSpPr/>
          <p:nvPr/>
        </p:nvSpPr>
        <p:spPr>
          <a:xfrm>
            <a:off x="1124455" y="2626677"/>
            <a:ext cx="3005951"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自然地理与地质灾害风险</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207504" y="3680255"/>
            <a:ext cx="1460064" cy="566255"/>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280386" y="3680254"/>
            <a:ext cx="1460064" cy="566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353268" y="3680254"/>
            <a:ext cx="1460064" cy="566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26150" y="3678130"/>
            <a:ext cx="1460064" cy="566255"/>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499032" y="3678129"/>
            <a:ext cx="1460064" cy="566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612768" y="3776590"/>
            <a:ext cx="649537"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高原</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687252" y="3775926"/>
            <a:ext cx="646331"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沙漠</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758531" y="3770738"/>
            <a:ext cx="649537"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丛林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799353" y="3776590"/>
            <a:ext cx="646331"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地震</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9788077" y="3776590"/>
            <a:ext cx="88197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泥石流</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dirty="0"/>
              <a:t>风险来源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425" y="199863"/>
            <a:ext cx="2646878"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风险评价概念</a:t>
            </a:r>
            <a:endPar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3648075" y="1876990"/>
            <a:ext cx="4895850" cy="2160588"/>
          </a:xfrm>
          <a:prstGeom prst="rect">
            <a:avLst/>
          </a:prstGeom>
          <a:solidFill>
            <a:schemeClr val="accent6"/>
          </a:solidFill>
          <a:ln w="9525">
            <a:noFill/>
            <a:miter lim="800000"/>
            <a:headEnd type="none" w="sm" len="lg"/>
            <a:tailEnd type="none" w="sm" len="lg"/>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9" name="Rectangle 7"/>
          <p:cNvSpPr>
            <a:spLocks noChangeArrowheads="1"/>
          </p:cNvSpPr>
          <p:nvPr/>
        </p:nvSpPr>
        <p:spPr bwMode="auto">
          <a:xfrm>
            <a:off x="4081462" y="2813615"/>
            <a:ext cx="1582738" cy="863600"/>
          </a:xfrm>
          <a:prstGeom prst="rect">
            <a:avLst/>
          </a:prstGeom>
          <a:solidFill>
            <a:srgbClr val="25536D"/>
          </a:solidFill>
          <a:ln w="9525">
            <a:noFill/>
            <a:miter lim="800000"/>
            <a:headEnd type="none" w="sm" len="lg"/>
            <a:tailEnd type="none" w="sm" len="lg"/>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b="1" dirty="0">
              <a:solidFill>
                <a:srgbClr val="A90119"/>
              </a:solidFill>
              <a:ea typeface="宋体" panose="02010600030101010101" pitchFamily="2" charset="-122"/>
            </a:endParaRPr>
          </a:p>
        </p:txBody>
      </p:sp>
      <p:sp>
        <p:nvSpPr>
          <p:cNvPr id="10" name="Rectangle 8"/>
          <p:cNvSpPr>
            <a:spLocks noChangeArrowheads="1"/>
          </p:cNvSpPr>
          <p:nvPr/>
        </p:nvSpPr>
        <p:spPr bwMode="auto">
          <a:xfrm>
            <a:off x="6529387" y="2813615"/>
            <a:ext cx="1582738" cy="863600"/>
          </a:xfrm>
          <a:prstGeom prst="rect">
            <a:avLst/>
          </a:prstGeom>
          <a:solidFill>
            <a:srgbClr val="25536D"/>
          </a:solidFill>
          <a:ln w="9525">
            <a:no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b="1" dirty="0">
              <a:solidFill>
                <a:srgbClr val="A90119"/>
              </a:solidFill>
              <a:ea typeface="宋体" panose="02010600030101010101" pitchFamily="2" charset="-122"/>
            </a:endParaRPr>
          </a:p>
        </p:txBody>
      </p:sp>
      <p:sp>
        <p:nvSpPr>
          <p:cNvPr id="11" name="矩形 10"/>
          <p:cNvSpPr/>
          <p:nvPr/>
        </p:nvSpPr>
        <p:spPr>
          <a:xfrm>
            <a:off x="4315627" y="3060749"/>
            <a:ext cx="1114408"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后果分析</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6763552" y="3060749"/>
            <a:ext cx="1114408"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概率判定</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Text Box 10"/>
          <p:cNvSpPr txBox="1">
            <a:spLocks noChangeArrowheads="1"/>
          </p:cNvSpPr>
          <p:nvPr/>
        </p:nvSpPr>
        <p:spPr bwMode="auto">
          <a:xfrm>
            <a:off x="2133600" y="3060749"/>
            <a:ext cx="64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危险</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 Box 11"/>
          <p:cNvSpPr txBox="1">
            <a:spLocks noChangeArrowheads="1"/>
          </p:cNvSpPr>
          <p:nvPr/>
        </p:nvSpPr>
        <p:spPr bwMode="auto">
          <a:xfrm>
            <a:off x="9409112" y="3060749"/>
            <a:ext cx="64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ctr">
              <a:spcBef>
                <a:spcPct val="50000"/>
              </a:spcBef>
              <a:defRPr b="1">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a:t>风险</a:t>
            </a:r>
            <a:endParaRPr lang="zh-CN" altLang="en-US"/>
          </a:p>
        </p:txBody>
      </p:sp>
      <p:sp>
        <p:nvSpPr>
          <p:cNvPr id="15" name="箭头: V 形 14"/>
          <p:cNvSpPr/>
          <p:nvPr/>
        </p:nvSpPr>
        <p:spPr>
          <a:xfrm>
            <a:off x="3017053" y="3108514"/>
            <a:ext cx="147638" cy="271182"/>
          </a:xfrm>
          <a:prstGeom prst="chevron">
            <a:avLst>
              <a:gd name="adj" fmla="val 6168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箭头: V 形 15"/>
          <p:cNvSpPr/>
          <p:nvPr/>
        </p:nvSpPr>
        <p:spPr>
          <a:xfrm>
            <a:off x="6022974" y="3108514"/>
            <a:ext cx="147638" cy="271182"/>
          </a:xfrm>
          <a:prstGeom prst="chevron">
            <a:avLst>
              <a:gd name="adj" fmla="val 6168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箭头: V 形 18"/>
          <p:cNvSpPr/>
          <p:nvPr/>
        </p:nvSpPr>
        <p:spPr>
          <a:xfrm>
            <a:off x="9027309" y="3108514"/>
            <a:ext cx="147638" cy="271182"/>
          </a:xfrm>
          <a:prstGeom prst="chevron">
            <a:avLst>
              <a:gd name="adj" fmla="val 6168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矩形 19"/>
          <p:cNvSpPr/>
          <p:nvPr/>
        </p:nvSpPr>
        <p:spPr>
          <a:xfrm>
            <a:off x="1722830" y="4918807"/>
            <a:ext cx="8746340" cy="876458"/>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风险评价是风险管理的主要内容，进行风险评价是预防和控制工伤事故、职业危害和环境破坏的必要手段。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490706" y="2046758"/>
            <a:ext cx="121058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风险评价</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 y="2"/>
            <a:ext cx="6734628" cy="6857999"/>
          </a:xfrm>
          <a:custGeom>
            <a:avLst/>
            <a:gdLst>
              <a:gd name="connsiteX0" fmla="*/ 0 w 6734628"/>
              <a:gd name="connsiteY0" fmla="*/ 0 h 6857999"/>
              <a:gd name="connsiteX1" fmla="*/ 6734628 w 6734628"/>
              <a:gd name="connsiteY1" fmla="*/ 0 h 6857999"/>
              <a:gd name="connsiteX2" fmla="*/ 5387702 w 6734628"/>
              <a:gd name="connsiteY2" fmla="*/ 6857999 h 6857999"/>
              <a:gd name="connsiteX3" fmla="*/ 0 w 673462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734628" h="6857999">
                <a:moveTo>
                  <a:pt x="0" y="0"/>
                </a:moveTo>
                <a:lnTo>
                  <a:pt x="6734628" y="0"/>
                </a:lnTo>
                <a:lnTo>
                  <a:pt x="5387702" y="6857999"/>
                </a:lnTo>
                <a:lnTo>
                  <a:pt x="0" y="6857999"/>
                </a:lnTo>
                <a:close/>
              </a:path>
            </a:pathLst>
          </a:custGeom>
        </p:spPr>
      </p:pic>
      <p:sp>
        <p:nvSpPr>
          <p:cNvPr id="8" name="矩形 7"/>
          <p:cNvSpPr/>
          <p:nvPr/>
        </p:nvSpPr>
        <p:spPr>
          <a:xfrm rot="666338">
            <a:off x="6220136" y="-384513"/>
            <a:ext cx="201412" cy="7627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6603999" y="1962339"/>
            <a:ext cx="2844801" cy="2037018"/>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532913" y="2049824"/>
            <a:ext cx="986971" cy="1862048"/>
          </a:xfrm>
          <a:prstGeom prst="rect">
            <a:avLst/>
          </a:prstGeom>
          <a:noFill/>
        </p:spPr>
        <p:txBody>
          <a:bodyPr wrap="square" rtlCol="0">
            <a:spAutoFit/>
          </a:bodyPr>
          <a:lstStyle/>
          <a:p>
            <a:pPr algn="ctr"/>
            <a:r>
              <a:rPr lang="en-US" altLang="zh-CN" sz="11500" dirty="0">
                <a:solidFill>
                  <a:schemeClr val="bg1"/>
                </a:solidFill>
                <a:latin typeface="Arial" panose="020B0604020202020204" pitchFamily="34" charset="0"/>
                <a:cs typeface="Arial" panose="020B0604020202020204" pitchFamily="34" charset="0"/>
              </a:rPr>
              <a:t>1</a:t>
            </a:r>
            <a:endParaRPr lang="zh-CN" altLang="en-US" sz="11500" dirty="0">
              <a:solidFill>
                <a:schemeClr val="bg1"/>
              </a:solidFill>
              <a:latin typeface="Arial" panose="020B0604020202020204" pitchFamily="34" charset="0"/>
              <a:cs typeface="Arial" panose="020B0604020202020204" pitchFamily="34" charset="0"/>
            </a:endParaRPr>
          </a:p>
        </p:txBody>
      </p:sp>
      <p:sp>
        <p:nvSpPr>
          <p:cNvPr id="13" name="矩形 12"/>
          <p:cNvSpPr/>
          <p:nvPr/>
        </p:nvSpPr>
        <p:spPr>
          <a:xfrm>
            <a:off x="6603999" y="4331857"/>
            <a:ext cx="5075428" cy="707886"/>
          </a:xfrm>
          <a:prstGeom prst="rect">
            <a:avLst/>
          </a:prstGeom>
        </p:spPr>
        <p:txBody>
          <a:bodyPr wrap="none">
            <a:spAutoFit/>
          </a:bodyPr>
          <a:lstStyle/>
          <a:p>
            <a:pPr eaLnBrk="0" hangingPunct="0"/>
            <a:r>
              <a:rPr lang="en-US" altLang="zh-CN" sz="4000" b="1" dirty="0">
                <a:solidFill>
                  <a:srgbClr val="25536D"/>
                </a:solidFill>
                <a:latin typeface="黑体" panose="02010609060101010101" pitchFamily="49" charset="-122"/>
                <a:ea typeface="黑体" panose="02010609060101010101" pitchFamily="49" charset="-122"/>
              </a:rPr>
              <a:t>EHS</a:t>
            </a:r>
            <a:r>
              <a:rPr lang="zh-CN" altLang="en-US" sz="4000" b="1" dirty="0">
                <a:solidFill>
                  <a:srgbClr val="25536D"/>
                </a:solidFill>
                <a:latin typeface="黑体" panose="02010609060101010101" pitchFamily="49" charset="-122"/>
                <a:ea typeface="黑体" panose="02010609060101010101" pitchFamily="49" charset="-122"/>
              </a:rPr>
              <a:t>风险管理基础知识</a:t>
            </a:r>
            <a:endParaRPr lang="zh-CN" altLang="en-US" sz="4000" b="1" dirty="0">
              <a:solidFill>
                <a:srgbClr val="25536D"/>
              </a:solidFill>
              <a:latin typeface="黑体" panose="02010609060101010101" pitchFamily="49" charset="-122"/>
              <a:ea typeface="黑体" panose="02010609060101010101" pitchFamily="49" charset="-122"/>
            </a:endParaRPr>
          </a:p>
        </p:txBody>
      </p:sp>
    </p:spTree>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08487"/>
            <a:ext cx="2778325"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风险评价标准 </a:t>
            </a:r>
            <a:endPar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7" name="矩形 6"/>
          <p:cNvSpPr/>
          <p:nvPr/>
        </p:nvSpPr>
        <p:spPr>
          <a:xfrm>
            <a:off x="5443697" y="2402988"/>
            <a:ext cx="6223000" cy="1291957"/>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系统安全性指标的目标值是风险评价的标准，如果没有评价系统危险性的标准，则无法判定系统安全性是否符合要求以及改善到什么程度才算是最佳值。</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443697" y="4319665"/>
            <a:ext cx="6223000" cy="1289905"/>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风险评价标准的设定一般遵循</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ALARP</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准则。（</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ALARP</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准则</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即在合理和可行的前提下</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把工程中包含的各类风险降到尽可能低的水平。）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0" y="945721"/>
            <a:ext cx="5164297" cy="5912279"/>
          </a:xfrm>
          <a:custGeom>
            <a:avLst/>
            <a:gdLst>
              <a:gd name="connsiteX0" fmla="*/ 937265 w 3753213"/>
              <a:gd name="connsiteY0" fmla="*/ 0 h 4296818"/>
              <a:gd name="connsiteX1" fmla="*/ 3753213 w 3753213"/>
              <a:gd name="connsiteY1" fmla="*/ 0 h 4296818"/>
              <a:gd name="connsiteX2" fmla="*/ 2815949 w 3753213"/>
              <a:gd name="connsiteY2" fmla="*/ 4296818 h 4296818"/>
              <a:gd name="connsiteX3" fmla="*/ 0 w 3753213"/>
              <a:gd name="connsiteY3" fmla="*/ 4296818 h 4296818"/>
            </a:gdLst>
            <a:ahLst/>
            <a:cxnLst>
              <a:cxn ang="0">
                <a:pos x="connsiteX0" y="connsiteY0"/>
              </a:cxn>
              <a:cxn ang="0">
                <a:pos x="connsiteX1" y="connsiteY1"/>
              </a:cxn>
              <a:cxn ang="0">
                <a:pos x="connsiteX2" y="connsiteY2"/>
              </a:cxn>
              <a:cxn ang="0">
                <a:pos x="connsiteX3" y="connsiteY3"/>
              </a:cxn>
            </a:cxnLst>
            <a:rect l="l" t="t" r="r" b="b"/>
            <a:pathLst>
              <a:path w="3753213" h="4296818">
                <a:moveTo>
                  <a:pt x="937265" y="0"/>
                </a:moveTo>
                <a:lnTo>
                  <a:pt x="3753213" y="0"/>
                </a:lnTo>
                <a:lnTo>
                  <a:pt x="2815949" y="4296818"/>
                </a:lnTo>
                <a:lnTo>
                  <a:pt x="0" y="4296818"/>
                </a:lnTo>
                <a:close/>
              </a:path>
            </a:pathLst>
          </a:custGeom>
        </p:spPr>
      </p:pic>
      <p:sp>
        <p:nvSpPr>
          <p:cNvPr id="13" name="矩形 12"/>
          <p:cNvSpPr/>
          <p:nvPr/>
        </p:nvSpPr>
        <p:spPr>
          <a:xfrm>
            <a:off x="5197794" y="2578099"/>
            <a:ext cx="131603" cy="1005835"/>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197794" y="4528819"/>
            <a:ext cx="131603" cy="10058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58181" y="1159755"/>
            <a:ext cx="8275638" cy="539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79425" y="208487"/>
            <a:ext cx="2778325"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风险评价标准 </a:t>
            </a:r>
            <a:endPar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08487"/>
            <a:ext cx="3877985"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风险辨识与评价程序</a:t>
            </a:r>
            <a:endPar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7" name="平行四边形 6"/>
          <p:cNvSpPr/>
          <p:nvPr/>
        </p:nvSpPr>
        <p:spPr>
          <a:xfrm>
            <a:off x="999930" y="1725919"/>
            <a:ext cx="1857829" cy="1030509"/>
          </a:xfrm>
          <a:prstGeom prst="parallelogram">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2576552" y="4625953"/>
            <a:ext cx="1857829" cy="1030509"/>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4434381" y="1724487"/>
            <a:ext cx="1857829" cy="1030509"/>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6078101" y="4625953"/>
            <a:ext cx="1857829" cy="1030509"/>
          </a:xfrm>
          <a:prstGeom prst="parallelogram">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7868832" y="1724487"/>
            <a:ext cx="1857829" cy="1030509"/>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558033" y="4625953"/>
            <a:ext cx="1857829" cy="1030509"/>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39205" y="2056507"/>
            <a:ext cx="1579278"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划分作业活动</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2878495" y="4956541"/>
            <a:ext cx="1114408"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辨识风险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4834275" y="2056507"/>
            <a:ext cx="1114408" cy="369332"/>
          </a:xfrm>
          <a:prstGeom prst="rect">
            <a:avLst/>
          </a:prstGeom>
        </p:spPr>
        <p:txBody>
          <a:bodyPr wrap="non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评价风险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6335852" y="4864208"/>
            <a:ext cx="1345869"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确定是否为可容许风险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063905" y="1962741"/>
            <a:ext cx="1494128"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制定风险控制计划</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9741425" y="4853075"/>
            <a:ext cx="1466193" cy="646331"/>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评审控制计划的适宜性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0" y="3683000"/>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1697286" y="3568894"/>
            <a:ext cx="231559" cy="231559"/>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1813065" y="2756428"/>
            <a:ext cx="0" cy="8255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3428603" y="3568894"/>
            <a:ext cx="231559" cy="2315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159920" y="3575011"/>
            <a:ext cx="231559" cy="231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891237" y="3575010"/>
            <a:ext cx="231559" cy="231559"/>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p:cNvSpPr/>
          <p:nvPr/>
        </p:nvSpPr>
        <p:spPr>
          <a:xfrm>
            <a:off x="8622554" y="3575009"/>
            <a:ext cx="231559" cy="2315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a:off x="10353872" y="3575008"/>
            <a:ext cx="231559" cy="231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1" name="直接连接符 30"/>
          <p:cNvCxnSpPr/>
          <p:nvPr/>
        </p:nvCxnSpPr>
        <p:spPr>
          <a:xfrm>
            <a:off x="3533915" y="3800453"/>
            <a:ext cx="0" cy="8255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280165" y="2756428"/>
            <a:ext cx="0" cy="8255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007016" y="3800453"/>
            <a:ext cx="0" cy="8255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728506" y="2756428"/>
            <a:ext cx="0" cy="8255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474522" y="3800453"/>
            <a:ext cx="0" cy="8255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等腰三角形 35"/>
          <p:cNvSpPr/>
          <p:nvPr/>
        </p:nvSpPr>
        <p:spPr>
          <a:xfrm rot="5400000">
            <a:off x="2612210" y="3599804"/>
            <a:ext cx="142779" cy="16639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5400000">
            <a:off x="4352666" y="3599804"/>
            <a:ext cx="142779" cy="16639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5400000">
            <a:off x="6061226" y="3599803"/>
            <a:ext cx="142779" cy="16639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rot="5400000">
            <a:off x="7801285" y="3599803"/>
            <a:ext cx="142779" cy="16639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5400000">
            <a:off x="9509732" y="3599803"/>
            <a:ext cx="142779" cy="16639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Box 2"/>
          <p:cNvSpPr txBox="1">
            <a:spLocks noChangeArrowheads="1"/>
          </p:cNvSpPr>
          <p:nvPr/>
        </p:nvSpPr>
        <p:spPr bwMode="gray">
          <a:xfrm>
            <a:off x="479425" y="206486"/>
            <a:ext cx="6750566"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dirty="0"/>
              <a:t>典型风险辨识与评价方法及</a:t>
            </a:r>
            <a:r>
              <a:rPr lang="zh-CN" altLang="zh-CN" dirty="0"/>
              <a:t>适用对象</a:t>
            </a:r>
            <a:endParaRPr lang="en-US" altLang="zh-CN" dirty="0"/>
          </a:p>
        </p:txBody>
      </p:sp>
      <p:graphicFrame>
        <p:nvGraphicFramePr>
          <p:cNvPr id="8" name="Group 3"/>
          <p:cNvGraphicFramePr>
            <a:graphicFrameLocks noGrp="1"/>
          </p:cNvGraphicFramePr>
          <p:nvPr/>
        </p:nvGraphicFramePr>
        <p:xfrm>
          <a:off x="1586706" y="1790703"/>
          <a:ext cx="9018587" cy="2971794"/>
        </p:xfrm>
        <a:graphic>
          <a:graphicData uri="http://schemas.openxmlformats.org/drawingml/2006/table">
            <a:tbl>
              <a:tblPr/>
              <a:tblGrid>
                <a:gridCol w="3352274"/>
                <a:gridCol w="5666313"/>
              </a:tblGrid>
              <a:tr h="657778">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1" lang="zh-CN" altLang="en-US" sz="1800" b="1" i="0" u="none" strike="noStrike" cap="none" normalizeH="0" baseline="0" dirty="0">
                          <a:ln>
                            <a:noFill/>
                          </a:ln>
                          <a:solidFill>
                            <a:schemeClr val="accent6"/>
                          </a:solidFill>
                          <a:effectLst/>
                          <a:latin typeface="微软雅黑" panose="020B0503020204020204" pitchFamily="34" charset="-122"/>
                          <a:ea typeface="微软雅黑" panose="020B0503020204020204" pitchFamily="34" charset="-122"/>
                        </a:rPr>
                        <a:t>方法</a:t>
                      </a:r>
                      <a:endParaRPr kumimoji="1" lang="zh-CN" altLang="en-US" sz="1800" b="1" i="0" u="none" strike="noStrike" cap="none" normalizeH="0" baseline="0" dirty="0">
                        <a:ln>
                          <a:noFill/>
                        </a:ln>
                        <a:solidFill>
                          <a:schemeClr val="accent6"/>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1" lang="zh-CN" altLang="en-US" sz="1800" b="1" i="0" u="none" strike="noStrike" kern="1200" cap="none" normalizeH="0" baseline="0" dirty="0">
                          <a:ln>
                            <a:noFill/>
                          </a:ln>
                          <a:solidFill>
                            <a:schemeClr val="accent6"/>
                          </a:solidFill>
                          <a:effectLst/>
                          <a:latin typeface="微软雅黑" panose="020B0503020204020204" pitchFamily="34" charset="-122"/>
                          <a:ea typeface="微软雅黑" panose="020B0503020204020204" pitchFamily="34" charset="-122"/>
                          <a:cs typeface="+mn-cs"/>
                        </a:rPr>
                        <a:t>适用对象</a:t>
                      </a:r>
                      <a:endParaRPr kumimoji="1" lang="zh-CN" altLang="en-US" sz="1800" b="1" i="0" u="none" strike="noStrike" kern="1200" cap="none" normalizeH="0" baseline="0" dirty="0">
                        <a:ln>
                          <a:noFill/>
                        </a:ln>
                        <a:solidFill>
                          <a:schemeClr val="accent6"/>
                        </a:solidFill>
                        <a:effectLst/>
                        <a:latin typeface="微软雅黑" panose="020B0503020204020204" pitchFamily="34" charset="-122"/>
                        <a:ea typeface="微软雅黑" panose="020B0503020204020204" pitchFamily="34" charset="-122"/>
                        <a:cs typeface="+mn-cs"/>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579159">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预危险性分析（</a:t>
                      </a:r>
                      <a:r>
                        <a:rPr kumimoji="0" lang="en-US" altLang="zh-CN"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PHA</a:t>
                      </a: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方案开发初期，施工、维修前的概略分析与评价</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579159">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工作危害分析（ </a:t>
                      </a:r>
                      <a:r>
                        <a:rPr kumimoji="0" lang="en-US" altLang="zh-CN"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JHA</a:t>
                      </a: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作业活动</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568677">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安全检查表分析（ </a:t>
                      </a:r>
                      <a:r>
                        <a:rPr kumimoji="0" lang="en-US" altLang="zh-CN"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SCL</a:t>
                      </a: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设施设备、装置、操作管理</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587021">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危险与可操作性分析（ </a:t>
                      </a:r>
                      <a:r>
                        <a:rPr kumimoji="0" lang="en-US" altLang="zh-CN"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HAZOP</a:t>
                      </a: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 ）</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复杂工艺和操作过程</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bl>
          </a:graphicData>
        </a:graphic>
      </p:graphicFrame>
      <p:sp>
        <p:nvSpPr>
          <p:cNvPr id="9" name="Text Box 38"/>
          <p:cNvSpPr txBox="1">
            <a:spLocks noChangeArrowheads="1"/>
          </p:cNvSpPr>
          <p:nvPr/>
        </p:nvSpPr>
        <p:spPr bwMode="auto">
          <a:xfrm>
            <a:off x="1484312" y="5114478"/>
            <a:ext cx="9247187" cy="8744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just">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dirty="0"/>
              <a:t>其他方法有：事故树分析、事件树分析、比较法、作业条件危害分析法、道化法、蒙德法、概率统计分析法、故障类型及影响分析等。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Group 3"/>
          <p:cNvGraphicFramePr>
            <a:graphicFrameLocks noGrp="1"/>
          </p:cNvGraphicFramePr>
          <p:nvPr>
            <p:ph idx="1"/>
          </p:nvPr>
        </p:nvGraphicFramePr>
        <p:xfrm>
          <a:off x="1473200" y="2265170"/>
          <a:ext cx="9245600" cy="2689212"/>
        </p:xfrm>
        <a:graphic>
          <a:graphicData uri="http://schemas.openxmlformats.org/drawingml/2006/table">
            <a:tbl>
              <a:tblPr/>
              <a:tblGrid>
                <a:gridCol w="2762623"/>
                <a:gridCol w="727663"/>
                <a:gridCol w="727663"/>
                <a:gridCol w="727663"/>
                <a:gridCol w="647405"/>
                <a:gridCol w="647407"/>
                <a:gridCol w="727663"/>
                <a:gridCol w="809703"/>
                <a:gridCol w="727663"/>
                <a:gridCol w="740147"/>
              </a:tblGrid>
              <a:tr h="847320">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生产阶段</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评价方法</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w="12700" cap="flat" cmpd="sng" algn="ctr">
                      <a:solidFill>
                        <a:schemeClr val="tx1"/>
                      </a:solidFill>
                      <a:prstDash val="solid"/>
                      <a:round/>
                      <a:headEnd type="none" w="sm" len="lg"/>
                      <a:tailEnd type="triangle" w="sm" len="lg"/>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研究</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开发</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设</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计</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试生产</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工程</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施工</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建设</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启动</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正常</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运行</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扩</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建</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事故</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调查</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拆除</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退役</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460473">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安全检查表</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 </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460473">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工作危害分析</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460473">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预先危险性分析</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460473">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accent2"/>
                          </a:solidFill>
                          <a:effectLst/>
                          <a:latin typeface="微软雅黑" panose="020B0503020204020204" pitchFamily="34" charset="-122"/>
                          <a:ea typeface="微软雅黑" panose="020B0503020204020204" pitchFamily="34" charset="-122"/>
                        </a:rPr>
                        <a:t>危险可操作性分析</a:t>
                      </a:r>
                      <a:endParaRPr kumimoji="0" lang="zh-CN" altLang="en-US" sz="1600" b="0" i="0" u="none" strike="noStrike" cap="none" normalizeH="0" baseline="0" dirty="0">
                        <a:ln>
                          <a:noFill/>
                        </a:ln>
                        <a:solidFill>
                          <a:schemeClr val="accent2"/>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rgbClr val="A90119"/>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bl>
          </a:graphicData>
        </a:graphic>
      </p:graphicFrame>
      <p:sp>
        <p:nvSpPr>
          <p:cNvPr id="8" name="Text Box 80"/>
          <p:cNvSpPr txBox="1">
            <a:spLocks noChangeArrowheads="1"/>
          </p:cNvSpPr>
          <p:nvPr/>
        </p:nvSpPr>
        <p:spPr bwMode="auto">
          <a:xfrm>
            <a:off x="1473201" y="5287318"/>
            <a:ext cx="47625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zh-CN" altLang="en-US" sz="1400" dirty="0">
                <a:latin typeface="微软雅黑" panose="020B0503020204020204" pitchFamily="34" charset="-122"/>
                <a:ea typeface="微软雅黑" panose="020B0503020204020204" pitchFamily="34" charset="-122"/>
              </a:rPr>
              <a:t>注：“</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”表示很少使用或不适用；“</a:t>
            </a:r>
            <a:r>
              <a:rPr lang="zh-CN" altLang="en-US" sz="1400" dirty="0">
                <a:solidFill>
                  <a:srgbClr val="A90119"/>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”表示通常使用。</a:t>
            </a:r>
            <a:endParaRPr lang="zh-CN" altLang="en-US" sz="1400" dirty="0">
              <a:latin typeface="微软雅黑" panose="020B0503020204020204" pitchFamily="34" charset="-122"/>
              <a:ea typeface="微软雅黑" panose="020B0503020204020204" pitchFamily="34" charset="-122"/>
            </a:endParaRPr>
          </a:p>
        </p:txBody>
      </p:sp>
      <p:sp>
        <p:nvSpPr>
          <p:cNvPr id="9" name="Text Box 2"/>
          <p:cNvSpPr txBox="1">
            <a:spLocks noChangeArrowheads="1"/>
          </p:cNvSpPr>
          <p:nvPr/>
        </p:nvSpPr>
        <p:spPr bwMode="gray">
          <a:xfrm>
            <a:off x="479425" y="206486"/>
            <a:ext cx="6750566"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dirty="0"/>
              <a:t>典型风险辨识与评价方法及</a:t>
            </a:r>
            <a:r>
              <a:rPr lang="zh-CN" altLang="zh-CN" dirty="0"/>
              <a:t>适用对象</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9"/>
          <p:cNvSpPr txBox="1">
            <a:spLocks noChangeArrowheads="1"/>
          </p:cNvSpPr>
          <p:nvPr/>
        </p:nvSpPr>
        <p:spPr bwMode="gray">
          <a:xfrm>
            <a:off x="479425" y="203989"/>
            <a:ext cx="5650906"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zh-CN" dirty="0"/>
              <a:t>何时需要进行</a:t>
            </a:r>
            <a:r>
              <a:rPr lang="zh-CN" altLang="en-US" dirty="0"/>
              <a:t>风险辨识与评价 </a:t>
            </a:r>
            <a:endParaRPr lang="en-US" altLang="zh-CN" dirty="0"/>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951357"/>
            <a:ext cx="3845471" cy="5906639"/>
          </a:xfrm>
          <a:prstGeom prst="rect">
            <a:avLst/>
          </a:prstGeom>
        </p:spPr>
      </p:pic>
      <p:sp>
        <p:nvSpPr>
          <p:cNvPr id="10" name="矩形 9"/>
          <p:cNvSpPr/>
          <p:nvPr/>
        </p:nvSpPr>
        <p:spPr>
          <a:xfrm>
            <a:off x="0" y="951357"/>
            <a:ext cx="3845471" cy="5906626"/>
          </a:xfrm>
          <a:prstGeom prst="rect">
            <a:avLst/>
          </a:prstGeom>
          <a:solidFill>
            <a:schemeClr val="tx1">
              <a:lumMod val="85000"/>
              <a:lumOff val="1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60079" y="4340733"/>
            <a:ext cx="2998787" cy="853567"/>
          </a:xfrm>
          <a:prstGeom prst="rect">
            <a:avLst/>
          </a:prstGeom>
        </p:spPr>
        <p:txBody>
          <a:bodyPr wrap="square">
            <a:spAutoFit/>
          </a:bodyPr>
          <a:lstStyle/>
          <a:p>
            <a:pPr algn="ctr">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作为一般要求，下列情况需进行风险辨识与评价</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184400" y="1574800"/>
            <a:ext cx="9385300" cy="102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219912" y="1867672"/>
            <a:ext cx="5314275"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风险无处不在，风险辨识与评价工作不可怠慢</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箭头: 五边形 13"/>
          <p:cNvSpPr/>
          <p:nvPr/>
        </p:nvSpPr>
        <p:spPr>
          <a:xfrm>
            <a:off x="4219912" y="3810000"/>
            <a:ext cx="542588" cy="355600"/>
          </a:xfrm>
          <a:prstGeom prst="homePlate">
            <a:avLst>
              <a:gd name="adj" fmla="val 4285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五边形 14"/>
          <p:cNvSpPr/>
          <p:nvPr/>
        </p:nvSpPr>
        <p:spPr>
          <a:xfrm>
            <a:off x="4219912" y="4589716"/>
            <a:ext cx="542588" cy="355600"/>
          </a:xfrm>
          <a:prstGeom prst="homePlate">
            <a:avLst>
              <a:gd name="adj" fmla="val 4285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五边形 15"/>
          <p:cNvSpPr/>
          <p:nvPr/>
        </p:nvSpPr>
        <p:spPr>
          <a:xfrm>
            <a:off x="4219912" y="5369432"/>
            <a:ext cx="542588" cy="355600"/>
          </a:xfrm>
          <a:prstGeom prst="homePlate">
            <a:avLst>
              <a:gd name="adj" fmla="val 4285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029809" y="3803134"/>
            <a:ext cx="250902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不满足法律法规要求时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5029809" y="4582850"/>
            <a:ext cx="5530681"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在满足法律和其他要求的情况下，要实施持续改进时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5029809" y="5372918"/>
            <a:ext cx="3671198"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有新建、扩建、改建及其它变更时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257543" y="3796208"/>
            <a:ext cx="360194"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1</a:t>
            </a:r>
            <a:endParaRPr lang="zh-CN" altLang="en-US" dirty="0">
              <a:solidFill>
                <a:schemeClr val="bg1"/>
              </a:solidFill>
              <a:latin typeface="Arial" panose="020B0604020202020204" pitchFamily="34" charset="0"/>
              <a:cs typeface="Arial" panose="020B0604020202020204" pitchFamily="34" charset="0"/>
            </a:endParaRPr>
          </a:p>
        </p:txBody>
      </p:sp>
      <p:sp>
        <p:nvSpPr>
          <p:cNvPr id="21" name="文本框 20"/>
          <p:cNvSpPr txBox="1"/>
          <p:nvPr/>
        </p:nvSpPr>
        <p:spPr>
          <a:xfrm>
            <a:off x="4257543" y="4577016"/>
            <a:ext cx="360194"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2</a:t>
            </a:r>
            <a:endParaRPr lang="zh-CN" altLang="en-US" dirty="0">
              <a:solidFill>
                <a:schemeClr val="bg1"/>
              </a:solidFill>
              <a:latin typeface="Arial" panose="020B0604020202020204" pitchFamily="34" charset="0"/>
              <a:cs typeface="Arial" panose="020B0604020202020204" pitchFamily="34" charset="0"/>
            </a:endParaRPr>
          </a:p>
        </p:txBody>
      </p:sp>
      <p:sp>
        <p:nvSpPr>
          <p:cNvPr id="22" name="文本框 21"/>
          <p:cNvSpPr txBox="1"/>
          <p:nvPr/>
        </p:nvSpPr>
        <p:spPr>
          <a:xfrm>
            <a:off x="4257543" y="5362566"/>
            <a:ext cx="360194"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3</a:t>
            </a:r>
            <a:endParaRPr lang="zh-CN" altLang="en-US"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gray">
          <a:xfrm>
            <a:off x="479425" y="184585"/>
            <a:ext cx="5650906"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dirty="0"/>
              <a:t>选择风险辨识与评价方法</a:t>
            </a:r>
            <a:r>
              <a:rPr lang="zh-CN" altLang="en-US"/>
              <a:t>依据 </a:t>
            </a:r>
            <a:endParaRPr lang="en-US" altLang="zh-CN" dirty="0"/>
          </a:p>
        </p:txBody>
      </p: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4546365" y="956610"/>
            <a:ext cx="3088150" cy="5927529"/>
          </a:xfrm>
          <a:prstGeom prst="rect">
            <a:avLst/>
          </a:prstGeom>
        </p:spPr>
      </p:pic>
      <p:sp>
        <p:nvSpPr>
          <p:cNvPr id="10" name="箭头: V 形 9"/>
          <p:cNvSpPr/>
          <p:nvPr/>
        </p:nvSpPr>
        <p:spPr>
          <a:xfrm>
            <a:off x="7503889" y="1932408"/>
            <a:ext cx="508000" cy="595082"/>
          </a:xfrm>
          <a:prstGeom prst="chevron">
            <a:avLst/>
          </a:prstGeom>
          <a:solidFill>
            <a:srgbClr val="25536D"/>
          </a:solidFill>
          <a:ln>
            <a:noFill/>
          </a:ln>
          <a:effectLst>
            <a:outerShdw blurRad="2794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箭头: V 形 10"/>
          <p:cNvSpPr/>
          <p:nvPr/>
        </p:nvSpPr>
        <p:spPr>
          <a:xfrm>
            <a:off x="7503889" y="3102341"/>
            <a:ext cx="508000" cy="595082"/>
          </a:xfrm>
          <a:prstGeom prst="chevron">
            <a:avLst/>
          </a:prstGeom>
          <a:solidFill>
            <a:srgbClr val="25536D"/>
          </a:solidFill>
          <a:ln>
            <a:noFill/>
          </a:ln>
          <a:effectLst>
            <a:outerShdw blurRad="2794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箭头: V 形 11"/>
          <p:cNvSpPr/>
          <p:nvPr/>
        </p:nvSpPr>
        <p:spPr>
          <a:xfrm>
            <a:off x="7503889" y="4272274"/>
            <a:ext cx="508000" cy="595082"/>
          </a:xfrm>
          <a:prstGeom prst="chevron">
            <a:avLst/>
          </a:prstGeom>
          <a:solidFill>
            <a:srgbClr val="25536D"/>
          </a:solidFill>
          <a:ln>
            <a:noFill/>
          </a:ln>
          <a:effectLst>
            <a:outerShdw blurRad="2794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箭头: V 形 12"/>
          <p:cNvSpPr/>
          <p:nvPr/>
        </p:nvSpPr>
        <p:spPr>
          <a:xfrm>
            <a:off x="7503889" y="5442207"/>
            <a:ext cx="508000" cy="595082"/>
          </a:xfrm>
          <a:prstGeom prst="chevron">
            <a:avLst/>
          </a:prstGeom>
          <a:solidFill>
            <a:srgbClr val="25536D"/>
          </a:solidFill>
          <a:ln>
            <a:noFill/>
          </a:ln>
          <a:effectLst>
            <a:outerShdw blurRad="2794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箭头: V 形 13"/>
          <p:cNvSpPr/>
          <p:nvPr/>
        </p:nvSpPr>
        <p:spPr>
          <a:xfrm flipH="1">
            <a:off x="4180112" y="1961526"/>
            <a:ext cx="508000" cy="595082"/>
          </a:xfrm>
          <a:prstGeom prst="chevron">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箭头: V 形 14"/>
          <p:cNvSpPr/>
          <p:nvPr/>
        </p:nvSpPr>
        <p:spPr>
          <a:xfrm flipH="1">
            <a:off x="4180112" y="3131459"/>
            <a:ext cx="508000" cy="595082"/>
          </a:xfrm>
          <a:prstGeom prst="chevron">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箭头: V 形 15"/>
          <p:cNvSpPr/>
          <p:nvPr/>
        </p:nvSpPr>
        <p:spPr>
          <a:xfrm flipH="1">
            <a:off x="4180112" y="4301392"/>
            <a:ext cx="508000" cy="595082"/>
          </a:xfrm>
          <a:prstGeom prst="chevron">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箭头: V 形 16"/>
          <p:cNvSpPr/>
          <p:nvPr/>
        </p:nvSpPr>
        <p:spPr>
          <a:xfrm flipH="1">
            <a:off x="4180112" y="5471325"/>
            <a:ext cx="508000" cy="595082"/>
          </a:xfrm>
          <a:prstGeom prst="chevron">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2296664" y="2090277"/>
            <a:ext cx="1811714" cy="369332"/>
          </a:xfrm>
          <a:prstGeom prst="rect">
            <a:avLst/>
          </a:prstGeom>
        </p:spPr>
        <p:txBody>
          <a:bodyPr wrap="none">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活动或操作性质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134487" y="3244334"/>
            <a:ext cx="2973891" cy="369332"/>
          </a:xfrm>
          <a:prstGeom prst="rect">
            <a:avLst/>
          </a:prstGeom>
        </p:spPr>
        <p:txBody>
          <a:bodyPr wrap="none">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工艺过程或系统的发展阶段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599358" y="4376348"/>
            <a:ext cx="2509020" cy="369332"/>
          </a:xfrm>
          <a:prstGeom prst="rect">
            <a:avLst/>
          </a:prstGeom>
        </p:spPr>
        <p:txBody>
          <a:bodyPr wrap="none">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风险辨识与评价的目的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27691" y="5559066"/>
            <a:ext cx="4136069" cy="369332"/>
          </a:xfrm>
          <a:prstGeom prst="rect">
            <a:avLst/>
          </a:prstGeom>
        </p:spPr>
        <p:txBody>
          <a:bodyPr wrap="none">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所分析的系统和危害的复杂程度及规模</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8101543" y="2054084"/>
            <a:ext cx="1811714"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潜在风险度大小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8101543" y="3215216"/>
            <a:ext cx="3903633"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现有人力资源、专家成员及其他资源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105772" y="4376348"/>
            <a:ext cx="2741456"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信息资料及数据的有效性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8101543" y="5559066"/>
            <a:ext cx="250902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是否是法规或合同要求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p:cNvSpPr/>
          <p:nvPr/>
        </p:nvSpPr>
        <p:spPr>
          <a:xfrm flipH="1">
            <a:off x="4648198" y="4888391"/>
            <a:ext cx="7202714" cy="1308761"/>
          </a:xfrm>
          <a:custGeom>
            <a:avLst/>
            <a:gdLst>
              <a:gd name="connsiteX0" fmla="*/ 2693 w 7202714"/>
              <a:gd name="connsiteY0" fmla="*/ 0 h 1308761"/>
              <a:gd name="connsiteX1" fmla="*/ 7202714 w 7202714"/>
              <a:gd name="connsiteY1" fmla="*/ 0 h 1308761"/>
              <a:gd name="connsiteX2" fmla="*/ 6875524 w 7202714"/>
              <a:gd name="connsiteY2" fmla="*/ 1308761 h 1308761"/>
              <a:gd name="connsiteX3" fmla="*/ 0 w 7202714"/>
              <a:gd name="connsiteY3" fmla="*/ 1308761 h 1308761"/>
              <a:gd name="connsiteX4" fmla="*/ 0 w 7202714"/>
              <a:gd name="connsiteY4" fmla="*/ 10772 h 1308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2714" h="1308761">
                <a:moveTo>
                  <a:pt x="2693" y="0"/>
                </a:moveTo>
                <a:lnTo>
                  <a:pt x="7202714" y="0"/>
                </a:lnTo>
                <a:lnTo>
                  <a:pt x="6875524" y="1308761"/>
                </a:lnTo>
                <a:lnTo>
                  <a:pt x="0" y="1308761"/>
                </a:lnTo>
                <a:lnTo>
                  <a:pt x="0" y="107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flipH="1">
            <a:off x="4648198" y="1739601"/>
            <a:ext cx="7202714" cy="1308761"/>
          </a:xfrm>
          <a:custGeom>
            <a:avLst/>
            <a:gdLst>
              <a:gd name="connsiteX0" fmla="*/ 2693 w 7202714"/>
              <a:gd name="connsiteY0" fmla="*/ 0 h 1308761"/>
              <a:gd name="connsiteX1" fmla="*/ 7202714 w 7202714"/>
              <a:gd name="connsiteY1" fmla="*/ 0 h 1308761"/>
              <a:gd name="connsiteX2" fmla="*/ 6875524 w 7202714"/>
              <a:gd name="connsiteY2" fmla="*/ 1308761 h 1308761"/>
              <a:gd name="connsiteX3" fmla="*/ 0 w 7202714"/>
              <a:gd name="connsiteY3" fmla="*/ 1308761 h 1308761"/>
              <a:gd name="connsiteX4" fmla="*/ 0 w 7202714"/>
              <a:gd name="connsiteY4" fmla="*/ 10772 h 1308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2714" h="1308761">
                <a:moveTo>
                  <a:pt x="2693" y="0"/>
                </a:moveTo>
                <a:lnTo>
                  <a:pt x="7202714" y="0"/>
                </a:lnTo>
                <a:lnTo>
                  <a:pt x="6875524" y="1308761"/>
                </a:lnTo>
                <a:lnTo>
                  <a:pt x="0" y="1308761"/>
                </a:lnTo>
                <a:lnTo>
                  <a:pt x="0" y="10772"/>
                </a:lnTo>
                <a:close/>
              </a:path>
            </a:pathLst>
          </a:cu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4648198" y="3313996"/>
            <a:ext cx="7202714" cy="1308761"/>
          </a:xfrm>
          <a:custGeom>
            <a:avLst/>
            <a:gdLst>
              <a:gd name="connsiteX0" fmla="*/ 2693 w 7202714"/>
              <a:gd name="connsiteY0" fmla="*/ 0 h 1308761"/>
              <a:gd name="connsiteX1" fmla="*/ 7202714 w 7202714"/>
              <a:gd name="connsiteY1" fmla="*/ 0 h 1308761"/>
              <a:gd name="connsiteX2" fmla="*/ 6875524 w 7202714"/>
              <a:gd name="connsiteY2" fmla="*/ 1308761 h 1308761"/>
              <a:gd name="connsiteX3" fmla="*/ 0 w 7202714"/>
              <a:gd name="connsiteY3" fmla="*/ 1308761 h 1308761"/>
              <a:gd name="connsiteX4" fmla="*/ 0 w 7202714"/>
              <a:gd name="connsiteY4" fmla="*/ 10772 h 1308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2714" h="1308761">
                <a:moveTo>
                  <a:pt x="2693" y="0"/>
                </a:moveTo>
                <a:lnTo>
                  <a:pt x="7202714" y="0"/>
                </a:lnTo>
                <a:lnTo>
                  <a:pt x="6875524" y="1308761"/>
                </a:lnTo>
                <a:lnTo>
                  <a:pt x="0" y="1308761"/>
                </a:lnTo>
                <a:lnTo>
                  <a:pt x="0" y="107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79425" y="191194"/>
            <a:ext cx="6981398"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风险辨识与评价方法介绍</a:t>
            </a:r>
            <a:r>
              <a:rPr lang="zh-CN" altLang="en-US" sz="3200" b="1">
                <a:solidFill>
                  <a:schemeClr val="tx1">
                    <a:lumMod val="85000"/>
                    <a:lumOff val="15000"/>
                  </a:schemeClr>
                </a:solidFill>
                <a:latin typeface="华文中宋" panose="02010600040101010101" pitchFamily="2" charset="-122"/>
                <a:ea typeface="华文中宋" panose="02010600040101010101" pitchFamily="2" charset="-122"/>
              </a:rPr>
              <a:t>及举例</a:t>
            </a:r>
            <a:r>
              <a:rPr lang="en-US" altLang="zh-CN" sz="3200" b="1">
                <a:solidFill>
                  <a:schemeClr val="tx1">
                    <a:lumMod val="85000"/>
                    <a:lumOff val="15000"/>
                  </a:schemeClr>
                </a:solidFill>
                <a:latin typeface="华文中宋" panose="02010600040101010101" pitchFamily="2" charset="-122"/>
                <a:ea typeface="华文中宋" panose="02010600040101010101" pitchFamily="2" charset="-122"/>
              </a:rPr>
              <a:t>-SCL</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01599" y="1446726"/>
            <a:ext cx="4254500" cy="4913871"/>
          </a:xfrm>
          <a:prstGeom prst="rect">
            <a:avLst/>
          </a:prstGeom>
        </p:spPr>
      </p:pic>
      <p:sp>
        <p:nvSpPr>
          <p:cNvPr id="9" name="矩形 8"/>
          <p:cNvSpPr/>
          <p:nvPr/>
        </p:nvSpPr>
        <p:spPr>
          <a:xfrm>
            <a:off x="4984105" y="1937910"/>
            <a:ext cx="6752507" cy="876458"/>
          </a:xfrm>
          <a:prstGeom prst="rect">
            <a:avLst/>
          </a:prstGeom>
        </p:spPr>
        <p:txBody>
          <a:bodyPr wrap="square">
            <a:spAutoFit/>
          </a:bodyPr>
          <a:lstStyle/>
          <a:p>
            <a:pPr algn="just">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安全检查表（</a:t>
            </a:r>
            <a:r>
              <a:rPr lang="en-US" altLang="zh-CN" b="1" dirty="0">
                <a:solidFill>
                  <a:schemeClr val="bg1"/>
                </a:solidFill>
                <a:latin typeface="微软雅黑" panose="020B0503020204020204" pitchFamily="34" charset="-122"/>
                <a:ea typeface="微软雅黑" panose="020B0503020204020204" pitchFamily="34" charset="-122"/>
              </a:rPr>
              <a:t>Safety Check List, </a:t>
            </a:r>
            <a:r>
              <a:rPr lang="zh-CN" altLang="en-US" b="1" dirty="0">
                <a:solidFill>
                  <a:schemeClr val="bg1"/>
                </a:solidFill>
                <a:latin typeface="微软雅黑" panose="020B0503020204020204" pitchFamily="34" charset="-122"/>
                <a:ea typeface="微软雅黑" panose="020B0503020204020204" pitchFamily="34" charset="-122"/>
              </a:rPr>
              <a:t>缩写</a:t>
            </a:r>
            <a:r>
              <a:rPr lang="en-US" altLang="zh-CN" b="1" dirty="0">
                <a:solidFill>
                  <a:schemeClr val="bg1"/>
                </a:solidFill>
                <a:latin typeface="微软雅黑" panose="020B0503020204020204" pitchFamily="34" charset="-122"/>
                <a:ea typeface="微软雅黑" panose="020B0503020204020204" pitchFamily="34" charset="-122"/>
              </a:rPr>
              <a:t>SCL</a:t>
            </a:r>
            <a:r>
              <a:rPr lang="zh-CN" altLang="en-US" b="1" dirty="0">
                <a:solidFill>
                  <a:schemeClr val="bg1"/>
                </a:solidFill>
                <a:latin typeface="微软雅黑" panose="020B0503020204020204" pitchFamily="34" charset="-122"/>
                <a:ea typeface="微软雅黑" panose="020B0503020204020204" pitchFamily="34" charset="-122"/>
              </a:rPr>
              <a:t>）是一种最基础、应用最广泛的风险辨识和评价方法。</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984105" y="3297672"/>
            <a:ext cx="6752507" cy="1291957"/>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安全检查表分析法是基于经验的风险分析方法，分析人员列出一些项目，识别与一般工艺设备和操作有关的已知类型的危害、设计缺陷以及事故隐患。</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984105" y="5358105"/>
            <a:ext cx="5678450"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安全检查分析表可用于对物质、设备或操作规程的分析。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平行四边形 28"/>
          <p:cNvSpPr/>
          <p:nvPr/>
        </p:nvSpPr>
        <p:spPr>
          <a:xfrm>
            <a:off x="2947464" y="3613666"/>
            <a:ext cx="10221418" cy="32547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a:stCxn id="18" idx="4"/>
            <a:endCxn id="25" idx="0"/>
          </p:cNvCxnSpPr>
          <p:nvPr/>
        </p:nvCxnSpPr>
        <p:spPr>
          <a:xfrm>
            <a:off x="527838" y="1920757"/>
            <a:ext cx="0" cy="404032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63278" y="1666135"/>
            <a:ext cx="1346844"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组成编制组</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210122" y="1666135"/>
            <a:ext cx="9183593"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包括行业安全专家、专业人员、管理人员和实际操作人员，编制组组长应具有行业权威性。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863277" y="2192584"/>
            <a:ext cx="10530438" cy="874407"/>
          </a:xfrm>
          <a:prstGeom prst="rect">
            <a:avLst/>
          </a:prstGeom>
        </p:spPr>
        <p:txBody>
          <a:bodyPr wrap="square">
            <a:spAutoFit/>
          </a:bodyPr>
          <a:lstStyle/>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收集同类对象或类似对象的风险辨识与评价方法；</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包括评价方法、评价结果和取得的总体效果，特别是已经编制的安全检查表。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863277" y="3244334"/>
            <a:ext cx="10065981" cy="369332"/>
          </a:xfrm>
          <a:prstGeom prst="rect">
            <a:avLst/>
          </a:prstGeom>
        </p:spPr>
        <p:txBody>
          <a:bodyPr wrap="square">
            <a:spAutoFit/>
          </a:bodyPr>
          <a:lstStyle/>
          <a:p>
            <a:pPr algn="just"/>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分析对象；</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包括结构、功能、工艺条件、管理状况、运行环境和可能的事故后果等。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63277" y="3765505"/>
            <a:ext cx="2276585"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确定辨识与评价依据</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863277" y="4287809"/>
            <a:ext cx="1579278"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确定检查项目</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863278" y="4825573"/>
            <a:ext cx="1346844"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编制检查表</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863277" y="5344473"/>
            <a:ext cx="1579278"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进行专家会审</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63278" y="5863374"/>
            <a:ext cx="1346844"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修正检查表</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平行四边形 17"/>
          <p:cNvSpPr/>
          <p:nvPr/>
        </p:nvSpPr>
        <p:spPr>
          <a:xfrm>
            <a:off x="406400" y="1746846"/>
            <a:ext cx="242876" cy="173911"/>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406400" y="2358717"/>
            <a:ext cx="242876" cy="173911"/>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406400" y="3342044"/>
            <a:ext cx="242876" cy="173911"/>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平行四边形 20"/>
          <p:cNvSpPr/>
          <p:nvPr/>
        </p:nvSpPr>
        <p:spPr>
          <a:xfrm>
            <a:off x="406400" y="3863215"/>
            <a:ext cx="242876" cy="173911"/>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406400" y="4384386"/>
            <a:ext cx="242876" cy="173911"/>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406400" y="4923283"/>
            <a:ext cx="242876" cy="173911"/>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a:off x="406400" y="5442183"/>
            <a:ext cx="242876" cy="173911"/>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06400" y="5961083"/>
            <a:ext cx="242876" cy="173911"/>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a:off x="3644771" y="4092235"/>
            <a:ext cx="7440143" cy="216185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042700" y="4923283"/>
            <a:ext cx="2644283"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安全检查表编制过程</a:t>
            </a:r>
            <a:r>
              <a:rPr lang="en-US" altLang="zh-CN" sz="2000" b="1" dirty="0">
                <a:solidFill>
                  <a:schemeClr val="bg1"/>
                </a:solidFill>
                <a:latin typeface="微软雅黑" panose="020B0503020204020204" pitchFamily="34" charset="-122"/>
                <a:ea typeface="微软雅黑" panose="020B0503020204020204" pitchFamily="34" charset="-122"/>
              </a:rPr>
              <a:t> </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479425" y="191194"/>
            <a:ext cx="6981398"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风险辨识与评价方法介绍</a:t>
            </a:r>
            <a:r>
              <a:rPr lang="zh-CN" altLang="en-US" sz="3200" b="1">
                <a:solidFill>
                  <a:schemeClr val="tx1">
                    <a:lumMod val="85000"/>
                    <a:lumOff val="15000"/>
                  </a:schemeClr>
                </a:solidFill>
                <a:latin typeface="华文中宋" panose="02010600040101010101" pitchFamily="2" charset="-122"/>
                <a:ea typeface="华文中宋" panose="02010600040101010101" pitchFamily="2" charset="-122"/>
              </a:rPr>
              <a:t>及举例</a:t>
            </a:r>
            <a:r>
              <a:rPr lang="en-US" altLang="zh-CN" sz="3200" b="1">
                <a:solidFill>
                  <a:schemeClr val="tx1">
                    <a:lumMod val="85000"/>
                    <a:lumOff val="15000"/>
                  </a:schemeClr>
                </a:solidFill>
                <a:latin typeface="华文中宋" panose="02010600040101010101" pitchFamily="2" charset="-122"/>
                <a:ea typeface="华文中宋" panose="02010600040101010101" pitchFamily="2" charset="-122"/>
              </a:rPr>
              <a:t>-SCL</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944914" y="2690336"/>
            <a:ext cx="6096000" cy="1477328"/>
          </a:xfrm>
          <a:prstGeom prst="rect">
            <a:avLst/>
          </a:prstGeom>
        </p:spPr>
        <p:txBody>
          <a:bodyPr>
            <a:spAutoFit/>
          </a:bodyPr>
          <a:lstStyle/>
          <a:p>
            <a:r>
              <a:rPr lang="zh-CN" altLang="en-US" b="1" dirty="0">
                <a:ea typeface="宋体" panose="02010600030101010101" pitchFamily="2" charset="-122"/>
              </a:rPr>
              <a:t>有关标准、规程、规范及规定。</a:t>
            </a:r>
            <a:endParaRPr lang="zh-CN" altLang="en-US" b="1" dirty="0">
              <a:ea typeface="宋体" panose="02010600030101010101" pitchFamily="2" charset="-122"/>
            </a:endParaRPr>
          </a:p>
          <a:p>
            <a:r>
              <a:rPr lang="zh-CN" altLang="en-US" b="1" dirty="0">
                <a:ea typeface="宋体" panose="02010600030101010101" pitchFamily="2" charset="-122"/>
              </a:rPr>
              <a:t>国内外事故案例。</a:t>
            </a:r>
            <a:endParaRPr lang="zh-CN" altLang="en-US" b="1" dirty="0">
              <a:ea typeface="宋体" panose="02010600030101010101" pitchFamily="2" charset="-122"/>
            </a:endParaRPr>
          </a:p>
          <a:p>
            <a:r>
              <a:rPr lang="zh-CN" altLang="en-US" b="1" dirty="0">
                <a:ea typeface="宋体" panose="02010600030101010101" pitchFamily="2" charset="-122"/>
              </a:rPr>
              <a:t>经系统分析后确定的危险部位及防范措施。</a:t>
            </a:r>
            <a:endParaRPr lang="zh-CN" altLang="en-US" b="1" dirty="0">
              <a:ea typeface="宋体" panose="02010600030101010101" pitchFamily="2" charset="-122"/>
            </a:endParaRPr>
          </a:p>
          <a:p>
            <a:r>
              <a:rPr lang="zh-CN" altLang="en-US" b="1" dirty="0">
                <a:ea typeface="宋体" panose="02010600030101010101" pitchFamily="2" charset="-122"/>
              </a:rPr>
              <a:t>分析人员运用自己的经验和可靠的参考资料。</a:t>
            </a:r>
            <a:endParaRPr lang="zh-CN" altLang="en-US" b="1" dirty="0">
              <a:ea typeface="宋体" panose="02010600030101010101" pitchFamily="2" charset="-122"/>
            </a:endParaRPr>
          </a:p>
          <a:p>
            <a:r>
              <a:rPr lang="zh-CN" altLang="en-US" b="1" dirty="0">
                <a:ea typeface="宋体" panose="02010600030101010101" pitchFamily="2" charset="-122"/>
              </a:rPr>
              <a:t>研究成果，包括新方法、技术、法规和标准。</a:t>
            </a:r>
            <a:endParaRPr lang="zh-CN" altLang="en-US" b="1" dirty="0">
              <a:ea typeface="宋体" panose="02010600030101010101" pitchFamily="2"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967437"/>
            <a:ext cx="12192000" cy="5890563"/>
          </a:xfrm>
          <a:prstGeom prst="rect">
            <a:avLst/>
          </a:prstGeom>
        </p:spPr>
      </p:pic>
      <p:sp>
        <p:nvSpPr>
          <p:cNvPr id="12" name="矩形 11"/>
          <p:cNvSpPr/>
          <p:nvPr/>
        </p:nvSpPr>
        <p:spPr>
          <a:xfrm>
            <a:off x="0" y="951358"/>
            <a:ext cx="12192000" cy="5890560"/>
          </a:xfrm>
          <a:prstGeom prst="rect">
            <a:avLst/>
          </a:prstGeom>
          <a:solidFill>
            <a:schemeClr val="tx1">
              <a:lumMod val="85000"/>
              <a:lumOff val="1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a:off x="0" y="1901371"/>
            <a:ext cx="5297714" cy="497270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0800000">
            <a:off x="7881257" y="951358"/>
            <a:ext cx="4310743" cy="4046285"/>
          </a:xfrm>
          <a:prstGeom prst="rtTriangle">
            <a:avLst/>
          </a:prstGeom>
          <a:solidFill>
            <a:schemeClr val="accent4">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811213" y="2664154"/>
            <a:ext cx="609601" cy="4365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607687" y="3409648"/>
            <a:ext cx="609601" cy="4365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2404162" y="4155142"/>
            <a:ext cx="609601" cy="4365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a:off x="3200637" y="4900636"/>
            <a:ext cx="609601" cy="4365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3997111" y="5646129"/>
            <a:ext cx="609601" cy="4365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72899" y="2674007"/>
            <a:ext cx="486227"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panose="020B0604020202020204" pitchFamily="34" charset="0"/>
                <a:cs typeface="Arial" panose="020B0604020202020204" pitchFamily="34" charset="0"/>
              </a:rPr>
              <a:t>1</a:t>
            </a:r>
            <a:endParaRPr lang="zh-CN" alt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文本框 18"/>
          <p:cNvSpPr txBox="1"/>
          <p:nvPr/>
        </p:nvSpPr>
        <p:spPr>
          <a:xfrm>
            <a:off x="1669373" y="3429000"/>
            <a:ext cx="486227"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panose="020B0604020202020204" pitchFamily="34" charset="0"/>
                <a:cs typeface="Arial" panose="020B0604020202020204" pitchFamily="34" charset="0"/>
              </a:rPr>
              <a:t>2</a:t>
            </a:r>
            <a:endParaRPr lang="zh-CN" alt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0" name="文本框 19"/>
          <p:cNvSpPr txBox="1"/>
          <p:nvPr/>
        </p:nvSpPr>
        <p:spPr>
          <a:xfrm>
            <a:off x="2465848" y="4173339"/>
            <a:ext cx="486227"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panose="020B0604020202020204" pitchFamily="34" charset="0"/>
                <a:cs typeface="Arial" panose="020B0604020202020204" pitchFamily="34" charset="0"/>
              </a:rPr>
              <a:t>3</a:t>
            </a:r>
            <a:endParaRPr lang="zh-CN" alt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3262323" y="4918833"/>
            <a:ext cx="486227"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panose="020B0604020202020204" pitchFamily="34" charset="0"/>
                <a:cs typeface="Arial" panose="020B0604020202020204" pitchFamily="34" charset="0"/>
              </a:rPr>
              <a:t>4</a:t>
            </a:r>
            <a:endParaRPr lang="zh-CN" alt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文本框 21"/>
          <p:cNvSpPr txBox="1"/>
          <p:nvPr/>
        </p:nvSpPr>
        <p:spPr>
          <a:xfrm>
            <a:off x="4058797" y="5664997"/>
            <a:ext cx="486227"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panose="020B0604020202020204" pitchFamily="34" charset="0"/>
                <a:cs typeface="Arial" panose="020B0604020202020204" pitchFamily="34" charset="0"/>
              </a:rPr>
              <a:t>5</a:t>
            </a:r>
            <a:endParaRPr lang="zh-CN" alt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矩形 22"/>
          <p:cNvSpPr/>
          <p:nvPr/>
        </p:nvSpPr>
        <p:spPr>
          <a:xfrm>
            <a:off x="1700876" y="2722432"/>
            <a:ext cx="3206327"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有关标准、规程、规范及规定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2554515" y="3437521"/>
            <a:ext cx="1811714"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国内外事故案例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3262323" y="4210685"/>
            <a:ext cx="4368504"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经系统分析后确定的危险部位及防范措施</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3997111" y="4927731"/>
            <a:ext cx="460094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分析人员运用自己的经验和可靠的参考资料</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4798357" y="5679715"/>
            <a:ext cx="460094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研究成果，包括新方法、技术、法规和标准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322720" y="5297063"/>
            <a:ext cx="2569934"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安全检查表编制依据 </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479425" y="191194"/>
            <a:ext cx="6981398"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风险辨识与评价方法介绍</a:t>
            </a:r>
            <a:r>
              <a:rPr lang="zh-CN" altLang="en-US" sz="3200" b="1">
                <a:solidFill>
                  <a:schemeClr val="tx1">
                    <a:lumMod val="85000"/>
                    <a:lumOff val="15000"/>
                  </a:schemeClr>
                </a:solidFill>
                <a:latin typeface="华文中宋" panose="02010600040101010101" pitchFamily="2" charset="-122"/>
                <a:ea typeface="华文中宋" panose="02010600040101010101" pitchFamily="2" charset="-122"/>
              </a:rPr>
              <a:t>及举例</a:t>
            </a:r>
            <a:r>
              <a:rPr lang="en-US" altLang="zh-CN" sz="3200" b="1">
                <a:solidFill>
                  <a:schemeClr val="tx1">
                    <a:lumMod val="85000"/>
                    <a:lumOff val="15000"/>
                  </a:schemeClr>
                </a:solidFill>
                <a:latin typeface="华文中宋" panose="02010600040101010101" pitchFamily="2" charset="-122"/>
                <a:ea typeface="华文中宋" panose="02010600040101010101" pitchFamily="2" charset="-122"/>
              </a:rPr>
              <a:t>-SCL</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3183" t="19305" r="2648" b="11528"/>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椭圆 8"/>
          <p:cNvSpPr/>
          <p:nvPr/>
        </p:nvSpPr>
        <p:spPr>
          <a:xfrm>
            <a:off x="5786044" y="1323495"/>
            <a:ext cx="502890" cy="5028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6096000" y="725714"/>
            <a:ext cx="5646057" cy="2177143"/>
          </a:xfrm>
          <a:prstGeom prst="roundRect">
            <a:avLst>
              <a:gd name="adj" fmla="val 42000"/>
            </a:avLst>
          </a:prstGeom>
          <a:solidFill>
            <a:srgbClr val="25536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Box 5"/>
          <p:cNvSpPr txBox="1">
            <a:spLocks noChangeArrowheads="1"/>
          </p:cNvSpPr>
          <p:nvPr/>
        </p:nvSpPr>
        <p:spPr bwMode="auto">
          <a:xfrm>
            <a:off x="6549347" y="880836"/>
            <a:ext cx="4989512" cy="165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风险管理的发展史，</a:t>
            </a:r>
            <a:endParaRPr lang="en-US" altLang="zh-CN" sz="36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是一部血与泪的教训史！</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5871028" y="449943"/>
            <a:ext cx="754743" cy="7547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037489" y="2692373"/>
            <a:ext cx="1176564" cy="1176564"/>
          </a:xfrm>
          <a:prstGeom prst="ellipse">
            <a:avLst/>
          </a:prstGeom>
          <a:solidFill>
            <a:srgbClr val="FFC0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风险辨识与评价方法介绍及举例</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-JHA</a:t>
            </a: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
        <p:nvSpPr>
          <p:cNvPr id="8" name="平行四边形 7"/>
          <p:cNvSpPr/>
          <p:nvPr/>
        </p:nvSpPr>
        <p:spPr>
          <a:xfrm>
            <a:off x="-939800" y="1331205"/>
            <a:ext cx="9779000" cy="2438396"/>
          </a:xfrm>
          <a:prstGeom prst="parallelogram">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平行四边形 9"/>
          <p:cNvSpPr/>
          <p:nvPr/>
        </p:nvSpPr>
        <p:spPr>
          <a:xfrm>
            <a:off x="3285331" y="4085797"/>
            <a:ext cx="9779000" cy="2438396"/>
          </a:xfrm>
          <a:prstGeom prst="parallelogram">
            <a:avLst/>
          </a:prstGeom>
          <a:solidFill>
            <a:schemeClr val="accent6"/>
          </a:solidFill>
          <a:ln>
            <a:noFill/>
          </a:ln>
          <a:extLs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11224" y="1690906"/>
            <a:ext cx="7263607" cy="12899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工作危害分析（</a:t>
            </a:r>
            <a:r>
              <a:rPr lang="en-US" altLang="zh-CN" dirty="0">
                <a:solidFill>
                  <a:schemeClr val="bg1"/>
                </a:solidFill>
                <a:latin typeface="微软雅黑" panose="020B0503020204020204" pitchFamily="34" charset="-122"/>
                <a:ea typeface="微软雅黑" panose="020B0503020204020204" pitchFamily="34" charset="-122"/>
              </a:rPr>
              <a:t>Job Hazard Analysis,</a:t>
            </a:r>
            <a:r>
              <a:rPr lang="zh-CN" altLang="en-US" dirty="0">
                <a:solidFill>
                  <a:schemeClr val="bg1"/>
                </a:solidFill>
                <a:latin typeface="微软雅黑" panose="020B0503020204020204" pitchFamily="34" charset="-122"/>
                <a:ea typeface="微软雅黑" panose="020B0503020204020204" pitchFamily="34" charset="-122"/>
              </a:rPr>
              <a:t>简称</a:t>
            </a:r>
            <a:r>
              <a:rPr lang="en-US" altLang="zh-CN" dirty="0">
                <a:solidFill>
                  <a:schemeClr val="bg1"/>
                </a:solidFill>
                <a:latin typeface="微软雅黑" panose="020B0503020204020204" pitchFamily="34" charset="-122"/>
                <a:ea typeface="微软雅黑" panose="020B0503020204020204" pitchFamily="34" charset="-122"/>
              </a:rPr>
              <a:t>JHA</a:t>
            </a:r>
            <a:r>
              <a:rPr lang="zh-CN" altLang="en-US" dirty="0">
                <a:solidFill>
                  <a:schemeClr val="bg1"/>
                </a:solidFill>
                <a:latin typeface="微软雅黑" panose="020B0503020204020204" pitchFamily="34" charset="-122"/>
                <a:ea typeface="微软雅黑" panose="020B0503020204020204" pitchFamily="34" charset="-122"/>
              </a:rPr>
              <a:t>）是一种较细致地分析工作过程中存在危害的方法，它把一项工作活动分解成几个步骤，识别每一步骤中的危害和可能的事故，并设法消除危害。 </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8967632" y="1348148"/>
            <a:ext cx="3224368" cy="2421453"/>
          </a:xfrm>
          <a:custGeom>
            <a:avLst/>
            <a:gdLst>
              <a:gd name="connsiteX0" fmla="*/ 605363 w 3224368"/>
              <a:gd name="connsiteY0" fmla="*/ 0 h 2421453"/>
              <a:gd name="connsiteX1" fmla="*/ 3224368 w 3224368"/>
              <a:gd name="connsiteY1" fmla="*/ 0 h 2421453"/>
              <a:gd name="connsiteX2" fmla="*/ 3224368 w 3224368"/>
              <a:gd name="connsiteY2" fmla="*/ 2421453 h 2421453"/>
              <a:gd name="connsiteX3" fmla="*/ 0 w 3224368"/>
              <a:gd name="connsiteY3" fmla="*/ 2421453 h 2421453"/>
            </a:gdLst>
            <a:ahLst/>
            <a:cxnLst>
              <a:cxn ang="0">
                <a:pos x="connsiteX0" y="connsiteY0"/>
              </a:cxn>
              <a:cxn ang="0">
                <a:pos x="connsiteX1" y="connsiteY1"/>
              </a:cxn>
              <a:cxn ang="0">
                <a:pos x="connsiteX2" y="connsiteY2"/>
              </a:cxn>
              <a:cxn ang="0">
                <a:pos x="connsiteX3" y="connsiteY3"/>
              </a:cxn>
            </a:cxnLst>
            <a:rect l="l" t="t" r="r" b="b"/>
            <a:pathLst>
              <a:path w="3224368" h="2421453">
                <a:moveTo>
                  <a:pt x="605363" y="0"/>
                </a:moveTo>
                <a:lnTo>
                  <a:pt x="3224368" y="0"/>
                </a:lnTo>
                <a:lnTo>
                  <a:pt x="3224368" y="2421453"/>
                </a:lnTo>
                <a:lnTo>
                  <a:pt x="0" y="2421453"/>
                </a:lnTo>
                <a:close/>
              </a:path>
            </a:pathLst>
          </a:custGeom>
        </p:spPr>
      </p:pic>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42752" y="4085799"/>
            <a:ext cx="3661168" cy="2438394"/>
          </a:xfrm>
          <a:custGeom>
            <a:avLst/>
            <a:gdLst>
              <a:gd name="connsiteX0" fmla="*/ 0 w 3661168"/>
              <a:gd name="connsiteY0" fmla="*/ 0 h 2438394"/>
              <a:gd name="connsiteX1" fmla="*/ 3661168 w 3661168"/>
              <a:gd name="connsiteY1" fmla="*/ 0 h 2438394"/>
              <a:gd name="connsiteX2" fmla="*/ 3051569 w 3661168"/>
              <a:gd name="connsiteY2" fmla="*/ 2438394 h 2438394"/>
              <a:gd name="connsiteX3" fmla="*/ 0 w 3661168"/>
              <a:gd name="connsiteY3" fmla="*/ 2438394 h 2438394"/>
            </a:gdLst>
            <a:ahLst/>
            <a:cxnLst>
              <a:cxn ang="0">
                <a:pos x="connsiteX0" y="connsiteY0"/>
              </a:cxn>
              <a:cxn ang="0">
                <a:pos x="connsiteX1" y="connsiteY1"/>
              </a:cxn>
              <a:cxn ang="0">
                <a:pos x="connsiteX2" y="connsiteY2"/>
              </a:cxn>
              <a:cxn ang="0">
                <a:pos x="connsiteX3" y="connsiteY3"/>
              </a:cxn>
            </a:cxnLst>
            <a:rect l="l" t="t" r="r" b="b"/>
            <a:pathLst>
              <a:path w="3661168" h="2438394">
                <a:moveTo>
                  <a:pt x="0" y="0"/>
                </a:moveTo>
                <a:lnTo>
                  <a:pt x="3661168" y="0"/>
                </a:lnTo>
                <a:lnTo>
                  <a:pt x="3051569" y="2438394"/>
                </a:lnTo>
                <a:lnTo>
                  <a:pt x="0" y="2438394"/>
                </a:lnTo>
                <a:close/>
              </a:path>
            </a:pathLst>
          </a:custGeom>
        </p:spPr>
      </p:pic>
      <p:sp>
        <p:nvSpPr>
          <p:cNvPr id="19" name="矩形 18"/>
          <p:cNvSpPr/>
          <p:nvPr/>
        </p:nvSpPr>
        <p:spPr>
          <a:xfrm>
            <a:off x="4441371" y="4264262"/>
            <a:ext cx="2119085" cy="3693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zh-CN" b="1" dirty="0">
                <a:solidFill>
                  <a:schemeClr val="bg1"/>
                </a:solidFill>
                <a:latin typeface="微软雅黑" panose="020B0503020204020204" pitchFamily="34" charset="-122"/>
                <a:ea typeface="微软雅黑" panose="020B0503020204020204" pitchFamily="34" charset="-122"/>
              </a:rPr>
              <a:t>JHA</a:t>
            </a:r>
            <a:r>
              <a:rPr lang="zh-CN" altLang="en-US" b="1" dirty="0">
                <a:solidFill>
                  <a:schemeClr val="bg1"/>
                </a:solidFill>
                <a:latin typeface="微软雅黑" panose="020B0503020204020204" pitchFamily="34" charset="-122"/>
                <a:ea typeface="微软雅黑" panose="020B0503020204020204" pitchFamily="34" charset="-122"/>
              </a:rPr>
              <a:t>的适用范围</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4441371" y="4633594"/>
            <a:ext cx="6691086" cy="17121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1" indent="-285750">
              <a:lnSpc>
                <a:spcPct val="150000"/>
              </a:lnSpc>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操作活动（包括正常生产运行维护、钻井作业活动、异常或紧急情况下的处理等）</a:t>
            </a:r>
            <a:endParaRPr lang="zh-CN" altLang="en-US" dirty="0">
              <a:solidFill>
                <a:schemeClr val="bg1"/>
              </a:solidFill>
              <a:latin typeface="微软雅黑" panose="020B0503020204020204" pitchFamily="34" charset="-122"/>
              <a:ea typeface="微软雅黑" panose="020B0503020204020204" pitchFamily="34" charset="-122"/>
            </a:endParaRPr>
          </a:p>
          <a:p>
            <a:pPr marL="285750" lvl="1" indent="-285750">
              <a:lnSpc>
                <a:spcPct val="150000"/>
              </a:lnSpc>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检维修作业</a:t>
            </a:r>
            <a:endParaRPr lang="zh-CN" altLang="en-US" dirty="0">
              <a:solidFill>
                <a:schemeClr val="bg1"/>
              </a:solidFill>
              <a:latin typeface="微软雅黑" panose="020B0503020204020204" pitchFamily="34" charset="-122"/>
              <a:ea typeface="微软雅黑" panose="020B0503020204020204" pitchFamily="34" charset="-122"/>
            </a:endParaRPr>
          </a:p>
          <a:p>
            <a:pPr marL="285750" lvl="1" indent="-285750">
              <a:lnSpc>
                <a:spcPct val="150000"/>
              </a:lnSpc>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分析化验等</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0" y="2010465"/>
            <a:ext cx="5043825" cy="3896177"/>
          </a:xfrm>
          <a:custGeom>
            <a:avLst/>
            <a:gdLst>
              <a:gd name="connsiteX0" fmla="*/ 0 w 5043825"/>
              <a:gd name="connsiteY0" fmla="*/ 0 h 3896177"/>
              <a:gd name="connsiteX1" fmla="*/ 4035060 w 5043825"/>
              <a:gd name="connsiteY1" fmla="*/ 0 h 3896177"/>
              <a:gd name="connsiteX2" fmla="*/ 5043825 w 5043825"/>
              <a:gd name="connsiteY2" fmla="*/ 3896177 h 3896177"/>
              <a:gd name="connsiteX3" fmla="*/ 0 w 5043825"/>
              <a:gd name="connsiteY3" fmla="*/ 3896177 h 3896177"/>
            </a:gdLst>
            <a:ahLst/>
            <a:cxnLst>
              <a:cxn ang="0">
                <a:pos x="connsiteX0" y="connsiteY0"/>
              </a:cxn>
              <a:cxn ang="0">
                <a:pos x="connsiteX1" y="connsiteY1"/>
              </a:cxn>
              <a:cxn ang="0">
                <a:pos x="connsiteX2" y="connsiteY2"/>
              </a:cxn>
              <a:cxn ang="0">
                <a:pos x="connsiteX3" y="connsiteY3"/>
              </a:cxn>
            </a:cxnLst>
            <a:rect l="l" t="t" r="r" b="b"/>
            <a:pathLst>
              <a:path w="5043825" h="3896177">
                <a:moveTo>
                  <a:pt x="0" y="0"/>
                </a:moveTo>
                <a:lnTo>
                  <a:pt x="4035060" y="0"/>
                </a:lnTo>
                <a:lnTo>
                  <a:pt x="5043825" y="3896177"/>
                </a:lnTo>
                <a:lnTo>
                  <a:pt x="0" y="3896177"/>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流程图: 手动输入 12"/>
          <p:cNvSpPr/>
          <p:nvPr/>
        </p:nvSpPr>
        <p:spPr>
          <a:xfrm rot="5400000">
            <a:off x="573822" y="1436640"/>
            <a:ext cx="3896177" cy="5043825"/>
          </a:xfrm>
          <a:prstGeom prst="flowChartManualInput">
            <a:avLst/>
          </a:prstGeom>
          <a:solidFill>
            <a:srgbClr val="25536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0"/>
          <p:cNvSpPr txBox="1">
            <a:spLocks noChangeArrowheads="1"/>
          </p:cNvSpPr>
          <p:nvPr/>
        </p:nvSpPr>
        <p:spPr bwMode="gray">
          <a:xfrm>
            <a:off x="1052176" y="3758497"/>
            <a:ext cx="22365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2000" b="1" dirty="0">
                <a:solidFill>
                  <a:schemeClr val="bg1"/>
                </a:solidFill>
              </a:rPr>
              <a:t>工作危害分析步骤</a:t>
            </a:r>
            <a:endParaRPr lang="en-US" altLang="zh-CN" sz="2000" b="1" dirty="0">
              <a:solidFill>
                <a:schemeClr val="bg1"/>
              </a:solidFill>
            </a:endParaRPr>
          </a:p>
        </p:txBody>
      </p:sp>
      <p:sp>
        <p:nvSpPr>
          <p:cNvPr id="15" name="平行四边形 14"/>
          <p:cNvSpPr/>
          <p:nvPr/>
        </p:nvSpPr>
        <p:spPr>
          <a:xfrm flipH="1">
            <a:off x="4589461" y="2759762"/>
            <a:ext cx="350061" cy="453338"/>
          </a:xfrm>
          <a:prstGeom prst="parallelogram">
            <a:avLst>
              <a:gd name="adj" fmla="val 417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171690" y="2801765"/>
            <a:ext cx="2509020"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第一步：分解工作步骤</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105833" y="3480101"/>
            <a:ext cx="6298334" cy="1705403"/>
          </a:xfrm>
          <a:prstGeom prst="rect">
            <a:avLst/>
          </a:prstGeom>
        </p:spPr>
        <p:txBody>
          <a:bodyPr wrap="square">
            <a:spAutoFit/>
          </a:bodyPr>
          <a:lstStyle/>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把正常的工作分解为几个主要步骤，即首先做什么、其次做什么等等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用几个字说明一个步骤，只说做什么，而不说如何做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小组集体讨论</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Rectangle 18"/>
          <p:cNvSpPr txBox="1">
            <a:spLocks noChangeArrowheads="1"/>
          </p:cNvSpPr>
          <p:nvPr/>
        </p:nvSpPr>
        <p:spPr>
          <a:xfrm>
            <a:off x="479425" y="244505"/>
            <a:ext cx="7331075"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tx1">
                    <a:lumMod val="85000"/>
                    <a:lumOff val="15000"/>
                  </a:schemeClr>
                </a:solidFill>
                <a:latin typeface="华文中宋" panose="02010600040101010101" pitchFamily="2" charset="-122"/>
                <a:ea typeface="华文中宋" panose="02010600040101010101" pitchFamily="2" charset="-122"/>
                <a:cs typeface="+mn-cs"/>
              </a:rPr>
              <a:t>风险辨识与评价方法介绍及举例</a:t>
            </a:r>
            <a:r>
              <a:rPr lang="en-US" altLang="zh-CN" sz="3200" b="1">
                <a:solidFill>
                  <a:schemeClr val="tx1">
                    <a:lumMod val="85000"/>
                    <a:lumOff val="15000"/>
                  </a:schemeClr>
                </a:solidFill>
                <a:latin typeface="华文中宋" panose="02010600040101010101" pitchFamily="2" charset="-122"/>
                <a:ea typeface="华文中宋" panose="02010600040101010101" pitchFamily="2" charset="-122"/>
                <a:cs typeface="+mn-cs"/>
              </a:rPr>
              <a:t>-JHA</a:t>
            </a:r>
            <a:r>
              <a:rPr lang="zh-CN" altLang="en-US" sz="3200" b="1">
                <a:solidFill>
                  <a:schemeClr val="tx1">
                    <a:lumMod val="85000"/>
                    <a:lumOff val="15000"/>
                  </a:schemeClr>
                </a:solidFill>
                <a:latin typeface="华文中宋" panose="02010600040101010101" pitchFamily="2" charset="-122"/>
                <a:ea typeface="华文中宋" panose="02010600040101010101" pitchFamily="2" charset="-122"/>
                <a:cs typeface="+mn-cs"/>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0" y="2010465"/>
            <a:ext cx="5043825" cy="3896177"/>
          </a:xfrm>
          <a:custGeom>
            <a:avLst/>
            <a:gdLst>
              <a:gd name="connsiteX0" fmla="*/ 0 w 5043825"/>
              <a:gd name="connsiteY0" fmla="*/ 0 h 3896177"/>
              <a:gd name="connsiteX1" fmla="*/ 4035060 w 5043825"/>
              <a:gd name="connsiteY1" fmla="*/ 0 h 3896177"/>
              <a:gd name="connsiteX2" fmla="*/ 5043825 w 5043825"/>
              <a:gd name="connsiteY2" fmla="*/ 3896177 h 3896177"/>
              <a:gd name="connsiteX3" fmla="*/ 0 w 5043825"/>
              <a:gd name="connsiteY3" fmla="*/ 3896177 h 3896177"/>
            </a:gdLst>
            <a:ahLst/>
            <a:cxnLst>
              <a:cxn ang="0">
                <a:pos x="connsiteX0" y="connsiteY0"/>
              </a:cxn>
              <a:cxn ang="0">
                <a:pos x="connsiteX1" y="connsiteY1"/>
              </a:cxn>
              <a:cxn ang="0">
                <a:pos x="connsiteX2" y="connsiteY2"/>
              </a:cxn>
              <a:cxn ang="0">
                <a:pos x="connsiteX3" y="connsiteY3"/>
              </a:cxn>
            </a:cxnLst>
            <a:rect l="l" t="t" r="r" b="b"/>
            <a:pathLst>
              <a:path w="5043825" h="3896177">
                <a:moveTo>
                  <a:pt x="0" y="0"/>
                </a:moveTo>
                <a:lnTo>
                  <a:pt x="4035060" y="0"/>
                </a:lnTo>
                <a:lnTo>
                  <a:pt x="5043825" y="3896177"/>
                </a:lnTo>
                <a:lnTo>
                  <a:pt x="0" y="3896177"/>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流程图: 手动输入 12"/>
          <p:cNvSpPr/>
          <p:nvPr/>
        </p:nvSpPr>
        <p:spPr>
          <a:xfrm rot="5400000">
            <a:off x="573822" y="1436640"/>
            <a:ext cx="3896177" cy="5043825"/>
          </a:xfrm>
          <a:prstGeom prst="flowChartManualInput">
            <a:avLst/>
          </a:prstGeom>
          <a:solidFill>
            <a:srgbClr val="25536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0"/>
          <p:cNvSpPr txBox="1">
            <a:spLocks noChangeArrowheads="1"/>
          </p:cNvSpPr>
          <p:nvPr/>
        </p:nvSpPr>
        <p:spPr bwMode="gray">
          <a:xfrm>
            <a:off x="1052176" y="3758497"/>
            <a:ext cx="22365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2000" b="1" dirty="0">
                <a:solidFill>
                  <a:schemeClr val="bg1"/>
                </a:solidFill>
              </a:rPr>
              <a:t>工作危害分析步骤</a:t>
            </a:r>
            <a:endParaRPr lang="en-US" altLang="zh-CN" sz="2000" b="1" dirty="0">
              <a:solidFill>
                <a:schemeClr val="bg1"/>
              </a:solidFill>
            </a:endParaRPr>
          </a:p>
        </p:txBody>
      </p:sp>
      <p:sp>
        <p:nvSpPr>
          <p:cNvPr id="15" name="平行四边形 14"/>
          <p:cNvSpPr/>
          <p:nvPr/>
        </p:nvSpPr>
        <p:spPr>
          <a:xfrm flipH="1">
            <a:off x="4487861" y="2156473"/>
            <a:ext cx="350061" cy="453338"/>
          </a:xfrm>
          <a:prstGeom prst="parallelogram">
            <a:avLst>
              <a:gd name="adj" fmla="val 417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132723" y="2059976"/>
            <a:ext cx="6017877" cy="646331"/>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第二步：对每一工作步骤要问可能发生什么事故，给自己提出问题，例如：</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132724" y="2837363"/>
            <a:ext cx="6096000" cy="2994922"/>
          </a:xfrm>
          <a:prstGeom prst="rect">
            <a:avLst/>
          </a:prstGeom>
        </p:spPr>
        <p:txBody>
          <a:bodyPr wrap="square">
            <a:spAutoFit/>
          </a:bodyPr>
          <a:lstStyle/>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操作者会被什么东西打着、碰着（机械伤害）？</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是否会高空坠落？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是否会触电？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是否会中毒窒息？</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是否会导致泄漏、火灾、爆炸？</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是否会导致环境污染？</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有无危害暴露，如毒气、辐射、焊光等。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风险辨识与评价方法介绍及举例</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-JHA</a:t>
            </a: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0" y="2010465"/>
            <a:ext cx="5043825" cy="3896177"/>
          </a:xfrm>
          <a:custGeom>
            <a:avLst/>
            <a:gdLst>
              <a:gd name="connsiteX0" fmla="*/ 0 w 5043825"/>
              <a:gd name="connsiteY0" fmla="*/ 0 h 3896177"/>
              <a:gd name="connsiteX1" fmla="*/ 4035060 w 5043825"/>
              <a:gd name="connsiteY1" fmla="*/ 0 h 3896177"/>
              <a:gd name="connsiteX2" fmla="*/ 5043825 w 5043825"/>
              <a:gd name="connsiteY2" fmla="*/ 3896177 h 3896177"/>
              <a:gd name="connsiteX3" fmla="*/ 0 w 5043825"/>
              <a:gd name="connsiteY3" fmla="*/ 3896177 h 3896177"/>
            </a:gdLst>
            <a:ahLst/>
            <a:cxnLst>
              <a:cxn ang="0">
                <a:pos x="connsiteX0" y="connsiteY0"/>
              </a:cxn>
              <a:cxn ang="0">
                <a:pos x="connsiteX1" y="connsiteY1"/>
              </a:cxn>
              <a:cxn ang="0">
                <a:pos x="connsiteX2" y="connsiteY2"/>
              </a:cxn>
              <a:cxn ang="0">
                <a:pos x="connsiteX3" y="connsiteY3"/>
              </a:cxn>
            </a:cxnLst>
            <a:rect l="l" t="t" r="r" b="b"/>
            <a:pathLst>
              <a:path w="5043825" h="3896177">
                <a:moveTo>
                  <a:pt x="0" y="0"/>
                </a:moveTo>
                <a:lnTo>
                  <a:pt x="4035060" y="0"/>
                </a:lnTo>
                <a:lnTo>
                  <a:pt x="5043825" y="3896177"/>
                </a:lnTo>
                <a:lnTo>
                  <a:pt x="0" y="3896177"/>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流程图: 手动输入 12"/>
          <p:cNvSpPr/>
          <p:nvPr/>
        </p:nvSpPr>
        <p:spPr>
          <a:xfrm rot="5400000">
            <a:off x="573822" y="1436640"/>
            <a:ext cx="3896177" cy="5043825"/>
          </a:xfrm>
          <a:prstGeom prst="flowChartManualInput">
            <a:avLst/>
          </a:prstGeom>
          <a:solidFill>
            <a:srgbClr val="25536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0"/>
          <p:cNvSpPr txBox="1">
            <a:spLocks noChangeArrowheads="1"/>
          </p:cNvSpPr>
          <p:nvPr/>
        </p:nvSpPr>
        <p:spPr bwMode="gray">
          <a:xfrm>
            <a:off x="1052176" y="3758497"/>
            <a:ext cx="22365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2000" b="1" dirty="0">
                <a:solidFill>
                  <a:schemeClr val="bg1"/>
                </a:solidFill>
              </a:rPr>
              <a:t>工作危害分析步骤</a:t>
            </a:r>
            <a:endParaRPr lang="en-US" altLang="zh-CN" sz="2000" b="1" dirty="0">
              <a:solidFill>
                <a:schemeClr val="bg1"/>
              </a:solidFill>
            </a:endParaRPr>
          </a:p>
        </p:txBody>
      </p:sp>
      <p:sp>
        <p:nvSpPr>
          <p:cNvPr id="15" name="平行四边形 14"/>
          <p:cNvSpPr/>
          <p:nvPr/>
        </p:nvSpPr>
        <p:spPr>
          <a:xfrm flipH="1">
            <a:off x="4562137" y="2698369"/>
            <a:ext cx="350061" cy="453338"/>
          </a:xfrm>
          <a:prstGeom prst="parallelogram">
            <a:avLst>
              <a:gd name="adj" fmla="val 417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043823" y="2721936"/>
            <a:ext cx="4600940" cy="369332"/>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第三步：识别每一工作步骤的主要危害后果</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5043823" y="3429000"/>
            <a:ext cx="3136900" cy="1742785"/>
          </a:xfrm>
          <a:prstGeom prst="rect">
            <a:avLst/>
          </a:prstGeom>
        </p:spPr>
        <p:txBody>
          <a:bodyPr wrap="square">
            <a:spAutoFit/>
          </a:bodyPr>
          <a:lstStyle/>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人身伤害、死亡、疾病</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财产损失</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违反法律法规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企业形象受损等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风险辨识与评价方法介绍及举例</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-JHA</a:t>
            </a: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0" y="2010465"/>
            <a:ext cx="5043825" cy="3896177"/>
          </a:xfrm>
          <a:custGeom>
            <a:avLst/>
            <a:gdLst>
              <a:gd name="connsiteX0" fmla="*/ 0 w 5043825"/>
              <a:gd name="connsiteY0" fmla="*/ 0 h 3896177"/>
              <a:gd name="connsiteX1" fmla="*/ 4035060 w 5043825"/>
              <a:gd name="connsiteY1" fmla="*/ 0 h 3896177"/>
              <a:gd name="connsiteX2" fmla="*/ 5043825 w 5043825"/>
              <a:gd name="connsiteY2" fmla="*/ 3896177 h 3896177"/>
              <a:gd name="connsiteX3" fmla="*/ 0 w 5043825"/>
              <a:gd name="connsiteY3" fmla="*/ 3896177 h 3896177"/>
            </a:gdLst>
            <a:ahLst/>
            <a:cxnLst>
              <a:cxn ang="0">
                <a:pos x="connsiteX0" y="connsiteY0"/>
              </a:cxn>
              <a:cxn ang="0">
                <a:pos x="connsiteX1" y="connsiteY1"/>
              </a:cxn>
              <a:cxn ang="0">
                <a:pos x="connsiteX2" y="connsiteY2"/>
              </a:cxn>
              <a:cxn ang="0">
                <a:pos x="connsiteX3" y="connsiteY3"/>
              </a:cxn>
            </a:cxnLst>
            <a:rect l="l" t="t" r="r" b="b"/>
            <a:pathLst>
              <a:path w="5043825" h="3896177">
                <a:moveTo>
                  <a:pt x="0" y="0"/>
                </a:moveTo>
                <a:lnTo>
                  <a:pt x="4035060" y="0"/>
                </a:lnTo>
                <a:lnTo>
                  <a:pt x="5043825" y="3896177"/>
                </a:lnTo>
                <a:lnTo>
                  <a:pt x="0" y="3896177"/>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流程图: 手动输入 12"/>
          <p:cNvSpPr/>
          <p:nvPr/>
        </p:nvSpPr>
        <p:spPr>
          <a:xfrm rot="5400000">
            <a:off x="573822" y="1436640"/>
            <a:ext cx="3896177" cy="5043825"/>
          </a:xfrm>
          <a:prstGeom prst="flowChartManualInput">
            <a:avLst/>
          </a:prstGeom>
          <a:solidFill>
            <a:srgbClr val="25536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0"/>
          <p:cNvSpPr txBox="1">
            <a:spLocks noChangeArrowheads="1"/>
          </p:cNvSpPr>
          <p:nvPr/>
        </p:nvSpPr>
        <p:spPr bwMode="gray">
          <a:xfrm>
            <a:off x="1052176" y="3758497"/>
            <a:ext cx="22365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2000" b="1" dirty="0">
                <a:solidFill>
                  <a:schemeClr val="bg1"/>
                </a:solidFill>
              </a:rPr>
              <a:t>工作危害分析步骤</a:t>
            </a:r>
            <a:endParaRPr lang="en-US" altLang="zh-CN" sz="2000" b="1" dirty="0">
              <a:solidFill>
                <a:schemeClr val="bg1"/>
              </a:solidFill>
            </a:endParaRPr>
          </a:p>
        </p:txBody>
      </p:sp>
      <p:sp>
        <p:nvSpPr>
          <p:cNvPr id="15" name="平行四边形 14"/>
          <p:cNvSpPr/>
          <p:nvPr/>
        </p:nvSpPr>
        <p:spPr>
          <a:xfrm flipH="1">
            <a:off x="4613563" y="2883730"/>
            <a:ext cx="350061" cy="453338"/>
          </a:xfrm>
          <a:prstGeom prst="parallelogram">
            <a:avLst>
              <a:gd name="adj" fmla="val 417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095249" y="2788086"/>
            <a:ext cx="6096000" cy="646331"/>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第四步：识别现有安全控制措施，通过对现有安全控制措施的检查，找出现行管理存在的缺陷。</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095249" y="3758497"/>
            <a:ext cx="1928477" cy="1327286"/>
          </a:xfrm>
          <a:prstGeom prst="rect">
            <a:avLst/>
          </a:prstGeom>
        </p:spPr>
        <p:txBody>
          <a:bodyPr wrap="square">
            <a:spAutoFit/>
          </a:bodyPr>
          <a:lstStyle/>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管理措施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人员培训</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安全设施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风险辨识与评价方法介绍及举例</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-JHA</a:t>
            </a: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0" y="2010465"/>
            <a:ext cx="5043825" cy="3896177"/>
          </a:xfrm>
          <a:custGeom>
            <a:avLst/>
            <a:gdLst>
              <a:gd name="connsiteX0" fmla="*/ 0 w 5043825"/>
              <a:gd name="connsiteY0" fmla="*/ 0 h 3896177"/>
              <a:gd name="connsiteX1" fmla="*/ 4035060 w 5043825"/>
              <a:gd name="connsiteY1" fmla="*/ 0 h 3896177"/>
              <a:gd name="connsiteX2" fmla="*/ 5043825 w 5043825"/>
              <a:gd name="connsiteY2" fmla="*/ 3896177 h 3896177"/>
              <a:gd name="connsiteX3" fmla="*/ 0 w 5043825"/>
              <a:gd name="connsiteY3" fmla="*/ 3896177 h 3896177"/>
            </a:gdLst>
            <a:ahLst/>
            <a:cxnLst>
              <a:cxn ang="0">
                <a:pos x="connsiteX0" y="connsiteY0"/>
              </a:cxn>
              <a:cxn ang="0">
                <a:pos x="connsiteX1" y="connsiteY1"/>
              </a:cxn>
              <a:cxn ang="0">
                <a:pos x="connsiteX2" y="connsiteY2"/>
              </a:cxn>
              <a:cxn ang="0">
                <a:pos x="connsiteX3" y="connsiteY3"/>
              </a:cxn>
            </a:cxnLst>
            <a:rect l="l" t="t" r="r" b="b"/>
            <a:pathLst>
              <a:path w="5043825" h="3896177">
                <a:moveTo>
                  <a:pt x="0" y="0"/>
                </a:moveTo>
                <a:lnTo>
                  <a:pt x="4035060" y="0"/>
                </a:lnTo>
                <a:lnTo>
                  <a:pt x="5043825" y="3896177"/>
                </a:lnTo>
                <a:lnTo>
                  <a:pt x="0" y="3896177"/>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流程图: 手动输入 12"/>
          <p:cNvSpPr/>
          <p:nvPr/>
        </p:nvSpPr>
        <p:spPr>
          <a:xfrm rot="5400000">
            <a:off x="573822" y="1436640"/>
            <a:ext cx="3896177" cy="5043825"/>
          </a:xfrm>
          <a:prstGeom prst="flowChartManualInput">
            <a:avLst/>
          </a:prstGeom>
          <a:solidFill>
            <a:srgbClr val="25536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0"/>
          <p:cNvSpPr txBox="1">
            <a:spLocks noChangeArrowheads="1"/>
          </p:cNvSpPr>
          <p:nvPr/>
        </p:nvSpPr>
        <p:spPr bwMode="gray">
          <a:xfrm>
            <a:off x="1052176" y="3758497"/>
            <a:ext cx="22365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2000" b="1" dirty="0">
                <a:solidFill>
                  <a:schemeClr val="bg1"/>
                </a:solidFill>
              </a:rPr>
              <a:t>工作危害分析步骤</a:t>
            </a:r>
            <a:endParaRPr lang="en-US" altLang="zh-CN" sz="2000" b="1" dirty="0">
              <a:solidFill>
                <a:schemeClr val="bg1"/>
              </a:solidFill>
            </a:endParaRPr>
          </a:p>
        </p:txBody>
      </p:sp>
      <p:sp>
        <p:nvSpPr>
          <p:cNvPr id="15" name="平行四边形 14"/>
          <p:cNvSpPr/>
          <p:nvPr/>
        </p:nvSpPr>
        <p:spPr>
          <a:xfrm flipH="1">
            <a:off x="4727863" y="3253062"/>
            <a:ext cx="350061" cy="453338"/>
          </a:xfrm>
          <a:prstGeom prst="parallelogram">
            <a:avLst>
              <a:gd name="adj" fmla="val 417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209549" y="3156565"/>
            <a:ext cx="6096000" cy="646331"/>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第五步：进行风险评估，通过可能性</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L</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与严重性</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S</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的乘积，得出风险度</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R</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的大小。</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5209549" y="4158607"/>
            <a:ext cx="1031051" cy="369332"/>
          </a:xfrm>
          <a:prstGeom prst="rect">
            <a:avLst/>
          </a:prstGeom>
        </p:spPr>
        <p:txBody>
          <a:bodyPr wrap="none">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R</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L×S</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风险辨识与评价方法介绍及举例</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-JHA</a:t>
            </a: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gray">
          <a:xfrm>
            <a:off x="4350526" y="2028532"/>
            <a:ext cx="3417923" cy="3693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b="1">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r>
              <a:rPr lang="zh-CN" altLang="en-US" dirty="0"/>
              <a:t>***公司事件发生的可能性（</a:t>
            </a:r>
            <a:r>
              <a:rPr lang="en-US" altLang="zh-CN" dirty="0"/>
              <a:t>L</a:t>
            </a:r>
            <a:r>
              <a:rPr lang="zh-CN" altLang="en-US" dirty="0"/>
              <a:t>）</a:t>
            </a:r>
            <a:endParaRPr lang="en-US" altLang="zh-CN" dirty="0"/>
          </a:p>
        </p:txBody>
      </p:sp>
      <p:graphicFrame>
        <p:nvGraphicFramePr>
          <p:cNvPr id="12" name="Group 3"/>
          <p:cNvGraphicFramePr>
            <a:graphicFrameLocks noGrp="1"/>
          </p:cNvGraphicFramePr>
          <p:nvPr/>
        </p:nvGraphicFramePr>
        <p:xfrm>
          <a:off x="1551782" y="2945662"/>
          <a:ext cx="9015410" cy="2520950"/>
        </p:xfrm>
        <a:graphic>
          <a:graphicData uri="http://schemas.openxmlformats.org/drawingml/2006/table">
            <a:tbl>
              <a:tblPr/>
              <a:tblGrid>
                <a:gridCol w="1186055"/>
                <a:gridCol w="2615582"/>
                <a:gridCol w="1227793"/>
                <a:gridCol w="1579088"/>
                <a:gridCol w="1161708"/>
                <a:gridCol w="1245184"/>
              </a:tblGrid>
              <a:tr h="758825">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等级</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a:t>
                      </a:r>
                      <a:endParaRPr kumimoji="0"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a:t>
                      </a:r>
                      <a:endParaRPr kumimoji="0"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a:t>
                      </a:r>
                      <a:endParaRPr kumimoji="0"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kumimoji="0"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1762125">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事件发生的可能性</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L</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本作业场所一年发生多次</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公司一年</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内发生</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过；或每</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年发生</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公司内曾经</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发生过</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本行业</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曾经发</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生过</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本行业从</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未发生过</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bl>
          </a:graphicData>
        </a:graphic>
      </p:graphicFrame>
      <p:sp>
        <p:nvSpPr>
          <p:cNvPr id="9"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风险辨识与评价方法介绍及举例</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-JHA</a:t>
            </a: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Box 56"/>
          <p:cNvSpPr txBox="1">
            <a:spLocks noChangeArrowheads="1"/>
          </p:cNvSpPr>
          <p:nvPr/>
        </p:nvSpPr>
        <p:spPr bwMode="gray">
          <a:xfrm>
            <a:off x="4166314" y="1183590"/>
            <a:ext cx="3758486"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defRPr b="1">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zh-CN" altLang="en-US" sz="2000" dirty="0"/>
              <a:t>***公司事件发生的严重度（</a:t>
            </a:r>
            <a:r>
              <a:rPr lang="en-US" altLang="zh-CN" sz="2000" dirty="0"/>
              <a:t>S</a:t>
            </a:r>
            <a:r>
              <a:rPr lang="zh-CN" altLang="en-US" sz="2000" dirty="0"/>
              <a:t>）</a:t>
            </a:r>
            <a:endParaRPr lang="en-US" altLang="zh-CN" sz="2000" dirty="0"/>
          </a:p>
        </p:txBody>
      </p:sp>
      <p:graphicFrame>
        <p:nvGraphicFramePr>
          <p:cNvPr id="8" name="Group 2"/>
          <p:cNvGraphicFramePr>
            <a:graphicFrameLocks noGrp="1"/>
          </p:cNvGraphicFramePr>
          <p:nvPr/>
        </p:nvGraphicFramePr>
        <p:xfrm>
          <a:off x="1469232" y="1785153"/>
          <a:ext cx="9180512" cy="4638742"/>
        </p:xfrm>
        <a:graphic>
          <a:graphicData uri="http://schemas.openxmlformats.org/drawingml/2006/table">
            <a:tbl>
              <a:tblPr/>
              <a:tblGrid>
                <a:gridCol w="657015"/>
                <a:gridCol w="1809893"/>
                <a:gridCol w="2110951"/>
                <a:gridCol w="2822866"/>
                <a:gridCol w="1779787"/>
              </a:tblGrid>
              <a:tr h="306960">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等级</a:t>
                      </a:r>
                      <a:endParaRPr kumimoji="0" lang="zh-CN" altLang="en-US" sz="16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人员伤害</a:t>
                      </a:r>
                      <a:endParaRPr kumimoji="0" lang="zh-CN" altLang="en-US" sz="16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财产损失（万元）</a:t>
                      </a:r>
                      <a:endParaRPr kumimoji="0" lang="zh-CN" altLang="en-US" sz="16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环境污染</a:t>
                      </a:r>
                      <a:endParaRPr kumimoji="0" lang="zh-CN" altLang="en-US" sz="16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tabLst>
                          <a:tab pos="276225" algn="l"/>
                        </a:tabLst>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tabLst>
                          <a:tab pos="276225" algn="l"/>
                        </a:tabLst>
                        <a:defRPr sz="2400">
                          <a:solidFill>
                            <a:schemeClr val="tx1"/>
                          </a:solidFill>
                          <a:latin typeface="Arial" panose="020B0604020202020204" pitchFamily="34" charset="0"/>
                        </a:defRPr>
                      </a:lvl2pPr>
                      <a:lvl3pPr marL="1143000" indent="-228600">
                        <a:spcBef>
                          <a:spcPct val="20000"/>
                        </a:spcBef>
                        <a:buClr>
                          <a:schemeClr val="tx1"/>
                        </a:buClr>
                        <a:tabLst>
                          <a:tab pos="276225" algn="l"/>
                        </a:tabLst>
                        <a:defRPr sz="2000">
                          <a:solidFill>
                            <a:schemeClr val="tx1"/>
                          </a:solidFill>
                          <a:latin typeface="Arial" panose="020B0604020202020204" pitchFamily="34" charset="0"/>
                        </a:defRPr>
                      </a:lvl3pPr>
                      <a:lvl4pPr marL="1600200" indent="-228600">
                        <a:spcBef>
                          <a:spcPct val="20000"/>
                        </a:spcBef>
                        <a:tabLst>
                          <a:tab pos="276225" algn="l"/>
                        </a:tabLst>
                        <a:defRPr>
                          <a:solidFill>
                            <a:schemeClr val="tx1"/>
                          </a:solidFill>
                          <a:latin typeface="Arial" panose="020B0604020202020204" pitchFamily="34" charset="0"/>
                        </a:defRPr>
                      </a:lvl4pPr>
                      <a:lvl5pPr marL="2057400" indent="-228600">
                        <a:spcBef>
                          <a:spcPct val="20000"/>
                        </a:spcBef>
                        <a:tabLst>
                          <a:tab pos="276225" algn="l"/>
                        </a:tabLst>
                        <a:defRPr>
                          <a:solidFill>
                            <a:schemeClr val="tx1"/>
                          </a:solidFill>
                          <a:latin typeface="Arial" panose="020B0604020202020204" pitchFamily="34" charset="0"/>
                        </a:defRPr>
                      </a:lvl5pPr>
                      <a:lvl6pPr marL="2514600" indent="-228600" fontAlgn="base">
                        <a:spcBef>
                          <a:spcPct val="20000"/>
                        </a:spcBef>
                        <a:spcAft>
                          <a:spcPct val="0"/>
                        </a:spcAft>
                        <a:tabLst>
                          <a:tab pos="276225" algn="l"/>
                        </a:tabLst>
                        <a:defRPr>
                          <a:solidFill>
                            <a:schemeClr val="tx1"/>
                          </a:solidFill>
                          <a:latin typeface="Arial" panose="020B0604020202020204" pitchFamily="34" charset="0"/>
                        </a:defRPr>
                      </a:lvl6pPr>
                      <a:lvl7pPr marL="2971800" indent="-228600" fontAlgn="base">
                        <a:spcBef>
                          <a:spcPct val="20000"/>
                        </a:spcBef>
                        <a:spcAft>
                          <a:spcPct val="0"/>
                        </a:spcAft>
                        <a:tabLst>
                          <a:tab pos="276225" algn="l"/>
                        </a:tabLst>
                        <a:defRPr>
                          <a:solidFill>
                            <a:schemeClr val="tx1"/>
                          </a:solidFill>
                          <a:latin typeface="Arial" panose="020B0604020202020204" pitchFamily="34" charset="0"/>
                        </a:defRPr>
                      </a:lvl7pPr>
                      <a:lvl8pPr marL="3429000" indent="-228600" fontAlgn="base">
                        <a:spcBef>
                          <a:spcPct val="20000"/>
                        </a:spcBef>
                        <a:spcAft>
                          <a:spcPct val="0"/>
                        </a:spcAft>
                        <a:tabLst>
                          <a:tab pos="276225" algn="l"/>
                        </a:tabLst>
                        <a:defRPr>
                          <a:solidFill>
                            <a:schemeClr val="tx1"/>
                          </a:solidFill>
                          <a:latin typeface="Arial" panose="020B0604020202020204" pitchFamily="34" charset="0"/>
                        </a:defRPr>
                      </a:lvl8pPr>
                      <a:lvl9pPr marL="3886200" indent="-228600" fontAlgn="base">
                        <a:spcBef>
                          <a:spcPct val="20000"/>
                        </a:spcBef>
                        <a:spcAft>
                          <a:spcPct val="0"/>
                        </a:spcAft>
                        <a:tabLst>
                          <a:tab pos="276225"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tab pos="276225" algn="l"/>
                        </a:tabLst>
                      </a:pPr>
                      <a:r>
                        <a:rPr kumimoji="0" lang="zh-CN" altLang="en-US" sz="16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声誉</a:t>
                      </a:r>
                      <a:endParaRPr kumimoji="0" lang="zh-CN" altLang="en-US" sz="16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733679">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a:t>
                      </a:r>
                      <a:endPar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人以上死亡；</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人以上重伤</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一次事故直接经济损失在</a:t>
                      </a: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500</a:t>
                      </a: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万元及以上</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长期严重的环境污染。造成大范围的损害，一定时期内触犯法律或超过法规限值</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国际影响</a:t>
                      </a:r>
                      <a:endPar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733679">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4</a:t>
                      </a:r>
                      <a:endPar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到</a:t>
                      </a: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人死亡；</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多人重伤</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一次事故直接经济损失在</a:t>
                      </a: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100</a:t>
                      </a: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万元及以上，</a:t>
                      </a: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500</a:t>
                      </a: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万元以下</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kern="1200"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严重的环境污染。需要采取措施进行恢复；一段时间超过法规限值</a:t>
                      </a:r>
                      <a:endParaRPr kumimoji="0" lang="zh-CN" altLang="en-US" sz="1400" b="0" i="0" u="none" strike="noStrike" kern="1200"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国内影响。政府管制，媒体和公众关注负面后果</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733679">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严重伤害；</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职业相关疾病；</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部分失能</a:t>
                      </a:r>
                      <a:endPar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一次事故直接经济损失在</a:t>
                      </a: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万元及以上，</a:t>
                      </a: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100</a:t>
                      </a: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万元以下</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当地社区污染。影响社区，</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多次超过法规限制，或收</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到抱怨</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地区影响。政府管制，公众关注负面后果</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941386">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2</a:t>
                      </a:r>
                      <a:endPar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工作受限；</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轻伤</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一次事故直接经济损失在</a:t>
                      </a: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万元及以上，</a:t>
                      </a: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万元以下</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轻微污染，一次性的泄漏</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或超标排放，不造成后续</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污染</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社区、邻居、合作伙伴影响</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733679">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医疗处理，但不需</a:t>
                      </a:r>
                      <a:endPar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住院；</a:t>
                      </a:r>
                      <a:endPar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短时间身体不适</a:t>
                      </a:r>
                      <a:endPar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一次事故直接经济损失在</a:t>
                      </a:r>
                      <a:r>
                        <a:rPr kumimoji="0" lang="en-US" altLang="zh-CN"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万元以下</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施工区域内泄漏，不造成</a:t>
                      </a:r>
                      <a:endPar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污染或耗费</a:t>
                      </a:r>
                      <a:endPar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公司内部影响。</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公司内部关注</a:t>
                      </a:r>
                      <a:endPar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bl>
          </a:graphicData>
        </a:graphic>
      </p:graphicFrame>
      <p:sp>
        <p:nvSpPr>
          <p:cNvPr id="9"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风险辨识与评价方法介绍及举例</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-JHA</a:t>
            </a: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Box 2"/>
          <p:cNvSpPr txBox="1">
            <a:spLocks noChangeArrowheads="1"/>
          </p:cNvSpPr>
          <p:nvPr/>
        </p:nvSpPr>
        <p:spPr bwMode="gray">
          <a:xfrm>
            <a:off x="4198938" y="1425023"/>
            <a:ext cx="372110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zh-CN" altLang="zh-CN" dirty="0"/>
              <a:t>***公司风险度评价表（R） </a:t>
            </a:r>
            <a:endParaRPr lang="en-US" altLang="zh-CN" dirty="0"/>
          </a:p>
        </p:txBody>
      </p:sp>
      <p:graphicFrame>
        <p:nvGraphicFramePr>
          <p:cNvPr id="8" name="Group 3"/>
          <p:cNvGraphicFramePr>
            <a:graphicFrameLocks noGrp="1"/>
          </p:cNvGraphicFramePr>
          <p:nvPr/>
        </p:nvGraphicFramePr>
        <p:xfrm>
          <a:off x="1944688" y="2124075"/>
          <a:ext cx="8229600" cy="3998912"/>
        </p:xfrm>
        <a:graphic>
          <a:graphicData uri="http://schemas.openxmlformats.org/drawingml/2006/table">
            <a:tbl>
              <a:tblPr/>
              <a:tblGrid>
                <a:gridCol w="2222500"/>
                <a:gridCol w="1201738"/>
                <a:gridCol w="1201737"/>
                <a:gridCol w="1200150"/>
                <a:gridCol w="1201738"/>
                <a:gridCol w="1201737"/>
              </a:tblGrid>
              <a:tr h="701151">
                <a:tc>
                  <a:txBody>
                    <a:bodyPr/>
                    <a:lstStyle>
                      <a:lvl1pPr marL="342900" indent="32385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2385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       L</a:t>
                      </a:r>
                      <a:endPar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p>
                      <a:pPr marL="342900" marR="0" lvl="0" indent="32385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S</a:t>
                      </a:r>
                      <a:endPar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w="12700" cap="flat" cmpd="sng" algn="ctr">
                      <a:solidFill>
                        <a:schemeClr val="tx1"/>
                      </a:solidFill>
                      <a:prstDash val="solid"/>
                      <a:round/>
                      <a:headEnd type="none" w="sm" len="lg"/>
                      <a:tailEnd type="triangle" w="sm" len="lg"/>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endPar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endPar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658917">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a:t>
                      </a:r>
                      <a:endPar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0E0E0"/>
                    </a:solidFill>
                  </a:tcPr>
                </a:tc>
              </a:tr>
              <a:tr h="660505">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658917">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endPar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0E0E0"/>
                    </a:solid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endPar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tr>
              <a:tr h="658917">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a:t>
                      </a:r>
                      <a:endPar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tr>
              <a:tr h="660505">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endPar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1" i="0" u="none" strike="noStrike" cap="none" normalizeH="0" baseline="0" dirty="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tr>
            </a:tbl>
          </a:graphicData>
        </a:graphic>
      </p:graphicFrame>
      <p:sp>
        <p:nvSpPr>
          <p:cNvPr id="9"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风险辨识与评价方法介绍及举例</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-JHA</a:t>
            </a: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 Box 35"/>
          <p:cNvSpPr txBox="1">
            <a:spLocks noChangeArrowheads="1"/>
          </p:cNvSpPr>
          <p:nvPr/>
        </p:nvSpPr>
        <p:spPr bwMode="gray">
          <a:xfrm>
            <a:off x="4074008" y="1436941"/>
            <a:ext cx="3970959"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zh-CN" altLang="zh-CN" dirty="0"/>
              <a:t>***公司风险控制措施及实施期限 </a:t>
            </a:r>
            <a:endParaRPr lang="en-US" altLang="zh-CN" dirty="0"/>
          </a:p>
        </p:txBody>
      </p:sp>
      <p:graphicFrame>
        <p:nvGraphicFramePr>
          <p:cNvPr id="10" name="Group 2"/>
          <p:cNvGraphicFramePr>
            <a:graphicFrameLocks noGrp="1"/>
          </p:cNvGraphicFramePr>
          <p:nvPr/>
        </p:nvGraphicFramePr>
        <p:xfrm>
          <a:off x="1431132" y="2322633"/>
          <a:ext cx="9256712" cy="3585210"/>
        </p:xfrm>
        <a:graphic>
          <a:graphicData uri="http://schemas.openxmlformats.org/drawingml/2006/table">
            <a:tbl>
              <a:tblPr/>
              <a:tblGrid>
                <a:gridCol w="1337438"/>
                <a:gridCol w="1592783"/>
                <a:gridCol w="4394438"/>
                <a:gridCol w="1932053"/>
              </a:tblGrid>
              <a:tr h="635000">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风险度</a:t>
                      </a:r>
                      <a:r>
                        <a:rPr kumimoji="0" lang="en-US" altLang="zh-CN"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R</a:t>
                      </a:r>
                      <a:endParaRPr kumimoji="0" lang="en-US" altLang="zh-CN"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风险等级</a:t>
                      </a:r>
                      <a:endPar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应采取的行动</a:t>
                      </a:r>
                      <a:r>
                        <a:rPr kumimoji="0" lang="en-US" altLang="zh-CN"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控制措施</a:t>
                      </a:r>
                      <a:endPar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实施期限</a:t>
                      </a:r>
                      <a:endPar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998538">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红色区域</a:t>
                      </a:r>
                      <a:r>
                        <a:rPr kumimoji="0" lang="en-US" altLang="zh-CN"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R3</a:t>
                      </a:r>
                      <a:endParaRPr kumimoji="0" lang="en-US" altLang="zh-CN"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重大（</a:t>
                      </a:r>
                      <a:r>
                        <a:rPr kumimoji="0" lang="en-US" altLang="zh-CN"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H</a:t>
                      </a: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采取紧急措施降低风险；纳入</a:t>
                      </a:r>
                      <a:r>
                        <a:rPr kumimoji="0" lang="en-US" altLang="zh-CN"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HSE</a:t>
                      </a: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目标管理，制定方案。建立运行控制程序，加强培训及沟</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通，定期检查、检测及评估。</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立即或近</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ctr" defTabSz="914400" rtl="0" eaLnBrk="0" fontAlgn="base" latinLnBrk="0" hangingPunct="0">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期整改</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1000125">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白色区域</a:t>
                      </a:r>
                      <a:r>
                        <a:rPr kumimoji="0" lang="en-US" altLang="zh-CN"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R2</a:t>
                      </a:r>
                      <a:endParaRPr kumimoji="0" lang="en-US" altLang="zh-CN"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中等（</a:t>
                      </a:r>
                      <a:r>
                        <a:rPr kumimoji="0" lang="en-US" altLang="zh-CN"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M</a:t>
                      </a: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建立操作规程、作业指导书，或其他管理措施</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来控制。必要时纳入目标管理，制定方案。</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考虑合理可行性，尽可能降低风险。</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条件许可时治理</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927100">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灰色区域</a:t>
                      </a:r>
                      <a:r>
                        <a:rPr kumimoji="0" lang="en-US" altLang="zh-CN"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R1</a:t>
                      </a:r>
                      <a:endParaRPr kumimoji="0" lang="en-US" altLang="zh-CN"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一般（</a:t>
                      </a:r>
                      <a:r>
                        <a:rPr kumimoji="0" lang="en-US" altLang="zh-CN"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L</a:t>
                      </a: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可接受的风险，但考虑合理可行性，尽可能降</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低风险。</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无</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bl>
          </a:graphicData>
        </a:graphic>
      </p:graphicFrame>
      <p:sp>
        <p:nvSpPr>
          <p:cNvPr id="11"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风险辨识与评价方法介绍及举例</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-JHA</a:t>
            </a: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79425" y="177619"/>
            <a:ext cx="3877986" cy="584775"/>
          </a:xfrm>
          <a:prstGeom prst="rect">
            <a:avLst/>
          </a:prstGeom>
        </p:spPr>
        <p:txBody>
          <a:bodyPr wrap="non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风险管理的历史发展</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graphicFrame>
        <p:nvGraphicFramePr>
          <p:cNvPr id="9" name="Group 119"/>
          <p:cNvGraphicFramePr>
            <a:graphicFrameLocks noGrp="1"/>
          </p:cNvGraphicFramePr>
          <p:nvPr>
            <p:ph idx="1"/>
          </p:nvPr>
        </p:nvGraphicFramePr>
        <p:xfrm>
          <a:off x="1396206" y="1329286"/>
          <a:ext cx="9399587" cy="5338848"/>
        </p:xfrm>
        <a:graphic>
          <a:graphicData uri="http://schemas.openxmlformats.org/drawingml/2006/table">
            <a:tbl>
              <a:tblPr/>
              <a:tblGrid>
                <a:gridCol w="1504949"/>
                <a:gridCol w="6333479"/>
                <a:gridCol w="1561159"/>
              </a:tblGrid>
              <a:tr h="348133">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时间节点</a:t>
                      </a:r>
                      <a:endPar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主要特征</a:t>
                      </a:r>
                      <a:endPar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代表国家</a:t>
                      </a:r>
                      <a:endPar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835519">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1930</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年代</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rgbClr val="A90119"/>
                          </a:solidFill>
                          <a:effectLst/>
                          <a:latin typeface="微软雅黑" panose="020B0503020204020204" pitchFamily="34" charset="-122"/>
                          <a:ea typeface="微软雅黑" panose="020B0503020204020204" pitchFamily="34" charset="-122"/>
                        </a:rPr>
                        <a:t>风险管理开始萌芽：</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为应对</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1929-1933</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年的世界性经济危机，美国许多大中企业设立了保险管理部，负责安排企业的各种保险项目。可见，当时的风险管理主要依赖保险手段。</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美国</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591826">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1938</a:t>
                      </a: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年代</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rgbClr val="A90119"/>
                          </a:solidFill>
                          <a:effectLst/>
                          <a:latin typeface="微软雅黑" panose="020B0503020204020204" pitchFamily="34" charset="-122"/>
                          <a:ea typeface="微软雅黑" panose="020B0503020204020204" pitchFamily="34" charset="-122"/>
                        </a:rPr>
                        <a:t>风险管理学科形成：</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美国企业对风险管理开始采用科学的方法，并逐步积累了丰富的经验。</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1950</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年代，风险管理发展成为一门学科。</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美国</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591826">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1970</a:t>
                      </a: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年代</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rgbClr val="A90119"/>
                          </a:solidFill>
                          <a:effectLst/>
                          <a:latin typeface="微软雅黑" panose="020B0503020204020204" pitchFamily="34" charset="-122"/>
                          <a:ea typeface="微软雅黑" panose="020B0503020204020204" pitchFamily="34" charset="-122"/>
                        </a:rPr>
                        <a:t>全球性风险管理运动：</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随着企业面临的风险复杂多样和风险费用的增加，法国和日本从美国引进风险管理并进行了研究。</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法国、日本</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932996">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近</a:t>
                      </a: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20</a:t>
                      </a: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年来</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rgbClr val="A90119"/>
                          </a:solidFill>
                          <a:effectLst/>
                          <a:latin typeface="微软雅黑" panose="020B0503020204020204" pitchFamily="34" charset="-122"/>
                          <a:ea typeface="微软雅黑" panose="020B0503020204020204" pitchFamily="34" charset="-122"/>
                        </a:rPr>
                        <a:t>风险管理新发展阶段：</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1983</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年在美国召开的风险和保险管理协会年会上，世界各国专家学者云集纽约，共同讨论并通过了“</a:t>
                      </a:r>
                      <a:r>
                        <a:rPr kumimoji="0" lang="en-US" altLang="zh-CN" sz="1600" b="0" i="0" u="none" strike="noStrike" cap="none" normalizeH="0" baseline="0" dirty="0">
                          <a:ln>
                            <a:noFill/>
                          </a:ln>
                          <a:solidFill>
                            <a:srgbClr val="A90119"/>
                          </a:solidFill>
                          <a:effectLst/>
                          <a:latin typeface="微软雅黑" panose="020B0503020204020204" pitchFamily="34" charset="-122"/>
                          <a:ea typeface="微软雅黑" panose="020B0503020204020204" pitchFamily="34" charset="-122"/>
                        </a:rPr>
                        <a:t>101</a:t>
                      </a:r>
                      <a:r>
                        <a:rPr kumimoji="0" lang="zh-CN" altLang="en-US" sz="1600" b="0" i="0" u="none" strike="noStrike" cap="none" normalizeH="0" baseline="0" dirty="0">
                          <a:ln>
                            <a:noFill/>
                          </a:ln>
                          <a:solidFill>
                            <a:srgbClr val="A90119"/>
                          </a:solidFill>
                          <a:effectLst/>
                          <a:latin typeface="微软雅黑" panose="020B0503020204020204" pitchFamily="34" charset="-122"/>
                          <a:ea typeface="微软雅黑" panose="020B0503020204020204" pitchFamily="34" charset="-122"/>
                        </a:rPr>
                        <a:t>条风险管理准则</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”，标志着风险管理的发展已进入了一个新的发展阶段。</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美国、英国、</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法国、德国、</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日本等</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r h="1079212">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endPar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1980</a:t>
                      </a: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年代</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中国对风险管理的研究开始于</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1980</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年代。一些学者将</a:t>
                      </a:r>
                      <a:r>
                        <a:rPr kumimoji="0" lang="zh-CN" altLang="en-US" sz="1600" b="0" i="0" u="none" strike="noStrike" cap="none" normalizeH="0" baseline="0" dirty="0">
                          <a:ln>
                            <a:noFill/>
                          </a:ln>
                          <a:solidFill>
                            <a:srgbClr val="A90119"/>
                          </a:solidFill>
                          <a:effectLst/>
                          <a:latin typeface="微软雅黑" panose="020B0503020204020204" pitchFamily="34" charset="-122"/>
                          <a:ea typeface="微软雅黑" panose="020B0503020204020204" pitchFamily="34" charset="-122"/>
                        </a:rPr>
                        <a:t>风险管理和安全系统工程</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理论引入中国，在少数企业试用中感觉比较满意。但是，中国大部分企业缺乏对风险管理的认识，也没有建立专门的风险管理机构。作为一门学科，风险管理学在中国仍旧处于起步阶段。</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30000"/>
                        </a:lnSpc>
                        <a:spcBef>
                          <a:spcPts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0" y="2010465"/>
            <a:ext cx="5043825" cy="3896177"/>
          </a:xfrm>
          <a:custGeom>
            <a:avLst/>
            <a:gdLst>
              <a:gd name="connsiteX0" fmla="*/ 0 w 5043825"/>
              <a:gd name="connsiteY0" fmla="*/ 0 h 3896177"/>
              <a:gd name="connsiteX1" fmla="*/ 4035060 w 5043825"/>
              <a:gd name="connsiteY1" fmla="*/ 0 h 3896177"/>
              <a:gd name="connsiteX2" fmla="*/ 5043825 w 5043825"/>
              <a:gd name="connsiteY2" fmla="*/ 3896177 h 3896177"/>
              <a:gd name="connsiteX3" fmla="*/ 0 w 5043825"/>
              <a:gd name="connsiteY3" fmla="*/ 3896177 h 3896177"/>
            </a:gdLst>
            <a:ahLst/>
            <a:cxnLst>
              <a:cxn ang="0">
                <a:pos x="connsiteX0" y="connsiteY0"/>
              </a:cxn>
              <a:cxn ang="0">
                <a:pos x="connsiteX1" y="connsiteY1"/>
              </a:cxn>
              <a:cxn ang="0">
                <a:pos x="connsiteX2" y="connsiteY2"/>
              </a:cxn>
              <a:cxn ang="0">
                <a:pos x="connsiteX3" y="connsiteY3"/>
              </a:cxn>
            </a:cxnLst>
            <a:rect l="l" t="t" r="r" b="b"/>
            <a:pathLst>
              <a:path w="5043825" h="3896177">
                <a:moveTo>
                  <a:pt x="0" y="0"/>
                </a:moveTo>
                <a:lnTo>
                  <a:pt x="4035060" y="0"/>
                </a:lnTo>
                <a:lnTo>
                  <a:pt x="5043825" y="3896177"/>
                </a:lnTo>
                <a:lnTo>
                  <a:pt x="0" y="3896177"/>
                </a:lnTo>
                <a:close/>
              </a:path>
            </a:pathLst>
          </a:custGeom>
        </p:spPr>
      </p:pic>
      <p:sp>
        <p:nvSpPr>
          <p:cNvPr id="8" name="流程图: 手动输入 7"/>
          <p:cNvSpPr/>
          <p:nvPr/>
        </p:nvSpPr>
        <p:spPr>
          <a:xfrm rot="5400000">
            <a:off x="573822" y="1436640"/>
            <a:ext cx="3896177" cy="5043825"/>
          </a:xfrm>
          <a:prstGeom prst="flowChartManualInput">
            <a:avLst/>
          </a:prstGeom>
          <a:solidFill>
            <a:srgbClr val="25536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 Box 10"/>
          <p:cNvSpPr txBox="1">
            <a:spLocks noChangeArrowheads="1"/>
          </p:cNvSpPr>
          <p:nvPr/>
        </p:nvSpPr>
        <p:spPr bwMode="gray">
          <a:xfrm>
            <a:off x="1052176" y="3758497"/>
            <a:ext cx="22365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2000" b="1" dirty="0">
                <a:solidFill>
                  <a:schemeClr val="bg1"/>
                </a:solidFill>
              </a:rPr>
              <a:t>工作危害分析步骤</a:t>
            </a:r>
            <a:endParaRPr lang="en-US" altLang="zh-CN" sz="2000" b="1" dirty="0">
              <a:solidFill>
                <a:schemeClr val="bg1"/>
              </a:solidFill>
            </a:endParaRPr>
          </a:p>
        </p:txBody>
      </p:sp>
      <p:sp>
        <p:nvSpPr>
          <p:cNvPr id="12" name="平行四边形 11"/>
          <p:cNvSpPr/>
          <p:nvPr/>
        </p:nvSpPr>
        <p:spPr>
          <a:xfrm flipH="1">
            <a:off x="4651663" y="2719662"/>
            <a:ext cx="350061" cy="453338"/>
          </a:xfrm>
          <a:prstGeom prst="parallelogram">
            <a:avLst>
              <a:gd name="adj" fmla="val 417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133349" y="2761665"/>
            <a:ext cx="4081567" cy="369332"/>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第六步：提出安全措施建议。             </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133349" y="3225097"/>
            <a:ext cx="3629651" cy="2163926"/>
          </a:xfrm>
          <a:prstGeom prst="rect">
            <a:avLst/>
          </a:prstGeom>
        </p:spPr>
        <p:txBody>
          <a:bodyPr wrap="square">
            <a:spAutoFit/>
          </a:bodyPr>
          <a:lstStyle/>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安全防护设施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安全监控、报警系统</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工艺技术及流程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操作技术、防护用品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indent="360045"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监督检查、人员培训等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风险辨识与评价方法介绍及举例</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-JHA</a:t>
            </a: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rPr>
              <a:t> </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951358"/>
            <a:ext cx="12192000" cy="5906641"/>
          </a:xfrm>
          <a:prstGeom prst="rect">
            <a:avLst/>
          </a:prstGeom>
        </p:spPr>
      </p:pic>
      <p:sp>
        <p:nvSpPr>
          <p:cNvPr id="17" name="平行四边形 16"/>
          <p:cNvSpPr/>
          <p:nvPr/>
        </p:nvSpPr>
        <p:spPr>
          <a:xfrm>
            <a:off x="-1282702" y="1995053"/>
            <a:ext cx="7632702" cy="3746655"/>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5753100" y="1995053"/>
            <a:ext cx="7251700" cy="3746655"/>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anose="02010600040101010101" pitchFamily="2" charset="-122"/>
                <a:ea typeface="华文中宋" panose="02010600040101010101" pitchFamily="2" charset="-122"/>
              </a:defRPr>
            </a:lvl1pPr>
          </a:lstStyle>
          <a:p>
            <a:r>
              <a:rPr lang="zh-CN" altLang="en-US" dirty="0"/>
              <a:t>风险辨识与评价方法介绍及举例</a:t>
            </a:r>
            <a:r>
              <a:rPr lang="en-US" altLang="zh-CN" dirty="0"/>
              <a:t>-PHA </a:t>
            </a:r>
            <a:endParaRPr lang="en-US" altLang="zh-CN" dirty="0"/>
          </a:p>
        </p:txBody>
      </p:sp>
      <p:sp>
        <p:nvSpPr>
          <p:cNvPr id="14" name="矩形 13"/>
          <p:cNvSpPr/>
          <p:nvPr/>
        </p:nvSpPr>
        <p:spPr>
          <a:xfrm>
            <a:off x="679450" y="2955648"/>
            <a:ext cx="4705350" cy="17054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预先危险性分析（</a:t>
            </a:r>
            <a:r>
              <a:rPr lang="en-US" altLang="zh-CN" dirty="0">
                <a:solidFill>
                  <a:schemeClr val="bg1"/>
                </a:solidFill>
                <a:latin typeface="微软雅黑" panose="020B0503020204020204" pitchFamily="34" charset="-122"/>
                <a:ea typeface="微软雅黑" panose="020B0503020204020204" pitchFamily="34" charset="-122"/>
              </a:rPr>
              <a:t>Preliminary Hazard Analysis, </a:t>
            </a:r>
            <a:r>
              <a:rPr lang="zh-CN" altLang="en-US" dirty="0">
                <a:solidFill>
                  <a:schemeClr val="bg1"/>
                </a:solidFill>
                <a:latin typeface="微软雅黑" panose="020B0503020204020204" pitchFamily="34" charset="-122"/>
                <a:ea typeface="微软雅黑" panose="020B0503020204020204" pitchFamily="34" charset="-122"/>
              </a:rPr>
              <a:t>简称</a:t>
            </a:r>
            <a:r>
              <a:rPr lang="en-US" altLang="zh-CN" dirty="0">
                <a:solidFill>
                  <a:schemeClr val="bg1"/>
                </a:solidFill>
                <a:latin typeface="微软雅黑" panose="020B0503020204020204" pitchFamily="34" charset="-122"/>
                <a:ea typeface="微软雅黑" panose="020B0503020204020204" pitchFamily="34" charset="-122"/>
              </a:rPr>
              <a:t>PHA</a:t>
            </a:r>
            <a:r>
              <a:rPr lang="zh-CN" altLang="en-US" dirty="0">
                <a:solidFill>
                  <a:schemeClr val="bg1"/>
                </a:solidFill>
                <a:latin typeface="微软雅黑" panose="020B0503020204020204" pitchFamily="34" charset="-122"/>
                <a:ea typeface="微软雅黑" panose="020B0503020204020204" pitchFamily="34" charset="-122"/>
              </a:rPr>
              <a:t>），也称初始危险性分析，它是一份实现系统安全的初步或初始的计划，是在方案开发初期或设计阶段之初完成的。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973888" y="2955648"/>
            <a:ext cx="4616450" cy="17054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预先危险性分析是在每项生产活动之前，特别是在设计开始阶段，预先对系统中存在的危险类别、危险产生条件、事故后果等做概略分析。</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anose="02010600040101010101" pitchFamily="2" charset="-122"/>
                <a:ea typeface="华文中宋" panose="02010600040101010101" pitchFamily="2" charset="-122"/>
              </a:defRPr>
            </a:lvl1pPr>
          </a:lstStyle>
          <a:p>
            <a:r>
              <a:rPr lang="zh-CN" altLang="en-US" dirty="0"/>
              <a:t>风险辨识与评价方法介绍及举例</a:t>
            </a:r>
            <a:r>
              <a:rPr lang="en-US" altLang="zh-CN" dirty="0"/>
              <a:t>-PHA </a:t>
            </a:r>
            <a:endParaRPr lang="en-US" altLang="zh-CN" dirty="0"/>
          </a:p>
        </p:txBody>
      </p:sp>
      <p:sp>
        <p:nvSpPr>
          <p:cNvPr id="7" name="矩形 6"/>
          <p:cNvSpPr/>
          <p:nvPr/>
        </p:nvSpPr>
        <p:spPr>
          <a:xfrm>
            <a:off x="3204397" y="2030193"/>
            <a:ext cx="8166100" cy="17054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1"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在项目、工程的初期阶段，特别是在设计、施工的开始之前，对系统存在危害类别、出现条件、事故后果等进行分析，尽可能评价出潜在的危险性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对现有及已建成的装置、设施进行维修、改扩建之前进行宏观的、粗略的危害和潜在的事故分析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00100" y="2158996"/>
            <a:ext cx="1663700" cy="1447799"/>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2375790" y="2729605"/>
            <a:ext cx="482600" cy="306580"/>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1073966" y="2712079"/>
            <a:ext cx="1210588" cy="369332"/>
          </a:xfrm>
          <a:prstGeom prst="rect">
            <a:avLst/>
          </a:prstGeom>
        </p:spPr>
        <p:txBody>
          <a:bodyPr wrap="none">
            <a:spAutoFit/>
          </a:bodyPr>
          <a:lstStyle/>
          <a:p>
            <a:pPr algn="ctr">
              <a:lnSpc>
                <a:spcPct val="90000"/>
              </a:lnSpc>
            </a:pPr>
            <a:r>
              <a:rPr lang="zh-CN" altLang="en-US" sz="2000" b="1" dirty="0">
                <a:solidFill>
                  <a:schemeClr val="bg1"/>
                </a:solidFill>
                <a:latin typeface="微软雅黑" panose="020B0503020204020204" pitchFamily="34" charset="-122"/>
                <a:ea typeface="微软雅黑" panose="020B0503020204020204" pitchFamily="34" charset="-122"/>
              </a:rPr>
              <a:t>适用范围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800100" y="4288679"/>
            <a:ext cx="1663700" cy="14477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2375790" y="4859288"/>
            <a:ext cx="482600" cy="30658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1283136" y="4827912"/>
            <a:ext cx="697627" cy="369332"/>
          </a:xfrm>
          <a:prstGeom prst="rect">
            <a:avLst/>
          </a:prstGeom>
        </p:spPr>
        <p:txBody>
          <a:bodyPr wrap="none">
            <a:spAutoFit/>
          </a:bodyPr>
          <a:lstStyle/>
          <a:p>
            <a:pPr algn="ctr">
              <a:lnSpc>
                <a:spcPct val="90000"/>
              </a:lnSpc>
            </a:pPr>
            <a:r>
              <a:rPr lang="zh-CN" altLang="en-US" sz="2000" b="1" dirty="0">
                <a:solidFill>
                  <a:schemeClr val="bg1"/>
                </a:solidFill>
                <a:latin typeface="微软雅黑" panose="020B0503020204020204" pitchFamily="34" charset="-122"/>
                <a:ea typeface="微软雅黑" panose="020B0503020204020204" pitchFamily="34" charset="-122"/>
              </a:rPr>
              <a:t>用途</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204396" y="4343516"/>
            <a:ext cx="8166099" cy="13381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1"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在设计、施工、检修、改扩建等项目开始之前发现系统存在的危害和潜在隐患，为从根本上消除隐患提供依据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为</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HAZOP</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FMEA</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等风险分析方法提供依据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anose="02010600040101010101" pitchFamily="2" charset="-122"/>
                <a:ea typeface="华文中宋" panose="02010600040101010101" pitchFamily="2" charset="-122"/>
              </a:defRPr>
            </a:lvl1pPr>
          </a:lstStyle>
          <a:p>
            <a:r>
              <a:rPr lang="zh-CN" altLang="en-US" dirty="0"/>
              <a:t>风险辨识与评价方法介绍及举例</a:t>
            </a:r>
            <a:r>
              <a:rPr lang="en-US" altLang="zh-CN" dirty="0"/>
              <a:t>-PHA </a:t>
            </a:r>
            <a:endParaRPr lang="en-US" altLang="zh-CN" dirty="0"/>
          </a:p>
        </p:txBody>
      </p:sp>
      <p:sp>
        <p:nvSpPr>
          <p:cNvPr id="7" name="Text Box 10"/>
          <p:cNvSpPr txBox="1">
            <a:spLocks noChangeArrowheads="1"/>
          </p:cNvSpPr>
          <p:nvPr/>
        </p:nvSpPr>
        <p:spPr bwMode="gray">
          <a:xfrm>
            <a:off x="4780933" y="1569811"/>
            <a:ext cx="25571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zh-CN" altLang="en-US"/>
              <a:t>预先危险性分析步骤 </a:t>
            </a:r>
            <a:endParaRPr lang="en-US" altLang="zh-CN"/>
          </a:p>
        </p:txBody>
      </p:sp>
      <p:sp>
        <p:nvSpPr>
          <p:cNvPr id="8" name="平行四边形 7"/>
          <p:cNvSpPr/>
          <p:nvPr/>
        </p:nvSpPr>
        <p:spPr>
          <a:xfrm>
            <a:off x="1031195" y="2559990"/>
            <a:ext cx="1799772" cy="507995"/>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92499" y="2629321"/>
            <a:ext cx="87716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第一步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023520" y="2629321"/>
            <a:ext cx="4865434"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收集系统包括项目、工程、装置的有关资料。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031195" y="3231992"/>
            <a:ext cx="6096000" cy="15669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1" indent="-285750" algn="just">
              <a:lnSpc>
                <a:spcPct val="150000"/>
              </a:lnSpc>
              <a:buFont typeface="Wingdings" panose="05000000000000000000" pitchFamily="2" charset="2"/>
              <a:buChar char="Ø"/>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危化品、反应及参数、作业流程</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gn="just">
              <a:lnSpc>
                <a:spcPct val="150000"/>
              </a:lnSpc>
              <a:buFont typeface="Wingdings" panose="05000000000000000000" pitchFamily="2" charset="2"/>
              <a:buChar char="Ø"/>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主要设备、设施的类型</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gn="just">
              <a:lnSpc>
                <a:spcPct val="150000"/>
              </a:lnSpc>
              <a:buFont typeface="Wingdings" panose="05000000000000000000" pitchFamily="2" charset="2"/>
              <a:buChar char="Ø"/>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装置、设备、设施的基本操作规程</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gn="just">
              <a:lnSpc>
                <a:spcPct val="150000"/>
              </a:lnSpc>
              <a:buFont typeface="Wingdings" panose="05000000000000000000" pitchFamily="2" charset="2"/>
              <a:buChar char="Ø"/>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防火及安全设施。</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1031195" y="5032235"/>
            <a:ext cx="10056585" cy="8744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备注：</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资料的搜集应广泛，包括任何相同或相似的工程、项目或装置，即使作业过程不同但使用相同的设备和物料的也应搜集。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anose="02010600040101010101" pitchFamily="2" charset="-122"/>
                <a:ea typeface="华文中宋" panose="02010600040101010101" pitchFamily="2" charset="-122"/>
              </a:defRPr>
            </a:lvl1pPr>
          </a:lstStyle>
          <a:p>
            <a:r>
              <a:rPr lang="zh-CN" altLang="en-US" dirty="0"/>
              <a:t>风险辨识与评价方法介绍及举例</a:t>
            </a:r>
            <a:r>
              <a:rPr lang="en-US" altLang="zh-CN" dirty="0"/>
              <a:t>-PHA </a:t>
            </a:r>
            <a:endParaRPr lang="en-US" altLang="zh-CN" dirty="0"/>
          </a:p>
        </p:txBody>
      </p:sp>
      <p:sp>
        <p:nvSpPr>
          <p:cNvPr id="8" name="平行四边形 7"/>
          <p:cNvSpPr/>
          <p:nvPr/>
        </p:nvSpPr>
        <p:spPr>
          <a:xfrm>
            <a:off x="1031195" y="1836090"/>
            <a:ext cx="1799772" cy="507995"/>
          </a:xfrm>
          <a:prstGeom prst="parallelogram">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92499" y="1905421"/>
            <a:ext cx="87716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第二步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021466" y="1701358"/>
            <a:ext cx="7678035" cy="777457"/>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识别可能导致事故、事件后果的主要危害。无论是设计、施工、维修阶段，必须识别出：</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021466" y="2478815"/>
            <a:ext cx="3658734" cy="11615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1" indent="-285750" algn="just">
              <a:lnSpc>
                <a:spcPct val="150000"/>
              </a:lnSpc>
              <a:buFont typeface="Wingdings" panose="05000000000000000000" pitchFamily="2" charset="2"/>
              <a:buChar char="Ø"/>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 危险有害物质</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gn="just">
              <a:lnSpc>
                <a:spcPct val="150000"/>
              </a:lnSpc>
              <a:buFont typeface="Wingdings" panose="05000000000000000000" pitchFamily="2" charset="2"/>
              <a:buChar char="Ø"/>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 不安全的设备设施</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gn="just">
              <a:lnSpc>
                <a:spcPct val="150000"/>
              </a:lnSpc>
              <a:buFont typeface="Wingdings" panose="05000000000000000000" pitchFamily="2" charset="2"/>
              <a:buChar char="Ø"/>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 不安全的作业行为和环境</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平行四边形 11"/>
          <p:cNvSpPr/>
          <p:nvPr/>
        </p:nvSpPr>
        <p:spPr>
          <a:xfrm>
            <a:off x="1031194" y="4147490"/>
            <a:ext cx="1799772" cy="507995"/>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92498" y="4216821"/>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第三步</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021466" y="4198097"/>
            <a:ext cx="8139340" cy="417358"/>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分析产生危害的可能原因及导致事故的可能后果，通常并不需找出所有的原因。</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平行四边形 14"/>
          <p:cNvSpPr/>
          <p:nvPr/>
        </p:nvSpPr>
        <p:spPr>
          <a:xfrm>
            <a:off x="1031193" y="5216886"/>
            <a:ext cx="1799772" cy="507995"/>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492497" y="5286217"/>
            <a:ext cx="87716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第四步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021466" y="5286217"/>
            <a:ext cx="7289800"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分析每种事故所造成的后果（通常指有可能发生事故的最坏的结果）。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anose="02010600040101010101" pitchFamily="2" charset="-122"/>
                <a:ea typeface="华文中宋" panose="02010600040101010101" pitchFamily="2" charset="-122"/>
              </a:defRPr>
            </a:lvl1pPr>
          </a:lstStyle>
          <a:p>
            <a:r>
              <a:rPr lang="zh-CN" altLang="en-US" dirty="0"/>
              <a:t>风险辨识与评价方法介绍及举例</a:t>
            </a:r>
            <a:r>
              <a:rPr lang="en-US" altLang="zh-CN" dirty="0"/>
              <a:t>-PHA </a:t>
            </a:r>
            <a:endParaRPr lang="en-US" altLang="zh-CN" dirty="0"/>
          </a:p>
        </p:txBody>
      </p:sp>
      <p:sp>
        <p:nvSpPr>
          <p:cNvPr id="8" name="平行四边形 7"/>
          <p:cNvSpPr/>
          <p:nvPr/>
        </p:nvSpPr>
        <p:spPr>
          <a:xfrm>
            <a:off x="1031195" y="1836090"/>
            <a:ext cx="1799772" cy="507995"/>
          </a:xfrm>
          <a:prstGeom prst="parallelogram">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031195" y="2974818"/>
            <a:ext cx="1799772" cy="507995"/>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558537" y="1899392"/>
            <a:ext cx="87716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第五步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021466" y="1899392"/>
            <a:ext cx="1569660"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进行风险评价</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558536" y="3044149"/>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第六步</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021466" y="3044149"/>
            <a:ext cx="6629400"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在分析现有措施的基础上提出消除或减少风险控制措施建议。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2641600" y="3980518"/>
            <a:ext cx="2886464" cy="4753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617105" y="3980518"/>
            <a:ext cx="2886464" cy="4753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641600" y="4643935"/>
            <a:ext cx="2886464" cy="4753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617105" y="4643935"/>
            <a:ext cx="2886464" cy="4753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641600" y="5307352"/>
            <a:ext cx="2886464" cy="4753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617105" y="5307352"/>
            <a:ext cx="2886464" cy="4753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921693" y="4042051"/>
            <a:ext cx="2326278" cy="338554"/>
          </a:xfrm>
          <a:prstGeom prst="rect">
            <a:avLst/>
          </a:prstGeom>
        </p:spPr>
        <p:txBody>
          <a:bodyPr wrap="squar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设备设施的本质安全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7352451" y="4042051"/>
            <a:ext cx="1415772" cy="338554"/>
          </a:xfrm>
          <a:prstGeom prst="rect">
            <a:avLst/>
          </a:prstGeom>
        </p:spPr>
        <p:txBody>
          <a:bodyPr wrap="squar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安全防护设施</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582130" y="4725627"/>
            <a:ext cx="1005403" cy="338554"/>
          </a:xfrm>
          <a:prstGeom prst="rect">
            <a:avLst/>
          </a:prstGeom>
        </p:spPr>
        <p:txBody>
          <a:bodyPr wrap="squar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操作流程</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7014217" y="4726854"/>
            <a:ext cx="2092239" cy="338554"/>
          </a:xfrm>
          <a:prstGeom prst="rect">
            <a:avLst/>
          </a:prstGeom>
        </p:spPr>
        <p:txBody>
          <a:bodyPr wrap="squar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安全监控、报警系统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038711" y="5375730"/>
            <a:ext cx="2092239" cy="338554"/>
          </a:xfrm>
          <a:prstGeom prst="rect">
            <a:avLst/>
          </a:prstGeom>
        </p:spPr>
        <p:txBody>
          <a:bodyPr wrap="squar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操作技术、防护用品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7044673" y="5375730"/>
            <a:ext cx="2031325" cy="338554"/>
          </a:xfrm>
          <a:prstGeom prst="rect">
            <a:avLst/>
          </a:prstGeom>
        </p:spPr>
        <p:txBody>
          <a:bodyPr wrap="squar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监督检查、人员培训</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平行四边形 15"/>
          <p:cNvSpPr/>
          <p:nvPr/>
        </p:nvSpPr>
        <p:spPr>
          <a:xfrm>
            <a:off x="3881436" y="5469098"/>
            <a:ext cx="1554164" cy="4365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4165202" y="4159579"/>
            <a:ext cx="1270398" cy="436504"/>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4588668" y="2522859"/>
            <a:ext cx="846932"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anose="02010600040101010101" pitchFamily="2" charset="-122"/>
                <a:ea typeface="华文中宋" panose="02010600040101010101" pitchFamily="2" charset="-122"/>
              </a:defRPr>
            </a:lvl1pPr>
          </a:lstStyle>
          <a:p>
            <a:r>
              <a:rPr lang="zh-CN" altLang="en-US" dirty="0"/>
              <a:t>风险辨识与评价方法介绍及举例</a:t>
            </a:r>
            <a:r>
              <a:rPr lang="en-US" altLang="zh-CN" dirty="0"/>
              <a:t>-</a:t>
            </a:r>
            <a:r>
              <a:rPr lang="zh-CN" altLang="zh-CN" dirty="0">
                <a:solidFill>
                  <a:srgbClr val="A90119"/>
                </a:solidFill>
              </a:rPr>
              <a:t> </a:t>
            </a:r>
            <a:r>
              <a:rPr lang="zh-CN" altLang="zh-CN" dirty="0"/>
              <a:t>HAZOP</a:t>
            </a:r>
            <a:r>
              <a:rPr lang="zh-CN" altLang="en-US" dirty="0">
                <a:ea typeface="黑体" panose="02010609060101010101" pitchFamily="49" charset="-122"/>
              </a:rPr>
              <a:t> </a:t>
            </a:r>
            <a:endParaRPr lang="en-US" altLang="zh-CN" dirty="0"/>
          </a:p>
        </p:txBody>
      </p:sp>
      <p:sp>
        <p:nvSpPr>
          <p:cNvPr id="7" name="矩形 6"/>
          <p:cNvSpPr/>
          <p:nvPr/>
        </p:nvSpPr>
        <p:spPr>
          <a:xfrm>
            <a:off x="5524500" y="2096159"/>
            <a:ext cx="6096000" cy="12899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HAZOP</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分析是系统、详细地对工艺过程和操作进行检查，以确定过程的偏差是否导致不希望的后果。该方法可用于连续或间歇过程，还可以对拟定的操作规程进行分析。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524500" y="3671614"/>
            <a:ext cx="6096000" cy="12919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HAZOP</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的基本过程以关键词为引导，找出工作系统中工艺过程或状态的变化（即偏差），然后继续分析造成偏差的原因、后果以及可以采取的对策。</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5524500" y="5249121"/>
            <a:ext cx="6096000" cy="8764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HAZOP</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分析需要准确、最新的管道仪表图（</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P&amp;ID)</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、生产流程图、设计意图及参数、过程描述。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14300" y="951358"/>
            <a:ext cx="5118100" cy="5912621"/>
          </a:xfrm>
          <a:custGeom>
            <a:avLst/>
            <a:gdLst>
              <a:gd name="connsiteX0" fmla="*/ 848519 w 3394075"/>
              <a:gd name="connsiteY0" fmla="*/ 0 h 3920963"/>
              <a:gd name="connsiteX1" fmla="*/ 3394075 w 3394075"/>
              <a:gd name="connsiteY1" fmla="*/ 0 h 3920963"/>
              <a:gd name="connsiteX2" fmla="*/ 2545556 w 3394075"/>
              <a:gd name="connsiteY2" fmla="*/ 3920963 h 3920963"/>
              <a:gd name="connsiteX3" fmla="*/ 0 w 3394075"/>
              <a:gd name="connsiteY3" fmla="*/ 3920963 h 3920963"/>
            </a:gdLst>
            <a:ahLst/>
            <a:cxnLst>
              <a:cxn ang="0">
                <a:pos x="connsiteX0" y="connsiteY0"/>
              </a:cxn>
              <a:cxn ang="0">
                <a:pos x="connsiteX1" y="connsiteY1"/>
              </a:cxn>
              <a:cxn ang="0">
                <a:pos x="connsiteX2" y="connsiteY2"/>
              </a:cxn>
              <a:cxn ang="0">
                <a:pos x="connsiteX3" y="connsiteY3"/>
              </a:cxn>
            </a:cxnLst>
            <a:rect l="l" t="t" r="r" b="b"/>
            <a:pathLst>
              <a:path w="3394075" h="3920963">
                <a:moveTo>
                  <a:pt x="848519" y="0"/>
                </a:moveTo>
                <a:lnTo>
                  <a:pt x="3394075" y="0"/>
                </a:lnTo>
                <a:lnTo>
                  <a:pt x="2545556" y="3920963"/>
                </a:lnTo>
                <a:lnTo>
                  <a:pt x="0" y="3920963"/>
                </a:lnTo>
                <a:close/>
              </a:path>
            </a:pathLst>
          </a:custGeom>
          <a:ln w="25400">
            <a:solidFill>
              <a:srgbClr val="25536D"/>
            </a:solidFill>
          </a:ln>
        </p:spPr>
      </p:pic>
      <p:sp>
        <p:nvSpPr>
          <p:cNvPr id="17" name="矩形 16"/>
          <p:cNvSpPr/>
          <p:nvPr/>
        </p:nvSpPr>
        <p:spPr>
          <a:xfrm>
            <a:off x="5435600" y="1588983"/>
            <a:ext cx="2507418" cy="400110"/>
          </a:xfrm>
          <a:prstGeom prst="rect">
            <a:avLst/>
          </a:prstGeom>
        </p:spPr>
        <p:txBody>
          <a:bodyPr wrap="none">
            <a:spAutoFit/>
          </a:bodyPr>
          <a:lstStyle/>
          <a:p>
            <a:pPr algn="ctr">
              <a:spcBef>
                <a:spcPct val="0"/>
              </a:spcBef>
              <a:buClrTx/>
              <a:buFontTx/>
              <a:buNone/>
            </a:pPr>
            <a:r>
              <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rPr>
              <a:t>危险与可操作性分析</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5284788" y="4118063"/>
            <a:ext cx="3556001" cy="1304837"/>
          </a:xfrm>
          <a:custGeom>
            <a:avLst/>
            <a:gdLst>
              <a:gd name="connsiteX0" fmla="*/ 273846 w 3556001"/>
              <a:gd name="connsiteY0" fmla="*/ 0 h 1304837"/>
              <a:gd name="connsiteX1" fmla="*/ 3556001 w 3556001"/>
              <a:gd name="connsiteY1" fmla="*/ 0 h 1304837"/>
              <a:gd name="connsiteX2" fmla="*/ 3282155 w 3556001"/>
              <a:gd name="connsiteY2" fmla="*/ 1304837 h 1304837"/>
              <a:gd name="connsiteX3" fmla="*/ 0 w 3556001"/>
              <a:gd name="connsiteY3" fmla="*/ 1304837 h 1304837"/>
            </a:gdLst>
            <a:ahLst/>
            <a:cxnLst>
              <a:cxn ang="0">
                <a:pos x="connsiteX0" y="connsiteY0"/>
              </a:cxn>
              <a:cxn ang="0">
                <a:pos x="connsiteX1" y="connsiteY1"/>
              </a:cxn>
              <a:cxn ang="0">
                <a:pos x="connsiteX2" y="connsiteY2"/>
              </a:cxn>
              <a:cxn ang="0">
                <a:pos x="connsiteX3" y="connsiteY3"/>
              </a:cxn>
            </a:cxnLst>
            <a:rect l="l" t="t" r="r" b="b"/>
            <a:pathLst>
              <a:path w="3556001" h="1304837">
                <a:moveTo>
                  <a:pt x="273846" y="0"/>
                </a:moveTo>
                <a:lnTo>
                  <a:pt x="3556001" y="0"/>
                </a:lnTo>
                <a:lnTo>
                  <a:pt x="3282155" y="1304837"/>
                </a:lnTo>
                <a:lnTo>
                  <a:pt x="0" y="1304837"/>
                </a:lnTo>
                <a:close/>
              </a:path>
            </a:pathLst>
          </a:cu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242468" y="2063926"/>
            <a:ext cx="3556001" cy="1304837"/>
          </a:xfrm>
          <a:custGeom>
            <a:avLst/>
            <a:gdLst>
              <a:gd name="connsiteX0" fmla="*/ 273846 w 3556001"/>
              <a:gd name="connsiteY0" fmla="*/ 0 h 1304837"/>
              <a:gd name="connsiteX1" fmla="*/ 3556001 w 3556001"/>
              <a:gd name="connsiteY1" fmla="*/ 0 h 1304837"/>
              <a:gd name="connsiteX2" fmla="*/ 3282155 w 3556001"/>
              <a:gd name="connsiteY2" fmla="*/ 1304837 h 1304837"/>
              <a:gd name="connsiteX3" fmla="*/ 0 w 3556001"/>
              <a:gd name="connsiteY3" fmla="*/ 1304837 h 1304837"/>
            </a:gdLst>
            <a:ahLst/>
            <a:cxnLst>
              <a:cxn ang="0">
                <a:pos x="connsiteX0" y="connsiteY0"/>
              </a:cxn>
              <a:cxn ang="0">
                <a:pos x="connsiteX1" y="connsiteY1"/>
              </a:cxn>
              <a:cxn ang="0">
                <a:pos x="connsiteX2" y="connsiteY2"/>
              </a:cxn>
              <a:cxn ang="0">
                <a:pos x="connsiteX3" y="connsiteY3"/>
              </a:cxn>
            </a:cxnLst>
            <a:rect l="l" t="t" r="r" b="b"/>
            <a:pathLst>
              <a:path w="3556001" h="1304837">
                <a:moveTo>
                  <a:pt x="273846" y="0"/>
                </a:moveTo>
                <a:lnTo>
                  <a:pt x="3556001" y="0"/>
                </a:lnTo>
                <a:lnTo>
                  <a:pt x="3282155" y="1304837"/>
                </a:lnTo>
                <a:lnTo>
                  <a:pt x="0" y="1304837"/>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anose="02010600040101010101" pitchFamily="2" charset="-122"/>
                <a:ea typeface="华文中宋" panose="02010600040101010101" pitchFamily="2" charset="-122"/>
              </a:defRPr>
            </a:lvl1pPr>
          </a:lstStyle>
          <a:p>
            <a:r>
              <a:rPr lang="zh-CN" altLang="en-US" dirty="0"/>
              <a:t>风险辨识与评价方法介绍及举例</a:t>
            </a:r>
            <a:r>
              <a:rPr lang="en-US" altLang="zh-CN" dirty="0"/>
              <a:t>-</a:t>
            </a:r>
            <a:r>
              <a:rPr lang="zh-CN" altLang="zh-CN" dirty="0">
                <a:solidFill>
                  <a:srgbClr val="A90119"/>
                </a:solidFill>
              </a:rPr>
              <a:t> </a:t>
            </a:r>
            <a:r>
              <a:rPr lang="zh-CN" altLang="zh-CN" dirty="0"/>
              <a:t>HAZOP</a:t>
            </a:r>
            <a:r>
              <a:rPr lang="zh-CN" altLang="en-US" dirty="0">
                <a:ea typeface="黑体" panose="02010609060101010101" pitchFamily="49" charset="-122"/>
              </a:rPr>
              <a:t> </a:t>
            </a:r>
            <a:endParaRPr lang="en-US" altLang="zh-CN" dirty="0"/>
          </a:p>
        </p:txBody>
      </p:sp>
      <p:sp>
        <p:nvSpPr>
          <p:cNvPr id="12" name="平行四边形 11"/>
          <p:cNvSpPr/>
          <p:nvPr/>
        </p:nvSpPr>
        <p:spPr>
          <a:xfrm>
            <a:off x="3242467" y="2063925"/>
            <a:ext cx="3556001" cy="1304837"/>
          </a:xfrm>
          <a:prstGeom prst="parallelogram">
            <a:avLst>
              <a:gd name="adj" fmla="val 20987"/>
            </a:avLst>
          </a:prstGeom>
          <a:gradFill>
            <a:gsLst>
              <a:gs pos="0">
                <a:srgbClr val="25536D">
                  <a:alpha val="2000"/>
                </a:srgbClr>
              </a:gs>
              <a:gs pos="87000">
                <a:srgbClr val="25536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a:off x="5284787" y="4118062"/>
            <a:ext cx="3556001" cy="1304837"/>
          </a:xfrm>
          <a:prstGeom prst="parallelogram">
            <a:avLst>
              <a:gd name="adj" fmla="val 20987"/>
            </a:avLst>
          </a:prstGeom>
          <a:gradFill>
            <a:gsLst>
              <a:gs pos="8000">
                <a:schemeClr val="accent6"/>
              </a:gs>
              <a:gs pos="100000">
                <a:schemeClr val="accent6">
                  <a:alpha val="1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747186" y="2516288"/>
            <a:ext cx="69762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概念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596374" y="4570425"/>
            <a:ext cx="69762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方法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798468" y="2264558"/>
            <a:ext cx="4263232" cy="874407"/>
          </a:xfrm>
          <a:prstGeom prst="rect">
            <a:avLst/>
          </a:prstGeom>
        </p:spPr>
        <p:txBody>
          <a:bodyPr wrap="square">
            <a:spAutoFit/>
          </a:bodyPr>
          <a:lstStyle/>
          <a:p>
            <a:pPr marL="285750" lvl="1"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在设计状况下工作时，系统运作正常</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当偏离设计状况时，问题就发生</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69729" y="4379584"/>
            <a:ext cx="4859022" cy="369332"/>
          </a:xfrm>
          <a:prstGeom prst="rect">
            <a:avLst/>
          </a:prstGeom>
        </p:spPr>
        <p:txBody>
          <a:bodyPr wrap="square">
            <a:spAutoFit/>
          </a:bodyPr>
          <a:lstStyle/>
          <a:p>
            <a:pPr marL="0" lvl="1"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使用导向文字来考虑偏离设计状况时的后果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2040058" y="4759696"/>
            <a:ext cx="3188693" cy="369332"/>
          </a:xfrm>
          <a:prstGeom prst="rect">
            <a:avLst/>
          </a:prstGeom>
        </p:spPr>
        <p:txBody>
          <a:bodyPr wrap="square">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导向文字＋设计参数 ＝ 偏离</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7810500" y="1923429"/>
            <a:ext cx="3859750" cy="5526963"/>
          </a:xfrm>
          <a:custGeom>
            <a:avLst/>
            <a:gdLst>
              <a:gd name="connsiteX0" fmla="*/ 0 w 3859750"/>
              <a:gd name="connsiteY0" fmla="*/ 0 h 5526963"/>
              <a:gd name="connsiteX1" fmla="*/ 3859750 w 3859750"/>
              <a:gd name="connsiteY1" fmla="*/ 964938 h 5526963"/>
              <a:gd name="connsiteX2" fmla="*/ 3859750 w 3859750"/>
              <a:gd name="connsiteY2" fmla="*/ 5526963 h 5526963"/>
              <a:gd name="connsiteX3" fmla="*/ 3859748 w 3859750"/>
              <a:gd name="connsiteY3" fmla="*/ 5526963 h 5526963"/>
              <a:gd name="connsiteX4" fmla="*/ 0 w 3859750"/>
              <a:gd name="connsiteY4" fmla="*/ 4562026 h 552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750" h="5526963">
                <a:moveTo>
                  <a:pt x="0" y="0"/>
                </a:moveTo>
                <a:lnTo>
                  <a:pt x="3859750" y="964938"/>
                </a:lnTo>
                <a:lnTo>
                  <a:pt x="3859750" y="5526963"/>
                </a:lnTo>
                <a:lnTo>
                  <a:pt x="3859748" y="5526963"/>
                </a:lnTo>
                <a:lnTo>
                  <a:pt x="0" y="4562026"/>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anose="02010600040101010101" pitchFamily="2" charset="-122"/>
                <a:ea typeface="华文中宋" panose="02010600040101010101" pitchFamily="2" charset="-122"/>
              </a:defRPr>
            </a:lvl1pPr>
          </a:lstStyle>
          <a:p>
            <a:r>
              <a:rPr lang="zh-CN" altLang="en-US" dirty="0"/>
              <a:t>风险辨识与评价方法介绍及举例</a:t>
            </a:r>
            <a:r>
              <a:rPr lang="en-US" altLang="zh-CN" dirty="0"/>
              <a:t>-</a:t>
            </a:r>
            <a:r>
              <a:rPr lang="zh-CN" altLang="zh-CN" dirty="0">
                <a:solidFill>
                  <a:srgbClr val="A90119"/>
                </a:solidFill>
              </a:rPr>
              <a:t> </a:t>
            </a:r>
            <a:r>
              <a:rPr lang="zh-CN" altLang="zh-CN" dirty="0"/>
              <a:t>HAZOP</a:t>
            </a:r>
            <a:r>
              <a:rPr lang="zh-CN" altLang="en-US" dirty="0">
                <a:ea typeface="黑体" panose="02010609060101010101" pitchFamily="49" charset="-122"/>
              </a:rPr>
              <a:t> </a:t>
            </a:r>
            <a:endParaRPr lang="en-US" altLang="zh-CN" dirty="0"/>
          </a:p>
        </p:txBody>
      </p:sp>
      <p:sp>
        <p:nvSpPr>
          <p:cNvPr id="2" name="矩形 1"/>
          <p:cNvSpPr/>
          <p:nvPr/>
        </p:nvSpPr>
        <p:spPr>
          <a:xfrm>
            <a:off x="1110188" y="3748147"/>
            <a:ext cx="6008358" cy="15234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1" indent="-285750" algn="just">
              <a:lnSpc>
                <a:spcPct val="150000"/>
              </a:lnSpc>
              <a:buFont typeface="Wingdings" panose="05000000000000000000" pitchFamily="2" charset="2"/>
              <a:buChar char="Ø"/>
            </a:pPr>
            <a:r>
              <a:rPr lang="en-US" altLang="zh-CN" sz="1600" dirty="0" err="1">
                <a:solidFill>
                  <a:schemeClr val="tx1">
                    <a:lumMod val="85000"/>
                    <a:lumOff val="15000"/>
                  </a:schemeClr>
                </a:solidFill>
                <a:latin typeface="微软雅黑" panose="020B0503020204020204" pitchFamily="34" charset="-122"/>
                <a:ea typeface="微软雅黑" panose="020B0503020204020204" pitchFamily="34" charset="-122"/>
              </a:rPr>
              <a:t>重要设备的原因</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gn="just">
              <a:lnSpc>
                <a:spcPct val="150000"/>
              </a:lnSpc>
              <a:buFont typeface="Wingdings" panose="05000000000000000000" pitchFamily="2" charset="2"/>
              <a:buChar char="Ø"/>
            </a:pPr>
            <a:r>
              <a:rPr lang="en-US" altLang="zh-CN" sz="1600" dirty="0" err="1">
                <a:solidFill>
                  <a:schemeClr val="tx1">
                    <a:lumMod val="85000"/>
                    <a:lumOff val="15000"/>
                  </a:schemeClr>
                </a:solidFill>
                <a:latin typeface="微软雅黑" panose="020B0503020204020204" pitchFamily="34" charset="-122"/>
                <a:ea typeface="微软雅黑" panose="020B0503020204020204" pitchFamily="34" charset="-122"/>
              </a:rPr>
              <a:t>人为因素的原因，当后果、防护、消除措施有所不同时，需要考虑次要原因（如泵失灵、停止、停电</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1" indent="-285750" algn="just">
              <a:lnSpc>
                <a:spcPct val="150000"/>
              </a:lnSpc>
              <a:buFont typeface="Wingdings" panose="05000000000000000000" pitchFamily="2" charset="2"/>
              <a:buChar char="Ø"/>
            </a:pPr>
            <a:r>
              <a:rPr lang="en-US" altLang="zh-CN" sz="1600" dirty="0" err="1">
                <a:solidFill>
                  <a:schemeClr val="tx1">
                    <a:lumMod val="85000"/>
                    <a:lumOff val="15000"/>
                  </a:schemeClr>
                </a:solidFill>
                <a:latin typeface="微软雅黑" panose="020B0503020204020204" pitchFamily="34" charset="-122"/>
                <a:ea typeface="微软雅黑" panose="020B0503020204020204" pitchFamily="34" charset="-122"/>
              </a:rPr>
              <a:t>其它未被识别的原因</a:t>
            </a:r>
            <a:endParaRPr lang="en-US" altLang="en-GB"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平行四边形 21"/>
          <p:cNvSpPr/>
          <p:nvPr/>
        </p:nvSpPr>
        <p:spPr>
          <a:xfrm rot="5400000">
            <a:off x="6976894" y="2757036"/>
            <a:ext cx="5526964" cy="3859751"/>
          </a:xfrm>
          <a:prstGeom prst="parallelogram">
            <a:avLst/>
          </a:prstGeom>
          <a:solidFill>
            <a:srgbClr val="25536D">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 Box 3"/>
          <p:cNvSpPr txBox="1">
            <a:spLocks noChangeArrowheads="1"/>
          </p:cNvSpPr>
          <p:nvPr/>
        </p:nvSpPr>
        <p:spPr bwMode="gray">
          <a:xfrm>
            <a:off x="8756185" y="4254501"/>
            <a:ext cx="1942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FontTx/>
              <a:buNone/>
            </a:pPr>
            <a:r>
              <a:rPr lang="zh-CN" altLang="zh-CN" b="1">
                <a:solidFill>
                  <a:schemeClr val="bg1"/>
                </a:solidFill>
                <a:latin typeface="微软雅黑" panose="020B0503020204020204" pitchFamily="34" charset="-122"/>
                <a:ea typeface="微软雅黑" panose="020B0503020204020204" pitchFamily="34" charset="-122"/>
              </a:rPr>
              <a:t>HAZOP原因</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110188" y="3180834"/>
            <a:ext cx="5493812" cy="369332"/>
          </a:xfrm>
          <a:prstGeom prst="rect">
            <a:avLst/>
          </a:prstGeom>
        </p:spPr>
        <p:txBody>
          <a:bodyPr wrap="none">
            <a:spAutoFit/>
          </a:bodyPr>
          <a:lstStyle/>
          <a:p>
            <a:r>
              <a:rPr lang="en-US" altLang="zh-CN" dirty="0" err="1">
                <a:solidFill>
                  <a:schemeClr val="tx1">
                    <a:lumMod val="85000"/>
                    <a:lumOff val="15000"/>
                  </a:schemeClr>
                </a:solidFill>
                <a:latin typeface="微软雅黑" panose="020B0503020204020204" pitchFamily="34" charset="-122"/>
                <a:ea typeface="微软雅黑" panose="020B0503020204020204" pitchFamily="34" charset="-122"/>
              </a:rPr>
              <a:t>所有设备失灵、人为错误、外部事件都会产生偏离</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1018262"/>
            <a:ext cx="12192000" cy="5839738"/>
          </a:xfrm>
          <a:prstGeom prst="rect">
            <a:avLst/>
          </a:pr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anose="02010600040101010101" pitchFamily="2" charset="-122"/>
                <a:ea typeface="华文中宋" panose="02010600040101010101" pitchFamily="2" charset="-122"/>
              </a:defRPr>
            </a:lvl1pPr>
          </a:lstStyle>
          <a:p>
            <a:r>
              <a:rPr lang="zh-CN" altLang="en-US" dirty="0"/>
              <a:t>风险辨识与评价方法介绍及举例</a:t>
            </a:r>
            <a:r>
              <a:rPr lang="en-US" altLang="zh-CN" dirty="0"/>
              <a:t>-</a:t>
            </a:r>
            <a:r>
              <a:rPr lang="zh-CN" altLang="zh-CN" dirty="0">
                <a:solidFill>
                  <a:srgbClr val="A90119"/>
                </a:solidFill>
              </a:rPr>
              <a:t> </a:t>
            </a:r>
            <a:r>
              <a:rPr lang="zh-CN" altLang="zh-CN" dirty="0"/>
              <a:t>HAZOP</a:t>
            </a:r>
            <a:r>
              <a:rPr lang="zh-CN" altLang="en-US" dirty="0">
                <a:ea typeface="黑体" panose="02010609060101010101" pitchFamily="49" charset="-122"/>
              </a:rPr>
              <a:t> </a:t>
            </a:r>
            <a:endParaRPr lang="en-US" altLang="zh-CN" dirty="0"/>
          </a:p>
        </p:txBody>
      </p:sp>
      <p:sp>
        <p:nvSpPr>
          <p:cNvPr id="10" name="平行四边形 9"/>
          <p:cNvSpPr/>
          <p:nvPr/>
        </p:nvSpPr>
        <p:spPr>
          <a:xfrm>
            <a:off x="-326798" y="2325036"/>
            <a:ext cx="12772571" cy="3091529"/>
          </a:xfrm>
          <a:prstGeom prst="parallelogram">
            <a:avLst/>
          </a:prstGeom>
          <a:solidFill>
            <a:srgbClr val="25536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1373187" y="2795835"/>
            <a:ext cx="9372600" cy="21209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危险与可操作性（</a:t>
            </a:r>
            <a:r>
              <a:rPr lang="en-US" altLang="zh-CN" dirty="0">
                <a:solidFill>
                  <a:schemeClr val="bg1"/>
                </a:solidFill>
                <a:latin typeface="微软雅黑" panose="020B0503020204020204" pitchFamily="34" charset="-122"/>
                <a:ea typeface="微软雅黑" panose="020B0503020204020204" pitchFamily="34" charset="-122"/>
              </a:rPr>
              <a:t>HAZOP</a:t>
            </a:r>
            <a:r>
              <a:rPr lang="zh-CN" altLang="en-US" dirty="0">
                <a:solidFill>
                  <a:schemeClr val="bg1"/>
                </a:solidFill>
                <a:latin typeface="微软雅黑" panose="020B0503020204020204" pitchFamily="34" charset="-122"/>
                <a:ea typeface="微软雅黑" panose="020B0503020204020204" pitchFamily="34" charset="-122"/>
              </a:rPr>
              <a:t>）研究是以系统工程为基础的一种可用于定性分析或定量评价的危险性评价方法，用于探明生产装置和工艺过程中的危险及其原因，寻求必要对策。通过分析生产运行过程中工艺状态参数的变动，操作控制中可能出现的偏差，以及这些变动与偏差对系统的影响及可能导致的后果，找出出现变动可偏差的原因，明确装置或系统内及生产过程中存在的主要危险、危害因素，并针对变动与偏差的后果提出应采取的措施。 </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5957" y="2694251"/>
            <a:ext cx="3695700" cy="13890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79425" y="181090"/>
            <a:ext cx="3877985" cy="584775"/>
          </a:xfrm>
          <a:prstGeom prst="rect">
            <a:avLst/>
          </a:prstGeom>
        </p:spPr>
        <p:txBody>
          <a:bodyPr wrap="non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风险与风险管理概念</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0" name="Rectangle 2"/>
          <p:cNvSpPr txBox="1">
            <a:spLocks noChangeArrowheads="1"/>
          </p:cNvSpPr>
          <p:nvPr/>
        </p:nvSpPr>
        <p:spPr>
          <a:xfrm>
            <a:off x="2107890" y="1874739"/>
            <a:ext cx="8291513" cy="3416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是危险、危害事件发生的可能性与危险、危害事件严重程度的综合量度。</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Rectangle 5"/>
          <p:cNvSpPr>
            <a:spLocks noChangeArrowheads="1"/>
          </p:cNvSpPr>
          <p:nvPr/>
        </p:nvSpPr>
        <p:spPr bwMode="auto">
          <a:xfrm>
            <a:off x="3625557" y="2742359"/>
            <a:ext cx="3128813" cy="128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hlink"/>
              </a:buClr>
              <a:buFont typeface="Wingdings" panose="05000000000000000000" pitchFamily="2" charset="2"/>
              <a:buChar char="v"/>
              <a:defRPr sz="20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nSpc>
                <a:spcPct val="150000"/>
              </a:lnSpc>
              <a:spcBef>
                <a:spcPts val="0"/>
              </a:spcBef>
              <a:buFont typeface="Wingdings" panose="05000000000000000000" pitchFamily="2" charset="2"/>
              <a:buNone/>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R-</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系统事故风险</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None/>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L-</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系统发生事故的可能性</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None/>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S-</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系统发生事故的严重程度</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985157" y="2638012"/>
            <a:ext cx="1498600" cy="14986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V 形 12"/>
          <p:cNvSpPr/>
          <p:nvPr/>
        </p:nvSpPr>
        <p:spPr>
          <a:xfrm>
            <a:off x="2338457" y="3139662"/>
            <a:ext cx="329600" cy="495300"/>
          </a:xfrm>
          <a:prstGeom prst="chevron">
            <a:avLst>
              <a:gd name="adj" fmla="val 4229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1206957" y="3187257"/>
            <a:ext cx="10550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R=f(L,S)</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15" name="箭头: V 形 14"/>
          <p:cNvSpPr/>
          <p:nvPr/>
        </p:nvSpPr>
        <p:spPr>
          <a:xfrm>
            <a:off x="2668057" y="3139662"/>
            <a:ext cx="329600" cy="495300"/>
          </a:xfrm>
          <a:prstGeom prst="chevron">
            <a:avLst>
              <a:gd name="adj" fmla="val 4229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矩形 16"/>
          <p:cNvSpPr/>
          <p:nvPr/>
        </p:nvSpPr>
        <p:spPr>
          <a:xfrm>
            <a:off x="2107891" y="4781190"/>
            <a:ext cx="8532442" cy="874407"/>
          </a:xfrm>
          <a:prstGeom prst="rect">
            <a:avLst/>
          </a:prstGeom>
        </p:spPr>
        <p:txBody>
          <a:bodyPr vert="horz" wrap="square" lIns="91440" tIns="45720" rIns="91440" bIns="45720" rtlCol="0">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是指针对生产过程中的事故风险，通过计划、组织、指挥、协调和控制等，减少事故发生及其损失、实现保护企业员工安全与健康、保护环境的过程。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1980837" y="1841559"/>
            <a:ext cx="50800" cy="378845"/>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06957" y="1842606"/>
            <a:ext cx="697627"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风险</a:t>
            </a:r>
            <a:endParaRPr lang="zh-CN" altLang="en-US" sz="2000" dirty="0"/>
          </a:p>
        </p:txBody>
      </p:sp>
      <p:sp>
        <p:nvSpPr>
          <p:cNvPr id="20" name="矩形 19"/>
          <p:cNvSpPr/>
          <p:nvPr/>
        </p:nvSpPr>
        <p:spPr>
          <a:xfrm>
            <a:off x="1206957" y="4881576"/>
            <a:ext cx="697627" cy="707886"/>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风险</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管理</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980838" y="4917128"/>
            <a:ext cx="50800" cy="672334"/>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anose="02010600040101010101" pitchFamily="2" charset="-122"/>
                <a:ea typeface="华文中宋" panose="02010600040101010101" pitchFamily="2" charset="-122"/>
              </a:defRPr>
            </a:lvl1pPr>
          </a:lstStyle>
          <a:p>
            <a:r>
              <a:rPr lang="zh-CN" altLang="en-US" dirty="0"/>
              <a:t>风险辨识与评价方法介绍及举例</a:t>
            </a:r>
            <a:r>
              <a:rPr lang="en-US" altLang="zh-CN" dirty="0"/>
              <a:t>-</a:t>
            </a:r>
            <a:r>
              <a:rPr lang="zh-CN" altLang="zh-CN" dirty="0">
                <a:solidFill>
                  <a:srgbClr val="A90119"/>
                </a:solidFill>
              </a:rPr>
              <a:t> </a:t>
            </a:r>
            <a:r>
              <a:rPr lang="zh-CN" altLang="zh-CN" dirty="0"/>
              <a:t>HAZOP</a:t>
            </a:r>
            <a:r>
              <a:rPr lang="zh-CN" altLang="en-US" dirty="0">
                <a:ea typeface="黑体" panose="02010609060101010101" pitchFamily="49" charset="-122"/>
              </a:rPr>
              <a:t> </a:t>
            </a:r>
            <a:endParaRPr lang="en-US" altLang="zh-CN" dirty="0"/>
          </a:p>
        </p:txBody>
      </p:sp>
      <p:sp>
        <p:nvSpPr>
          <p:cNvPr id="7" name="Rectangle 2"/>
          <p:cNvSpPr txBox="1">
            <a:spLocks noChangeArrowheads="1"/>
          </p:cNvSpPr>
          <p:nvPr/>
        </p:nvSpPr>
        <p:spPr>
          <a:xfrm>
            <a:off x="6749143" y="3059049"/>
            <a:ext cx="4699000" cy="21209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85750" lvl="1" indent="-285750" algn="just">
              <a:lnSpc>
                <a:spcPct val="150000"/>
              </a:lnSpc>
              <a:buFont typeface="Wingdings" panose="05000000000000000000" pitchFamily="2" charset="2"/>
              <a:buChar char="Ø"/>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45" indent="-360045">
              <a:lnSpc>
                <a:spcPct val="150000"/>
              </a:lnSpc>
              <a:spcBef>
                <a:spcPts val="0"/>
              </a:spcBef>
              <a:buFont typeface="Wingdings" panose="05000000000000000000" pitchFamily="2" charset="2"/>
              <a:buChar char="Ø"/>
            </a:pPr>
            <a:r>
              <a:rPr lang="en-US" altLang="en-GB" sz="1800" dirty="0" err="1">
                <a:solidFill>
                  <a:schemeClr val="tx1">
                    <a:lumMod val="85000"/>
                    <a:lumOff val="15000"/>
                  </a:schemeClr>
                </a:solidFill>
                <a:latin typeface="微软雅黑" panose="020B0503020204020204" pitchFamily="34" charset="-122"/>
                <a:ea typeface="微软雅黑" panose="020B0503020204020204" pitchFamily="34" charset="-122"/>
              </a:rPr>
              <a:t>应包括意外事件（火灾、爆炸、有毒气体释放</a:t>
            </a:r>
            <a:r>
              <a:rPr lang="en-US" altLang="en-GB" sz="1800"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en-GB" sz="1800" dirty="0" err="1">
                <a:solidFill>
                  <a:schemeClr val="tx1">
                    <a:lumMod val="85000"/>
                    <a:lumOff val="15000"/>
                  </a:schemeClr>
                </a:solidFill>
                <a:latin typeface="微软雅黑" panose="020B0503020204020204" pitchFamily="34" charset="-122"/>
                <a:ea typeface="微软雅黑" panose="020B0503020204020204" pitchFamily="34" charset="-122"/>
              </a:rPr>
              <a:t>所导致的控制失败</a:t>
            </a:r>
            <a:endParaRPr lang="en-US" altLang="en-GB"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60045" indent="-360045">
              <a:lnSpc>
                <a:spcPct val="150000"/>
              </a:lnSpc>
              <a:spcBef>
                <a:spcPts val="0"/>
              </a:spcBef>
              <a:buFont typeface="Wingdings" panose="05000000000000000000" pitchFamily="2" charset="2"/>
              <a:buChar char="Ø"/>
            </a:pPr>
            <a:r>
              <a:rPr lang="en-US" altLang="en-GB" sz="1800" dirty="0" err="1">
                <a:solidFill>
                  <a:schemeClr val="tx1">
                    <a:lumMod val="85000"/>
                    <a:lumOff val="15000"/>
                  </a:schemeClr>
                </a:solidFill>
                <a:latin typeface="微软雅黑" panose="020B0503020204020204" pitchFamily="34" charset="-122"/>
                <a:ea typeface="微软雅黑" panose="020B0503020204020204" pitchFamily="34" charset="-122"/>
              </a:rPr>
              <a:t>可能有一种以上的后果</a:t>
            </a:r>
            <a:endParaRPr lang="en-US" altLang="en-GB"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60045" indent="-360045">
              <a:lnSpc>
                <a:spcPct val="150000"/>
              </a:lnSpc>
              <a:spcBef>
                <a:spcPts val="0"/>
              </a:spcBef>
              <a:buFont typeface="Wingdings" panose="05000000000000000000" pitchFamily="2" charset="2"/>
              <a:buChar char="Ø"/>
            </a:pPr>
            <a:r>
              <a:rPr lang="en-US" altLang="en-GB" sz="1800" dirty="0" err="1">
                <a:solidFill>
                  <a:schemeClr val="tx1">
                    <a:lumMod val="85000"/>
                    <a:lumOff val="15000"/>
                  </a:schemeClr>
                </a:solidFill>
                <a:latin typeface="微软雅黑" panose="020B0503020204020204" pitchFamily="34" charset="-122"/>
                <a:ea typeface="微软雅黑" panose="020B0503020204020204" pitchFamily="34" charset="-122"/>
              </a:rPr>
              <a:t>包括对员工、公众和环境的影响</a:t>
            </a:r>
            <a:endParaRPr lang="en-US" altLang="en-GB"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60045" indent="-360045">
              <a:lnSpc>
                <a:spcPct val="150000"/>
              </a:lnSpc>
              <a:spcBef>
                <a:spcPts val="0"/>
              </a:spcBef>
              <a:buFont typeface="Wingdings" panose="05000000000000000000" pitchFamily="2" charset="2"/>
              <a:buChar char="Ø"/>
            </a:pPr>
            <a:r>
              <a:rPr lang="en-US" altLang="en-GB" sz="1800" dirty="0" err="1">
                <a:solidFill>
                  <a:schemeClr val="tx1">
                    <a:lumMod val="85000"/>
                    <a:lumOff val="15000"/>
                  </a:schemeClr>
                </a:solidFill>
                <a:latin typeface="微软雅黑" panose="020B0503020204020204" pitchFamily="34" charset="-122"/>
                <a:ea typeface="微软雅黑" panose="020B0503020204020204" pitchFamily="34" charset="-122"/>
              </a:rPr>
              <a:t>后果可能不是重大后果</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Text Box 4"/>
          <p:cNvSpPr txBox="1">
            <a:spLocks noChangeArrowheads="1"/>
          </p:cNvSpPr>
          <p:nvPr/>
        </p:nvSpPr>
        <p:spPr bwMode="gray">
          <a:xfrm>
            <a:off x="7042536" y="2049124"/>
            <a:ext cx="18806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FontTx/>
              <a:buNone/>
            </a:pPr>
            <a:r>
              <a:rPr lang="zh-CN" altLang="zh-CN" b="1" dirty="0">
                <a:solidFill>
                  <a:schemeClr val="tx1">
                    <a:lumMod val="85000"/>
                    <a:lumOff val="15000"/>
                  </a:schemeClr>
                </a:solidFill>
                <a:latin typeface="Arial" panose="020B0604020202020204" pitchFamily="34" charset="0"/>
                <a:ea typeface="黑体" panose="02010609060101010101" pitchFamily="49" charset="-122"/>
              </a:rPr>
              <a:t>HAZOP</a:t>
            </a:r>
            <a:r>
              <a:rPr lang="zh-CN" altLang="en-US" b="1" dirty="0">
                <a:solidFill>
                  <a:schemeClr val="tx1">
                    <a:lumMod val="85000"/>
                    <a:lumOff val="15000"/>
                  </a:schemeClr>
                </a:solidFill>
                <a:latin typeface="Arial" panose="020B0604020202020204" pitchFamily="34" charset="0"/>
                <a:ea typeface="黑体" panose="02010609060101010101" pitchFamily="49" charset="-122"/>
              </a:rPr>
              <a:t>后果</a:t>
            </a:r>
            <a:endParaRPr lang="en-US" altLang="zh-CN" b="1" dirty="0">
              <a:solidFill>
                <a:schemeClr val="tx1">
                  <a:lumMod val="85000"/>
                  <a:lumOff val="15000"/>
                </a:schemeClr>
              </a:solidFill>
              <a:latin typeface="Arial" panose="020B0604020202020204" pitchFamily="34" charset="0"/>
              <a:ea typeface="黑体" panose="02010609060101010101" pitchFamily="49" charset="-122"/>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1862738"/>
            <a:ext cx="6749143" cy="4051714"/>
          </a:xfrm>
          <a:custGeom>
            <a:avLst/>
            <a:gdLst>
              <a:gd name="connsiteX0" fmla="*/ 0 w 5152570"/>
              <a:gd name="connsiteY0" fmla="*/ 0 h 3093243"/>
              <a:gd name="connsiteX1" fmla="*/ 5152570 w 5152570"/>
              <a:gd name="connsiteY1" fmla="*/ 0 h 3093243"/>
              <a:gd name="connsiteX2" fmla="*/ 4122056 w 5152570"/>
              <a:gd name="connsiteY2" fmla="*/ 3093243 h 3093243"/>
              <a:gd name="connsiteX3" fmla="*/ 0 w 5152570"/>
              <a:gd name="connsiteY3" fmla="*/ 3093243 h 3093243"/>
            </a:gdLst>
            <a:ahLst/>
            <a:cxnLst>
              <a:cxn ang="0">
                <a:pos x="connsiteX0" y="connsiteY0"/>
              </a:cxn>
              <a:cxn ang="0">
                <a:pos x="connsiteX1" y="connsiteY1"/>
              </a:cxn>
              <a:cxn ang="0">
                <a:pos x="connsiteX2" y="connsiteY2"/>
              </a:cxn>
              <a:cxn ang="0">
                <a:pos x="connsiteX3" y="connsiteY3"/>
              </a:cxn>
            </a:cxnLst>
            <a:rect l="l" t="t" r="r" b="b"/>
            <a:pathLst>
              <a:path w="5152570" h="3093243">
                <a:moveTo>
                  <a:pt x="0" y="0"/>
                </a:moveTo>
                <a:lnTo>
                  <a:pt x="5152570" y="0"/>
                </a:lnTo>
                <a:lnTo>
                  <a:pt x="4122056" y="3093243"/>
                </a:lnTo>
                <a:lnTo>
                  <a:pt x="0" y="3093243"/>
                </a:lnTo>
                <a:close/>
              </a:path>
            </a:pathLst>
          </a:custGeom>
        </p:spPr>
      </p:pic>
      <p:sp>
        <p:nvSpPr>
          <p:cNvPr id="13" name="图文框 12"/>
          <p:cNvSpPr/>
          <p:nvPr/>
        </p:nvSpPr>
        <p:spPr>
          <a:xfrm>
            <a:off x="4763180" y="2680051"/>
            <a:ext cx="6935334" cy="2878899"/>
          </a:xfrm>
          <a:prstGeom prst="frame">
            <a:avLst>
              <a:gd name="adj1" fmla="val 26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33109"/>
            <a:ext cx="1826141"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风险控制</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pic>
        <p:nvPicPr>
          <p:cNvPr id="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56337" y="3429354"/>
            <a:ext cx="2172302" cy="1514469"/>
          </a:xfrm>
          <a:prstGeom prst="rect">
            <a:avLst/>
          </a:prstGeom>
          <a:noFill/>
          <a:ln w="38100">
            <a:solidFill>
              <a:schemeClr val="accent6"/>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52" y="3429354"/>
            <a:ext cx="2209800" cy="1514475"/>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124" y="3429343"/>
            <a:ext cx="2133600" cy="1514475"/>
          </a:xfrm>
          <a:prstGeom prst="rect">
            <a:avLst/>
          </a:prstGeom>
          <a:noFill/>
          <a:ln w="38100">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208" y="3429354"/>
            <a:ext cx="1704805" cy="1514464"/>
          </a:xfrm>
          <a:prstGeom prst="rect">
            <a:avLst/>
          </a:prstGeom>
          <a:noFill/>
          <a:ln w="38100">
            <a:solidFill>
              <a:srgbClr val="25536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箭头: 虚尾 13"/>
          <p:cNvSpPr/>
          <p:nvPr/>
        </p:nvSpPr>
        <p:spPr>
          <a:xfrm>
            <a:off x="3199944" y="4056743"/>
            <a:ext cx="368300" cy="330197"/>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箭头: 虚尾 14"/>
          <p:cNvSpPr/>
          <p:nvPr/>
        </p:nvSpPr>
        <p:spPr>
          <a:xfrm>
            <a:off x="6116731" y="4056742"/>
            <a:ext cx="368300" cy="330197"/>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箭头: 虚尾 15"/>
          <p:cNvSpPr/>
          <p:nvPr/>
        </p:nvSpPr>
        <p:spPr>
          <a:xfrm>
            <a:off x="8971679" y="4056742"/>
            <a:ext cx="368300" cy="330197"/>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Text Box 20"/>
          <p:cNvSpPr txBox="1">
            <a:spLocks noChangeArrowheads="1"/>
          </p:cNvSpPr>
          <p:nvPr/>
        </p:nvSpPr>
        <p:spPr bwMode="gray">
          <a:xfrm>
            <a:off x="5031802" y="2103940"/>
            <a:ext cx="20553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FontTx/>
              <a:buNone/>
            </a:pPr>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哪里出了问题？</a:t>
            </a:r>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 </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517008" y="1262369"/>
            <a:ext cx="2891823" cy="5602008"/>
          </a:xfrm>
          <a:prstGeom prst="rect">
            <a:avLst/>
          </a:prstGeom>
        </p:spPr>
      </p:pic>
      <p:sp>
        <p:nvSpPr>
          <p:cNvPr id="11" name="Text Box 33"/>
          <p:cNvSpPr txBox="1">
            <a:spLocks noChangeArrowheads="1"/>
          </p:cNvSpPr>
          <p:nvPr/>
        </p:nvSpPr>
        <p:spPr bwMode="gray">
          <a:xfrm>
            <a:off x="6059488" y="3250389"/>
            <a:ext cx="523733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zh-CN" altLang="en-US" sz="5400" b="1">
                <a:solidFill>
                  <a:schemeClr val="accent6"/>
                </a:solidFill>
                <a:latin typeface="微软雅黑" panose="020B0503020204020204" pitchFamily="34" charset="-122"/>
                <a:ea typeface="微软雅黑" panose="020B0503020204020204" pitchFamily="34" charset="-122"/>
              </a:rPr>
              <a:t>我们该怎么办？</a:t>
            </a:r>
            <a:r>
              <a:rPr lang="zh-CN" altLang="en-US" sz="5400">
                <a:solidFill>
                  <a:schemeClr val="accent6"/>
                </a:solidFill>
                <a:latin typeface="微软雅黑" panose="020B0503020204020204" pitchFamily="34" charset="-122"/>
                <a:ea typeface="微软雅黑" panose="020B0503020204020204" pitchFamily="34" charset="-122"/>
              </a:rPr>
              <a:t> </a:t>
            </a:r>
            <a:endParaRPr lang="en-US" altLang="zh-CN" sz="5400" dirty="0">
              <a:solidFill>
                <a:schemeClr val="accent6"/>
              </a:solidFill>
              <a:latin typeface="微软雅黑" panose="020B0503020204020204" pitchFamily="34" charset="-122"/>
              <a:ea typeface="微软雅黑" panose="020B0503020204020204" pitchFamily="34" charset="-122"/>
            </a:endParaRPr>
          </a:p>
        </p:txBody>
      </p:sp>
      <p:sp>
        <p:nvSpPr>
          <p:cNvPr id="7" name="矩形 6"/>
          <p:cNvSpPr/>
          <p:nvPr/>
        </p:nvSpPr>
        <p:spPr>
          <a:xfrm>
            <a:off x="479425" y="233109"/>
            <a:ext cx="1826141"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风险控制</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33109"/>
            <a:ext cx="2806919"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风险控制概念</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1000871"/>
            <a:ext cx="12192000" cy="3061609"/>
          </a:xfrm>
          <a:prstGeom prst="rect">
            <a:avLst/>
          </a:prstGeom>
        </p:spPr>
      </p:pic>
      <p:sp>
        <p:nvSpPr>
          <p:cNvPr id="10" name="矩形 9"/>
          <p:cNvSpPr/>
          <p:nvPr/>
        </p:nvSpPr>
        <p:spPr>
          <a:xfrm>
            <a:off x="0" y="4368800"/>
            <a:ext cx="6059488" cy="1959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603937" y="4703561"/>
            <a:ext cx="5049377" cy="1289905"/>
          </a:xfrm>
          <a:prstGeom prst="rect">
            <a:avLst/>
          </a:prstGeom>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风险控制是对已得到较好认识的风险采取必要的处置技术以最大限度地降低风险事故发生的概率和减小损失。</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6358851" y="4703561"/>
            <a:ext cx="5441263" cy="1291957"/>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根据风险辨识和评价的基本结果，在对系统风险综合权衡的基础上，提出系统风险的管理措施和处置方法，以有效地消除或控制系统风险。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4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14664" y="1834149"/>
            <a:ext cx="9293678" cy="37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886631" y="1001263"/>
            <a:ext cx="8345714" cy="400110"/>
          </a:xfrm>
          <a:prstGeom prst="rect">
            <a:avLst/>
          </a:prstGeom>
        </p:spPr>
        <p:txBody>
          <a:bodyPr wrap="squar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风险控制可以分为管理措施和技术措施，即行为控制和危害、风险控制</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Rectangle 11"/>
          <p:cNvSpPr>
            <a:spLocks noChangeArrowheads="1"/>
          </p:cNvSpPr>
          <p:nvPr/>
        </p:nvSpPr>
        <p:spPr bwMode="auto">
          <a:xfrm>
            <a:off x="4917187" y="6065838"/>
            <a:ext cx="2284601" cy="3693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风险控制示意图 </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14"/>
          <p:cNvSpPr txBox="1">
            <a:spLocks noChangeArrowheads="1"/>
          </p:cNvSpPr>
          <p:nvPr/>
        </p:nvSpPr>
        <p:spPr bwMode="gray">
          <a:xfrm>
            <a:off x="479425" y="231246"/>
            <a:ext cx="2778325"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defPPr>
              <a:defRPr lang="zh-CN"/>
            </a:defPPr>
            <a:lvl1pPr>
              <a:lnSpc>
                <a:spcPct val="90000"/>
              </a:lnSpc>
              <a:spcBef>
                <a:spcPct val="0"/>
              </a:spcBef>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dirty="0"/>
              <a:t>风险控制技术 </a:t>
            </a:r>
            <a:endParaRPr lang="en-US" altLang="zh-CN" dirty="0"/>
          </a:p>
        </p:txBody>
      </p:sp>
      <p:sp>
        <p:nvSpPr>
          <p:cNvPr id="7" name="Rectangle 15"/>
          <p:cNvSpPr txBox="1">
            <a:spLocks noChangeArrowheads="1"/>
          </p:cNvSpPr>
          <p:nvPr/>
        </p:nvSpPr>
        <p:spPr>
          <a:xfrm>
            <a:off x="1418658" y="1424285"/>
            <a:ext cx="9006341" cy="369332"/>
          </a:xfrm>
          <a:prstGeom prst="rect">
            <a:avLst/>
          </a:prstGeom>
        </p:spPr>
        <p:txBody>
          <a:bodyPr wrap="square">
            <a:spAutoFit/>
          </a:bodyPr>
          <a:lstStyle>
            <a:defPPr>
              <a:defRPr lang="zh-CN"/>
            </a:defPPr>
            <a:lvl1pPr>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dirty="0"/>
              <a:t>通过避免、预防、控制、减轻、转移等风险控制技术，可将风险降低到最低可接受水平。</a:t>
            </a:r>
            <a:endParaRPr lang="zh-CN" altLang="en-US" dirty="0"/>
          </a:p>
        </p:txBody>
      </p:sp>
      <p:pic>
        <p:nvPicPr>
          <p:cNvPr id="8" name="Picture 17" descr="风险控制技术示意图"/>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96571" y="2162778"/>
            <a:ext cx="8828428" cy="316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6"/>
          <p:cNvSpPr>
            <a:spLocks noChangeArrowheads="1"/>
          </p:cNvSpPr>
          <p:nvPr/>
        </p:nvSpPr>
        <p:spPr bwMode="auto">
          <a:xfrm>
            <a:off x="4550100" y="6165430"/>
            <a:ext cx="3018776" cy="3693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风险控制技术示意图 </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Box 3"/>
          <p:cNvSpPr txBox="1">
            <a:spLocks noChangeArrowheads="1"/>
          </p:cNvSpPr>
          <p:nvPr/>
        </p:nvSpPr>
        <p:spPr bwMode="gray">
          <a:xfrm>
            <a:off x="479425" y="233109"/>
            <a:ext cx="4419800"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defPPr>
              <a:defRPr lang="zh-CN"/>
            </a:defPPr>
            <a:lvl1pPr>
              <a:lnSpc>
                <a:spcPct val="90000"/>
              </a:lnSpc>
              <a:spcBef>
                <a:spcPct val="0"/>
              </a:spcBef>
              <a:defRPr sz="3200" b="1">
                <a:solidFill>
                  <a:schemeClr val="tx1">
                    <a:lumMod val="85000"/>
                    <a:lumOff val="15000"/>
                  </a:schemeClr>
                </a:solidFill>
                <a:latin typeface="华文中宋" panose="02010600040101010101" pitchFamily="2" charset="-122"/>
                <a:ea typeface="华文中宋" panose="02010600040101010101" pitchFamily="2" charset="-122"/>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zh-CN" altLang="en-US" dirty="0"/>
              <a:t>风险控制措施选择顺序 </a:t>
            </a:r>
            <a:endParaRPr lang="zh-CN" altLang="en-US" dirty="0"/>
          </a:p>
        </p:txBody>
      </p:sp>
      <p:sp>
        <p:nvSpPr>
          <p:cNvPr id="8" name="Rectangle 5"/>
          <p:cNvSpPr>
            <a:spLocks noChangeArrowheads="1"/>
          </p:cNvSpPr>
          <p:nvPr/>
        </p:nvSpPr>
        <p:spPr bwMode="auto">
          <a:xfrm>
            <a:off x="3397704" y="5811755"/>
            <a:ext cx="5758996" cy="559107"/>
          </a:xfrm>
          <a:prstGeom prst="rect">
            <a:avLst/>
          </a:prstGeom>
          <a:solidFill>
            <a:srgbClr val="25536D"/>
          </a:solidFill>
          <a:ln w="9525">
            <a:noFill/>
            <a:miter lim="800000"/>
            <a:headEnd type="none" w="sm" len="lg"/>
            <a:tailEnd type="none" w="sm" len="lg"/>
          </a:ln>
          <a:effec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endParaRPr lang="zh-CN" altLang="en-US" sz="1400" b="1" dirty="0">
              <a:solidFill>
                <a:srgbClr val="A90119"/>
              </a:solidFill>
              <a:latin typeface="Arial" panose="020B0604020202020204" pitchFamily="34" charset="0"/>
              <a:ea typeface="宋体" panose="02010600030101010101" pitchFamily="2" charset="-122"/>
            </a:endParaRPr>
          </a:p>
        </p:txBody>
      </p:sp>
      <p:sp>
        <p:nvSpPr>
          <p:cNvPr id="9" name="Rectangle 6"/>
          <p:cNvSpPr>
            <a:spLocks noChangeArrowheads="1"/>
          </p:cNvSpPr>
          <p:nvPr/>
        </p:nvSpPr>
        <p:spPr bwMode="auto">
          <a:xfrm>
            <a:off x="4046923" y="5252650"/>
            <a:ext cx="5109777" cy="559105"/>
          </a:xfrm>
          <a:prstGeom prst="rect">
            <a:avLst/>
          </a:prstGeom>
          <a:solidFill>
            <a:schemeClr val="accent6"/>
          </a:solidFill>
          <a:ln w="9525">
            <a:solidFill>
              <a:schemeClr val="bg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None/>
            </a:pPr>
            <a:endParaRPr lang="zh-CN" altLang="en-US" sz="1400" b="1" dirty="0">
              <a:solidFill>
                <a:srgbClr val="A90119"/>
              </a:solidFill>
              <a:latin typeface="Arial" panose="020B0604020202020204" pitchFamily="34" charset="0"/>
              <a:ea typeface="宋体" panose="02010600030101010101" pitchFamily="2" charset="-122"/>
            </a:endParaRPr>
          </a:p>
        </p:txBody>
      </p:sp>
      <p:sp>
        <p:nvSpPr>
          <p:cNvPr id="10" name="Rectangle 7"/>
          <p:cNvSpPr>
            <a:spLocks noChangeArrowheads="1"/>
          </p:cNvSpPr>
          <p:nvPr/>
        </p:nvSpPr>
        <p:spPr bwMode="auto">
          <a:xfrm>
            <a:off x="4698189" y="4697640"/>
            <a:ext cx="4458511" cy="559107"/>
          </a:xfrm>
          <a:prstGeom prst="rect">
            <a:avLst/>
          </a:prstGeom>
          <a:solidFill>
            <a:schemeClr val="accent6"/>
          </a:solidFill>
          <a:ln w="9525">
            <a:solidFill>
              <a:schemeClr val="bg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None/>
            </a:pPr>
            <a:endParaRPr lang="zh-CN" altLang="en-US" sz="1400" b="1" dirty="0">
              <a:solidFill>
                <a:srgbClr val="A90119"/>
              </a:solidFill>
              <a:latin typeface="Arial" panose="020B0604020202020204" pitchFamily="34" charset="0"/>
              <a:ea typeface="宋体" panose="02010600030101010101" pitchFamily="2" charset="-122"/>
            </a:endParaRPr>
          </a:p>
        </p:txBody>
      </p:sp>
      <p:sp>
        <p:nvSpPr>
          <p:cNvPr id="11" name="Rectangle 8"/>
          <p:cNvSpPr>
            <a:spLocks noChangeArrowheads="1"/>
          </p:cNvSpPr>
          <p:nvPr/>
        </p:nvSpPr>
        <p:spPr bwMode="auto">
          <a:xfrm>
            <a:off x="5347407" y="4138534"/>
            <a:ext cx="3809293" cy="559105"/>
          </a:xfrm>
          <a:prstGeom prst="rect">
            <a:avLst/>
          </a:prstGeom>
          <a:solidFill>
            <a:schemeClr val="accent6"/>
          </a:solidFill>
          <a:ln w="9525">
            <a:solidFill>
              <a:schemeClr val="bg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None/>
            </a:pPr>
            <a:endParaRPr lang="zh-CN" altLang="en-US" sz="1400" b="1" dirty="0">
              <a:solidFill>
                <a:srgbClr val="A90119"/>
              </a:solidFill>
              <a:latin typeface="Arial" panose="020B0604020202020204" pitchFamily="34" charset="0"/>
              <a:ea typeface="宋体" panose="02010600030101010101" pitchFamily="2" charset="-122"/>
            </a:endParaRPr>
          </a:p>
        </p:txBody>
      </p:sp>
      <p:sp>
        <p:nvSpPr>
          <p:cNvPr id="12" name="Rectangle 9"/>
          <p:cNvSpPr>
            <a:spLocks noChangeArrowheads="1"/>
          </p:cNvSpPr>
          <p:nvPr/>
        </p:nvSpPr>
        <p:spPr bwMode="auto">
          <a:xfrm>
            <a:off x="5906513" y="3581476"/>
            <a:ext cx="3250187" cy="559105"/>
          </a:xfrm>
          <a:prstGeom prst="rect">
            <a:avLst/>
          </a:prstGeom>
          <a:solidFill>
            <a:schemeClr val="accent6"/>
          </a:solidFill>
          <a:ln w="9525">
            <a:solidFill>
              <a:schemeClr val="bg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None/>
            </a:pPr>
            <a:endParaRPr lang="zh-CN" altLang="en-US" sz="1400" b="1" dirty="0">
              <a:solidFill>
                <a:srgbClr val="A90119"/>
              </a:solidFill>
              <a:latin typeface="Arial" panose="020B0604020202020204" pitchFamily="34" charset="0"/>
              <a:ea typeface="宋体" panose="02010600030101010101" pitchFamily="2" charset="-122"/>
            </a:endParaRPr>
          </a:p>
        </p:txBody>
      </p:sp>
      <p:sp>
        <p:nvSpPr>
          <p:cNvPr id="13" name="Rectangle 10"/>
          <p:cNvSpPr>
            <a:spLocks noChangeArrowheads="1"/>
          </p:cNvSpPr>
          <p:nvPr/>
        </p:nvSpPr>
        <p:spPr bwMode="auto">
          <a:xfrm>
            <a:off x="6647892" y="3022370"/>
            <a:ext cx="2508808" cy="559107"/>
          </a:xfrm>
          <a:prstGeom prst="rect">
            <a:avLst/>
          </a:prstGeom>
          <a:solidFill>
            <a:schemeClr val="accent6"/>
          </a:solidFill>
          <a:ln w="9525">
            <a:solidFill>
              <a:schemeClr val="bg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None/>
            </a:pPr>
            <a:endParaRPr lang="zh-CN" altLang="en-US" sz="1400" b="1" dirty="0">
              <a:solidFill>
                <a:srgbClr val="A90119"/>
              </a:solidFill>
              <a:latin typeface="Arial" panose="020B0604020202020204" pitchFamily="34" charset="0"/>
              <a:ea typeface="宋体" panose="02010600030101010101" pitchFamily="2" charset="-122"/>
            </a:endParaRPr>
          </a:p>
        </p:txBody>
      </p:sp>
      <p:sp>
        <p:nvSpPr>
          <p:cNvPr id="14" name="Rectangle 11"/>
          <p:cNvSpPr>
            <a:spLocks noChangeArrowheads="1"/>
          </p:cNvSpPr>
          <p:nvPr/>
        </p:nvSpPr>
        <p:spPr bwMode="auto">
          <a:xfrm>
            <a:off x="7299158" y="2465312"/>
            <a:ext cx="1857542" cy="559107"/>
          </a:xfrm>
          <a:prstGeom prst="rect">
            <a:avLst/>
          </a:prstGeom>
          <a:solidFill>
            <a:schemeClr val="accent6"/>
          </a:solidFill>
          <a:ln w="9525">
            <a:solidFill>
              <a:schemeClr val="bg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None/>
            </a:pPr>
            <a:endParaRPr lang="zh-CN" altLang="en-US" sz="1400" b="1" dirty="0">
              <a:solidFill>
                <a:srgbClr val="A90119"/>
              </a:solidFill>
              <a:latin typeface="Arial" panose="020B0604020202020204" pitchFamily="34" charset="0"/>
              <a:ea typeface="宋体" panose="02010600030101010101" pitchFamily="2" charset="-122"/>
            </a:endParaRPr>
          </a:p>
        </p:txBody>
      </p:sp>
      <p:sp>
        <p:nvSpPr>
          <p:cNvPr id="15" name="Rectangle 12"/>
          <p:cNvSpPr>
            <a:spLocks noChangeArrowheads="1"/>
          </p:cNvSpPr>
          <p:nvPr/>
        </p:nvSpPr>
        <p:spPr bwMode="auto">
          <a:xfrm>
            <a:off x="7948376" y="1908254"/>
            <a:ext cx="1208324" cy="559107"/>
          </a:xfrm>
          <a:prstGeom prst="rect">
            <a:avLst/>
          </a:prstGeom>
          <a:solidFill>
            <a:schemeClr val="accent4"/>
          </a:solidFill>
          <a:ln w="9525">
            <a:solidFill>
              <a:schemeClr val="bg1"/>
            </a:solidFill>
            <a:miter lim="800000"/>
            <a:headEnd type="none" w="sm" len="lg"/>
            <a:tailEnd type="none" w="sm" len="lg"/>
          </a:ln>
          <a:effec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endParaRPr lang="zh-CN" altLang="en-US" sz="1400" b="1" dirty="0">
              <a:solidFill>
                <a:srgbClr val="A90119"/>
              </a:solidFill>
              <a:latin typeface="Arial" panose="020B0604020202020204" pitchFamily="34" charset="0"/>
              <a:ea typeface="宋体" panose="02010600030101010101" pitchFamily="2" charset="-122"/>
            </a:endParaRPr>
          </a:p>
        </p:txBody>
      </p:sp>
      <p:sp>
        <p:nvSpPr>
          <p:cNvPr id="24" name="矩形 23"/>
          <p:cNvSpPr/>
          <p:nvPr/>
        </p:nvSpPr>
        <p:spPr>
          <a:xfrm>
            <a:off x="4698189" y="5906642"/>
            <a:ext cx="4368504" cy="369332"/>
          </a:xfrm>
          <a:prstGeom prst="rect">
            <a:avLst/>
          </a:prstGeom>
        </p:spPr>
        <p:txBody>
          <a:bodyPr wrap="none">
            <a:spAutoFit/>
          </a:bodyPr>
          <a:lstStyle/>
          <a:p>
            <a:pPr algn="r">
              <a:spcBef>
                <a:spcPct val="0"/>
              </a:spcBef>
            </a:pPr>
            <a:r>
              <a:rPr lang="zh-CN" altLang="en-US" dirty="0">
                <a:solidFill>
                  <a:schemeClr val="bg1"/>
                </a:solidFill>
                <a:latin typeface="微软雅黑" panose="020B0503020204020204" pitchFamily="34" charset="-122"/>
                <a:ea typeface="微软雅黑" panose="020B0503020204020204" pitchFamily="34" charset="-122"/>
              </a:rPr>
              <a:t>停止使用危害性物质，或以无害物质替代</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6557673" y="5352499"/>
            <a:ext cx="2509020" cy="369332"/>
          </a:xfrm>
          <a:prstGeom prst="rect">
            <a:avLst/>
          </a:prstGeom>
        </p:spPr>
        <p:txBody>
          <a:bodyPr wrap="none">
            <a:spAutoFit/>
          </a:bodyPr>
          <a:lstStyle/>
          <a:p>
            <a:pPr algn="r">
              <a:spcBef>
                <a:spcPct val="0"/>
              </a:spcBef>
            </a:pPr>
            <a:r>
              <a:rPr lang="zh-CN" altLang="en-US" dirty="0">
                <a:solidFill>
                  <a:schemeClr val="bg1"/>
                </a:solidFill>
                <a:latin typeface="微软雅黑" panose="020B0503020204020204" pitchFamily="34" charset="-122"/>
                <a:ea typeface="微软雅黑" panose="020B0503020204020204" pitchFamily="34" charset="-122"/>
              </a:rPr>
              <a:t>改用危害性较低的物质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6790109" y="4781911"/>
            <a:ext cx="2276584" cy="369332"/>
          </a:xfrm>
          <a:prstGeom prst="rect">
            <a:avLst/>
          </a:prstGeom>
        </p:spPr>
        <p:txBody>
          <a:bodyPr wrap="none">
            <a:spAutoFit/>
          </a:bodyPr>
          <a:lstStyle/>
          <a:p>
            <a:pPr algn="r">
              <a:spcBef>
                <a:spcPct val="0"/>
              </a:spcBef>
            </a:pPr>
            <a:r>
              <a:rPr lang="zh-CN" altLang="en-US" dirty="0">
                <a:solidFill>
                  <a:schemeClr val="bg1"/>
                </a:solidFill>
                <a:latin typeface="微软雅黑" panose="020B0503020204020204" pitchFamily="34" charset="-122"/>
                <a:ea typeface="微软雅黑" panose="020B0503020204020204" pitchFamily="34" charset="-122"/>
              </a:rPr>
              <a:t>改变工艺减轻危害性</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7252053" y="4243690"/>
            <a:ext cx="1811713" cy="369332"/>
          </a:xfrm>
          <a:prstGeom prst="rect">
            <a:avLst/>
          </a:prstGeom>
        </p:spPr>
        <p:txBody>
          <a:bodyPr wrap="none">
            <a:spAutoFit/>
          </a:bodyPr>
          <a:lstStyle/>
          <a:p>
            <a:pPr algn="r">
              <a:spcBef>
                <a:spcPct val="0"/>
              </a:spcBef>
            </a:pPr>
            <a:r>
              <a:rPr lang="zh-CN" altLang="en-US" dirty="0">
                <a:solidFill>
                  <a:schemeClr val="bg1"/>
                </a:solidFill>
                <a:latin typeface="微软雅黑" panose="020B0503020204020204" pitchFamily="34" charset="-122"/>
                <a:ea typeface="微软雅黑" panose="020B0503020204020204" pitchFamily="34" charset="-122"/>
              </a:rPr>
              <a:t>隔离人员或危害</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7949358" y="3724240"/>
            <a:ext cx="1114408" cy="369332"/>
          </a:xfrm>
          <a:prstGeom prst="rect">
            <a:avLst/>
          </a:prstGeom>
        </p:spPr>
        <p:txBody>
          <a:bodyPr wrap="none">
            <a:spAutoFit/>
          </a:bodyPr>
          <a:lstStyle/>
          <a:p>
            <a:pPr algn="r">
              <a:spcBef>
                <a:spcPct val="0"/>
              </a:spcBef>
            </a:pPr>
            <a:r>
              <a:rPr lang="zh-CN" altLang="en-US" dirty="0">
                <a:solidFill>
                  <a:schemeClr val="bg1"/>
                </a:solidFill>
                <a:latin typeface="微软雅黑" panose="020B0503020204020204" pitchFamily="34" charset="-122"/>
                <a:ea typeface="微软雅黑" panose="020B0503020204020204" pitchFamily="34" charset="-122"/>
              </a:rPr>
              <a:t>限制危害</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7484488" y="3147761"/>
            <a:ext cx="1579278" cy="369332"/>
          </a:xfrm>
          <a:prstGeom prst="rect">
            <a:avLst/>
          </a:prstGeom>
        </p:spPr>
        <p:txBody>
          <a:bodyPr wrap="none">
            <a:spAutoFit/>
          </a:bodyPr>
          <a:lstStyle/>
          <a:p>
            <a:pPr algn="r">
              <a:spcBef>
                <a:spcPct val="0"/>
              </a:spcBef>
            </a:pPr>
            <a:r>
              <a:rPr lang="zh-CN" altLang="en-US" dirty="0">
                <a:solidFill>
                  <a:schemeClr val="bg1"/>
                </a:solidFill>
                <a:latin typeface="微软雅黑" panose="020B0503020204020204" pitchFamily="34" charset="-122"/>
                <a:ea typeface="微软雅黑" panose="020B0503020204020204" pitchFamily="34" charset="-122"/>
              </a:rPr>
              <a:t>工程技术控制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7949358" y="2568421"/>
            <a:ext cx="1114408" cy="369332"/>
          </a:xfrm>
          <a:prstGeom prst="rect">
            <a:avLst/>
          </a:prstGeom>
        </p:spPr>
        <p:txBody>
          <a:bodyPr wrap="none">
            <a:spAutoFit/>
          </a:bodyPr>
          <a:lstStyle/>
          <a:p>
            <a:pPr algn="r">
              <a:spcBef>
                <a:spcPct val="0"/>
              </a:spcBef>
            </a:pPr>
            <a:r>
              <a:rPr lang="zh-CN" altLang="en-US" dirty="0">
                <a:solidFill>
                  <a:schemeClr val="bg1"/>
                </a:solidFill>
                <a:latin typeface="微软雅黑" panose="020B0503020204020204" pitchFamily="34" charset="-122"/>
                <a:ea typeface="微软雅黑" panose="020B0503020204020204" pitchFamily="34" charset="-122"/>
              </a:rPr>
              <a:t>管理控制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7928401" y="2058673"/>
            <a:ext cx="1114408" cy="369332"/>
          </a:xfrm>
          <a:prstGeom prst="rect">
            <a:avLst/>
          </a:prstGeom>
        </p:spPr>
        <p:txBody>
          <a:bodyPr wrap="none">
            <a:spAutoFit/>
          </a:bodyPr>
          <a:lstStyle/>
          <a:p>
            <a:pPr algn="r">
              <a:spcBef>
                <a:spcPct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个体防护</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 Box 13"/>
          <p:cNvSpPr txBox="1">
            <a:spLocks noChangeArrowheads="1"/>
          </p:cNvSpPr>
          <p:nvPr/>
        </p:nvSpPr>
        <p:spPr bwMode="auto">
          <a:xfrm>
            <a:off x="9840028" y="5887176"/>
            <a:ext cx="13940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zh-CN" altLang="en-US" sz="1800">
                <a:solidFill>
                  <a:schemeClr val="tx1">
                    <a:lumMod val="85000"/>
                    <a:lumOff val="15000"/>
                  </a:schemeClr>
                </a:solidFill>
                <a:latin typeface="微软雅黑" panose="020B0503020204020204" pitchFamily="34" charset="-122"/>
                <a:ea typeface="微软雅黑" panose="020B0503020204020204" pitchFamily="34" charset="-122"/>
              </a:rPr>
              <a:t>消除危害</a:t>
            </a:r>
            <a:endParaRPr lang="zh-CN" altLang="en-US" sz="1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AutoShape 16"/>
          <p:cNvSpPr/>
          <p:nvPr/>
        </p:nvSpPr>
        <p:spPr bwMode="auto">
          <a:xfrm>
            <a:off x="9250379" y="2763444"/>
            <a:ext cx="241964" cy="2845185"/>
          </a:xfrm>
          <a:prstGeom prst="rightBrace">
            <a:avLst>
              <a:gd name="adj1" fmla="val 88971"/>
              <a:gd name="adj2" fmla="val 50000"/>
            </a:avLst>
          </a:prstGeom>
          <a:noFill/>
          <a:ln w="9525">
            <a:solidFill>
              <a:srgbClr val="FF0000"/>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zh-CN" altLang="en-US" sz="1800" b="1">
              <a:solidFill>
                <a:srgbClr val="A90119"/>
              </a:solidFill>
              <a:latin typeface="Arial" panose="020B0604020202020204" pitchFamily="34" charset="0"/>
              <a:ea typeface="宋体" panose="02010600030101010101" pitchFamily="2" charset="-122"/>
            </a:endParaRPr>
          </a:p>
        </p:txBody>
      </p:sp>
      <p:sp>
        <p:nvSpPr>
          <p:cNvPr id="35" name="Text Box 17"/>
          <p:cNvSpPr txBox="1">
            <a:spLocks noChangeArrowheads="1"/>
          </p:cNvSpPr>
          <p:nvPr/>
        </p:nvSpPr>
        <p:spPr bwMode="auto">
          <a:xfrm>
            <a:off x="9840028" y="4001378"/>
            <a:ext cx="1394029" cy="36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spcBef>
                <a:spcPct val="50000"/>
              </a:spcBef>
              <a:buClrTx/>
              <a:buFontTx/>
              <a:buNone/>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zh-CN" altLang="en-US" dirty="0"/>
              <a:t>降低风险</a:t>
            </a:r>
            <a:endParaRPr lang="zh-CN" altLang="en-US" dirty="0"/>
          </a:p>
        </p:txBody>
      </p:sp>
      <p:sp>
        <p:nvSpPr>
          <p:cNvPr id="36" name="AutoShape 18"/>
          <p:cNvSpPr>
            <a:spLocks noChangeArrowheads="1"/>
          </p:cNvSpPr>
          <p:nvPr/>
        </p:nvSpPr>
        <p:spPr bwMode="auto">
          <a:xfrm>
            <a:off x="10173877" y="2955005"/>
            <a:ext cx="360363" cy="576263"/>
          </a:xfrm>
          <a:prstGeom prst="upArrow">
            <a:avLst>
              <a:gd name="adj1" fmla="val 50000"/>
              <a:gd name="adj2" fmla="val 39978"/>
            </a:avLst>
          </a:prstGeom>
          <a:solidFill>
            <a:schemeClr val="bg1">
              <a:lumMod val="65000"/>
            </a:schemeClr>
          </a:solidFill>
          <a:ln w="9525">
            <a:noFill/>
            <a:miter lim="800000"/>
            <a:headEnd type="none" w="sm" len="lg"/>
            <a:tailEnd type="none" w="sm" len="lg"/>
          </a:ln>
          <a:effec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38" name="Text Box 20"/>
          <p:cNvSpPr txBox="1">
            <a:spLocks noChangeArrowheads="1"/>
          </p:cNvSpPr>
          <p:nvPr/>
        </p:nvSpPr>
        <p:spPr bwMode="auto">
          <a:xfrm>
            <a:off x="9757020" y="2058673"/>
            <a:ext cx="13940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spcBef>
                <a:spcPct val="50000"/>
              </a:spcBef>
              <a:buClrTx/>
              <a:buFontTx/>
              <a:buNone/>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zh-CN" altLang="en-US" dirty="0"/>
              <a:t>个体防护</a:t>
            </a:r>
            <a:endParaRPr lang="zh-CN" altLang="en-US" dirty="0"/>
          </a:p>
        </p:txBody>
      </p:sp>
      <p:sp>
        <p:nvSpPr>
          <p:cNvPr id="40" name="AutoShape 18"/>
          <p:cNvSpPr>
            <a:spLocks noChangeArrowheads="1"/>
          </p:cNvSpPr>
          <p:nvPr/>
        </p:nvSpPr>
        <p:spPr bwMode="auto">
          <a:xfrm>
            <a:off x="10173876" y="4816509"/>
            <a:ext cx="360363" cy="576263"/>
          </a:xfrm>
          <a:prstGeom prst="upArrow">
            <a:avLst>
              <a:gd name="adj1" fmla="val 50000"/>
              <a:gd name="adj2" fmla="val 39978"/>
            </a:avLst>
          </a:prstGeom>
          <a:solidFill>
            <a:schemeClr val="bg1">
              <a:lumMod val="65000"/>
            </a:schemeClr>
          </a:solidFill>
          <a:ln w="9525">
            <a:noFill/>
            <a:miter lim="800000"/>
            <a:headEnd type="none" w="sm" len="lg"/>
            <a:tailEnd type="none" w="sm" len="lg"/>
          </a:ln>
          <a:effec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41" name="矩形 40"/>
          <p:cNvSpPr/>
          <p:nvPr/>
        </p:nvSpPr>
        <p:spPr>
          <a:xfrm>
            <a:off x="1226675" y="2004311"/>
            <a:ext cx="6304931" cy="400110"/>
          </a:xfrm>
          <a:prstGeom prst="rect">
            <a:avLst/>
          </a:prstGeom>
        </p:spPr>
        <p:txBody>
          <a:bodyPr wrap="none">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守住个体防护（</a:t>
            </a:r>
            <a:r>
              <a:rPr lang="en-US" altLang="zh-CN" sz="2000" b="1" dirty="0">
                <a:solidFill>
                  <a:schemeClr val="accent2"/>
                </a:solidFill>
                <a:latin typeface="微软雅黑" panose="020B0503020204020204" pitchFamily="34" charset="-122"/>
                <a:ea typeface="微软雅黑" panose="020B0503020204020204" pitchFamily="34" charset="-122"/>
              </a:rPr>
              <a:t>PPT</a:t>
            </a:r>
            <a:r>
              <a:rPr lang="zh-CN" altLang="en-US" sz="2000" b="1" dirty="0">
                <a:solidFill>
                  <a:schemeClr val="accent2"/>
                </a:solidFill>
                <a:latin typeface="微软雅黑" panose="020B0503020204020204" pitchFamily="34" charset="-122"/>
                <a:ea typeface="微软雅黑" panose="020B0503020204020204" pitchFamily="34" charset="-122"/>
              </a:rPr>
              <a:t>）这道风险控制措施的最后防线！</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67245" y="2955005"/>
            <a:ext cx="1337265" cy="27765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79425" y="233076"/>
            <a:ext cx="2778325"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风险控制方法 </a:t>
            </a:r>
            <a:endPar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8" name="矩形 7"/>
          <p:cNvSpPr/>
          <p:nvPr/>
        </p:nvSpPr>
        <p:spPr>
          <a:xfrm>
            <a:off x="2711483" y="1988465"/>
            <a:ext cx="2528175" cy="1396992"/>
          </a:xfrm>
          <a:prstGeom prst="rect">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2711483" y="4194637"/>
            <a:ext cx="2528175" cy="1396992"/>
          </a:xfrm>
          <a:prstGeom prst="rect">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3718136" y="2498275"/>
            <a:ext cx="1287532"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风险排除</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718136" y="4693078"/>
            <a:ext cx="1287532"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风险替换 </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6604000" y="1988465"/>
            <a:ext cx="3454400" cy="1289905"/>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公司拒绝遭受风险。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全</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面</a:t>
            </a: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排除存在的风险。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有些</a:t>
            </a: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时候不一定都可以实现</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6604000" y="4388047"/>
            <a:ext cx="2801257" cy="87645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采用</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替代</a:t>
            </a: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工艺</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或物质</a:t>
            </a: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ru-RU"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一般在设计阶段考虑</a:t>
            </a: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Freeform 155"/>
          <p:cNvSpPr>
            <a:spLocks noEditPoints="1"/>
          </p:cNvSpPr>
          <p:nvPr/>
        </p:nvSpPr>
        <p:spPr bwMode="auto">
          <a:xfrm>
            <a:off x="2981399" y="4638668"/>
            <a:ext cx="502747" cy="508929"/>
          </a:xfrm>
          <a:custGeom>
            <a:avLst/>
            <a:gdLst>
              <a:gd name="T0" fmla="*/ 115 w 196"/>
              <a:gd name="T1" fmla="*/ 73 h 198"/>
              <a:gd name="T2" fmla="*/ 134 w 196"/>
              <a:gd name="T3" fmla="*/ 56 h 198"/>
              <a:gd name="T4" fmla="*/ 95 w 196"/>
              <a:gd name="T5" fmla="*/ 40 h 198"/>
              <a:gd name="T6" fmla="*/ 39 w 196"/>
              <a:gd name="T7" fmla="*/ 83 h 198"/>
              <a:gd name="T8" fmla="*/ 0 w 196"/>
              <a:gd name="T9" fmla="*/ 73 h 198"/>
              <a:gd name="T10" fmla="*/ 94 w 196"/>
              <a:gd name="T11" fmla="*/ 0 h 198"/>
              <a:gd name="T12" fmla="*/ 163 w 196"/>
              <a:gd name="T13" fmla="*/ 29 h 198"/>
              <a:gd name="T14" fmla="*/ 182 w 196"/>
              <a:gd name="T15" fmla="*/ 13 h 198"/>
              <a:gd name="T16" fmla="*/ 196 w 196"/>
              <a:gd name="T17" fmla="*/ 95 h 198"/>
              <a:gd name="T18" fmla="*/ 115 w 196"/>
              <a:gd name="T19" fmla="*/ 73 h 198"/>
              <a:gd name="T20" fmla="*/ 61 w 196"/>
              <a:gd name="T21" fmla="*/ 142 h 198"/>
              <a:gd name="T22" fmla="*/ 101 w 196"/>
              <a:gd name="T23" fmla="*/ 158 h 198"/>
              <a:gd name="T24" fmla="*/ 157 w 196"/>
              <a:gd name="T25" fmla="*/ 115 h 198"/>
              <a:gd name="T26" fmla="*/ 196 w 196"/>
              <a:gd name="T27" fmla="*/ 125 h 198"/>
              <a:gd name="T28" fmla="*/ 101 w 196"/>
              <a:gd name="T29" fmla="*/ 198 h 198"/>
              <a:gd name="T30" fmla="*/ 32 w 196"/>
              <a:gd name="T31" fmla="*/ 169 h 198"/>
              <a:gd name="T32" fmla="*/ 14 w 196"/>
              <a:gd name="T33" fmla="*/ 185 h 198"/>
              <a:gd name="T34" fmla="*/ 0 w 196"/>
              <a:gd name="T35" fmla="*/ 103 h 198"/>
              <a:gd name="T36" fmla="*/ 81 w 196"/>
              <a:gd name="T37" fmla="*/ 125 h 198"/>
              <a:gd name="T38" fmla="*/ 61 w 196"/>
              <a:gd name="T39"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198">
                <a:moveTo>
                  <a:pt x="115" y="73"/>
                </a:moveTo>
                <a:cubicBezTo>
                  <a:pt x="134" y="56"/>
                  <a:pt x="134" y="56"/>
                  <a:pt x="134" y="56"/>
                </a:cubicBezTo>
                <a:cubicBezTo>
                  <a:pt x="124" y="48"/>
                  <a:pt x="109" y="40"/>
                  <a:pt x="95" y="40"/>
                </a:cubicBezTo>
                <a:cubicBezTo>
                  <a:pt x="68" y="40"/>
                  <a:pt x="45" y="58"/>
                  <a:pt x="39" y="83"/>
                </a:cubicBezTo>
                <a:cubicBezTo>
                  <a:pt x="0" y="73"/>
                  <a:pt x="0" y="73"/>
                  <a:pt x="0" y="73"/>
                </a:cubicBezTo>
                <a:cubicBezTo>
                  <a:pt x="11" y="31"/>
                  <a:pt x="49" y="0"/>
                  <a:pt x="94" y="0"/>
                </a:cubicBezTo>
                <a:cubicBezTo>
                  <a:pt x="120" y="0"/>
                  <a:pt x="146" y="13"/>
                  <a:pt x="163" y="29"/>
                </a:cubicBezTo>
                <a:cubicBezTo>
                  <a:pt x="182" y="13"/>
                  <a:pt x="182" y="13"/>
                  <a:pt x="182" y="13"/>
                </a:cubicBezTo>
                <a:cubicBezTo>
                  <a:pt x="196" y="95"/>
                  <a:pt x="196" y="95"/>
                  <a:pt x="196" y="95"/>
                </a:cubicBezTo>
                <a:lnTo>
                  <a:pt x="115" y="73"/>
                </a:lnTo>
                <a:close/>
                <a:moveTo>
                  <a:pt x="61" y="142"/>
                </a:moveTo>
                <a:cubicBezTo>
                  <a:pt x="71" y="150"/>
                  <a:pt x="87" y="158"/>
                  <a:pt x="101" y="158"/>
                </a:cubicBezTo>
                <a:cubicBezTo>
                  <a:pt x="128" y="158"/>
                  <a:pt x="151" y="140"/>
                  <a:pt x="157" y="115"/>
                </a:cubicBezTo>
                <a:cubicBezTo>
                  <a:pt x="196" y="125"/>
                  <a:pt x="196" y="125"/>
                  <a:pt x="196" y="125"/>
                </a:cubicBezTo>
                <a:cubicBezTo>
                  <a:pt x="185" y="167"/>
                  <a:pt x="147" y="198"/>
                  <a:pt x="101" y="198"/>
                </a:cubicBezTo>
                <a:cubicBezTo>
                  <a:pt x="76" y="198"/>
                  <a:pt x="50" y="185"/>
                  <a:pt x="32" y="169"/>
                </a:cubicBezTo>
                <a:cubicBezTo>
                  <a:pt x="14" y="185"/>
                  <a:pt x="14" y="185"/>
                  <a:pt x="14" y="185"/>
                </a:cubicBezTo>
                <a:cubicBezTo>
                  <a:pt x="0" y="103"/>
                  <a:pt x="0" y="103"/>
                  <a:pt x="0" y="103"/>
                </a:cubicBezTo>
                <a:cubicBezTo>
                  <a:pt x="81" y="125"/>
                  <a:pt x="81" y="125"/>
                  <a:pt x="81" y="125"/>
                </a:cubicBezTo>
                <a:lnTo>
                  <a:pt x="61" y="142"/>
                </a:lnTo>
                <a:close/>
              </a:path>
            </a:pathLst>
          </a:custGeom>
          <a:solidFill>
            <a:schemeClr val="accent6"/>
          </a:solidFill>
          <a:ln>
            <a:noFill/>
          </a:ln>
        </p:spPr>
        <p:txBody>
          <a:bodyPr vert="horz" wrap="square" lIns="91440" tIns="45720" rIns="91440" bIns="45720" numCol="1" anchor="t" anchorCtr="0" compatLnSpc="1"/>
          <a:lstStyle/>
          <a:p>
            <a:endParaRPr lang="zh-CN" altLang="en-US" dirty="0"/>
          </a:p>
        </p:txBody>
      </p:sp>
      <p:sp>
        <p:nvSpPr>
          <p:cNvPr id="15" name="Freeform 42"/>
          <p:cNvSpPr>
            <a:spLocks noEditPoints="1"/>
          </p:cNvSpPr>
          <p:nvPr/>
        </p:nvSpPr>
        <p:spPr bwMode="auto">
          <a:xfrm>
            <a:off x="2981399" y="2353966"/>
            <a:ext cx="470269" cy="544419"/>
          </a:xfrm>
          <a:custGeom>
            <a:avLst/>
            <a:gdLst>
              <a:gd name="T0" fmla="*/ 159 w 172"/>
              <a:gd name="T1" fmla="*/ 36 h 199"/>
              <a:gd name="T2" fmla="*/ 124 w 172"/>
              <a:gd name="T3" fmla="*/ 36 h 199"/>
              <a:gd name="T4" fmla="*/ 86 w 172"/>
              <a:gd name="T5" fmla="*/ 0 h 199"/>
              <a:gd name="T6" fmla="*/ 49 w 172"/>
              <a:gd name="T7" fmla="*/ 36 h 199"/>
              <a:gd name="T8" fmla="*/ 12 w 172"/>
              <a:gd name="T9" fmla="*/ 36 h 199"/>
              <a:gd name="T10" fmla="*/ 0 w 172"/>
              <a:gd name="T11" fmla="*/ 49 h 199"/>
              <a:gd name="T12" fmla="*/ 11 w 172"/>
              <a:gd name="T13" fmla="*/ 62 h 199"/>
              <a:gd name="T14" fmla="*/ 11 w 172"/>
              <a:gd name="T15" fmla="*/ 162 h 199"/>
              <a:gd name="T16" fmla="*/ 49 w 172"/>
              <a:gd name="T17" fmla="*/ 199 h 199"/>
              <a:gd name="T18" fmla="*/ 124 w 172"/>
              <a:gd name="T19" fmla="*/ 199 h 199"/>
              <a:gd name="T20" fmla="*/ 159 w 172"/>
              <a:gd name="T21" fmla="*/ 162 h 199"/>
              <a:gd name="T22" fmla="*/ 159 w 172"/>
              <a:gd name="T23" fmla="*/ 62 h 199"/>
              <a:gd name="T24" fmla="*/ 172 w 172"/>
              <a:gd name="T25" fmla="*/ 49 h 199"/>
              <a:gd name="T26" fmla="*/ 159 w 172"/>
              <a:gd name="T27" fmla="*/ 36 h 199"/>
              <a:gd name="T28" fmla="*/ 86 w 172"/>
              <a:gd name="T29" fmla="*/ 22 h 199"/>
              <a:gd name="T30" fmla="*/ 99 w 172"/>
              <a:gd name="T31" fmla="*/ 36 h 199"/>
              <a:gd name="T32" fmla="*/ 74 w 172"/>
              <a:gd name="T33" fmla="*/ 36 h 199"/>
              <a:gd name="T34" fmla="*/ 86 w 172"/>
              <a:gd name="T35" fmla="*/ 22 h 199"/>
              <a:gd name="T36" fmla="*/ 136 w 172"/>
              <a:gd name="T37" fmla="*/ 163 h 199"/>
              <a:gd name="T38" fmla="*/ 123 w 172"/>
              <a:gd name="T39" fmla="*/ 176 h 199"/>
              <a:gd name="T40" fmla="*/ 48 w 172"/>
              <a:gd name="T41" fmla="*/ 176 h 199"/>
              <a:gd name="T42" fmla="*/ 36 w 172"/>
              <a:gd name="T43" fmla="*/ 163 h 199"/>
              <a:gd name="T44" fmla="*/ 36 w 172"/>
              <a:gd name="T45" fmla="*/ 63 h 199"/>
              <a:gd name="T46" fmla="*/ 136 w 172"/>
              <a:gd name="T47" fmla="*/ 63 h 199"/>
              <a:gd name="T48" fmla="*/ 136 w 172"/>
              <a:gd name="T49" fmla="*/ 163 h 199"/>
              <a:gd name="T50" fmla="*/ 55 w 172"/>
              <a:gd name="T51" fmla="*/ 149 h 199"/>
              <a:gd name="T52" fmla="*/ 64 w 172"/>
              <a:gd name="T53" fmla="*/ 142 h 199"/>
              <a:gd name="T54" fmla="*/ 64 w 172"/>
              <a:gd name="T55" fmla="*/ 93 h 199"/>
              <a:gd name="T56" fmla="*/ 55 w 172"/>
              <a:gd name="T57" fmla="*/ 86 h 199"/>
              <a:gd name="T58" fmla="*/ 47 w 172"/>
              <a:gd name="T59" fmla="*/ 93 h 199"/>
              <a:gd name="T60" fmla="*/ 47 w 172"/>
              <a:gd name="T61" fmla="*/ 142 h 199"/>
              <a:gd name="T62" fmla="*/ 55 w 172"/>
              <a:gd name="T63" fmla="*/ 149 h 199"/>
              <a:gd name="T64" fmla="*/ 115 w 172"/>
              <a:gd name="T65" fmla="*/ 149 h 199"/>
              <a:gd name="T66" fmla="*/ 124 w 172"/>
              <a:gd name="T67" fmla="*/ 142 h 199"/>
              <a:gd name="T68" fmla="*/ 124 w 172"/>
              <a:gd name="T69" fmla="*/ 93 h 199"/>
              <a:gd name="T70" fmla="*/ 115 w 172"/>
              <a:gd name="T71" fmla="*/ 86 h 199"/>
              <a:gd name="T72" fmla="*/ 107 w 172"/>
              <a:gd name="T73" fmla="*/ 93 h 199"/>
              <a:gd name="T74" fmla="*/ 107 w 172"/>
              <a:gd name="T75" fmla="*/ 142 h 199"/>
              <a:gd name="T76" fmla="*/ 115 w 172"/>
              <a:gd name="T77" fmla="*/ 149 h 199"/>
              <a:gd name="T78" fmla="*/ 84 w 172"/>
              <a:gd name="T79" fmla="*/ 149 h 199"/>
              <a:gd name="T80" fmla="*/ 93 w 172"/>
              <a:gd name="T81" fmla="*/ 142 h 199"/>
              <a:gd name="T82" fmla="*/ 93 w 172"/>
              <a:gd name="T83" fmla="*/ 93 h 199"/>
              <a:gd name="T84" fmla="*/ 84 w 172"/>
              <a:gd name="T85" fmla="*/ 86 h 199"/>
              <a:gd name="T86" fmla="*/ 76 w 172"/>
              <a:gd name="T87" fmla="*/ 93 h 199"/>
              <a:gd name="T88" fmla="*/ 76 w 172"/>
              <a:gd name="T89" fmla="*/ 142 h 199"/>
              <a:gd name="T90" fmla="*/ 84 w 172"/>
              <a:gd name="T91" fmla="*/ 14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 h="199">
                <a:moveTo>
                  <a:pt x="159" y="36"/>
                </a:moveTo>
                <a:cubicBezTo>
                  <a:pt x="124" y="36"/>
                  <a:pt x="124" y="36"/>
                  <a:pt x="124" y="36"/>
                </a:cubicBezTo>
                <a:cubicBezTo>
                  <a:pt x="124" y="15"/>
                  <a:pt x="107" y="0"/>
                  <a:pt x="86" y="0"/>
                </a:cubicBezTo>
                <a:cubicBezTo>
                  <a:pt x="66" y="0"/>
                  <a:pt x="49" y="15"/>
                  <a:pt x="49" y="36"/>
                </a:cubicBezTo>
                <a:cubicBezTo>
                  <a:pt x="12" y="36"/>
                  <a:pt x="12" y="36"/>
                  <a:pt x="12" y="36"/>
                </a:cubicBezTo>
                <a:cubicBezTo>
                  <a:pt x="5" y="36"/>
                  <a:pt x="0" y="42"/>
                  <a:pt x="0" y="49"/>
                </a:cubicBezTo>
                <a:cubicBezTo>
                  <a:pt x="0" y="56"/>
                  <a:pt x="4" y="62"/>
                  <a:pt x="11" y="62"/>
                </a:cubicBezTo>
                <a:cubicBezTo>
                  <a:pt x="11" y="162"/>
                  <a:pt x="11" y="162"/>
                  <a:pt x="11" y="162"/>
                </a:cubicBezTo>
                <a:cubicBezTo>
                  <a:pt x="11" y="183"/>
                  <a:pt x="29" y="199"/>
                  <a:pt x="49" y="199"/>
                </a:cubicBezTo>
                <a:cubicBezTo>
                  <a:pt x="124" y="199"/>
                  <a:pt x="124" y="199"/>
                  <a:pt x="124" y="199"/>
                </a:cubicBezTo>
                <a:cubicBezTo>
                  <a:pt x="144" y="199"/>
                  <a:pt x="159" y="183"/>
                  <a:pt x="159" y="162"/>
                </a:cubicBezTo>
                <a:cubicBezTo>
                  <a:pt x="159" y="62"/>
                  <a:pt x="159" y="62"/>
                  <a:pt x="159" y="62"/>
                </a:cubicBezTo>
                <a:cubicBezTo>
                  <a:pt x="166" y="62"/>
                  <a:pt x="172" y="56"/>
                  <a:pt x="172" y="49"/>
                </a:cubicBezTo>
                <a:cubicBezTo>
                  <a:pt x="172" y="42"/>
                  <a:pt x="166" y="36"/>
                  <a:pt x="159" y="36"/>
                </a:cubicBezTo>
                <a:close/>
                <a:moveTo>
                  <a:pt x="86" y="22"/>
                </a:moveTo>
                <a:cubicBezTo>
                  <a:pt x="93" y="22"/>
                  <a:pt x="99" y="29"/>
                  <a:pt x="99" y="36"/>
                </a:cubicBezTo>
                <a:cubicBezTo>
                  <a:pt x="74" y="36"/>
                  <a:pt x="74" y="36"/>
                  <a:pt x="74" y="36"/>
                </a:cubicBezTo>
                <a:cubicBezTo>
                  <a:pt x="74" y="29"/>
                  <a:pt x="80" y="22"/>
                  <a:pt x="86" y="22"/>
                </a:cubicBezTo>
                <a:close/>
                <a:moveTo>
                  <a:pt x="136" y="163"/>
                </a:moveTo>
                <a:cubicBezTo>
                  <a:pt x="136" y="170"/>
                  <a:pt x="130" y="176"/>
                  <a:pt x="123" y="176"/>
                </a:cubicBezTo>
                <a:cubicBezTo>
                  <a:pt x="48" y="176"/>
                  <a:pt x="48" y="176"/>
                  <a:pt x="48" y="176"/>
                </a:cubicBezTo>
                <a:cubicBezTo>
                  <a:pt x="41" y="176"/>
                  <a:pt x="36" y="170"/>
                  <a:pt x="36" y="163"/>
                </a:cubicBezTo>
                <a:cubicBezTo>
                  <a:pt x="36" y="63"/>
                  <a:pt x="36" y="63"/>
                  <a:pt x="36" y="63"/>
                </a:cubicBezTo>
                <a:cubicBezTo>
                  <a:pt x="136" y="63"/>
                  <a:pt x="136" y="63"/>
                  <a:pt x="136" y="63"/>
                </a:cubicBezTo>
                <a:lnTo>
                  <a:pt x="136" y="163"/>
                </a:lnTo>
                <a:close/>
                <a:moveTo>
                  <a:pt x="55" y="149"/>
                </a:moveTo>
                <a:cubicBezTo>
                  <a:pt x="58" y="149"/>
                  <a:pt x="64" y="146"/>
                  <a:pt x="64" y="142"/>
                </a:cubicBezTo>
                <a:cubicBezTo>
                  <a:pt x="64" y="93"/>
                  <a:pt x="64" y="93"/>
                  <a:pt x="64" y="93"/>
                </a:cubicBezTo>
                <a:cubicBezTo>
                  <a:pt x="64" y="89"/>
                  <a:pt x="58" y="86"/>
                  <a:pt x="55" y="86"/>
                </a:cubicBezTo>
                <a:cubicBezTo>
                  <a:pt x="51" y="86"/>
                  <a:pt x="47" y="89"/>
                  <a:pt x="47" y="93"/>
                </a:cubicBezTo>
                <a:cubicBezTo>
                  <a:pt x="47" y="142"/>
                  <a:pt x="47" y="142"/>
                  <a:pt x="47" y="142"/>
                </a:cubicBezTo>
                <a:cubicBezTo>
                  <a:pt x="47" y="146"/>
                  <a:pt x="51" y="149"/>
                  <a:pt x="55" y="149"/>
                </a:cubicBezTo>
                <a:close/>
                <a:moveTo>
                  <a:pt x="115" y="149"/>
                </a:moveTo>
                <a:cubicBezTo>
                  <a:pt x="118" y="149"/>
                  <a:pt x="124" y="146"/>
                  <a:pt x="124" y="142"/>
                </a:cubicBezTo>
                <a:cubicBezTo>
                  <a:pt x="124" y="93"/>
                  <a:pt x="124" y="93"/>
                  <a:pt x="124" y="93"/>
                </a:cubicBezTo>
                <a:cubicBezTo>
                  <a:pt x="124" y="89"/>
                  <a:pt x="118" y="86"/>
                  <a:pt x="115" y="86"/>
                </a:cubicBezTo>
                <a:cubicBezTo>
                  <a:pt x="111" y="86"/>
                  <a:pt x="107" y="89"/>
                  <a:pt x="107" y="93"/>
                </a:cubicBezTo>
                <a:cubicBezTo>
                  <a:pt x="107" y="142"/>
                  <a:pt x="107" y="142"/>
                  <a:pt x="107" y="142"/>
                </a:cubicBezTo>
                <a:cubicBezTo>
                  <a:pt x="107" y="146"/>
                  <a:pt x="111" y="149"/>
                  <a:pt x="115" y="149"/>
                </a:cubicBezTo>
                <a:close/>
                <a:moveTo>
                  <a:pt x="84" y="149"/>
                </a:moveTo>
                <a:cubicBezTo>
                  <a:pt x="87" y="149"/>
                  <a:pt x="93" y="146"/>
                  <a:pt x="93" y="142"/>
                </a:cubicBezTo>
                <a:cubicBezTo>
                  <a:pt x="93" y="93"/>
                  <a:pt x="93" y="93"/>
                  <a:pt x="93" y="93"/>
                </a:cubicBezTo>
                <a:cubicBezTo>
                  <a:pt x="93" y="89"/>
                  <a:pt x="87" y="86"/>
                  <a:pt x="84" y="86"/>
                </a:cubicBezTo>
                <a:cubicBezTo>
                  <a:pt x="80" y="86"/>
                  <a:pt x="76" y="89"/>
                  <a:pt x="76" y="93"/>
                </a:cubicBezTo>
                <a:cubicBezTo>
                  <a:pt x="76" y="142"/>
                  <a:pt x="76" y="142"/>
                  <a:pt x="76" y="142"/>
                </a:cubicBezTo>
                <a:cubicBezTo>
                  <a:pt x="76" y="146"/>
                  <a:pt x="80" y="149"/>
                  <a:pt x="84" y="149"/>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6" name="箭头: V 形 15"/>
          <p:cNvSpPr/>
          <p:nvPr/>
        </p:nvSpPr>
        <p:spPr>
          <a:xfrm>
            <a:off x="5624286" y="2428546"/>
            <a:ext cx="304800" cy="5379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7" name="箭头: V 形 16"/>
          <p:cNvSpPr/>
          <p:nvPr/>
        </p:nvSpPr>
        <p:spPr>
          <a:xfrm>
            <a:off x="5958114" y="2428546"/>
            <a:ext cx="304800" cy="537938"/>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8" name="箭头: V 形 17"/>
          <p:cNvSpPr/>
          <p:nvPr/>
        </p:nvSpPr>
        <p:spPr>
          <a:xfrm>
            <a:off x="5624286" y="4638668"/>
            <a:ext cx="304800" cy="5379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9" name="箭头: V 形 18"/>
          <p:cNvSpPr/>
          <p:nvPr/>
        </p:nvSpPr>
        <p:spPr>
          <a:xfrm>
            <a:off x="5958114" y="4638668"/>
            <a:ext cx="304800" cy="537938"/>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33109"/>
            <a:ext cx="2778325"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风险控制方法 </a:t>
            </a:r>
            <a:endPar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7" name="矩形 6"/>
          <p:cNvSpPr/>
          <p:nvPr/>
        </p:nvSpPr>
        <p:spPr>
          <a:xfrm>
            <a:off x="2452913" y="1988465"/>
            <a:ext cx="2528175" cy="1396992"/>
          </a:xfrm>
          <a:prstGeom prst="rect">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7210912" y="1988465"/>
            <a:ext cx="2528175" cy="1396992"/>
          </a:xfrm>
          <a:prstGeom prst="rect">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2641599" y="3672993"/>
            <a:ext cx="3062516" cy="2951898"/>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ru-RU" dirty="0">
                <a:latin typeface="微软雅黑" panose="020B0503020204020204" pitchFamily="34" charset="-122"/>
                <a:ea typeface="微软雅黑" panose="020B0503020204020204" pitchFamily="34" charset="-122"/>
              </a:rPr>
              <a:t>设计控制</a:t>
            </a:r>
            <a:endParaRPr lang="ru-RU" altLang="zh-CN"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ru-RU" dirty="0">
                <a:latin typeface="微软雅黑" panose="020B0503020204020204" pitchFamily="34" charset="-122"/>
                <a:ea typeface="微软雅黑" panose="020B0503020204020204" pitchFamily="34" charset="-122"/>
              </a:rPr>
              <a:t>工具</a:t>
            </a:r>
            <a:r>
              <a:rPr lang="zh-CN" altLang="en-US" dirty="0">
                <a:latin typeface="微软雅黑" panose="020B0503020204020204" pitchFamily="34" charset="-122"/>
                <a:ea typeface="微软雅黑" panose="020B0503020204020204" pitchFamily="34" charset="-122"/>
              </a:rPr>
              <a:t>管理</a:t>
            </a:r>
            <a:endParaRPr lang="ru-RU" altLang="zh-CN"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ru-RU" dirty="0">
                <a:latin typeface="微软雅黑" panose="020B0503020204020204" pitchFamily="34" charset="-122"/>
                <a:ea typeface="微软雅黑" panose="020B0503020204020204" pitchFamily="34" charset="-122"/>
              </a:rPr>
              <a:t>组织措施</a:t>
            </a:r>
            <a:endParaRPr lang="ru-RU" altLang="zh-CN"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ru-RU" sz="1600" dirty="0">
                <a:latin typeface="微软雅黑" panose="020B0503020204020204" pitchFamily="34" charset="-122"/>
                <a:ea typeface="微软雅黑" panose="020B0503020204020204" pitchFamily="34" charset="-122"/>
              </a:rPr>
              <a:t>教训</a:t>
            </a:r>
            <a:r>
              <a:rPr lang="en-US" altLang="zh-CN" sz="1600" dirty="0">
                <a:latin typeface="微软雅黑" panose="020B0503020204020204" pitchFamily="34" charset="-122"/>
                <a:ea typeface="微软雅黑" panose="020B0503020204020204" pitchFamily="34" charset="-122"/>
              </a:rPr>
              <a:t>/</a:t>
            </a:r>
            <a:r>
              <a:rPr lang="zh-CN" altLang="ru-RU" sz="1600" dirty="0">
                <a:latin typeface="微软雅黑" panose="020B0503020204020204" pitchFamily="34" charset="-122"/>
                <a:ea typeface="微软雅黑" panose="020B0503020204020204" pitchFamily="34" charset="-122"/>
              </a:rPr>
              <a:t>须知</a:t>
            </a:r>
            <a:endParaRPr lang="zh-CN" altLang="ru-RU" sz="16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ru-RU" sz="1600" dirty="0">
                <a:latin typeface="微软雅黑" panose="020B0503020204020204" pitchFamily="34" charset="-122"/>
                <a:ea typeface="微软雅黑" panose="020B0503020204020204" pitchFamily="34" charset="-122"/>
              </a:rPr>
              <a:t>通行</a:t>
            </a:r>
            <a:endParaRPr lang="ru-RU" altLang="zh-CN" sz="16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ru-RU" dirty="0">
                <a:latin typeface="微软雅黑" panose="020B0503020204020204" pitchFamily="34" charset="-122"/>
                <a:ea typeface="微软雅黑" panose="020B0503020204020204" pitchFamily="34" charset="-122"/>
              </a:rPr>
              <a:t>工作须知</a:t>
            </a:r>
            <a:endParaRPr lang="en-GB" altLang="zh-CN"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ru-RU" dirty="0">
                <a:latin typeface="微软雅黑" panose="020B0503020204020204" pitchFamily="34" charset="-122"/>
                <a:ea typeface="微软雅黑" panose="020B0503020204020204" pitchFamily="34" charset="-122"/>
              </a:rPr>
              <a:t>个人防护器材试用</a:t>
            </a:r>
            <a:r>
              <a:rPr lang="en-US" altLang="zh-CN" dirty="0">
                <a:latin typeface="微软雅黑" panose="020B0503020204020204" pitchFamily="34" charset="-122"/>
                <a:ea typeface="微软雅黑" panose="020B0503020204020204" pitchFamily="34" charset="-122"/>
              </a:rPr>
              <a:t> </a:t>
            </a:r>
            <a:endParaRPr lang="zh-CN" altLang="en-US" dirty="0">
              <a:solidFill>
                <a:srgbClr val="1B499B"/>
              </a:solidFill>
              <a:latin typeface="微软雅黑" panose="020B0503020204020204" pitchFamily="34" charset="-122"/>
              <a:ea typeface="微软雅黑" panose="020B0503020204020204" pitchFamily="34" charset="-122"/>
            </a:endParaRPr>
          </a:p>
        </p:txBody>
      </p:sp>
      <p:sp>
        <p:nvSpPr>
          <p:cNvPr id="10" name="矩形 9"/>
          <p:cNvSpPr/>
          <p:nvPr/>
        </p:nvSpPr>
        <p:spPr>
          <a:xfrm>
            <a:off x="3120583" y="2813520"/>
            <a:ext cx="1210588"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风险处理</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Freeform 41"/>
          <p:cNvSpPr>
            <a:spLocks noEditPoints="1"/>
          </p:cNvSpPr>
          <p:nvPr/>
        </p:nvSpPr>
        <p:spPr bwMode="auto">
          <a:xfrm>
            <a:off x="3495543" y="2157274"/>
            <a:ext cx="483968" cy="487437"/>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2" name="矩形 11"/>
          <p:cNvSpPr/>
          <p:nvPr/>
        </p:nvSpPr>
        <p:spPr>
          <a:xfrm>
            <a:off x="7869705" y="2813520"/>
            <a:ext cx="1210588"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风险转移</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Freeform 150"/>
          <p:cNvSpPr>
            <a:spLocks noEditPoints="1"/>
          </p:cNvSpPr>
          <p:nvPr/>
        </p:nvSpPr>
        <p:spPr bwMode="auto">
          <a:xfrm>
            <a:off x="8255129" y="2157274"/>
            <a:ext cx="445510" cy="484419"/>
          </a:xfrm>
          <a:custGeom>
            <a:avLst/>
            <a:gdLst>
              <a:gd name="T0" fmla="*/ 132 w 184"/>
              <a:gd name="T1" fmla="*/ 44 h 200"/>
              <a:gd name="T2" fmla="*/ 52 w 184"/>
              <a:gd name="T3" fmla="*/ 44 h 200"/>
              <a:gd name="T4" fmla="*/ 52 w 184"/>
              <a:gd name="T5" fmla="*/ 25 h 200"/>
              <a:gd name="T6" fmla="*/ 132 w 184"/>
              <a:gd name="T7" fmla="*/ 25 h 200"/>
              <a:gd name="T8" fmla="*/ 132 w 184"/>
              <a:gd name="T9" fmla="*/ 44 h 200"/>
              <a:gd name="T10" fmla="*/ 52 w 184"/>
              <a:gd name="T11" fmla="*/ 0 h 200"/>
              <a:gd name="T12" fmla="*/ 132 w 184"/>
              <a:gd name="T13" fmla="*/ 0 h 200"/>
              <a:gd name="T14" fmla="*/ 132 w 184"/>
              <a:gd name="T15" fmla="*/ 16 h 200"/>
              <a:gd name="T16" fmla="*/ 52 w 184"/>
              <a:gd name="T17" fmla="*/ 16 h 200"/>
              <a:gd name="T18" fmla="*/ 52 w 184"/>
              <a:gd name="T19" fmla="*/ 0 h 200"/>
              <a:gd name="T20" fmla="*/ 52 w 184"/>
              <a:gd name="T21" fmla="*/ 52 h 200"/>
              <a:gd name="T22" fmla="*/ 132 w 184"/>
              <a:gd name="T23" fmla="*/ 52 h 200"/>
              <a:gd name="T24" fmla="*/ 132 w 184"/>
              <a:gd name="T25" fmla="*/ 85 h 200"/>
              <a:gd name="T26" fmla="*/ 184 w 184"/>
              <a:gd name="T27" fmla="*/ 85 h 200"/>
              <a:gd name="T28" fmla="*/ 92 w 184"/>
              <a:gd name="T29" fmla="*/ 162 h 200"/>
              <a:gd name="T30" fmla="*/ 0 w 184"/>
              <a:gd name="T31" fmla="*/ 85 h 200"/>
              <a:gd name="T32" fmla="*/ 52 w 184"/>
              <a:gd name="T33" fmla="*/ 85 h 200"/>
              <a:gd name="T34" fmla="*/ 52 w 184"/>
              <a:gd name="T35" fmla="*/ 52 h 200"/>
              <a:gd name="T36" fmla="*/ 9 w 184"/>
              <a:gd name="T37" fmla="*/ 168 h 200"/>
              <a:gd name="T38" fmla="*/ 174 w 184"/>
              <a:gd name="T39" fmla="*/ 168 h 200"/>
              <a:gd name="T40" fmla="*/ 183 w 184"/>
              <a:gd name="T41" fmla="*/ 177 h 200"/>
              <a:gd name="T42" fmla="*/ 183 w 184"/>
              <a:gd name="T43" fmla="*/ 191 h 200"/>
              <a:gd name="T44" fmla="*/ 174 w 184"/>
              <a:gd name="T45" fmla="*/ 200 h 200"/>
              <a:gd name="T46" fmla="*/ 9 w 184"/>
              <a:gd name="T47" fmla="*/ 200 h 200"/>
              <a:gd name="T48" fmla="*/ 0 w 184"/>
              <a:gd name="T49" fmla="*/ 191 h 200"/>
              <a:gd name="T50" fmla="*/ 0 w 184"/>
              <a:gd name="T51" fmla="*/ 177 h 200"/>
              <a:gd name="T52" fmla="*/ 9 w 184"/>
              <a:gd name="T53"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200">
                <a:moveTo>
                  <a:pt x="132" y="44"/>
                </a:moveTo>
                <a:cubicBezTo>
                  <a:pt x="52" y="44"/>
                  <a:pt x="52" y="44"/>
                  <a:pt x="52" y="44"/>
                </a:cubicBezTo>
                <a:cubicBezTo>
                  <a:pt x="52" y="25"/>
                  <a:pt x="52" y="25"/>
                  <a:pt x="52" y="25"/>
                </a:cubicBezTo>
                <a:cubicBezTo>
                  <a:pt x="132" y="25"/>
                  <a:pt x="132" y="25"/>
                  <a:pt x="132" y="25"/>
                </a:cubicBezTo>
                <a:lnTo>
                  <a:pt x="132" y="44"/>
                </a:lnTo>
                <a:close/>
                <a:moveTo>
                  <a:pt x="52" y="0"/>
                </a:moveTo>
                <a:cubicBezTo>
                  <a:pt x="132" y="0"/>
                  <a:pt x="132" y="0"/>
                  <a:pt x="132" y="0"/>
                </a:cubicBezTo>
                <a:cubicBezTo>
                  <a:pt x="132" y="16"/>
                  <a:pt x="132" y="16"/>
                  <a:pt x="132" y="16"/>
                </a:cubicBezTo>
                <a:cubicBezTo>
                  <a:pt x="52" y="16"/>
                  <a:pt x="52" y="16"/>
                  <a:pt x="52" y="16"/>
                </a:cubicBezTo>
                <a:lnTo>
                  <a:pt x="52" y="0"/>
                </a:lnTo>
                <a:close/>
                <a:moveTo>
                  <a:pt x="52" y="52"/>
                </a:moveTo>
                <a:cubicBezTo>
                  <a:pt x="132" y="52"/>
                  <a:pt x="132" y="52"/>
                  <a:pt x="132" y="52"/>
                </a:cubicBezTo>
                <a:cubicBezTo>
                  <a:pt x="132" y="85"/>
                  <a:pt x="132" y="85"/>
                  <a:pt x="132" y="85"/>
                </a:cubicBezTo>
                <a:cubicBezTo>
                  <a:pt x="184" y="85"/>
                  <a:pt x="184" y="85"/>
                  <a:pt x="184" y="85"/>
                </a:cubicBezTo>
                <a:cubicBezTo>
                  <a:pt x="92" y="162"/>
                  <a:pt x="92" y="162"/>
                  <a:pt x="92" y="162"/>
                </a:cubicBezTo>
                <a:cubicBezTo>
                  <a:pt x="0" y="85"/>
                  <a:pt x="0" y="85"/>
                  <a:pt x="0" y="85"/>
                </a:cubicBezTo>
                <a:cubicBezTo>
                  <a:pt x="52" y="85"/>
                  <a:pt x="52" y="85"/>
                  <a:pt x="52" y="85"/>
                </a:cubicBezTo>
                <a:lnTo>
                  <a:pt x="52" y="52"/>
                </a:lnTo>
                <a:close/>
                <a:moveTo>
                  <a:pt x="9" y="168"/>
                </a:moveTo>
                <a:cubicBezTo>
                  <a:pt x="174" y="168"/>
                  <a:pt x="174" y="168"/>
                  <a:pt x="174" y="168"/>
                </a:cubicBezTo>
                <a:cubicBezTo>
                  <a:pt x="179" y="168"/>
                  <a:pt x="183" y="172"/>
                  <a:pt x="183" y="177"/>
                </a:cubicBezTo>
                <a:cubicBezTo>
                  <a:pt x="183" y="191"/>
                  <a:pt x="183" y="191"/>
                  <a:pt x="183" y="191"/>
                </a:cubicBezTo>
                <a:cubicBezTo>
                  <a:pt x="183" y="196"/>
                  <a:pt x="179" y="200"/>
                  <a:pt x="174" y="200"/>
                </a:cubicBezTo>
                <a:cubicBezTo>
                  <a:pt x="9" y="200"/>
                  <a:pt x="9" y="200"/>
                  <a:pt x="9" y="200"/>
                </a:cubicBezTo>
                <a:cubicBezTo>
                  <a:pt x="4" y="200"/>
                  <a:pt x="0" y="196"/>
                  <a:pt x="0" y="191"/>
                </a:cubicBezTo>
                <a:cubicBezTo>
                  <a:pt x="0" y="177"/>
                  <a:pt x="0" y="177"/>
                  <a:pt x="0" y="177"/>
                </a:cubicBezTo>
                <a:cubicBezTo>
                  <a:pt x="0" y="172"/>
                  <a:pt x="4" y="168"/>
                  <a:pt x="9" y="168"/>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矩形 13"/>
          <p:cNvSpPr/>
          <p:nvPr/>
        </p:nvSpPr>
        <p:spPr>
          <a:xfrm>
            <a:off x="7022227" y="3554266"/>
            <a:ext cx="2934573" cy="1572354"/>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ru-RU" dirty="0">
                <a:latin typeface="微软雅黑" panose="020B0503020204020204" pitchFamily="34" charset="-122"/>
                <a:ea typeface="微软雅黑" panose="020B0503020204020204" pitchFamily="34" charset="-122"/>
              </a:rPr>
              <a:t>保险：</a:t>
            </a:r>
            <a:endParaRPr lang="en-GB" altLang="zh-CN"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ru-RU" sz="1600" dirty="0">
                <a:latin typeface="微软雅黑" panose="020B0503020204020204" pitchFamily="34" charset="-122"/>
                <a:ea typeface="微软雅黑" panose="020B0503020204020204" pitchFamily="34" charset="-122"/>
              </a:rPr>
              <a:t>通过保险</a:t>
            </a:r>
            <a:r>
              <a:rPr lang="zh-CN" altLang="en-US" sz="1600" dirty="0">
                <a:latin typeface="微软雅黑" panose="020B0503020204020204" pitchFamily="34" charset="-122"/>
                <a:ea typeface="微软雅黑" panose="020B0503020204020204" pitchFamily="34" charset="-122"/>
              </a:rPr>
              <a:t>可转移</a:t>
            </a:r>
            <a:r>
              <a:rPr lang="zh-CN" altLang="ru-RU" sz="1600" dirty="0">
                <a:latin typeface="微软雅黑" panose="020B0503020204020204" pitchFamily="34" charset="-122"/>
                <a:ea typeface="微软雅黑" panose="020B0503020204020204" pitchFamily="34" charset="-122"/>
              </a:rPr>
              <a:t>损失</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 </a:t>
            </a:r>
            <a:endParaRPr lang="en-GB" altLang="zh-CN" sz="16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ru-RU" sz="1600" dirty="0">
                <a:latin typeface="微软雅黑" panose="020B0503020204020204" pitchFamily="34" charset="-122"/>
                <a:ea typeface="微软雅黑" panose="020B0503020204020204" pitchFamily="34" charset="-122"/>
              </a:rPr>
              <a:t>不太可靠的方法</a:t>
            </a:r>
            <a:r>
              <a:rPr lang="zh-CN" altLang="en-US" sz="1600" dirty="0">
                <a:latin typeface="微软雅黑" panose="020B0503020204020204" pitchFamily="34" charset="-122"/>
                <a:ea typeface="微软雅黑" panose="020B0503020204020204" pitchFamily="34" charset="-122"/>
              </a:rPr>
              <a:t>：损失已经造成！</a:t>
            </a:r>
            <a:endParaRPr lang="zh-CN" altLang="en-US" sz="1600" dirty="0">
              <a:latin typeface="微软雅黑" panose="020B0503020204020204" pitchFamily="34" charset="-122"/>
              <a:ea typeface="微软雅黑" panose="020B0503020204020204" pitchFamily="34" charset="-122"/>
            </a:endParaRPr>
          </a:p>
        </p:txBody>
      </p:sp>
      <p:sp>
        <p:nvSpPr>
          <p:cNvPr id="15" name="矩形 14"/>
          <p:cNvSpPr/>
          <p:nvPr/>
        </p:nvSpPr>
        <p:spPr>
          <a:xfrm>
            <a:off x="7022227" y="5212685"/>
            <a:ext cx="2248773" cy="1207703"/>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ru-RU" dirty="0">
                <a:latin typeface="微软雅黑" panose="020B0503020204020204" pitchFamily="34" charset="-122"/>
                <a:ea typeface="微软雅黑" panose="020B0503020204020204" pitchFamily="34" charset="-122"/>
              </a:rPr>
              <a:t>其他：</a:t>
            </a:r>
            <a:endParaRPr lang="ru-RU" altLang="zh-CN"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ru-RU" sz="1600" dirty="0">
                <a:latin typeface="微软雅黑" panose="020B0503020204020204" pitchFamily="34" charset="-122"/>
                <a:ea typeface="微软雅黑" panose="020B0503020204020204" pitchFamily="34" charset="-122"/>
              </a:rPr>
              <a:t>承包商</a:t>
            </a:r>
            <a:endParaRPr lang="zh-CN" altLang="en-US" sz="16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ru-RU" sz="1600" dirty="0">
                <a:latin typeface="微软雅黑" panose="020B0503020204020204" pitchFamily="34" charset="-122"/>
                <a:ea typeface="微软雅黑" panose="020B0503020204020204" pitchFamily="34" charset="-122"/>
              </a:rPr>
              <a:t>租赁</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 y="2"/>
            <a:ext cx="6734628" cy="6857999"/>
          </a:xfrm>
          <a:custGeom>
            <a:avLst/>
            <a:gdLst>
              <a:gd name="connsiteX0" fmla="*/ 0 w 6734628"/>
              <a:gd name="connsiteY0" fmla="*/ 0 h 6857999"/>
              <a:gd name="connsiteX1" fmla="*/ 6734628 w 6734628"/>
              <a:gd name="connsiteY1" fmla="*/ 0 h 6857999"/>
              <a:gd name="connsiteX2" fmla="*/ 5387702 w 6734628"/>
              <a:gd name="connsiteY2" fmla="*/ 6857999 h 6857999"/>
              <a:gd name="connsiteX3" fmla="*/ 0 w 673462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734628" h="6857999">
                <a:moveTo>
                  <a:pt x="0" y="0"/>
                </a:moveTo>
                <a:lnTo>
                  <a:pt x="6734628" y="0"/>
                </a:lnTo>
                <a:lnTo>
                  <a:pt x="5387702" y="6857999"/>
                </a:lnTo>
                <a:lnTo>
                  <a:pt x="0" y="6857999"/>
                </a:lnTo>
                <a:close/>
              </a:path>
            </a:pathLst>
          </a:custGeom>
        </p:spPr>
      </p:pic>
      <p:sp>
        <p:nvSpPr>
          <p:cNvPr id="8" name="矩形 7"/>
          <p:cNvSpPr/>
          <p:nvPr/>
        </p:nvSpPr>
        <p:spPr>
          <a:xfrm rot="666338">
            <a:off x="6220136" y="-384513"/>
            <a:ext cx="201412" cy="7627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6603999" y="1962339"/>
            <a:ext cx="2844801" cy="2037018"/>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532913" y="2049824"/>
            <a:ext cx="986971" cy="1862048"/>
          </a:xfrm>
          <a:prstGeom prst="rect">
            <a:avLst/>
          </a:prstGeom>
          <a:noFill/>
        </p:spPr>
        <p:txBody>
          <a:bodyPr wrap="square" rtlCol="0">
            <a:spAutoFit/>
          </a:bodyPr>
          <a:lstStyle/>
          <a:p>
            <a:pPr algn="ctr"/>
            <a:r>
              <a:rPr lang="en-US" altLang="zh-CN" sz="11500" dirty="0">
                <a:solidFill>
                  <a:schemeClr val="bg1"/>
                </a:solidFill>
                <a:latin typeface="Arial" panose="020B0604020202020204" pitchFamily="34" charset="0"/>
                <a:cs typeface="Arial" panose="020B0604020202020204" pitchFamily="34" charset="0"/>
              </a:rPr>
              <a:t>3</a:t>
            </a:r>
            <a:endParaRPr lang="zh-CN" altLang="en-US" sz="11500" dirty="0">
              <a:solidFill>
                <a:schemeClr val="bg1"/>
              </a:solidFill>
              <a:latin typeface="Arial" panose="020B0604020202020204" pitchFamily="34" charset="0"/>
              <a:cs typeface="Arial" panose="020B0604020202020204" pitchFamily="34" charset="0"/>
            </a:endParaRPr>
          </a:p>
        </p:txBody>
      </p:sp>
      <p:sp>
        <p:nvSpPr>
          <p:cNvPr id="10" name="矩形 9"/>
          <p:cNvSpPr/>
          <p:nvPr/>
        </p:nvSpPr>
        <p:spPr>
          <a:xfrm>
            <a:off x="6603999" y="4397644"/>
            <a:ext cx="4560864" cy="707886"/>
          </a:xfrm>
          <a:prstGeom prst="rect">
            <a:avLst/>
          </a:prstGeom>
        </p:spPr>
        <p:txBody>
          <a:bodyPr wrap="none">
            <a:spAutoFit/>
          </a:bodyPr>
          <a:lstStyle/>
          <a:p>
            <a:pPr eaLnBrk="0" hangingPunct="0"/>
            <a:r>
              <a:rPr lang="en-US" altLang="zh-CN" sz="4000" b="1" dirty="0">
                <a:solidFill>
                  <a:srgbClr val="25536D"/>
                </a:solidFill>
                <a:latin typeface="黑体" panose="02010609060101010101" pitchFamily="49" charset="-122"/>
                <a:ea typeface="黑体" panose="02010609060101010101" pitchFamily="49" charset="-122"/>
              </a:rPr>
              <a:t>EHS</a:t>
            </a:r>
            <a:r>
              <a:rPr lang="zh-CN" altLang="en-US" sz="4000" b="1" dirty="0">
                <a:solidFill>
                  <a:srgbClr val="25536D"/>
                </a:solidFill>
                <a:latin typeface="黑体" panose="02010609060101010101" pitchFamily="49" charset="-122"/>
                <a:ea typeface="黑体" panose="02010609060101010101" pitchFamily="49" charset="-122"/>
              </a:rPr>
              <a:t>风险管理新进展</a:t>
            </a:r>
            <a:endParaRPr lang="zh-CN" altLang="en-US" sz="4000" b="1" dirty="0">
              <a:solidFill>
                <a:srgbClr val="25536D"/>
              </a:solidFill>
              <a:latin typeface="黑体" panose="02010609060101010101" pitchFamily="49" charset="-122"/>
              <a:ea typeface="黑体" panose="02010609060101010101" pitchFamily="49" charset="-122"/>
            </a:endParaRPr>
          </a:p>
        </p:txBody>
      </p:sp>
      <p:sp>
        <p:nvSpPr>
          <p:cNvPr id="2" name="矩形 1"/>
          <p:cNvSpPr/>
          <p:nvPr/>
        </p:nvSpPr>
        <p:spPr>
          <a:xfrm>
            <a:off x="6320842" y="5149874"/>
            <a:ext cx="3786614" cy="707886"/>
          </a:xfrm>
          <a:prstGeom prst="rect">
            <a:avLst/>
          </a:prstGeom>
        </p:spPr>
        <p:txBody>
          <a:bodyPr wrap="none">
            <a:spAutoFit/>
          </a:bodyPr>
          <a:lstStyle/>
          <a:p>
            <a:pPr eaLnBrk="0" hangingPunct="0"/>
            <a:r>
              <a:rPr lang="zh-CN" altLang="en-US" sz="4000" b="1" dirty="0">
                <a:solidFill>
                  <a:srgbClr val="25536D"/>
                </a:solidFill>
                <a:latin typeface="黑体" panose="02010609060101010101" pitchFamily="49" charset="-122"/>
                <a:ea typeface="黑体" panose="02010609060101010101" pitchFamily="49" charset="-122"/>
              </a:rPr>
              <a:t>（瓶颈与对策）</a:t>
            </a:r>
            <a:endParaRPr lang="zh-CN" altLang="en-US" sz="4000" b="1" dirty="0">
              <a:solidFill>
                <a:srgbClr val="25536D"/>
              </a:solidFill>
              <a:latin typeface="黑体" panose="02010609060101010101" pitchFamily="49" charset="-122"/>
              <a:ea typeface="黑体" panose="02010609060101010101" pitchFamily="49" charset="-122"/>
            </a:endParaRPr>
          </a:p>
        </p:txBody>
      </p:sp>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08487"/>
            <a:ext cx="1826141" cy="584775"/>
          </a:xfrm>
          <a:prstGeom prst="rect">
            <a:avLst/>
          </a:prstGeom>
        </p:spPr>
        <p:txBody>
          <a:bodyPr wrap="non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认识风险</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566057" y="951358"/>
            <a:ext cx="5270618" cy="5906642"/>
          </a:xfrm>
          <a:custGeom>
            <a:avLst/>
            <a:gdLst>
              <a:gd name="connsiteX0" fmla="*/ 456535 w 1826141"/>
              <a:gd name="connsiteY0" fmla="*/ 0 h 2046508"/>
              <a:gd name="connsiteX1" fmla="*/ 1826141 w 1826141"/>
              <a:gd name="connsiteY1" fmla="*/ 0 h 2046508"/>
              <a:gd name="connsiteX2" fmla="*/ 1369606 w 1826141"/>
              <a:gd name="connsiteY2" fmla="*/ 2046508 h 2046508"/>
              <a:gd name="connsiteX3" fmla="*/ 0 w 1826141"/>
              <a:gd name="connsiteY3" fmla="*/ 2046508 h 2046508"/>
            </a:gdLst>
            <a:ahLst/>
            <a:cxnLst>
              <a:cxn ang="0">
                <a:pos x="connsiteX0" y="connsiteY0"/>
              </a:cxn>
              <a:cxn ang="0">
                <a:pos x="connsiteX1" y="connsiteY1"/>
              </a:cxn>
              <a:cxn ang="0">
                <a:pos x="connsiteX2" y="connsiteY2"/>
              </a:cxn>
              <a:cxn ang="0">
                <a:pos x="connsiteX3" y="connsiteY3"/>
              </a:cxn>
            </a:cxnLst>
            <a:rect l="l" t="t" r="r" b="b"/>
            <a:pathLst>
              <a:path w="1826141" h="2046508">
                <a:moveTo>
                  <a:pt x="456535" y="0"/>
                </a:moveTo>
                <a:lnTo>
                  <a:pt x="1826141" y="0"/>
                </a:lnTo>
                <a:lnTo>
                  <a:pt x="1369606" y="2046508"/>
                </a:lnTo>
                <a:lnTo>
                  <a:pt x="0" y="2046508"/>
                </a:lnTo>
                <a:close/>
              </a:path>
            </a:pathLst>
          </a:custGeom>
        </p:spPr>
      </p:pic>
      <p:sp>
        <p:nvSpPr>
          <p:cNvPr id="12" name="矩形 11"/>
          <p:cNvSpPr/>
          <p:nvPr/>
        </p:nvSpPr>
        <p:spPr>
          <a:xfrm>
            <a:off x="5082900" y="2258954"/>
            <a:ext cx="6705600" cy="874407"/>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风险可能是设施（设备）、物料、环境等物的不安全状态，也可能是操作失误、操作不当、违章作业等人的不安全行为。</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平行四边形 12"/>
          <p:cNvSpPr/>
          <p:nvPr/>
        </p:nvSpPr>
        <p:spPr>
          <a:xfrm>
            <a:off x="4448627" y="2615054"/>
            <a:ext cx="433496" cy="3104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4201399" y="3909714"/>
            <a:ext cx="433496" cy="310404"/>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882123" y="3607605"/>
            <a:ext cx="6705600" cy="876458"/>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风险可以是一次事故、一种环境、一种状态的载体，也可以是可能产生不期望后果的人或物。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平行四边形 15"/>
          <p:cNvSpPr/>
          <p:nvPr/>
        </p:nvSpPr>
        <p:spPr>
          <a:xfrm>
            <a:off x="3925625" y="5149750"/>
            <a:ext cx="433496" cy="3104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605867" y="4866723"/>
            <a:ext cx="6702551" cy="876458"/>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风险辨识是风险管理的基础，其成功与否，直接关系到风险管理的成败。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1345630"/>
            <a:ext cx="8344616" cy="4166739"/>
          </a:xfrm>
          <a:prstGeom prst="rect">
            <a:avLst/>
          </a:prstGeom>
        </p:spPr>
      </p:pic>
      <p:sp>
        <p:nvSpPr>
          <p:cNvPr id="8" name="Text Box 13"/>
          <p:cNvSpPr txBox="1">
            <a:spLocks noChangeArrowheads="1"/>
          </p:cNvSpPr>
          <p:nvPr/>
        </p:nvSpPr>
        <p:spPr bwMode="auto">
          <a:xfrm>
            <a:off x="8039100" y="3034727"/>
            <a:ext cx="38624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ClrTx/>
              <a:buFontTx/>
              <a:buNone/>
            </a:pP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风险管理的瓶颈在哪里</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33109"/>
            <a:ext cx="3057247"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风险管理的瓶颈</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pic>
        <p:nvPicPr>
          <p:cNvPr id="8" name="Picture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86930" y="1523554"/>
            <a:ext cx="5040312"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9"/>
          <p:cNvSpPr txBox="1">
            <a:spLocks noChangeArrowheads="1"/>
          </p:cNvSpPr>
          <p:nvPr/>
        </p:nvSpPr>
        <p:spPr bwMode="auto">
          <a:xfrm>
            <a:off x="2775345" y="6258178"/>
            <a:ext cx="656828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zh-CN" altLang="en-US" sz="1800" dirty="0">
                <a:latin typeface="微软雅黑" panose="020B0503020204020204" pitchFamily="34" charset="-122"/>
                <a:ea typeface="微软雅黑" panose="020B0503020204020204" pitchFamily="34" charset="-122"/>
              </a:rPr>
              <a:t>员工不易改变危险作业条件，但可以改变自己的不安全行为</a:t>
            </a:r>
            <a:endParaRPr lang="zh-CN" altLang="en-US" sz="1800" dirty="0">
              <a:latin typeface="微软雅黑" panose="020B0503020204020204" pitchFamily="34" charset="-122"/>
              <a:ea typeface="微软雅黑" panose="020B0503020204020204" pitchFamily="34" charset="-122"/>
            </a:endParaRPr>
          </a:p>
        </p:txBody>
      </p:sp>
      <p:sp>
        <p:nvSpPr>
          <p:cNvPr id="10" name="Text Box 10"/>
          <p:cNvSpPr txBox="1">
            <a:spLocks noChangeArrowheads="1"/>
          </p:cNvSpPr>
          <p:nvPr/>
        </p:nvSpPr>
        <p:spPr bwMode="auto">
          <a:xfrm>
            <a:off x="4043361" y="1302895"/>
            <a:ext cx="40322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spcBef>
                <a:spcPts val="0"/>
              </a:spcBef>
              <a:buClrTx/>
              <a:buFontTx/>
              <a:buNone/>
              <a:defRPr sz="2800" b="1">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ctr"/>
            <a:r>
              <a:rPr lang="zh-CN" altLang="en-US" sz="2000" dirty="0"/>
              <a:t>杜邦伤害统计金字塔</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04622" y="233109"/>
            <a:ext cx="3057247"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风险管理的瓶颈</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7" name="平行四边形 6"/>
          <p:cNvSpPr/>
          <p:nvPr/>
        </p:nvSpPr>
        <p:spPr>
          <a:xfrm>
            <a:off x="1145392" y="1959023"/>
            <a:ext cx="1582411" cy="936563"/>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3206837" y="1959023"/>
            <a:ext cx="1582411" cy="936563"/>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5268282" y="1959022"/>
            <a:ext cx="1582411" cy="936563"/>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7329727" y="1959021"/>
            <a:ext cx="1582411" cy="936563"/>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9391171" y="1959020"/>
            <a:ext cx="1582411" cy="936563"/>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11828" y="2242635"/>
            <a:ext cx="649537" cy="369332"/>
          </a:xfrm>
          <a:prstGeom prst="rect">
            <a:avLst/>
          </a:prstGeom>
        </p:spPr>
        <p:txBody>
          <a:bodyPr wrap="none">
            <a:spAutoFit/>
          </a:bodyPr>
          <a:lstStyle/>
          <a:p>
            <a:pPr>
              <a:spcBef>
                <a:spcPct val="0"/>
              </a:spcBef>
            </a:pPr>
            <a:r>
              <a:rPr lang="zh-CN" altLang="en-US" b="1" dirty="0">
                <a:solidFill>
                  <a:schemeClr val="bg1"/>
                </a:solidFill>
                <a:latin typeface="微软雅黑" panose="020B0503020204020204" pitchFamily="34" charset="-122"/>
                <a:ea typeface="微软雅黑" panose="020B0503020204020204" pitchFamily="34" charset="-122"/>
              </a:rPr>
              <a:t>管理</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3673273" y="2242635"/>
            <a:ext cx="649537" cy="369332"/>
          </a:xfrm>
          <a:prstGeom prst="rect">
            <a:avLst/>
          </a:prstGeom>
        </p:spPr>
        <p:txBody>
          <a:bodyPr wrap="none">
            <a:spAutoFit/>
          </a:bodyPr>
          <a:lstStyle/>
          <a:p>
            <a:pPr>
              <a:spcBef>
                <a:spcPct val="0"/>
              </a:spcBef>
            </a:pPr>
            <a:r>
              <a:rPr lang="zh-CN" altLang="en-US" b="1" dirty="0">
                <a:solidFill>
                  <a:schemeClr val="bg1"/>
                </a:solidFill>
                <a:latin typeface="微软雅黑" panose="020B0503020204020204" pitchFamily="34" charset="-122"/>
                <a:ea typeface="微软雅黑" panose="020B0503020204020204" pitchFamily="34" charset="-122"/>
              </a:rPr>
              <a:t>根本</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5734718" y="2242635"/>
            <a:ext cx="649537" cy="369332"/>
          </a:xfrm>
          <a:prstGeom prst="rect">
            <a:avLst/>
          </a:prstGeom>
        </p:spPr>
        <p:txBody>
          <a:bodyPr wrap="none">
            <a:spAutoFit/>
          </a:bodyPr>
          <a:lstStyle/>
          <a:p>
            <a:pPr>
              <a:spcBef>
                <a:spcPct val="0"/>
              </a:spcBef>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直接</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7796163" y="2242635"/>
            <a:ext cx="649537" cy="369332"/>
          </a:xfrm>
          <a:prstGeom prst="rect">
            <a:avLst/>
          </a:prstGeom>
        </p:spPr>
        <p:txBody>
          <a:bodyPr wrap="none">
            <a:spAutoFit/>
          </a:bodyPr>
          <a:lstStyle/>
          <a:p>
            <a:pPr>
              <a:spcBef>
                <a:spcPct val="0"/>
              </a:spcBef>
            </a:pPr>
            <a:r>
              <a:rPr lang="zh-CN" altLang="en-US" b="1" dirty="0">
                <a:solidFill>
                  <a:schemeClr val="bg1"/>
                </a:solidFill>
                <a:latin typeface="微软雅黑" panose="020B0503020204020204" pitchFamily="34" charset="-122"/>
                <a:ea typeface="微软雅黑" panose="020B0503020204020204" pitchFamily="34" charset="-122"/>
              </a:rPr>
              <a:t>事件</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9857607" y="2242635"/>
            <a:ext cx="649537" cy="369332"/>
          </a:xfrm>
          <a:prstGeom prst="rect">
            <a:avLst/>
          </a:prstGeom>
        </p:spPr>
        <p:txBody>
          <a:bodyPr wrap="none">
            <a:spAutoFit/>
          </a:bodyPr>
          <a:lstStyle/>
          <a:p>
            <a:pPr>
              <a:spcBef>
                <a:spcPct val="0"/>
              </a:spcBef>
            </a:pPr>
            <a:r>
              <a:rPr lang="zh-CN" altLang="en-US" b="1" dirty="0">
                <a:solidFill>
                  <a:schemeClr val="bg1"/>
                </a:solidFill>
                <a:latin typeface="微软雅黑" panose="020B0503020204020204" pitchFamily="34" charset="-122"/>
                <a:ea typeface="微软雅黑" panose="020B0503020204020204" pitchFamily="34" charset="-122"/>
              </a:rPr>
              <a:t>损失</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028497" y="3136900"/>
            <a:ext cx="1699306" cy="270509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a:off x="3089942" y="3136899"/>
            <a:ext cx="1699306" cy="270509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矩形 19"/>
          <p:cNvSpPr/>
          <p:nvPr/>
        </p:nvSpPr>
        <p:spPr>
          <a:xfrm>
            <a:off x="5209833" y="3136900"/>
            <a:ext cx="1699306" cy="270509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7271278" y="3136898"/>
            <a:ext cx="1699306" cy="270509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矩形 21"/>
          <p:cNvSpPr/>
          <p:nvPr/>
        </p:nvSpPr>
        <p:spPr>
          <a:xfrm>
            <a:off x="9332722" y="3136898"/>
            <a:ext cx="1699306" cy="270509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a:off x="1208773" y="3460156"/>
            <a:ext cx="1338754" cy="2058577"/>
          </a:xfrm>
          <a:prstGeom prst="rect">
            <a:avLst/>
          </a:prstGeom>
        </p:spPr>
        <p:txBody>
          <a:bodyPr wrap="square">
            <a:spAutoFit/>
          </a:bodyPr>
          <a:lstStyle/>
          <a:p>
            <a:pPr algn="ctr">
              <a:lnSpc>
                <a:spcPct val="120000"/>
              </a:lnSpc>
              <a:spcBef>
                <a:spcPct val="0"/>
              </a:spcBef>
            </a:pPr>
            <a:r>
              <a:rPr lang="zh-CN" altLang="en-US" dirty="0">
                <a:latin typeface="微软雅黑" panose="020B0503020204020204" pitchFamily="34" charset="-122"/>
                <a:ea typeface="微软雅黑" panose="020B0503020204020204" pitchFamily="34" charset="-122"/>
              </a:rPr>
              <a:t>政策 程序</a:t>
            </a:r>
            <a:endParaRPr lang="zh-CN" altLang="en-US" dirty="0">
              <a:latin typeface="微软雅黑" panose="020B0503020204020204" pitchFamily="34" charset="-122"/>
              <a:ea typeface="微软雅黑" panose="020B0503020204020204" pitchFamily="34" charset="-122"/>
            </a:endParaRPr>
          </a:p>
          <a:p>
            <a:pPr algn="ctr">
              <a:lnSpc>
                <a:spcPct val="120000"/>
              </a:lnSpc>
              <a:spcBef>
                <a:spcPct val="0"/>
              </a:spcBef>
            </a:pPr>
            <a:endParaRPr lang="zh-CN" altLang="en-US" dirty="0">
              <a:latin typeface="微软雅黑" panose="020B0503020204020204" pitchFamily="34" charset="-122"/>
              <a:ea typeface="微软雅黑" panose="020B0503020204020204" pitchFamily="34" charset="-122"/>
            </a:endParaRPr>
          </a:p>
          <a:p>
            <a:pPr algn="ctr">
              <a:lnSpc>
                <a:spcPct val="120000"/>
              </a:lnSpc>
              <a:spcBef>
                <a:spcPct val="0"/>
              </a:spcBef>
            </a:pPr>
            <a:r>
              <a:rPr lang="zh-CN" altLang="en-US" dirty="0">
                <a:latin typeface="微软雅黑" panose="020B0503020204020204" pitchFamily="34" charset="-122"/>
                <a:ea typeface="微软雅黑" panose="020B0503020204020204" pitchFamily="34" charset="-122"/>
              </a:rPr>
              <a:t>信息</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指令</a:t>
            </a:r>
            <a:endParaRPr lang="zh-CN" altLang="en-US" dirty="0">
              <a:latin typeface="微软雅黑" panose="020B0503020204020204" pitchFamily="34" charset="-122"/>
              <a:ea typeface="微软雅黑" panose="020B0503020204020204" pitchFamily="34" charset="-122"/>
            </a:endParaRPr>
          </a:p>
          <a:p>
            <a:pPr algn="ctr">
              <a:lnSpc>
                <a:spcPct val="120000"/>
              </a:lnSpc>
              <a:spcBef>
                <a:spcPct val="0"/>
              </a:spcBef>
            </a:pPr>
            <a:r>
              <a:rPr lang="zh-CN" altLang="en-US" dirty="0">
                <a:latin typeface="微软雅黑" panose="020B0503020204020204" pitchFamily="34" charset="-122"/>
                <a:ea typeface="微软雅黑" panose="020B0503020204020204" pitchFamily="34" charset="-122"/>
              </a:rPr>
              <a:t>培训</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监督</a:t>
            </a:r>
            <a:endParaRPr lang="zh-CN" altLang="en-US" dirty="0">
              <a:latin typeface="微软雅黑" panose="020B0503020204020204" pitchFamily="34" charset="-122"/>
              <a:ea typeface="微软雅黑" panose="020B0503020204020204" pitchFamily="34" charset="-122"/>
            </a:endParaRPr>
          </a:p>
          <a:p>
            <a:pPr algn="ctr">
              <a:lnSpc>
                <a:spcPct val="120000"/>
              </a:lnSpc>
              <a:spcBef>
                <a:spcPct val="0"/>
              </a:spcBef>
            </a:pPr>
            <a:endParaRPr lang="zh-CN" altLang="en-US" dirty="0">
              <a:latin typeface="微软雅黑" panose="020B0503020204020204" pitchFamily="34" charset="-122"/>
              <a:ea typeface="微软雅黑" panose="020B0503020204020204" pitchFamily="34" charset="-122"/>
            </a:endParaRPr>
          </a:p>
          <a:p>
            <a:pPr algn="ctr">
              <a:lnSpc>
                <a:spcPct val="120000"/>
              </a:lnSpc>
              <a:spcBef>
                <a:spcPct val="0"/>
              </a:spcBef>
            </a:pPr>
            <a:r>
              <a:rPr lang="zh-CN" altLang="en-US" dirty="0">
                <a:latin typeface="微软雅黑" panose="020B0503020204020204" pitchFamily="34" charset="-122"/>
                <a:ea typeface="微软雅黑" panose="020B0503020204020204" pitchFamily="34" charset="-122"/>
              </a:rPr>
              <a:t>应急</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调查</a:t>
            </a:r>
            <a:endParaRPr lang="zh-CN" altLang="en-US" dirty="0">
              <a:latin typeface="微软雅黑" panose="020B0503020204020204" pitchFamily="34" charset="-122"/>
              <a:ea typeface="微软雅黑" panose="020B0503020204020204" pitchFamily="34" charset="-122"/>
            </a:endParaRPr>
          </a:p>
        </p:txBody>
      </p:sp>
      <p:sp>
        <p:nvSpPr>
          <p:cNvPr id="24" name="矩形 23"/>
          <p:cNvSpPr/>
          <p:nvPr/>
        </p:nvSpPr>
        <p:spPr>
          <a:xfrm>
            <a:off x="3278520" y="3958753"/>
            <a:ext cx="1322148" cy="1061381"/>
          </a:xfrm>
          <a:prstGeom prst="rect">
            <a:avLst/>
          </a:prstGeom>
        </p:spPr>
        <p:txBody>
          <a:bodyPr wrap="square">
            <a:spAutoFit/>
          </a:bodyPr>
          <a:lstStyle/>
          <a:p>
            <a:pPr algn="ctr">
              <a:lnSpc>
                <a:spcPct val="120000"/>
              </a:lnSpc>
              <a:spcBef>
                <a:spcPct val="0"/>
              </a:spcBef>
            </a:pPr>
            <a:r>
              <a:rPr lang="zh-CN" altLang="en-US" dirty="0">
                <a:latin typeface="微软雅黑" panose="020B0503020204020204" pitchFamily="34" charset="-122"/>
                <a:ea typeface="微软雅黑" panose="020B0503020204020204" pitchFamily="34" charset="-122"/>
              </a:rPr>
              <a:t>管理</a:t>
            </a:r>
            <a:endParaRPr lang="zh-CN" altLang="en-US" dirty="0">
              <a:latin typeface="微软雅黑" panose="020B0503020204020204" pitchFamily="34" charset="-122"/>
              <a:ea typeface="微软雅黑" panose="020B0503020204020204" pitchFamily="34" charset="-122"/>
            </a:endParaRPr>
          </a:p>
          <a:p>
            <a:pPr algn="ctr">
              <a:lnSpc>
                <a:spcPct val="120000"/>
              </a:lnSpc>
              <a:spcBef>
                <a:spcPct val="0"/>
              </a:spcBef>
            </a:pPr>
            <a:endParaRPr lang="zh-CN" altLang="en-US" dirty="0">
              <a:latin typeface="微软雅黑" panose="020B0503020204020204" pitchFamily="34" charset="-122"/>
              <a:ea typeface="微软雅黑" panose="020B0503020204020204" pitchFamily="34" charset="-122"/>
            </a:endParaRPr>
          </a:p>
          <a:p>
            <a:pPr algn="ctr">
              <a:lnSpc>
                <a:spcPct val="120000"/>
              </a:lnSpc>
              <a:spcBef>
                <a:spcPct val="0"/>
              </a:spcBef>
            </a:pPr>
            <a:r>
              <a:rPr lang="zh-CN" altLang="en-US" dirty="0">
                <a:latin typeface="微软雅黑" panose="020B0503020204020204" pitchFamily="34" charset="-122"/>
                <a:ea typeface="微软雅黑" panose="020B0503020204020204" pitchFamily="34" charset="-122"/>
              </a:rPr>
              <a:t>人的因素</a:t>
            </a: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a:off x="5298025" y="3294180"/>
            <a:ext cx="1552668" cy="2390526"/>
          </a:xfrm>
          <a:prstGeom prst="rect">
            <a:avLst/>
          </a:prstGeom>
        </p:spPr>
        <p:txBody>
          <a:bodyPr wrap="square">
            <a:spAutoFit/>
          </a:bodyPr>
          <a:lstStyle/>
          <a:p>
            <a:pPr algn="ctr">
              <a:lnSpc>
                <a:spcPct val="120000"/>
              </a:lnSpc>
              <a:spcBef>
                <a:spcPct val="0"/>
              </a:spcBef>
            </a:pPr>
            <a:r>
              <a:rPr lang="zh-CN" altLang="en-US" dirty="0">
                <a:latin typeface="微软雅黑" panose="020B0503020204020204" pitchFamily="34" charset="-122"/>
                <a:ea typeface="微软雅黑" panose="020B0503020204020204" pitchFamily="34" charset="-122"/>
              </a:rPr>
              <a:t>不安全行为</a:t>
            </a:r>
            <a:endParaRPr lang="zh-CN" altLang="en-US" dirty="0">
              <a:latin typeface="微软雅黑" panose="020B0503020204020204" pitchFamily="34" charset="-122"/>
              <a:ea typeface="微软雅黑" panose="020B0503020204020204" pitchFamily="34" charset="-122"/>
            </a:endParaRPr>
          </a:p>
          <a:p>
            <a:pPr algn="ctr">
              <a:lnSpc>
                <a:spcPct val="120000"/>
              </a:lnSpc>
              <a:spcBef>
                <a:spcPct val="0"/>
              </a:spcBef>
            </a:pPr>
            <a:r>
              <a:rPr lang="en-US" altLang="zh-CN" dirty="0">
                <a:latin typeface="微软雅黑" panose="020B0503020204020204" pitchFamily="34" charset="-122"/>
                <a:ea typeface="微软雅黑" panose="020B0503020204020204" pitchFamily="34" charset="-122"/>
              </a:rPr>
              <a:t>96%</a:t>
            </a:r>
            <a:endParaRPr lang="en-US" altLang="zh-CN" dirty="0">
              <a:latin typeface="微软雅黑" panose="020B0503020204020204" pitchFamily="34" charset="-122"/>
              <a:ea typeface="微软雅黑" panose="020B0503020204020204" pitchFamily="34" charset="-122"/>
            </a:endParaRPr>
          </a:p>
          <a:p>
            <a:pPr algn="ctr">
              <a:lnSpc>
                <a:spcPct val="120000"/>
              </a:lnSpc>
              <a:spcBef>
                <a:spcPct val="0"/>
              </a:spcBef>
            </a:pPr>
            <a:endParaRPr lang="en-US" altLang="zh-CN" dirty="0">
              <a:latin typeface="微软雅黑" panose="020B0503020204020204" pitchFamily="34" charset="-122"/>
              <a:ea typeface="微软雅黑" panose="020B0503020204020204" pitchFamily="34" charset="-122"/>
            </a:endParaRPr>
          </a:p>
          <a:p>
            <a:pPr algn="ctr">
              <a:lnSpc>
                <a:spcPct val="120000"/>
              </a:lnSpc>
              <a:spcBef>
                <a:spcPct val="0"/>
              </a:spcBef>
            </a:pPr>
            <a:r>
              <a:rPr lang="zh-CN" altLang="en-US" dirty="0">
                <a:latin typeface="微软雅黑" panose="020B0503020204020204" pitchFamily="34" charset="-122"/>
                <a:ea typeface="微软雅黑" panose="020B0503020204020204" pitchFamily="34" charset="-122"/>
              </a:rPr>
              <a:t>不安全条件</a:t>
            </a:r>
            <a:endParaRPr lang="zh-CN" altLang="en-US" dirty="0">
              <a:latin typeface="微软雅黑" panose="020B0503020204020204" pitchFamily="34" charset="-122"/>
              <a:ea typeface="微软雅黑" panose="020B0503020204020204" pitchFamily="34" charset="-122"/>
            </a:endParaRPr>
          </a:p>
          <a:p>
            <a:pPr algn="ctr">
              <a:lnSpc>
                <a:spcPct val="120000"/>
              </a:lnSpc>
              <a:spcBef>
                <a:spcPct val="0"/>
              </a:spcBef>
            </a:pPr>
            <a:r>
              <a:rPr lang="en-US" altLang="zh-CN" dirty="0">
                <a:latin typeface="微软雅黑" panose="020B0503020204020204" pitchFamily="34" charset="-122"/>
                <a:ea typeface="微软雅黑" panose="020B0503020204020204" pitchFamily="34" charset="-122"/>
              </a:rPr>
              <a:t>4%</a:t>
            </a:r>
            <a:endParaRPr lang="en-US" altLang="zh-CN" dirty="0">
              <a:latin typeface="微软雅黑" panose="020B0503020204020204" pitchFamily="34" charset="-122"/>
              <a:ea typeface="微软雅黑" panose="020B0503020204020204" pitchFamily="34" charset="-122"/>
            </a:endParaRPr>
          </a:p>
          <a:p>
            <a:pPr algn="ctr">
              <a:lnSpc>
                <a:spcPct val="120000"/>
              </a:lnSpc>
              <a:spcBef>
                <a:spcPct val="0"/>
              </a:spcBef>
            </a:pPr>
            <a:endParaRPr lang="en-US" altLang="zh-CN" dirty="0">
              <a:latin typeface="微软雅黑" panose="020B0503020204020204" pitchFamily="34" charset="-122"/>
              <a:ea typeface="微软雅黑" panose="020B0503020204020204" pitchFamily="34" charset="-122"/>
            </a:endParaRPr>
          </a:p>
          <a:p>
            <a:pPr algn="ctr">
              <a:lnSpc>
                <a:spcPct val="120000"/>
              </a:lnSpc>
              <a:spcBef>
                <a:spcPct val="0"/>
              </a:spcBef>
            </a:pPr>
            <a:r>
              <a:rPr lang="zh-CN" altLang="en-US" sz="1400" dirty="0">
                <a:latin typeface="微软雅黑" panose="020B0503020204020204" pitchFamily="34" charset="-122"/>
                <a:ea typeface="微软雅黑" panose="020B0503020204020204" pitchFamily="34" charset="-122"/>
              </a:rPr>
              <a:t>（杜邦数据）</a:t>
            </a:r>
            <a:endParaRPr lang="zh-CN" altLang="en-US" sz="1400" dirty="0">
              <a:latin typeface="微软雅黑" panose="020B0503020204020204" pitchFamily="34" charset="-122"/>
              <a:ea typeface="微软雅黑" panose="020B0503020204020204" pitchFamily="34" charset="-122"/>
            </a:endParaRPr>
          </a:p>
        </p:txBody>
      </p:sp>
      <p:sp>
        <p:nvSpPr>
          <p:cNvPr id="26" name="Rectangle 42"/>
          <p:cNvSpPr>
            <a:spLocks noChangeArrowheads="1"/>
          </p:cNvSpPr>
          <p:nvPr/>
        </p:nvSpPr>
        <p:spPr bwMode="auto">
          <a:xfrm>
            <a:off x="7429875" y="4124952"/>
            <a:ext cx="1382110" cy="7289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20000"/>
              </a:lnSpc>
              <a:spcBef>
                <a:spcPct val="0"/>
              </a:spcBef>
              <a:buNone/>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未预料</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事件</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Rectangle 43"/>
          <p:cNvSpPr>
            <a:spLocks noChangeArrowheads="1"/>
          </p:cNvSpPr>
          <p:nvPr/>
        </p:nvSpPr>
        <p:spPr bwMode="auto">
          <a:xfrm>
            <a:off x="9645209" y="3626354"/>
            <a:ext cx="1074332" cy="17261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20000"/>
              </a:lnSpc>
              <a:spcBef>
                <a:spcPct val="0"/>
              </a:spcBef>
              <a:buNone/>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伤害</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损坏</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损失</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a:spLocks noEditPoints="1"/>
          </p:cNvSpPr>
          <p:nvPr/>
        </p:nvSpPr>
        <p:spPr bwMode="gray">
          <a:xfrm>
            <a:off x="1924050" y="1760538"/>
            <a:ext cx="7993063" cy="4405312"/>
          </a:xfrm>
          <a:custGeom>
            <a:avLst/>
            <a:gdLst>
              <a:gd name="T0" fmla="*/ 2147483646 w 2820"/>
              <a:gd name="T1" fmla="*/ 2147483646 h 2912"/>
              <a:gd name="T2" fmla="*/ 2147483646 w 2820"/>
              <a:gd name="T3" fmla="*/ 2147483646 h 2912"/>
              <a:gd name="T4" fmla="*/ 2147483646 w 2820"/>
              <a:gd name="T5" fmla="*/ 2147483646 h 2912"/>
              <a:gd name="T6" fmla="*/ 2147483646 w 2820"/>
              <a:gd name="T7" fmla="*/ 2147483646 h 2912"/>
              <a:gd name="T8" fmla="*/ 2147483646 w 2820"/>
              <a:gd name="T9" fmla="*/ 2147483646 h 2912"/>
              <a:gd name="T10" fmla="*/ 2147483646 w 2820"/>
              <a:gd name="T11" fmla="*/ 2147483646 h 2912"/>
              <a:gd name="T12" fmla="*/ 2147483646 w 2820"/>
              <a:gd name="T13" fmla="*/ 2147483646 h 2912"/>
              <a:gd name="T14" fmla="*/ 2147483646 w 2820"/>
              <a:gd name="T15" fmla="*/ 2147483646 h 2912"/>
              <a:gd name="T16" fmla="*/ 0 w 2820"/>
              <a:gd name="T17" fmla="*/ 2147483646 h 2912"/>
              <a:gd name="T18" fmla="*/ 2147483646 w 2820"/>
              <a:gd name="T19" fmla="*/ 2147483646 h 2912"/>
              <a:gd name="T20" fmla="*/ 2147483646 w 2820"/>
              <a:gd name="T21" fmla="*/ 2147483646 h 2912"/>
              <a:gd name="T22" fmla="*/ 2147483646 w 2820"/>
              <a:gd name="T23" fmla="*/ 2147483646 h 2912"/>
              <a:gd name="T24" fmla="*/ 2147483646 w 2820"/>
              <a:gd name="T25" fmla="*/ 2147483646 h 2912"/>
              <a:gd name="T26" fmla="*/ 2147483646 w 2820"/>
              <a:gd name="T27" fmla="*/ 2147483646 h 2912"/>
              <a:gd name="T28" fmla="*/ 2147483646 w 2820"/>
              <a:gd name="T29" fmla="*/ 2147483646 h 2912"/>
              <a:gd name="T30" fmla="*/ 2147483646 w 2820"/>
              <a:gd name="T31" fmla="*/ 2147483646 h 2912"/>
              <a:gd name="T32" fmla="*/ 2147483646 w 2820"/>
              <a:gd name="T33" fmla="*/ 2147483646 h 2912"/>
              <a:gd name="T34" fmla="*/ 2147483646 w 2820"/>
              <a:gd name="T35" fmla="*/ 2147483646 h 2912"/>
              <a:gd name="T36" fmla="*/ 2147483646 w 2820"/>
              <a:gd name="T37" fmla="*/ 2147483646 h 2912"/>
              <a:gd name="T38" fmla="*/ 2147483646 w 2820"/>
              <a:gd name="T39" fmla="*/ 2147483646 h 2912"/>
              <a:gd name="T40" fmla="*/ 2147483646 w 2820"/>
              <a:gd name="T41" fmla="*/ 2147483646 h 2912"/>
              <a:gd name="T42" fmla="*/ 2147483646 w 2820"/>
              <a:gd name="T43" fmla="*/ 2147483646 h 2912"/>
              <a:gd name="T44" fmla="*/ 2147483646 w 2820"/>
              <a:gd name="T45" fmla="*/ 2147483646 h 2912"/>
              <a:gd name="T46" fmla="*/ 2147483646 w 2820"/>
              <a:gd name="T47" fmla="*/ 2147483646 h 2912"/>
              <a:gd name="T48" fmla="*/ 2147483646 w 2820"/>
              <a:gd name="T49" fmla="*/ 2147483646 h 2912"/>
              <a:gd name="T50" fmla="*/ 2147483646 w 2820"/>
              <a:gd name="T51" fmla="*/ 2147483646 h 2912"/>
              <a:gd name="T52" fmla="*/ 2147483646 w 2820"/>
              <a:gd name="T53" fmla="*/ 2147483646 h 2912"/>
              <a:gd name="T54" fmla="*/ 2147483646 w 2820"/>
              <a:gd name="T55" fmla="*/ 2147483646 h 2912"/>
              <a:gd name="T56" fmla="*/ 2147483646 w 2820"/>
              <a:gd name="T57" fmla="*/ 2147483646 h 2912"/>
              <a:gd name="T58" fmla="*/ 2147483646 w 2820"/>
              <a:gd name="T59" fmla="*/ 2147483646 h 2912"/>
              <a:gd name="T60" fmla="*/ 2147483646 w 2820"/>
              <a:gd name="T61" fmla="*/ 2147483646 h 2912"/>
              <a:gd name="T62" fmla="*/ 2147483646 w 2820"/>
              <a:gd name="T63" fmla="*/ 2147483646 h 2912"/>
              <a:gd name="T64" fmla="*/ 2147483646 w 2820"/>
              <a:gd name="T65" fmla="*/ 2147483646 h 2912"/>
              <a:gd name="T66" fmla="*/ 2147483646 w 2820"/>
              <a:gd name="T67" fmla="*/ 2147483646 h 2912"/>
              <a:gd name="T68" fmla="*/ 2147483646 w 2820"/>
              <a:gd name="T69" fmla="*/ 2147483646 h 2912"/>
              <a:gd name="T70" fmla="*/ 2147483646 w 2820"/>
              <a:gd name="T71" fmla="*/ 2147483646 h 2912"/>
              <a:gd name="T72" fmla="*/ 2147483646 w 2820"/>
              <a:gd name="T73" fmla="*/ 2147483646 h 2912"/>
              <a:gd name="T74" fmla="*/ 2147483646 w 2820"/>
              <a:gd name="T75" fmla="*/ 2147483646 h 2912"/>
              <a:gd name="T76" fmla="*/ 2147483646 w 2820"/>
              <a:gd name="T77" fmla="*/ 2147483646 h 2912"/>
              <a:gd name="T78" fmla="*/ 2147483646 w 2820"/>
              <a:gd name="T79" fmla="*/ 2147483646 h 2912"/>
              <a:gd name="T80" fmla="*/ 2147483646 w 2820"/>
              <a:gd name="T81" fmla="*/ 2147483646 h 2912"/>
              <a:gd name="T82" fmla="*/ 2147483646 w 2820"/>
              <a:gd name="T83" fmla="*/ 2147483646 h 2912"/>
              <a:gd name="T84" fmla="*/ 2147483646 w 2820"/>
              <a:gd name="T85" fmla="*/ 2147483646 h 2912"/>
              <a:gd name="T86" fmla="*/ 2147483646 w 2820"/>
              <a:gd name="T87" fmla="*/ 2147483646 h 2912"/>
              <a:gd name="T88" fmla="*/ 2147483646 w 2820"/>
              <a:gd name="T89" fmla="*/ 2147483646 h 2912"/>
              <a:gd name="T90" fmla="*/ 2147483646 w 2820"/>
              <a:gd name="T91" fmla="*/ 0 h 2912"/>
              <a:gd name="T92" fmla="*/ 2147483646 w 2820"/>
              <a:gd name="T93" fmla="*/ 2147483646 h 2912"/>
              <a:gd name="T94" fmla="*/ 2147483646 w 2820"/>
              <a:gd name="T95" fmla="*/ 2147483646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70000">
                <a:schemeClr val="accent6"/>
              </a:gs>
              <a:gs pos="100000">
                <a:schemeClr val="accent6">
                  <a:lumMod val="60000"/>
                  <a:lumOff val="40000"/>
                </a:schemeClr>
              </a:gs>
            </a:gsLst>
            <a:lin ang="5400000" scaled="1"/>
          </a:gradFill>
          <a:ln>
            <a:noFill/>
          </a:ln>
          <a:effectLst>
            <a:outerShdw dist="206741" dir="8249373" algn="ctr" rotWithShape="0">
              <a:srgbClr val="C1D1D3">
                <a:alpha val="50000"/>
              </a:srgbClr>
            </a:outerShdw>
          </a:effectLst>
        </p:spPr>
        <p:txBody>
          <a:bodyPr/>
          <a:lstStyle/>
          <a:p>
            <a:endParaRPr lang="zh-CN" altLang="en-US"/>
          </a:p>
        </p:txBody>
      </p:sp>
      <p:sp>
        <p:nvSpPr>
          <p:cNvPr id="5" name="Text Box 3"/>
          <p:cNvSpPr txBox="1">
            <a:spLocks noChangeArrowheads="1"/>
          </p:cNvSpPr>
          <p:nvPr/>
        </p:nvSpPr>
        <p:spPr bwMode="auto">
          <a:xfrm>
            <a:off x="8045449" y="3255308"/>
            <a:ext cx="31400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CN" sz="2000" dirty="0">
                <a:solidFill>
                  <a:schemeClr val="tx1">
                    <a:lumMod val="85000"/>
                    <a:lumOff val="15000"/>
                  </a:schemeClr>
                </a:solidFill>
                <a:latin typeface="Arial" panose="020B0604020202020204" pitchFamily="34" charset="0"/>
                <a:ea typeface="宋体" panose="02010600030101010101" pitchFamily="2" charset="-122"/>
              </a:rPr>
              <a:t>the </a:t>
            </a:r>
            <a:r>
              <a:rPr lang="en-US" altLang="zh-CN" sz="2000" dirty="0">
                <a:solidFill>
                  <a:schemeClr val="tx1">
                    <a:lumMod val="85000"/>
                    <a:lumOff val="15000"/>
                  </a:schemeClr>
                </a:solidFill>
                <a:ea typeface="宋体" panose="02010600030101010101" pitchFamily="2" charset="-122"/>
              </a:rPr>
              <a:t>petroleum industry</a:t>
            </a:r>
            <a:r>
              <a:rPr lang="en-US" altLang="zh-CN" sz="2000" dirty="0">
                <a:solidFill>
                  <a:schemeClr val="tx1">
                    <a:lumMod val="85000"/>
                    <a:lumOff val="15000"/>
                  </a:schemeClr>
                </a:solidFill>
                <a:latin typeface="Arial" panose="020B0604020202020204" pitchFamily="34" charset="0"/>
                <a:ea typeface="宋体" panose="02010600030101010101" pitchFamily="2" charset="-122"/>
              </a:rPr>
              <a:t> </a:t>
            </a:r>
            <a:endParaRPr lang="en-US" altLang="zh-CN" sz="2000" dirty="0">
              <a:solidFill>
                <a:schemeClr val="tx1">
                  <a:lumMod val="85000"/>
                  <a:lumOff val="15000"/>
                </a:schemeClr>
              </a:solidFill>
              <a:latin typeface="Arial" panose="020B0604020202020204" pitchFamily="34" charset="0"/>
              <a:ea typeface="宋体" panose="02010600030101010101" pitchFamily="2" charset="-122"/>
            </a:endParaRPr>
          </a:p>
          <a:p>
            <a:pPr eaLnBrk="1" hangingPunct="1">
              <a:spcBef>
                <a:spcPct val="0"/>
              </a:spcBef>
              <a:buClrTx/>
              <a:buFontTx/>
              <a:buNone/>
            </a:pPr>
            <a:r>
              <a:rPr lang="en-US" altLang="zh-CN" sz="2000" dirty="0">
                <a:solidFill>
                  <a:schemeClr val="tx1">
                    <a:lumMod val="85000"/>
                    <a:lumOff val="15000"/>
                  </a:schemeClr>
                </a:solidFill>
                <a:latin typeface="Arial" panose="020B0604020202020204" pitchFamily="34" charset="0"/>
                <a:ea typeface="宋体" panose="02010600030101010101" pitchFamily="2" charset="-122"/>
              </a:rPr>
              <a:t>system</a:t>
            </a:r>
            <a:endParaRPr lang="en-US" altLang="zh-CN" sz="2000" dirty="0">
              <a:solidFill>
                <a:schemeClr val="tx1">
                  <a:lumMod val="85000"/>
                  <a:lumOff val="15000"/>
                </a:schemeClr>
              </a:solidFill>
              <a:latin typeface="Arial" panose="020B0604020202020204" pitchFamily="34" charset="0"/>
              <a:ea typeface="宋体" panose="02010600030101010101" pitchFamily="2" charset="-122"/>
            </a:endParaRPr>
          </a:p>
        </p:txBody>
      </p:sp>
      <p:grpSp>
        <p:nvGrpSpPr>
          <p:cNvPr id="6" name="Group 4"/>
          <p:cNvGrpSpPr/>
          <p:nvPr/>
        </p:nvGrpSpPr>
        <p:grpSpPr bwMode="auto">
          <a:xfrm>
            <a:off x="6604000" y="4216400"/>
            <a:ext cx="1704975" cy="1885950"/>
            <a:chOff x="1711" y="2781"/>
            <a:chExt cx="1074" cy="1188"/>
          </a:xfrm>
        </p:grpSpPr>
        <p:sp>
          <p:nvSpPr>
            <p:cNvPr id="7" name="Oval 5"/>
            <p:cNvSpPr>
              <a:spLocks noChangeArrowheads="1"/>
            </p:cNvSpPr>
            <p:nvPr/>
          </p:nvSpPr>
          <p:spPr bwMode="gray">
            <a:xfrm rot="-723406">
              <a:off x="1754" y="3549"/>
              <a:ext cx="906" cy="420"/>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8" name="Oval 6"/>
            <p:cNvSpPr>
              <a:spLocks noChangeArrowheads="1"/>
            </p:cNvSpPr>
            <p:nvPr/>
          </p:nvSpPr>
          <p:spPr bwMode="gray">
            <a:xfrm>
              <a:off x="1711" y="2781"/>
              <a:ext cx="1074" cy="1075"/>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9" name="Oval 7"/>
            <p:cNvSpPr>
              <a:spLocks noChangeArrowheads="1"/>
            </p:cNvSpPr>
            <p:nvPr/>
          </p:nvSpPr>
          <p:spPr bwMode="gray">
            <a:xfrm>
              <a:off x="1724" y="2787"/>
              <a:ext cx="1049" cy="1048"/>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10" name="Oval 8"/>
            <p:cNvSpPr>
              <a:spLocks noChangeArrowheads="1"/>
            </p:cNvSpPr>
            <p:nvPr/>
          </p:nvSpPr>
          <p:spPr bwMode="gray">
            <a:xfrm>
              <a:off x="1735" y="2797"/>
              <a:ext cx="998" cy="980"/>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11" name="Oval 9"/>
            <p:cNvSpPr>
              <a:spLocks noChangeArrowheads="1"/>
            </p:cNvSpPr>
            <p:nvPr/>
          </p:nvSpPr>
          <p:spPr bwMode="gray">
            <a:xfrm>
              <a:off x="1793" y="2825"/>
              <a:ext cx="888" cy="79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12" name="Text Box 10"/>
            <p:cNvSpPr txBox="1">
              <a:spLocks noChangeArrowheads="1"/>
            </p:cNvSpPr>
            <p:nvPr/>
          </p:nvSpPr>
          <p:spPr bwMode="gray">
            <a:xfrm>
              <a:off x="1931" y="3254"/>
              <a:ext cx="6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zh-CN" sz="1800">
                  <a:solidFill>
                    <a:srgbClr val="A90119"/>
                  </a:solidFill>
                  <a:latin typeface="Arial" panose="020B0604020202020204" pitchFamily="34" charset="0"/>
                  <a:ea typeface="宋体" panose="02010600030101010101" pitchFamily="2" charset="-122"/>
                </a:rPr>
                <a:t>manage</a:t>
              </a:r>
              <a:endParaRPr lang="en-US" altLang="zh-CN" sz="1800">
                <a:solidFill>
                  <a:srgbClr val="A90119"/>
                </a:solidFill>
                <a:latin typeface="Arial" panose="020B0604020202020204" pitchFamily="34" charset="0"/>
                <a:ea typeface="宋体" panose="02010600030101010101" pitchFamily="2" charset="-122"/>
              </a:endParaRPr>
            </a:p>
          </p:txBody>
        </p:sp>
      </p:grpSp>
      <p:grpSp>
        <p:nvGrpSpPr>
          <p:cNvPr id="13" name="Group 11"/>
          <p:cNvGrpSpPr/>
          <p:nvPr/>
        </p:nvGrpSpPr>
        <p:grpSpPr bwMode="auto">
          <a:xfrm>
            <a:off x="4803775" y="4289425"/>
            <a:ext cx="1516063" cy="1643063"/>
            <a:chOff x="1880" y="2971"/>
            <a:chExt cx="955" cy="1035"/>
          </a:xfrm>
        </p:grpSpPr>
        <p:sp>
          <p:nvSpPr>
            <p:cNvPr id="14" name="Oval 12"/>
            <p:cNvSpPr>
              <a:spLocks noChangeArrowheads="1"/>
            </p:cNvSpPr>
            <p:nvPr/>
          </p:nvSpPr>
          <p:spPr bwMode="gray">
            <a:xfrm rot="-772996">
              <a:off x="1927" y="3624"/>
              <a:ext cx="790" cy="382"/>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grpSp>
          <p:nvGrpSpPr>
            <p:cNvPr id="15" name="Group 13"/>
            <p:cNvGrpSpPr/>
            <p:nvPr/>
          </p:nvGrpSpPr>
          <p:grpSpPr bwMode="auto">
            <a:xfrm>
              <a:off x="1880" y="2971"/>
              <a:ext cx="955" cy="944"/>
              <a:chOff x="732" y="2112"/>
              <a:chExt cx="842" cy="860"/>
            </a:xfrm>
          </p:grpSpPr>
          <p:sp>
            <p:nvSpPr>
              <p:cNvPr id="16" name="Oval 14"/>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17" name="Oval 15"/>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18" name="Oval 16"/>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19" name="Oval 17"/>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20" name="Text Box 18"/>
              <p:cNvSpPr txBox="1">
                <a:spLocks noChangeArrowheads="1"/>
              </p:cNvSpPr>
              <p:nvPr/>
            </p:nvSpPr>
            <p:spPr bwMode="gray">
              <a:xfrm>
                <a:off x="851" y="2455"/>
                <a:ext cx="582"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zh-CN" sz="1800">
                    <a:solidFill>
                      <a:srgbClr val="A90119"/>
                    </a:solidFill>
                    <a:latin typeface="Arial" panose="020B0604020202020204" pitchFamily="34" charset="0"/>
                    <a:ea typeface="宋体" panose="02010600030101010101" pitchFamily="2" charset="-122"/>
                  </a:rPr>
                  <a:t>maintain</a:t>
                </a:r>
                <a:endParaRPr lang="en-US" altLang="zh-CN" sz="1800">
                  <a:solidFill>
                    <a:srgbClr val="A90119"/>
                  </a:solidFill>
                  <a:latin typeface="Arial" panose="020B0604020202020204" pitchFamily="34" charset="0"/>
                  <a:ea typeface="宋体" panose="02010600030101010101" pitchFamily="2" charset="-122"/>
                </a:endParaRPr>
              </a:p>
            </p:txBody>
          </p:sp>
        </p:grpSp>
      </p:grpSp>
      <p:grpSp>
        <p:nvGrpSpPr>
          <p:cNvPr id="21" name="Group 19"/>
          <p:cNvGrpSpPr/>
          <p:nvPr/>
        </p:nvGrpSpPr>
        <p:grpSpPr bwMode="auto">
          <a:xfrm>
            <a:off x="3219450" y="4000500"/>
            <a:ext cx="1384300" cy="1408113"/>
            <a:chOff x="920" y="2765"/>
            <a:chExt cx="872" cy="887"/>
          </a:xfrm>
        </p:grpSpPr>
        <p:sp>
          <p:nvSpPr>
            <p:cNvPr id="22" name="Oval 20"/>
            <p:cNvSpPr>
              <a:spLocks noChangeArrowheads="1"/>
            </p:cNvSpPr>
            <p:nvPr/>
          </p:nvSpPr>
          <p:spPr bwMode="gray">
            <a:xfrm>
              <a:off x="920" y="3228"/>
              <a:ext cx="736" cy="424"/>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23" name="Oval 21"/>
            <p:cNvSpPr>
              <a:spLocks noChangeArrowheads="1"/>
            </p:cNvSpPr>
            <p:nvPr/>
          </p:nvSpPr>
          <p:spPr bwMode="gray">
            <a:xfrm>
              <a:off x="968" y="2765"/>
              <a:ext cx="824" cy="81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24" name="Oval 22"/>
            <p:cNvSpPr>
              <a:spLocks noChangeArrowheads="1"/>
            </p:cNvSpPr>
            <p:nvPr/>
          </p:nvSpPr>
          <p:spPr bwMode="gray">
            <a:xfrm>
              <a:off x="976" y="2772"/>
              <a:ext cx="805" cy="795"/>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25" name="Oval 23"/>
            <p:cNvSpPr>
              <a:spLocks noChangeArrowheads="1"/>
            </p:cNvSpPr>
            <p:nvPr/>
          </p:nvSpPr>
          <p:spPr bwMode="gray">
            <a:xfrm>
              <a:off x="983" y="2790"/>
              <a:ext cx="766" cy="742"/>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26" name="Oval 24"/>
            <p:cNvSpPr>
              <a:spLocks noChangeArrowheads="1"/>
            </p:cNvSpPr>
            <p:nvPr/>
          </p:nvSpPr>
          <p:spPr bwMode="gray">
            <a:xfrm>
              <a:off x="1017" y="2835"/>
              <a:ext cx="683" cy="602"/>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27" name="Text Box 25"/>
            <p:cNvSpPr txBox="1">
              <a:spLocks noChangeArrowheads="1"/>
            </p:cNvSpPr>
            <p:nvPr/>
          </p:nvSpPr>
          <p:spPr bwMode="gray">
            <a:xfrm>
              <a:off x="1080" y="3088"/>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zh-CN" sz="1800">
                  <a:solidFill>
                    <a:srgbClr val="A90119"/>
                  </a:solidFill>
                  <a:latin typeface="Arial" panose="020B0604020202020204" pitchFamily="34" charset="0"/>
                  <a:ea typeface="宋体" panose="02010600030101010101" pitchFamily="2" charset="-122"/>
                </a:rPr>
                <a:t>operate</a:t>
              </a:r>
              <a:endParaRPr lang="en-US" altLang="zh-CN" sz="1800">
                <a:solidFill>
                  <a:srgbClr val="A90119"/>
                </a:solidFill>
                <a:latin typeface="Arial" panose="020B0604020202020204" pitchFamily="34" charset="0"/>
                <a:ea typeface="宋体" panose="02010600030101010101" pitchFamily="2" charset="-122"/>
              </a:endParaRPr>
            </a:p>
          </p:txBody>
        </p:sp>
      </p:grpSp>
      <p:grpSp>
        <p:nvGrpSpPr>
          <p:cNvPr id="28" name="Group 26"/>
          <p:cNvGrpSpPr/>
          <p:nvPr/>
        </p:nvGrpSpPr>
        <p:grpSpPr bwMode="auto">
          <a:xfrm>
            <a:off x="4418013" y="1336675"/>
            <a:ext cx="1009650" cy="762000"/>
            <a:chOff x="1850" y="1202"/>
            <a:chExt cx="636" cy="480"/>
          </a:xfrm>
        </p:grpSpPr>
        <p:sp>
          <p:nvSpPr>
            <p:cNvPr id="29" name="Oval 27"/>
            <p:cNvSpPr>
              <a:spLocks noChangeArrowheads="1"/>
            </p:cNvSpPr>
            <p:nvPr/>
          </p:nvSpPr>
          <p:spPr bwMode="gray">
            <a:xfrm>
              <a:off x="1874" y="1538"/>
              <a:ext cx="432" cy="144"/>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30" name="Oval 28"/>
            <p:cNvSpPr>
              <a:spLocks noChangeArrowheads="1"/>
            </p:cNvSpPr>
            <p:nvPr/>
          </p:nvSpPr>
          <p:spPr bwMode="gray">
            <a:xfrm>
              <a:off x="1951" y="1202"/>
              <a:ext cx="430" cy="43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31" name="Oval 29"/>
            <p:cNvSpPr>
              <a:spLocks noChangeArrowheads="1"/>
            </p:cNvSpPr>
            <p:nvPr/>
          </p:nvSpPr>
          <p:spPr bwMode="gray">
            <a:xfrm>
              <a:off x="1957" y="1204"/>
              <a:ext cx="419" cy="420"/>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32" name="Oval 30"/>
            <p:cNvSpPr>
              <a:spLocks noChangeArrowheads="1"/>
            </p:cNvSpPr>
            <p:nvPr/>
          </p:nvSpPr>
          <p:spPr bwMode="gray">
            <a:xfrm>
              <a:off x="1961" y="1208"/>
              <a:ext cx="399" cy="392"/>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33" name="Oval 31"/>
            <p:cNvSpPr>
              <a:spLocks noChangeArrowheads="1"/>
            </p:cNvSpPr>
            <p:nvPr/>
          </p:nvSpPr>
          <p:spPr bwMode="gray">
            <a:xfrm>
              <a:off x="1984" y="1220"/>
              <a:ext cx="355" cy="317"/>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34" name="Text Box 32"/>
            <p:cNvSpPr txBox="1">
              <a:spLocks noChangeArrowheads="1"/>
            </p:cNvSpPr>
            <p:nvPr/>
          </p:nvSpPr>
          <p:spPr bwMode="gray">
            <a:xfrm>
              <a:off x="1850" y="1311"/>
              <a:ext cx="6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zh-CN" sz="1800">
                  <a:solidFill>
                    <a:srgbClr val="A90119"/>
                  </a:solidFill>
                  <a:latin typeface="Arial" panose="020B0604020202020204" pitchFamily="34" charset="0"/>
                  <a:ea typeface="宋体" panose="02010600030101010101" pitchFamily="2" charset="-122"/>
                </a:rPr>
                <a:t>regulate</a:t>
              </a:r>
              <a:endParaRPr lang="en-US" altLang="zh-CN" sz="1800">
                <a:solidFill>
                  <a:srgbClr val="A90119"/>
                </a:solidFill>
                <a:latin typeface="Arial" panose="020B0604020202020204" pitchFamily="34" charset="0"/>
                <a:ea typeface="宋体" panose="02010600030101010101" pitchFamily="2" charset="-122"/>
              </a:endParaRPr>
            </a:p>
          </p:txBody>
        </p:sp>
      </p:grpSp>
      <p:grpSp>
        <p:nvGrpSpPr>
          <p:cNvPr id="35" name="Group 33"/>
          <p:cNvGrpSpPr/>
          <p:nvPr/>
        </p:nvGrpSpPr>
        <p:grpSpPr bwMode="auto">
          <a:xfrm>
            <a:off x="2068513" y="3497263"/>
            <a:ext cx="1223962" cy="1222375"/>
            <a:chOff x="340" y="2432"/>
            <a:chExt cx="726" cy="725"/>
          </a:xfrm>
        </p:grpSpPr>
        <p:sp>
          <p:nvSpPr>
            <p:cNvPr id="36" name="Oval 34"/>
            <p:cNvSpPr>
              <a:spLocks noChangeArrowheads="1"/>
            </p:cNvSpPr>
            <p:nvPr/>
          </p:nvSpPr>
          <p:spPr bwMode="gray">
            <a:xfrm rot="-772996">
              <a:off x="340" y="2840"/>
              <a:ext cx="548" cy="317"/>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grpSp>
          <p:nvGrpSpPr>
            <p:cNvPr id="37" name="Group 35"/>
            <p:cNvGrpSpPr/>
            <p:nvPr/>
          </p:nvGrpSpPr>
          <p:grpSpPr bwMode="auto">
            <a:xfrm>
              <a:off x="385" y="2432"/>
              <a:ext cx="681" cy="701"/>
              <a:chOff x="294" y="2336"/>
              <a:chExt cx="681" cy="701"/>
            </a:xfrm>
          </p:grpSpPr>
          <p:sp>
            <p:nvSpPr>
              <p:cNvPr id="38" name="Oval 36"/>
              <p:cNvSpPr>
                <a:spLocks noChangeArrowheads="1"/>
              </p:cNvSpPr>
              <p:nvPr/>
            </p:nvSpPr>
            <p:spPr bwMode="gray">
              <a:xfrm>
                <a:off x="294" y="2336"/>
                <a:ext cx="681" cy="701"/>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39" name="Oval 37"/>
              <p:cNvSpPr>
                <a:spLocks noChangeArrowheads="1"/>
              </p:cNvSpPr>
              <p:nvPr/>
            </p:nvSpPr>
            <p:spPr bwMode="gray">
              <a:xfrm>
                <a:off x="303" y="2340"/>
                <a:ext cx="664" cy="68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40" name="Oval 38"/>
              <p:cNvSpPr>
                <a:spLocks noChangeArrowheads="1"/>
              </p:cNvSpPr>
              <p:nvPr/>
            </p:nvSpPr>
            <p:spPr bwMode="gray">
              <a:xfrm>
                <a:off x="309" y="2347"/>
                <a:ext cx="632" cy="63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41" name="Oval 39"/>
              <p:cNvSpPr>
                <a:spLocks noChangeArrowheads="1"/>
              </p:cNvSpPr>
              <p:nvPr/>
            </p:nvSpPr>
            <p:spPr bwMode="gray">
              <a:xfrm>
                <a:off x="345" y="2365"/>
                <a:ext cx="562" cy="518"/>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42" name="Text Box 40"/>
              <p:cNvSpPr txBox="1">
                <a:spLocks noChangeArrowheads="1"/>
              </p:cNvSpPr>
              <p:nvPr/>
            </p:nvSpPr>
            <p:spPr bwMode="gray">
              <a:xfrm>
                <a:off x="428" y="2568"/>
                <a:ext cx="395"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zh-CN" sz="1800">
                    <a:solidFill>
                      <a:srgbClr val="A90119"/>
                    </a:solidFill>
                    <a:latin typeface="Arial" panose="020B0604020202020204" pitchFamily="34" charset="0"/>
                    <a:ea typeface="宋体" panose="02010600030101010101" pitchFamily="2" charset="-122"/>
                  </a:rPr>
                  <a:t>build</a:t>
                </a:r>
                <a:endParaRPr lang="en-US" altLang="zh-CN" sz="1800">
                  <a:solidFill>
                    <a:srgbClr val="A90119"/>
                  </a:solidFill>
                  <a:latin typeface="Arial" panose="020B0604020202020204" pitchFamily="34" charset="0"/>
                  <a:ea typeface="宋体" panose="02010600030101010101" pitchFamily="2" charset="-122"/>
                </a:endParaRPr>
              </a:p>
            </p:txBody>
          </p:sp>
        </p:grpSp>
      </p:grpSp>
      <p:grpSp>
        <p:nvGrpSpPr>
          <p:cNvPr id="43" name="Group 41"/>
          <p:cNvGrpSpPr/>
          <p:nvPr/>
        </p:nvGrpSpPr>
        <p:grpSpPr bwMode="auto">
          <a:xfrm>
            <a:off x="2139950" y="2344738"/>
            <a:ext cx="1085850" cy="1152525"/>
            <a:chOff x="612" y="1611"/>
            <a:chExt cx="684" cy="726"/>
          </a:xfrm>
        </p:grpSpPr>
        <p:sp>
          <p:nvSpPr>
            <p:cNvPr id="44" name="Oval 42"/>
            <p:cNvSpPr>
              <a:spLocks noChangeArrowheads="1"/>
            </p:cNvSpPr>
            <p:nvPr/>
          </p:nvSpPr>
          <p:spPr bwMode="gray">
            <a:xfrm rot="-772996">
              <a:off x="612" y="2003"/>
              <a:ext cx="510" cy="334"/>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45" name="Oval 43"/>
            <p:cNvSpPr>
              <a:spLocks noChangeArrowheads="1"/>
            </p:cNvSpPr>
            <p:nvPr/>
          </p:nvSpPr>
          <p:spPr bwMode="gray">
            <a:xfrm>
              <a:off x="658" y="1611"/>
              <a:ext cx="638" cy="671"/>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46" name="Oval 44"/>
            <p:cNvSpPr>
              <a:spLocks noChangeArrowheads="1"/>
            </p:cNvSpPr>
            <p:nvPr/>
          </p:nvSpPr>
          <p:spPr bwMode="gray">
            <a:xfrm>
              <a:off x="666" y="1615"/>
              <a:ext cx="622" cy="654"/>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47" name="Oval 45"/>
            <p:cNvSpPr>
              <a:spLocks noChangeArrowheads="1"/>
            </p:cNvSpPr>
            <p:nvPr/>
          </p:nvSpPr>
          <p:spPr bwMode="gray">
            <a:xfrm>
              <a:off x="672" y="1621"/>
              <a:ext cx="592" cy="612"/>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48" name="Oval 46"/>
            <p:cNvSpPr>
              <a:spLocks noChangeArrowheads="1"/>
            </p:cNvSpPr>
            <p:nvPr/>
          </p:nvSpPr>
          <p:spPr bwMode="gray">
            <a:xfrm>
              <a:off x="706" y="1638"/>
              <a:ext cx="526" cy="497"/>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49" name="Text Box 47"/>
            <p:cNvSpPr txBox="1">
              <a:spLocks noChangeArrowheads="1"/>
            </p:cNvSpPr>
            <p:nvPr/>
          </p:nvSpPr>
          <p:spPr bwMode="gray">
            <a:xfrm>
              <a:off x="699" y="1842"/>
              <a:ext cx="5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zh-CN" sz="1800">
                  <a:solidFill>
                    <a:srgbClr val="A90119"/>
                  </a:solidFill>
                  <a:latin typeface="Arial" panose="020B0604020202020204" pitchFamily="34" charset="0"/>
                  <a:ea typeface="宋体" panose="02010600030101010101" pitchFamily="2" charset="-122"/>
                </a:rPr>
                <a:t>design</a:t>
              </a:r>
              <a:endParaRPr lang="en-US" altLang="zh-CN" sz="1800">
                <a:solidFill>
                  <a:srgbClr val="A90119"/>
                </a:solidFill>
                <a:latin typeface="Arial" panose="020B0604020202020204" pitchFamily="34" charset="0"/>
                <a:ea typeface="宋体" panose="02010600030101010101" pitchFamily="2" charset="-122"/>
              </a:endParaRPr>
            </a:p>
          </p:txBody>
        </p:sp>
      </p:grpSp>
      <p:grpSp>
        <p:nvGrpSpPr>
          <p:cNvPr id="50" name="Group 48"/>
          <p:cNvGrpSpPr/>
          <p:nvPr/>
        </p:nvGrpSpPr>
        <p:grpSpPr bwMode="auto">
          <a:xfrm>
            <a:off x="3211513" y="1625600"/>
            <a:ext cx="942975" cy="1122363"/>
            <a:chOff x="1291" y="1293"/>
            <a:chExt cx="594" cy="707"/>
          </a:xfrm>
        </p:grpSpPr>
        <p:sp>
          <p:nvSpPr>
            <p:cNvPr id="51" name="Oval 49"/>
            <p:cNvSpPr>
              <a:spLocks noChangeArrowheads="1"/>
            </p:cNvSpPr>
            <p:nvPr/>
          </p:nvSpPr>
          <p:spPr bwMode="gray">
            <a:xfrm rot="-772996">
              <a:off x="1352" y="1694"/>
              <a:ext cx="464" cy="306"/>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52" name="Oval 50"/>
            <p:cNvSpPr>
              <a:spLocks noChangeArrowheads="1"/>
            </p:cNvSpPr>
            <p:nvPr/>
          </p:nvSpPr>
          <p:spPr bwMode="gray">
            <a:xfrm>
              <a:off x="1293" y="1293"/>
              <a:ext cx="592" cy="581"/>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53" name="Oval 51"/>
            <p:cNvSpPr>
              <a:spLocks noChangeArrowheads="1"/>
            </p:cNvSpPr>
            <p:nvPr/>
          </p:nvSpPr>
          <p:spPr bwMode="gray">
            <a:xfrm>
              <a:off x="1301" y="1296"/>
              <a:ext cx="577" cy="567"/>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54" name="Oval 52"/>
            <p:cNvSpPr>
              <a:spLocks noChangeArrowheads="1"/>
            </p:cNvSpPr>
            <p:nvPr/>
          </p:nvSpPr>
          <p:spPr bwMode="gray">
            <a:xfrm>
              <a:off x="1307" y="1302"/>
              <a:ext cx="548" cy="52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55" name="Oval 53"/>
            <p:cNvSpPr>
              <a:spLocks noChangeArrowheads="1"/>
            </p:cNvSpPr>
            <p:nvPr/>
          </p:nvSpPr>
          <p:spPr bwMode="gray">
            <a:xfrm>
              <a:off x="1337" y="1317"/>
              <a:ext cx="489" cy="42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56" name="Text Box 54"/>
            <p:cNvSpPr txBox="1">
              <a:spLocks noChangeArrowheads="1"/>
            </p:cNvSpPr>
            <p:nvPr/>
          </p:nvSpPr>
          <p:spPr bwMode="gray">
            <a:xfrm>
              <a:off x="1291" y="1434"/>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zh-CN" sz="1800">
                  <a:solidFill>
                    <a:srgbClr val="A90119"/>
                  </a:solidFill>
                  <a:latin typeface="Arial" panose="020B0604020202020204" pitchFamily="34" charset="0"/>
                  <a:ea typeface="宋体" panose="02010600030101010101" pitchFamily="2" charset="-122"/>
                </a:rPr>
                <a:t>finance</a:t>
              </a:r>
              <a:endParaRPr lang="en-US" altLang="zh-CN" sz="1800">
                <a:solidFill>
                  <a:srgbClr val="A90119"/>
                </a:solidFill>
                <a:latin typeface="Arial" panose="020B0604020202020204" pitchFamily="34" charset="0"/>
                <a:ea typeface="宋体" panose="02010600030101010101" pitchFamily="2" charset="-122"/>
              </a:endParaRPr>
            </a:p>
          </p:txBody>
        </p:sp>
      </p:grpSp>
      <p:sp>
        <p:nvSpPr>
          <p:cNvPr id="57" name="Text Box 55"/>
          <p:cNvSpPr txBox="1">
            <a:spLocks noChangeArrowheads="1"/>
          </p:cNvSpPr>
          <p:nvPr/>
        </p:nvSpPr>
        <p:spPr bwMode="auto">
          <a:xfrm>
            <a:off x="5920581" y="1111251"/>
            <a:ext cx="42497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CN" sz="1800" dirty="0">
                <a:solidFill>
                  <a:schemeClr val="tx1">
                    <a:lumMod val="85000"/>
                    <a:lumOff val="15000"/>
                  </a:schemeClr>
                </a:solidFill>
                <a:latin typeface="Arial" panose="020B0604020202020204" pitchFamily="34" charset="0"/>
                <a:ea typeface="宋体" panose="02010600030101010101" pitchFamily="2" charset="-122"/>
              </a:rPr>
              <a:t>Human factors are involved at all levels, </a:t>
            </a:r>
            <a:endParaRPr lang="en-US" altLang="zh-CN" sz="1800" dirty="0">
              <a:solidFill>
                <a:schemeClr val="tx1">
                  <a:lumMod val="85000"/>
                  <a:lumOff val="15000"/>
                </a:schemeClr>
              </a:solidFill>
              <a:latin typeface="Arial" panose="020B0604020202020204" pitchFamily="34" charset="0"/>
              <a:ea typeface="宋体" panose="02010600030101010101" pitchFamily="2" charset="-122"/>
            </a:endParaRPr>
          </a:p>
          <a:p>
            <a:pPr eaLnBrk="1" hangingPunct="1">
              <a:spcBef>
                <a:spcPct val="0"/>
              </a:spcBef>
              <a:buClrTx/>
              <a:buFontTx/>
              <a:buNone/>
            </a:pPr>
            <a:r>
              <a:rPr lang="en-US" altLang="zh-CN" sz="1800" dirty="0">
                <a:solidFill>
                  <a:schemeClr val="tx1">
                    <a:lumMod val="85000"/>
                    <a:lumOff val="15000"/>
                  </a:schemeClr>
                </a:solidFill>
                <a:latin typeface="Arial" panose="020B0604020202020204" pitchFamily="34" charset="0"/>
                <a:ea typeface="宋体" panose="02010600030101010101" pitchFamily="2" charset="-122"/>
              </a:rPr>
              <a:t>because people</a:t>
            </a:r>
            <a:endParaRPr lang="en-US" altLang="zh-CN" sz="1800" dirty="0">
              <a:solidFill>
                <a:schemeClr val="tx1">
                  <a:lumMod val="85000"/>
                  <a:lumOff val="15000"/>
                </a:schemeClr>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33109"/>
            <a:ext cx="3057247"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风险管理的瓶颈</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7" name="Text Box 34"/>
          <p:cNvSpPr txBox="1">
            <a:spLocks noChangeArrowheads="1"/>
          </p:cNvSpPr>
          <p:nvPr/>
        </p:nvSpPr>
        <p:spPr bwMode="auto">
          <a:xfrm>
            <a:off x="1782604" y="2662455"/>
            <a:ext cx="29889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减少不安全行为是关键</a:t>
            </a:r>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782604" y="3248927"/>
            <a:ext cx="3428534" cy="1705403"/>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风险管理的目标在于降低不安全行为的次数到某一个程度；如</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至</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B</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，而使严重伤害发生的可能性趋近于零。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591300" y="1043890"/>
            <a:ext cx="3606800" cy="5148263"/>
            <a:chOff x="6235700" y="1134077"/>
            <a:chExt cx="3606800" cy="5148263"/>
          </a:xfrm>
        </p:grpSpPr>
        <p:grpSp>
          <p:nvGrpSpPr>
            <p:cNvPr id="9" name="Group 10"/>
            <p:cNvGrpSpPr/>
            <p:nvPr/>
          </p:nvGrpSpPr>
          <p:grpSpPr bwMode="auto">
            <a:xfrm>
              <a:off x="6248400" y="1134077"/>
              <a:ext cx="3594100" cy="4410075"/>
              <a:chOff x="2552" y="741"/>
              <a:chExt cx="2264" cy="2778"/>
            </a:xfrm>
          </p:grpSpPr>
          <p:sp>
            <p:nvSpPr>
              <p:cNvPr id="10" name="AutoShape 11"/>
              <p:cNvSpPr>
                <a:spLocks noChangeArrowheads="1"/>
              </p:cNvSpPr>
              <p:nvPr/>
            </p:nvSpPr>
            <p:spPr bwMode="auto">
              <a:xfrm>
                <a:off x="2552" y="917"/>
                <a:ext cx="2264" cy="2568"/>
              </a:xfrm>
              <a:prstGeom prst="triangle">
                <a:avLst>
                  <a:gd name="adj" fmla="val 49681"/>
                </a:avLst>
              </a:prstGeom>
              <a:solidFill>
                <a:schemeClr val="accent6">
                  <a:lumMod val="60000"/>
                  <a:lumOff val="40000"/>
                </a:schemeClr>
              </a:solidFill>
              <a:ln w="6350">
                <a:noFill/>
                <a:miter lim="800000"/>
              </a:ln>
              <a:effectLst/>
              <a:extLst>
                <a:ext uri="{AF507438-7753-43E0-B8FC-AC1667EBCBE1}">
                  <a14:hiddenEffects xmlns:a14="http://schemas.microsoft.com/office/drawing/2010/main">
                    <a:effectLst>
                      <a:outerShdw kx="-3284103" algn="br" rotWithShape="0">
                        <a:schemeClr val="bg2"/>
                      </a:outerShdw>
                    </a:effectLst>
                  </a14:hiddenEffects>
                </a:ext>
              </a:extLst>
            </p:spPr>
            <p:txBody>
              <a:bodyPr wrap="none" anchor="ctr"/>
              <a:lstStyle/>
              <a:p>
                <a:pPr algn="ctr" eaLnBrk="1" hangingPunct="1">
                  <a:defRPr/>
                </a:pPr>
                <a:endParaRPr kumimoji="1" lang="zh-CN" altLang="en-US" sz="3200" b="1">
                  <a:solidFill>
                    <a:schemeClr val="tx2"/>
                  </a:solidFill>
                  <a:effectLst>
                    <a:outerShdw blurRad="38100" dist="38100" dir="2700000" algn="tl">
                      <a:srgbClr val="FFFFFF"/>
                    </a:outerShdw>
                  </a:effectLst>
                  <a:latin typeface="宋体" panose="02010600030101010101" pitchFamily="2" charset="-122"/>
                  <a:ea typeface="宋体" panose="02010600030101010101" pitchFamily="2" charset="-122"/>
                </a:endParaRPr>
              </a:p>
            </p:txBody>
          </p:sp>
          <p:sp>
            <p:nvSpPr>
              <p:cNvPr id="11" name="Text Box 12"/>
              <p:cNvSpPr txBox="1">
                <a:spLocks noChangeArrowheads="1"/>
              </p:cNvSpPr>
              <p:nvPr/>
            </p:nvSpPr>
            <p:spPr bwMode="auto">
              <a:xfrm>
                <a:off x="3472" y="1197"/>
                <a:ext cx="432" cy="40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kumimoji="1" lang="zh-TW" altLang="en-US" sz="1800" b="1">
                    <a:solidFill>
                      <a:srgbClr val="000020"/>
                    </a:solidFill>
                    <a:latin typeface="Times New Roman" panose="02020603050405020304" pitchFamily="18" charset="0"/>
                    <a:ea typeface="楷体_GB2312" pitchFamily="49" charset="-122"/>
                  </a:rPr>
                  <a:t>死亡</a:t>
                </a:r>
                <a:r>
                  <a:rPr kumimoji="1" lang="zh-CN" altLang="en-US" sz="1800" b="1">
                    <a:solidFill>
                      <a:srgbClr val="000020"/>
                    </a:solidFill>
                    <a:latin typeface="Times New Roman" panose="02020603050405020304" pitchFamily="18" charset="0"/>
                    <a:ea typeface="楷体_GB2312" pitchFamily="49" charset="-122"/>
                  </a:rPr>
                  <a:t>事故</a:t>
                </a:r>
                <a:endParaRPr kumimoji="1" lang="zh-TW" altLang="en-US" sz="1800" b="1">
                  <a:solidFill>
                    <a:srgbClr val="000020"/>
                  </a:solidFill>
                  <a:latin typeface="Times New Roman" panose="02020603050405020304" pitchFamily="18" charset="0"/>
                  <a:ea typeface="楷体_GB2312" pitchFamily="49" charset="-122"/>
                </a:endParaRPr>
              </a:p>
            </p:txBody>
          </p:sp>
          <p:sp>
            <p:nvSpPr>
              <p:cNvPr id="12" name="Line 13"/>
              <p:cNvSpPr>
                <a:spLocks noChangeShapeType="1"/>
              </p:cNvSpPr>
              <p:nvPr/>
            </p:nvSpPr>
            <p:spPr bwMode="auto">
              <a:xfrm>
                <a:off x="3376" y="1600"/>
                <a:ext cx="592" cy="0"/>
              </a:xfrm>
              <a:prstGeom prst="line">
                <a:avLst/>
              </a:prstGeom>
              <a:noFill/>
              <a:ln w="9525">
                <a:solidFill>
                  <a:srgbClr val="00002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zh-CN" altLang="en-US"/>
              </a:p>
            </p:txBody>
          </p:sp>
          <p:sp>
            <p:nvSpPr>
              <p:cNvPr id="13" name="Line 14"/>
              <p:cNvSpPr>
                <a:spLocks noChangeShapeType="1"/>
              </p:cNvSpPr>
              <p:nvPr/>
            </p:nvSpPr>
            <p:spPr bwMode="auto">
              <a:xfrm>
                <a:off x="3168" y="2064"/>
                <a:ext cx="1000" cy="0"/>
              </a:xfrm>
              <a:prstGeom prst="line">
                <a:avLst/>
              </a:prstGeom>
              <a:noFill/>
              <a:ln w="9525">
                <a:solidFill>
                  <a:srgbClr val="00002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zh-CN" altLang="en-US"/>
              </a:p>
            </p:txBody>
          </p:sp>
          <p:sp>
            <p:nvSpPr>
              <p:cNvPr id="14" name="Text Box 15"/>
              <p:cNvSpPr txBox="1">
                <a:spLocks noChangeArrowheads="1"/>
              </p:cNvSpPr>
              <p:nvPr/>
            </p:nvSpPr>
            <p:spPr bwMode="auto">
              <a:xfrm>
                <a:off x="3440" y="1640"/>
                <a:ext cx="496" cy="404"/>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rgbClr val="00002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FF9900"/>
                  </a:buClr>
                  <a:buSzPct val="90000"/>
                  <a:buFont typeface="Wingdings" panose="05000000000000000000" pitchFamily="2" charset="2"/>
                  <a:buNone/>
                </a:pPr>
                <a:r>
                  <a:rPr lang="zh-CN" altLang="en-US" sz="1800" b="1">
                    <a:solidFill>
                      <a:srgbClr val="000020"/>
                    </a:solidFill>
                    <a:latin typeface="楷体_GB2312" pitchFamily="49" charset="-122"/>
                    <a:ea typeface="楷体_GB2312" pitchFamily="49" charset="-122"/>
                  </a:rPr>
                  <a:t>重伤事故</a:t>
                </a:r>
                <a:endParaRPr lang="zh-CN" altLang="en-US" sz="1800" b="1">
                  <a:solidFill>
                    <a:srgbClr val="000020"/>
                  </a:solidFill>
                  <a:latin typeface="楷体_GB2312" pitchFamily="49" charset="-122"/>
                  <a:ea typeface="楷体_GB2312" pitchFamily="49" charset="-122"/>
                </a:endParaRPr>
              </a:p>
            </p:txBody>
          </p:sp>
          <p:sp>
            <p:nvSpPr>
              <p:cNvPr id="15" name="Line 16"/>
              <p:cNvSpPr>
                <a:spLocks noChangeShapeType="1"/>
              </p:cNvSpPr>
              <p:nvPr/>
            </p:nvSpPr>
            <p:spPr bwMode="auto">
              <a:xfrm>
                <a:off x="2976" y="2512"/>
                <a:ext cx="1400" cy="0"/>
              </a:xfrm>
              <a:prstGeom prst="line">
                <a:avLst/>
              </a:prstGeom>
              <a:noFill/>
              <a:ln w="9525">
                <a:solidFill>
                  <a:srgbClr val="00002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zh-CN" altLang="en-US"/>
              </a:p>
            </p:txBody>
          </p:sp>
          <p:sp>
            <p:nvSpPr>
              <p:cNvPr id="16" name="Text Box 17"/>
              <p:cNvSpPr txBox="1">
                <a:spLocks noChangeArrowheads="1"/>
              </p:cNvSpPr>
              <p:nvPr/>
            </p:nvSpPr>
            <p:spPr bwMode="auto">
              <a:xfrm>
                <a:off x="3272" y="2168"/>
                <a:ext cx="872" cy="231"/>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rgbClr val="00002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FF9900"/>
                  </a:buClr>
                  <a:buSzPct val="90000"/>
                  <a:buFont typeface="Wingdings" panose="05000000000000000000" pitchFamily="2" charset="2"/>
                  <a:buNone/>
                </a:pPr>
                <a:r>
                  <a:rPr lang="zh-CN" altLang="en-US" sz="1800" b="1">
                    <a:solidFill>
                      <a:srgbClr val="000020"/>
                    </a:solidFill>
                    <a:latin typeface="楷体_GB2312" pitchFamily="49" charset="-122"/>
                    <a:ea typeface="楷体_GB2312" pitchFamily="49" charset="-122"/>
                  </a:rPr>
                  <a:t>轻伤事故</a:t>
                </a:r>
                <a:endParaRPr lang="zh-CN" altLang="en-US" sz="1800" b="1">
                  <a:solidFill>
                    <a:srgbClr val="000020"/>
                  </a:solidFill>
                  <a:latin typeface="楷体_GB2312" pitchFamily="49" charset="-122"/>
                  <a:ea typeface="楷体_GB2312" pitchFamily="49" charset="-122"/>
                </a:endParaRPr>
              </a:p>
            </p:txBody>
          </p:sp>
          <p:sp>
            <p:nvSpPr>
              <p:cNvPr id="17" name="Line 18"/>
              <p:cNvSpPr>
                <a:spLocks noChangeShapeType="1"/>
              </p:cNvSpPr>
              <p:nvPr/>
            </p:nvSpPr>
            <p:spPr bwMode="auto">
              <a:xfrm>
                <a:off x="2792" y="2952"/>
                <a:ext cx="1760" cy="0"/>
              </a:xfrm>
              <a:prstGeom prst="line">
                <a:avLst/>
              </a:prstGeom>
              <a:noFill/>
              <a:ln w="9525">
                <a:solidFill>
                  <a:srgbClr val="00002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zh-CN" altLang="en-US"/>
              </a:p>
            </p:txBody>
          </p:sp>
          <p:sp>
            <p:nvSpPr>
              <p:cNvPr id="18" name="Text Box 19"/>
              <p:cNvSpPr txBox="1">
                <a:spLocks noChangeArrowheads="1"/>
              </p:cNvSpPr>
              <p:nvPr/>
            </p:nvSpPr>
            <p:spPr bwMode="auto">
              <a:xfrm>
                <a:off x="2992" y="3072"/>
                <a:ext cx="1496" cy="231"/>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rgbClr val="00002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FF9900"/>
                  </a:buClr>
                  <a:buSzPct val="90000"/>
                  <a:buFont typeface="Wingdings" panose="05000000000000000000" pitchFamily="2" charset="2"/>
                  <a:buNone/>
                </a:pPr>
                <a:r>
                  <a:rPr lang="zh-CN" altLang="en-US" sz="1800" b="1">
                    <a:solidFill>
                      <a:srgbClr val="000020"/>
                    </a:solidFill>
                    <a:latin typeface="楷体_GB2312" pitchFamily="49" charset="-122"/>
                    <a:ea typeface="楷体_GB2312" pitchFamily="49" charset="-122"/>
                  </a:rPr>
                  <a:t>不安全行为</a:t>
                </a:r>
                <a:endParaRPr lang="zh-CN" altLang="en-US" sz="1800" b="1">
                  <a:solidFill>
                    <a:srgbClr val="000020"/>
                  </a:solidFill>
                  <a:latin typeface="楷体_GB2312" pitchFamily="49" charset="-122"/>
                  <a:ea typeface="楷体_GB2312" pitchFamily="49" charset="-122"/>
                </a:endParaRPr>
              </a:p>
            </p:txBody>
          </p:sp>
          <p:sp>
            <p:nvSpPr>
              <p:cNvPr id="19" name="Text Box 20"/>
              <p:cNvSpPr txBox="1">
                <a:spLocks noChangeArrowheads="1"/>
              </p:cNvSpPr>
              <p:nvPr/>
            </p:nvSpPr>
            <p:spPr bwMode="auto">
              <a:xfrm>
                <a:off x="3120" y="2592"/>
                <a:ext cx="1224" cy="231"/>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rgbClr val="00002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FF9900"/>
                  </a:buClr>
                  <a:buSzPct val="90000"/>
                  <a:buFont typeface="Wingdings" panose="05000000000000000000" pitchFamily="2" charset="2"/>
                  <a:buNone/>
                </a:pPr>
                <a:r>
                  <a:rPr lang="zh-CN" altLang="en-US" sz="1800" b="1">
                    <a:solidFill>
                      <a:srgbClr val="000020"/>
                    </a:solidFill>
                    <a:latin typeface="楷体_GB2312" pitchFamily="49" charset="-122"/>
                    <a:ea typeface="楷体_GB2312" pitchFamily="49" charset="-122"/>
                  </a:rPr>
                  <a:t>未遂事件</a:t>
                </a:r>
                <a:endParaRPr lang="zh-CN" altLang="en-US" sz="1800" b="1">
                  <a:solidFill>
                    <a:srgbClr val="000020"/>
                  </a:solidFill>
                  <a:latin typeface="楷体_GB2312" pitchFamily="49" charset="-122"/>
                  <a:ea typeface="楷体_GB2312" pitchFamily="49" charset="-122"/>
                </a:endParaRPr>
              </a:p>
            </p:txBody>
          </p:sp>
          <p:sp>
            <p:nvSpPr>
              <p:cNvPr id="20" name="AutoShape 21"/>
              <p:cNvSpPr>
                <a:spLocks noChangeArrowheads="1"/>
              </p:cNvSpPr>
              <p:nvPr/>
            </p:nvSpPr>
            <p:spPr bwMode="auto">
              <a:xfrm rot="-1800000">
                <a:off x="4077" y="741"/>
                <a:ext cx="585" cy="2778"/>
              </a:xfrm>
              <a:prstGeom prst="triangle">
                <a:avLst>
                  <a:gd name="adj" fmla="val 50000"/>
                </a:avLst>
              </a:prstGeom>
              <a:gradFill rotWithShape="0">
                <a:gsLst>
                  <a:gs pos="0">
                    <a:schemeClr val="accent6">
                      <a:lumMod val="75000"/>
                    </a:schemeClr>
                  </a:gs>
                  <a:gs pos="100000">
                    <a:schemeClr val="accent6">
                      <a:lumMod val="50000"/>
                    </a:schemeClr>
                  </a:gs>
                </a:gsLst>
                <a:lin ang="5400000" scaled="1"/>
              </a:gra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grpSp>
        <p:sp>
          <p:nvSpPr>
            <p:cNvPr id="21" name="Text Box 22"/>
            <p:cNvSpPr txBox="1">
              <a:spLocks noChangeArrowheads="1"/>
            </p:cNvSpPr>
            <p:nvPr/>
          </p:nvSpPr>
          <p:spPr bwMode="auto">
            <a:xfrm>
              <a:off x="7327900" y="5583840"/>
              <a:ext cx="723900" cy="33655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rgbClr val="00002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FF9900"/>
                </a:buClr>
                <a:buSzPct val="90000"/>
                <a:buFont typeface="Wingdings" panose="05000000000000000000" pitchFamily="2" charset="2"/>
                <a:buNone/>
              </a:pPr>
              <a:r>
                <a:rPr lang="en-US" altLang="zh-CN" sz="1600" b="1">
                  <a:solidFill>
                    <a:srgbClr val="A20000"/>
                  </a:solidFill>
                  <a:latin typeface="Arial" panose="020B0604020202020204" pitchFamily="34" charset="0"/>
                  <a:ea typeface="宋体" panose="02010600030101010101" pitchFamily="2" charset="-122"/>
                </a:rPr>
                <a:t>A</a:t>
              </a:r>
              <a:endParaRPr lang="en-US" altLang="zh-CN" sz="1600" b="1">
                <a:solidFill>
                  <a:srgbClr val="A20000"/>
                </a:solidFill>
                <a:latin typeface="Arial" panose="020B0604020202020204" pitchFamily="34" charset="0"/>
                <a:ea typeface="宋体" panose="02010600030101010101" pitchFamily="2" charset="-122"/>
              </a:endParaRPr>
            </a:p>
          </p:txBody>
        </p:sp>
        <p:sp>
          <p:nvSpPr>
            <p:cNvPr id="22" name="Line 23"/>
            <p:cNvSpPr>
              <a:spLocks noChangeShapeType="1"/>
            </p:cNvSpPr>
            <p:nvPr/>
          </p:nvSpPr>
          <p:spPr bwMode="auto">
            <a:xfrm>
              <a:off x="6235700" y="6117240"/>
              <a:ext cx="3568700" cy="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sp>
          <p:nvSpPr>
            <p:cNvPr id="23" name="Line 24"/>
            <p:cNvSpPr>
              <a:spLocks noChangeShapeType="1"/>
            </p:cNvSpPr>
            <p:nvPr/>
          </p:nvSpPr>
          <p:spPr bwMode="auto">
            <a:xfrm>
              <a:off x="9829800" y="5494940"/>
              <a:ext cx="0" cy="774700"/>
            </a:xfrm>
            <a:prstGeom prst="line">
              <a:avLst/>
            </a:prstGeom>
            <a:noFill/>
            <a:ln w="28575">
              <a:solidFill>
                <a:srgbClr val="00002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grpSp>
          <p:nvGrpSpPr>
            <p:cNvPr id="24" name="Group 25"/>
            <p:cNvGrpSpPr/>
            <p:nvPr/>
          </p:nvGrpSpPr>
          <p:grpSpPr bwMode="auto">
            <a:xfrm>
              <a:off x="7894638" y="3297840"/>
              <a:ext cx="1935162" cy="2946400"/>
              <a:chOff x="3685" y="2104"/>
              <a:chExt cx="1219" cy="1856"/>
            </a:xfrm>
          </p:grpSpPr>
          <p:sp>
            <p:nvSpPr>
              <p:cNvPr id="25" name="Text Box 26"/>
              <p:cNvSpPr txBox="1">
                <a:spLocks noChangeArrowheads="1"/>
              </p:cNvSpPr>
              <p:nvPr/>
            </p:nvSpPr>
            <p:spPr bwMode="auto">
              <a:xfrm>
                <a:off x="4104" y="3488"/>
                <a:ext cx="272" cy="212"/>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rgbClr val="A2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FF9900"/>
                  </a:buClr>
                  <a:buSzPct val="90000"/>
                  <a:buFont typeface="Wingdings" panose="05000000000000000000" pitchFamily="2" charset="2"/>
                  <a:buNone/>
                </a:pPr>
                <a:r>
                  <a:rPr lang="en-US" altLang="zh-CN" sz="1600" b="1">
                    <a:solidFill>
                      <a:srgbClr val="A20000"/>
                    </a:solidFill>
                    <a:latin typeface="Arial" panose="020B0604020202020204" pitchFamily="34" charset="0"/>
                    <a:ea typeface="宋体" panose="02010600030101010101" pitchFamily="2" charset="-122"/>
                  </a:rPr>
                  <a:t>B</a:t>
                </a:r>
                <a:endParaRPr lang="en-US" altLang="zh-CN" sz="1600" b="1">
                  <a:solidFill>
                    <a:srgbClr val="A20000"/>
                  </a:solidFill>
                  <a:latin typeface="Arial" panose="020B0604020202020204" pitchFamily="34" charset="0"/>
                  <a:ea typeface="宋体" panose="02010600030101010101" pitchFamily="2" charset="-122"/>
                </a:endParaRPr>
              </a:p>
            </p:txBody>
          </p:sp>
          <p:grpSp>
            <p:nvGrpSpPr>
              <p:cNvPr id="26" name="Group 27"/>
              <p:cNvGrpSpPr/>
              <p:nvPr/>
            </p:nvGrpSpPr>
            <p:grpSpPr bwMode="auto">
              <a:xfrm>
                <a:off x="3685" y="2104"/>
                <a:ext cx="1219" cy="1856"/>
                <a:chOff x="3685" y="2104"/>
                <a:chExt cx="1219" cy="1856"/>
              </a:xfrm>
            </p:grpSpPr>
            <p:sp>
              <p:nvSpPr>
                <p:cNvPr id="27" name="Line 28"/>
                <p:cNvSpPr>
                  <a:spLocks noChangeShapeType="1"/>
                </p:cNvSpPr>
                <p:nvPr/>
              </p:nvSpPr>
              <p:spPr bwMode="auto">
                <a:xfrm flipH="1">
                  <a:off x="3685" y="2104"/>
                  <a:ext cx="595" cy="1384"/>
                </a:xfrm>
                <a:prstGeom prst="line">
                  <a:avLst/>
                </a:prstGeom>
                <a:noFill/>
                <a:ln w="28575">
                  <a:solidFill>
                    <a:srgbClr val="A2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zh-CN" altLang="en-US"/>
                </a:p>
              </p:txBody>
            </p:sp>
            <p:sp>
              <p:nvSpPr>
                <p:cNvPr id="28" name="Line 29"/>
                <p:cNvSpPr>
                  <a:spLocks noChangeShapeType="1"/>
                </p:cNvSpPr>
                <p:nvPr/>
              </p:nvSpPr>
              <p:spPr bwMode="auto">
                <a:xfrm>
                  <a:off x="3704" y="3472"/>
                  <a:ext cx="0" cy="488"/>
                </a:xfrm>
                <a:prstGeom prst="line">
                  <a:avLst/>
                </a:prstGeom>
                <a:noFill/>
                <a:ln w="28575">
                  <a:solidFill>
                    <a:srgbClr val="00002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sp>
              <p:nvSpPr>
                <p:cNvPr id="29" name="Line 30"/>
                <p:cNvSpPr>
                  <a:spLocks noChangeShapeType="1"/>
                </p:cNvSpPr>
                <p:nvPr/>
              </p:nvSpPr>
              <p:spPr bwMode="auto">
                <a:xfrm>
                  <a:off x="3688" y="3768"/>
                  <a:ext cx="1216"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grpSp>
        </p:grpSp>
        <p:sp>
          <p:nvSpPr>
            <p:cNvPr id="30" name="Line 31"/>
            <p:cNvSpPr>
              <a:spLocks noChangeShapeType="1"/>
            </p:cNvSpPr>
            <p:nvPr/>
          </p:nvSpPr>
          <p:spPr bwMode="auto">
            <a:xfrm>
              <a:off x="6261100" y="5507640"/>
              <a:ext cx="0" cy="774700"/>
            </a:xfrm>
            <a:prstGeom prst="line">
              <a:avLst/>
            </a:prstGeom>
            <a:noFill/>
            <a:ln w="28575">
              <a:solidFill>
                <a:srgbClr val="00002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sp>
          <p:nvSpPr>
            <p:cNvPr id="31" name="Line 32"/>
            <p:cNvSpPr>
              <a:spLocks noChangeShapeType="1"/>
            </p:cNvSpPr>
            <p:nvPr/>
          </p:nvSpPr>
          <p:spPr bwMode="auto">
            <a:xfrm flipH="1">
              <a:off x="6553200" y="1684940"/>
              <a:ext cx="1600200" cy="3797300"/>
            </a:xfrm>
            <a:prstGeom prst="line">
              <a:avLst/>
            </a:prstGeom>
            <a:noFill/>
            <a:ln w="28575">
              <a:solidFill>
                <a:srgbClr val="BA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sp>
          <p:nvSpPr>
            <p:cNvPr id="32" name="Line 33"/>
            <p:cNvSpPr>
              <a:spLocks noChangeShapeType="1"/>
            </p:cNvSpPr>
            <p:nvPr/>
          </p:nvSpPr>
          <p:spPr bwMode="auto">
            <a:xfrm flipH="1">
              <a:off x="7197725" y="2489802"/>
              <a:ext cx="1295400" cy="3024188"/>
            </a:xfrm>
            <a:prstGeom prst="line">
              <a:avLst/>
            </a:prstGeom>
            <a:noFill/>
            <a:ln w="28575">
              <a:solidFill>
                <a:srgbClr val="BA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3509471" y="2534885"/>
            <a:ext cx="9465658" cy="2752670"/>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26428"/>
            <a:ext cx="3057247"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风险管理的瓶颈</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7" name="平行四边形 6"/>
          <p:cNvSpPr/>
          <p:nvPr/>
        </p:nvSpPr>
        <p:spPr>
          <a:xfrm>
            <a:off x="-1223358" y="2187622"/>
            <a:ext cx="9465658" cy="2752670"/>
          </a:xfrm>
          <a:prstGeom prst="parallelogram">
            <a:avLst>
              <a:gd name="adj" fmla="val 20987"/>
            </a:avLst>
          </a:prstGeom>
          <a:solidFill>
            <a:srgbClr val="25536D"/>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203201" y="301597"/>
            <a:ext cx="4368800" cy="6559606"/>
          </a:xfrm>
          <a:prstGeom prst="rect">
            <a:avLst/>
          </a:prstGeom>
        </p:spPr>
      </p:pic>
      <p:sp>
        <p:nvSpPr>
          <p:cNvPr id="11" name="矩形 10"/>
          <p:cNvSpPr/>
          <p:nvPr/>
        </p:nvSpPr>
        <p:spPr>
          <a:xfrm>
            <a:off x="3917133" y="3167390"/>
            <a:ext cx="3775394" cy="523220"/>
          </a:xfrm>
          <a:prstGeom prst="rect">
            <a:avLst/>
          </a:prstGeom>
        </p:spPr>
        <p:txBody>
          <a:bodyPr wrap="none">
            <a:spAutoFit/>
          </a:bodyPr>
          <a:lstStyle/>
          <a:p>
            <a:pPr algn="ctr">
              <a:spcBef>
                <a:spcPct val="50000"/>
              </a:spcBef>
            </a:pPr>
            <a:r>
              <a:rPr lang="zh-CN" altLang="en-US" sz="2800" b="1" dirty="0">
                <a:solidFill>
                  <a:schemeClr val="bg1"/>
                </a:solidFill>
                <a:latin typeface="微软雅黑" panose="020B0503020204020204" pitchFamily="34" charset="-122"/>
                <a:ea typeface="微软雅黑" panose="020B0503020204020204" pitchFamily="34" charset="-122"/>
              </a:rPr>
              <a:t>如何减少不安全行为？</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Text Box 33"/>
          <p:cNvSpPr txBox="1">
            <a:spLocks noChangeArrowheads="1"/>
          </p:cNvSpPr>
          <p:nvPr/>
        </p:nvSpPr>
        <p:spPr bwMode="auto">
          <a:xfrm>
            <a:off x="8159750" y="3228945"/>
            <a:ext cx="4032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zh-CN" b="1" dirty="0">
                <a:solidFill>
                  <a:schemeClr val="bg1"/>
                </a:solidFill>
                <a:latin typeface="黑体" panose="02010609060101010101" pitchFamily="49" charset="-122"/>
                <a:ea typeface="黑体" panose="02010609060101010101" pitchFamily="49" charset="-122"/>
              </a:rPr>
              <a:t>STOP</a:t>
            </a:r>
            <a:endParaRPr lang="en-US" altLang="zh-CN" b="1" dirty="0">
              <a:solidFill>
                <a:schemeClr val="bg1"/>
              </a:solidFill>
              <a:latin typeface="黑体" panose="02010609060101010101" pitchFamily="49" charset="-122"/>
              <a:ea typeface="黑体" panose="02010609060101010101" pitchFamily="49" charset="-122"/>
            </a:endParaRPr>
          </a:p>
        </p:txBody>
      </p:sp>
      <p:sp>
        <p:nvSpPr>
          <p:cNvPr id="13" name="Text Box 34"/>
          <p:cNvSpPr txBox="1">
            <a:spLocks noChangeArrowheads="1"/>
          </p:cNvSpPr>
          <p:nvPr/>
        </p:nvSpPr>
        <p:spPr bwMode="auto">
          <a:xfrm>
            <a:off x="8159750" y="3795050"/>
            <a:ext cx="4032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zh-CN" altLang="en-US" b="1" dirty="0">
                <a:solidFill>
                  <a:schemeClr val="bg1"/>
                </a:solidFill>
                <a:latin typeface="黑体" panose="02010609060101010101" pitchFamily="49" charset="-122"/>
                <a:ea typeface="黑体" panose="02010609060101010101" pitchFamily="49" charset="-122"/>
              </a:rPr>
              <a:t>行为安全审计</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14" name="箭头: V 形 13"/>
          <p:cNvSpPr/>
          <p:nvPr/>
        </p:nvSpPr>
        <p:spPr>
          <a:xfrm>
            <a:off x="8270001" y="3581400"/>
            <a:ext cx="361950" cy="456473"/>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33109"/>
            <a:ext cx="3057247"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风险管理的瓶颈</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7662317" y="1183590"/>
            <a:ext cx="4032859" cy="5256781"/>
          </a:xfrm>
          <a:prstGeom prst="rect">
            <a:avLst/>
          </a:prstGeom>
        </p:spPr>
      </p:pic>
      <p:sp>
        <p:nvSpPr>
          <p:cNvPr id="9" name="图文框 8"/>
          <p:cNvSpPr/>
          <p:nvPr/>
        </p:nvSpPr>
        <p:spPr>
          <a:xfrm>
            <a:off x="656243" y="1562100"/>
            <a:ext cx="10452100" cy="3708380"/>
          </a:xfrm>
          <a:prstGeom prst="frame">
            <a:avLst>
              <a:gd name="adj1" fmla="val 2226"/>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0" name="矩形 9"/>
          <p:cNvSpPr/>
          <p:nvPr/>
        </p:nvSpPr>
        <p:spPr>
          <a:xfrm>
            <a:off x="1083657" y="1723597"/>
            <a:ext cx="6096000" cy="1751570"/>
          </a:xfrm>
          <a:prstGeom prst="rect">
            <a:avLst/>
          </a:prstGeom>
        </p:spPr>
        <p:txBody>
          <a:bodyPr>
            <a:spAutoFit/>
          </a:bodyPr>
          <a:lstStyle/>
          <a:p>
            <a:pPr>
              <a:lnSpc>
                <a:spcPct val="150000"/>
              </a:lnSpc>
            </a:pPr>
            <a:r>
              <a:rPr lang="zh-CN" altLang="ru-RU" sz="2000" b="1" dirty="0">
                <a:solidFill>
                  <a:schemeClr val="tx1">
                    <a:lumMod val="85000"/>
                    <a:lumOff val="15000"/>
                  </a:schemeClr>
                </a:solidFill>
                <a:latin typeface="微软雅黑" panose="020B0503020204020204" pitchFamily="34" charset="-122"/>
                <a:ea typeface="微软雅黑" panose="020B0503020204020204" pitchFamily="34" charset="-122"/>
              </a:rPr>
              <a:t>行为安全审计</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是个互动的、系统性的过程，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ru-RU" dirty="0">
                <a:solidFill>
                  <a:schemeClr val="tx1">
                    <a:lumMod val="85000"/>
                    <a:lumOff val="15000"/>
                  </a:schemeClr>
                </a:solidFill>
                <a:latin typeface="微软雅黑" panose="020B0503020204020204" pitchFamily="34" charset="-122"/>
                <a:ea typeface="微软雅黑" panose="020B0503020204020204" pitchFamily="34" charset="-122"/>
              </a:rPr>
              <a:t>及时</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修正员工不安全行为，鼓励员工保持安全行为。</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083657" y="3853677"/>
            <a:ext cx="1800493" cy="369332"/>
          </a:xfrm>
          <a:prstGeom prst="rect">
            <a:avLst/>
          </a:prstGeom>
        </p:spPr>
        <p:txBody>
          <a:bodyPr wrap="none">
            <a:spAutoFit/>
          </a:bodyPr>
          <a:lstStyle/>
          <a:p>
            <a:pPr indent="-381000"/>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来自他们的经验</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圆角 11"/>
          <p:cNvSpPr/>
          <p:nvPr/>
        </p:nvSpPr>
        <p:spPr>
          <a:xfrm>
            <a:off x="1203047" y="4724400"/>
            <a:ext cx="2510443" cy="1041400"/>
          </a:xfrm>
          <a:prstGeom prst="roundRect">
            <a:avLst>
              <a:gd name="adj" fmla="val 3252"/>
            </a:avLst>
          </a:prstGeom>
          <a:solidFill>
            <a:schemeClr val="accent6"/>
          </a:solidFill>
          <a:ln>
            <a:no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圆角 12"/>
          <p:cNvSpPr/>
          <p:nvPr/>
        </p:nvSpPr>
        <p:spPr>
          <a:xfrm>
            <a:off x="4529684" y="4724400"/>
            <a:ext cx="2510443" cy="1041400"/>
          </a:xfrm>
          <a:prstGeom prst="roundRect">
            <a:avLst>
              <a:gd name="adj" fmla="val 3252"/>
            </a:avLst>
          </a:prstGeom>
          <a:solidFill>
            <a:schemeClr val="accent6"/>
          </a:solidFill>
          <a:ln>
            <a:no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a:off x="1800876" y="5060434"/>
            <a:ext cx="1314784" cy="369332"/>
          </a:xfrm>
          <a:prstGeom prst="rect">
            <a:avLst/>
          </a:prstGeom>
        </p:spPr>
        <p:txBody>
          <a:bodyPr wrap="none">
            <a:spAutoFit/>
          </a:bodyPr>
          <a:lstStyle/>
          <a:p>
            <a:pPr marL="0" lvl="1" algn="ctr"/>
            <a:r>
              <a:rPr lang="en-US" altLang="zh-CN" b="1" dirty="0">
                <a:solidFill>
                  <a:schemeClr val="bg1"/>
                </a:solidFill>
                <a:latin typeface="微软雅黑" panose="020B0503020204020204" pitchFamily="34" charset="-122"/>
                <a:ea typeface="微软雅黑" panose="020B0503020204020204" pitchFamily="34" charset="-122"/>
              </a:rPr>
              <a:t>UDM</a:t>
            </a:r>
            <a:r>
              <a:rPr lang="zh-CN" altLang="en-US" b="1" dirty="0">
                <a:solidFill>
                  <a:schemeClr val="bg1"/>
                </a:solidFill>
                <a:latin typeface="微软雅黑" panose="020B0503020204020204" pitchFamily="34" charset="-122"/>
                <a:ea typeface="微软雅黑" panose="020B0503020204020204" pitchFamily="34" charset="-122"/>
              </a:rPr>
              <a:t>公司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5227701" y="5060434"/>
            <a:ext cx="1114408" cy="369332"/>
          </a:xfrm>
          <a:prstGeom prst="rect">
            <a:avLst/>
          </a:prstGeom>
        </p:spPr>
        <p:txBody>
          <a:bodyPr wrap="none">
            <a:spAutoFit/>
          </a:bodyPr>
          <a:lstStyle/>
          <a:p>
            <a:pPr marL="0" lvl="1" algn="ctr"/>
            <a:r>
              <a:rPr lang="zh-CN" altLang="en-US" b="1" dirty="0">
                <a:solidFill>
                  <a:schemeClr val="bg1"/>
                </a:solidFill>
                <a:latin typeface="微软雅黑" panose="020B0503020204020204" pitchFamily="34" charset="-122"/>
                <a:ea typeface="微软雅黑" panose="020B0503020204020204" pitchFamily="34" charset="-122"/>
              </a:rPr>
              <a:t>杜邦公司</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7" name="流程图: 手动输入 6"/>
          <p:cNvSpPr/>
          <p:nvPr/>
        </p:nvSpPr>
        <p:spPr>
          <a:xfrm rot="16200000">
            <a:off x="7063857" y="421756"/>
            <a:ext cx="3752850" cy="6503437"/>
          </a:xfrm>
          <a:prstGeom prst="flowChartManualInput">
            <a:avLst/>
          </a:prstGeom>
          <a:solidFill>
            <a:srgbClr val="25536D">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rot="16200000" flipH="1" flipV="1">
            <a:off x="-1781735" y="1791210"/>
            <a:ext cx="6858000" cy="3294529"/>
          </a:xfrm>
          <a:custGeom>
            <a:avLst/>
            <a:gdLst>
              <a:gd name="connsiteX0" fmla="*/ 0 w 6858000"/>
              <a:gd name="connsiteY0" fmla="*/ 2376927 h 7771990"/>
              <a:gd name="connsiteX1" fmla="*/ 0 w 6858000"/>
              <a:gd name="connsiteY1" fmla="*/ 7771990 h 7771990"/>
              <a:gd name="connsiteX2" fmla="*/ 6858000 w 6858000"/>
              <a:gd name="connsiteY2" fmla="*/ 7771990 h 7771990"/>
              <a:gd name="connsiteX3" fmla="*/ 6858000 w 6858000"/>
              <a:gd name="connsiteY3" fmla="*/ 0 h 7771990"/>
            </a:gdLst>
            <a:ahLst/>
            <a:cxnLst>
              <a:cxn ang="0">
                <a:pos x="connsiteX0" y="connsiteY0"/>
              </a:cxn>
              <a:cxn ang="0">
                <a:pos x="connsiteX1" y="connsiteY1"/>
              </a:cxn>
              <a:cxn ang="0">
                <a:pos x="connsiteX2" y="connsiteY2"/>
              </a:cxn>
              <a:cxn ang="0">
                <a:pos x="connsiteX3" y="connsiteY3"/>
              </a:cxn>
            </a:cxnLst>
            <a:rect l="l" t="t" r="r" b="b"/>
            <a:pathLst>
              <a:path w="6858000" h="7771990">
                <a:moveTo>
                  <a:pt x="0" y="2376927"/>
                </a:moveTo>
                <a:lnTo>
                  <a:pt x="0" y="7771990"/>
                </a:lnTo>
                <a:lnTo>
                  <a:pt x="6858000" y="7771990"/>
                </a:lnTo>
                <a:lnTo>
                  <a:pt x="685800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rot="16200000" flipH="1" flipV="1">
            <a:off x="5257198" y="4886224"/>
            <a:ext cx="1857475" cy="2105027"/>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rot="16200000" flipH="1" flipV="1">
            <a:off x="5446332" y="4531388"/>
            <a:ext cx="844651" cy="957221"/>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2"/>
          <p:cNvSpPr>
            <a:spLocks noGrp="1" noChangeArrowheads="1"/>
          </p:cNvSpPr>
          <p:nvPr>
            <p:ph type="ctrTitle"/>
          </p:nvPr>
        </p:nvSpPr>
        <p:spPr>
          <a:xfrm>
            <a:off x="7034877" y="2819567"/>
            <a:ext cx="4739724" cy="1015663"/>
          </a:xfrm>
        </p:spPr>
        <p:txBody>
          <a:bodyPr wrap="square">
            <a:spAutoFit/>
          </a:bodyPr>
          <a:lstStyle/>
          <a:p>
            <a:pPr>
              <a:lnSpc>
                <a:spcPct val="100000"/>
              </a:lnSpc>
            </a:pPr>
            <a:r>
              <a:rPr lang="zh-CN" altLang="en-US" dirty="0">
                <a:solidFill>
                  <a:schemeClr val="bg1"/>
                </a:solidFill>
                <a:latin typeface="微软雅黑" panose="020B0503020204020204" pitchFamily="34" charset="-122"/>
                <a:ea typeface="微软雅黑" panose="020B0503020204020204" pitchFamily="34" charset="-122"/>
              </a:rPr>
              <a:t>谢谢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205903" y="4218340"/>
            <a:ext cx="1415552" cy="369332"/>
          </a:xfrm>
          <a:prstGeom prst="rect">
            <a:avLst/>
          </a:prstGeom>
          <a:noFill/>
        </p:spPr>
        <p:txBody>
          <a:bodyPr wrap="square" rtlCol="0">
            <a:spAutoFit/>
          </a:bodyPr>
          <a:lstStyle/>
          <a:p>
            <a:r>
              <a:rPr lang="zh-CN" altLang="en-US" dirty="0">
                <a:solidFill>
                  <a:schemeClr val="bg1"/>
                </a:solidFill>
              </a:rPr>
              <a:t>培训讲师：</a:t>
            </a:r>
            <a:endParaRPr lang="zh-CN" altLang="en-US" dirty="0">
              <a:solidFill>
                <a:schemeClr val="bg1"/>
              </a:solidFill>
            </a:endParaRPr>
          </a:p>
        </p:txBody>
      </p:sp>
      <p:sp>
        <p:nvSpPr>
          <p:cNvPr id="18" name="文本框 17"/>
          <p:cNvSpPr txBox="1"/>
          <p:nvPr/>
        </p:nvSpPr>
        <p:spPr>
          <a:xfrm>
            <a:off x="9698951" y="4237948"/>
            <a:ext cx="1415552" cy="369332"/>
          </a:xfrm>
          <a:prstGeom prst="rect">
            <a:avLst/>
          </a:prstGeom>
          <a:noFill/>
        </p:spPr>
        <p:txBody>
          <a:bodyPr wrap="square" rtlCol="0">
            <a:spAutoFit/>
          </a:bodyPr>
          <a:lstStyle/>
          <a:p>
            <a:r>
              <a:rPr lang="zh-CN" altLang="en-US" dirty="0">
                <a:solidFill>
                  <a:schemeClr val="bg1"/>
                </a:solidFill>
              </a:rPr>
              <a:t>培训日期：</a:t>
            </a:r>
            <a:endParaRPr lang="zh-CN" altLang="en-US" dirty="0">
              <a:solidFill>
                <a:schemeClr val="bg1"/>
              </a:solidFill>
            </a:endParaRPr>
          </a:p>
        </p:txBody>
      </p:sp>
      <p:sp>
        <p:nvSpPr>
          <p:cNvPr id="19" name="任意多边形: 形状 18"/>
          <p:cNvSpPr/>
          <p:nvPr/>
        </p:nvSpPr>
        <p:spPr>
          <a:xfrm rot="16200000" flipH="1" flipV="1">
            <a:off x="4544505" y="493536"/>
            <a:ext cx="1857475" cy="2105027"/>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rot="16200000" flipH="1" flipV="1">
            <a:off x="5183357" y="1745553"/>
            <a:ext cx="844651" cy="957221"/>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952"/>
          <p:cNvSpPr txBox="1">
            <a:spLocks noChangeArrowheads="1"/>
          </p:cNvSpPr>
          <p:nvPr/>
        </p:nvSpPr>
        <p:spPr bwMode="gray">
          <a:xfrm>
            <a:off x="479425" y="172452"/>
            <a:ext cx="5650906"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sz="3200" b="1">
                <a:solidFill>
                  <a:schemeClr val="tx1">
                    <a:lumMod val="85000"/>
                    <a:lumOff val="15000"/>
                  </a:schemeClr>
                </a:solidFill>
                <a:latin typeface="华文中宋" panose="02010600040101010101" pitchFamily="2" charset="-122"/>
                <a:ea typeface="华文中宋" panose="02010600040101010101" pitchFamily="2" charset="-122"/>
              </a:defRPr>
            </a:lvl1pPr>
          </a:lstStyle>
          <a:p>
            <a:r>
              <a:rPr lang="zh-CN" altLang="en-US" dirty="0"/>
              <a:t>风险管理的资源、目标与要求 </a:t>
            </a:r>
            <a:endParaRPr lang="en-US" altLang="zh-CN" dirty="0"/>
          </a:p>
        </p:txBody>
      </p:sp>
      <p:graphicFrame>
        <p:nvGraphicFramePr>
          <p:cNvPr id="7" name="Group 955"/>
          <p:cNvGraphicFramePr>
            <a:graphicFrameLocks noGrp="1"/>
          </p:cNvGraphicFramePr>
          <p:nvPr>
            <p:ph idx="1"/>
          </p:nvPr>
        </p:nvGraphicFramePr>
        <p:xfrm>
          <a:off x="1469571" y="1869626"/>
          <a:ext cx="9252857" cy="3816578"/>
        </p:xfrm>
        <a:graphic>
          <a:graphicData uri="http://schemas.openxmlformats.org/drawingml/2006/table">
            <a:tbl>
              <a:tblPr/>
              <a:tblGrid>
                <a:gridCol w="1322602"/>
                <a:gridCol w="1320817"/>
                <a:gridCol w="1322601"/>
                <a:gridCol w="1320817"/>
                <a:gridCol w="1322602"/>
                <a:gridCol w="1320817"/>
                <a:gridCol w="1322601"/>
              </a:tblGrid>
              <a:tr h="433702">
                <a:tc rowSpan="2">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项 目</a:t>
                      </a:r>
                      <a:endPar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gridSpan="5">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资 源</a:t>
                      </a:r>
                      <a:endParaRPr kumimoji="0" lang="zh-CN" altLang="en-US" sz="18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hMerge="1">
                  <a:tcPr/>
                </a:tc>
                <a:tc hMerge="1">
                  <a:tcPr/>
                </a:tc>
                <a:tc hMerge="1">
                  <a:tcPr/>
                </a:tc>
                <a:tc hMerge="1">
                  <a:tcPr/>
                </a:tc>
                <a:tc rowSpan="2">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kern="1200"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mn-cs"/>
                        </a:rPr>
                        <a:t>项目类</a:t>
                      </a:r>
                      <a:endParaRPr kumimoji="0" lang="zh-CN" altLang="en-US" sz="1800" b="1" i="0" u="none" strike="noStrike" kern="1200"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kern="1200"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mn-cs"/>
                        </a:rPr>
                        <a:t>目标</a:t>
                      </a:r>
                      <a:endParaRPr kumimoji="0" lang="zh-CN" altLang="en-US" sz="1800" b="1" i="0" u="none" strike="noStrike" kern="1200"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mn-cs"/>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r>
              <a:tr h="433702">
                <a:tc vMerge="1">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资 金</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人 力</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设 备</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物 料</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方 法</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vMerge="1">
                  <a:tcPr/>
                </a:tc>
              </a:tr>
              <a:tr h="433702">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危险源</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辨识监控</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r>
              <a:tr h="433702">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风 险</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评价分级</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r>
              <a:tr h="433702">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事 故</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危机预警</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r>
              <a:tr h="433702">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应急救援</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风险干预</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r>
              <a:tr h="433702">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监督管理</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遵纪守法</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r>
              <a:tr h="780664">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资源类</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目 标</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合理有效</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使用</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能力与意识</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安全管理</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合理利用</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有效管理</a:t>
                      </a:r>
                      <a:endParaRPr kumimoji="0" lang="zh-CN" altLang="en-US" sz="16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正确使用</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0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tx1"/>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安全生产</a:t>
                      </a:r>
                      <a:endParaRPr kumimoji="0" lang="zh-CN" altLang="en-US" sz="16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椭圆 20"/>
          <p:cNvSpPr/>
          <p:nvPr/>
        </p:nvSpPr>
        <p:spPr>
          <a:xfrm>
            <a:off x="3876142" y="1710790"/>
            <a:ext cx="4439713" cy="443971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191927"/>
            <a:ext cx="3784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风险管理的要素</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7" name="椭圆 6"/>
          <p:cNvSpPr/>
          <p:nvPr/>
        </p:nvSpPr>
        <p:spPr>
          <a:xfrm>
            <a:off x="4940302" y="2768600"/>
            <a:ext cx="2311395" cy="2311395"/>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473450" y="3479796"/>
            <a:ext cx="901700" cy="9017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559300" y="1599049"/>
            <a:ext cx="901700" cy="9017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731000" y="1599049"/>
            <a:ext cx="901700" cy="9017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816850" y="3479796"/>
            <a:ext cx="901700" cy="9017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731000" y="5360543"/>
            <a:ext cx="901700" cy="9017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59300" y="5360543"/>
            <a:ext cx="901700" cy="9017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687820" y="2684939"/>
            <a:ext cx="201136" cy="2011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865143" y="2529226"/>
            <a:ext cx="122336" cy="1223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352476" y="3834941"/>
            <a:ext cx="201136" cy="2011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624063" y="3874341"/>
            <a:ext cx="122336" cy="1223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687820" y="4962520"/>
            <a:ext cx="201136" cy="2011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867391" y="5214615"/>
            <a:ext cx="122336" cy="1223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340121" y="4962520"/>
            <a:ext cx="201136" cy="2011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265892" y="5214615"/>
            <a:ext cx="122336" cy="1223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638388" y="3838530"/>
            <a:ext cx="201136" cy="2011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454161" y="3869478"/>
            <a:ext cx="122336" cy="1223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303045" y="2680729"/>
            <a:ext cx="201136" cy="2011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223416" y="2529226"/>
            <a:ext cx="122336" cy="1223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388228" y="3469625"/>
            <a:ext cx="1383699" cy="79970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风险管理的要素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3597313" y="3739631"/>
            <a:ext cx="649537" cy="369332"/>
          </a:xfrm>
          <a:prstGeom prst="rect">
            <a:avLst/>
          </a:prstGeom>
        </p:spPr>
        <p:txBody>
          <a:bodyPr wrap="none">
            <a:spAutoFit/>
          </a:bodyPr>
          <a:lstStyle/>
          <a:p>
            <a:pPr algn="ctr" eaLnBrk="0" hangingPunct="0"/>
            <a:r>
              <a:rPr lang="zh-CN" altLang="en-US" dirty="0">
                <a:solidFill>
                  <a:srgbClr val="FFFFFF"/>
                </a:solidFill>
                <a:latin typeface="微软雅黑" panose="020B0503020204020204" pitchFamily="34" charset="-122"/>
                <a:ea typeface="微软雅黑" panose="020B0503020204020204" pitchFamily="34" charset="-122"/>
              </a:rPr>
              <a:t>方法</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0" name="矩形 39"/>
          <p:cNvSpPr/>
          <p:nvPr/>
        </p:nvSpPr>
        <p:spPr>
          <a:xfrm>
            <a:off x="4677522" y="1824503"/>
            <a:ext cx="649537" cy="369332"/>
          </a:xfrm>
          <a:prstGeom prst="rect">
            <a:avLst/>
          </a:prstGeom>
        </p:spPr>
        <p:txBody>
          <a:bodyPr wrap="none">
            <a:spAutoFit/>
          </a:bodyPr>
          <a:lstStyle/>
          <a:p>
            <a:pPr algn="ctr" eaLnBrk="0" hangingPunct="0"/>
            <a:r>
              <a:rPr lang="zh-CN" altLang="en-US" dirty="0">
                <a:solidFill>
                  <a:srgbClr val="FFFFFF"/>
                </a:solidFill>
                <a:latin typeface="微软雅黑" panose="020B0503020204020204" pitchFamily="34" charset="-122"/>
                <a:ea typeface="微软雅黑" panose="020B0503020204020204" pitchFamily="34" charset="-122"/>
              </a:rPr>
              <a:t>资金</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6842242" y="1832513"/>
            <a:ext cx="649537" cy="369332"/>
          </a:xfrm>
          <a:prstGeom prst="rect">
            <a:avLst/>
          </a:prstGeom>
        </p:spPr>
        <p:txBody>
          <a:bodyPr wrap="none">
            <a:spAutoFit/>
          </a:bodyPr>
          <a:lstStyle/>
          <a:p>
            <a:pPr algn="ctr" eaLnBrk="0" hangingPunct="0"/>
            <a:r>
              <a:rPr lang="zh-CN" altLang="en-US" dirty="0">
                <a:solidFill>
                  <a:srgbClr val="FFFFFF"/>
                </a:solidFill>
                <a:latin typeface="微软雅黑" panose="020B0503020204020204" pitchFamily="34" charset="-122"/>
                <a:ea typeface="微软雅黑" panose="020B0503020204020204" pitchFamily="34" charset="-122"/>
              </a:rPr>
              <a:t>人力</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2" name="矩形 41"/>
          <p:cNvSpPr/>
          <p:nvPr/>
        </p:nvSpPr>
        <p:spPr>
          <a:xfrm>
            <a:off x="7986783" y="3737842"/>
            <a:ext cx="649537" cy="369332"/>
          </a:xfrm>
          <a:prstGeom prst="rect">
            <a:avLst/>
          </a:prstGeom>
        </p:spPr>
        <p:txBody>
          <a:bodyPr wrap="none">
            <a:spAutoFit/>
          </a:bodyPr>
          <a:lstStyle/>
          <a:p>
            <a:pPr algn="ctr" eaLnBrk="0" hangingPunct="0"/>
            <a:r>
              <a:rPr lang="zh-CN" altLang="en-US" dirty="0">
                <a:solidFill>
                  <a:srgbClr val="FFFFFF"/>
                </a:solidFill>
                <a:latin typeface="微软雅黑" panose="020B0503020204020204" pitchFamily="34" charset="-122"/>
                <a:ea typeface="微软雅黑" panose="020B0503020204020204" pitchFamily="34" charset="-122"/>
              </a:rPr>
              <a:t>设备</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3" name="矩形 42"/>
          <p:cNvSpPr/>
          <p:nvPr/>
        </p:nvSpPr>
        <p:spPr>
          <a:xfrm>
            <a:off x="6888956" y="5626727"/>
            <a:ext cx="649537" cy="369332"/>
          </a:xfrm>
          <a:prstGeom prst="rect">
            <a:avLst/>
          </a:prstGeom>
        </p:spPr>
        <p:txBody>
          <a:bodyPr wrap="none">
            <a:spAutoFit/>
          </a:bodyPr>
          <a:lstStyle/>
          <a:p>
            <a:pPr algn="ctr" eaLnBrk="0" hangingPunct="0"/>
            <a:r>
              <a:rPr lang="zh-CN" altLang="en-US" dirty="0">
                <a:solidFill>
                  <a:srgbClr val="FFFFFF"/>
                </a:solidFill>
                <a:latin typeface="微软雅黑" panose="020B0503020204020204" pitchFamily="34" charset="-122"/>
                <a:ea typeface="微软雅黑" panose="020B0503020204020204" pitchFamily="34" charset="-122"/>
              </a:rPr>
              <a:t>物料</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4" name="矩形 43"/>
          <p:cNvSpPr/>
          <p:nvPr/>
        </p:nvSpPr>
        <p:spPr>
          <a:xfrm>
            <a:off x="4677523" y="5638336"/>
            <a:ext cx="649537" cy="369332"/>
          </a:xfrm>
          <a:prstGeom prst="rect">
            <a:avLst/>
          </a:prstGeom>
        </p:spPr>
        <p:txBody>
          <a:bodyPr wrap="none">
            <a:spAutoFit/>
          </a:bodyPr>
          <a:lstStyle/>
          <a:p>
            <a:pPr algn="ctr" eaLnBrk="0" hangingPunct="0"/>
            <a:r>
              <a:rPr lang="zh-CN" altLang="en-US" dirty="0">
                <a:solidFill>
                  <a:srgbClr val="FFFFFF"/>
                </a:solidFill>
                <a:latin typeface="微软雅黑" panose="020B0503020204020204" pitchFamily="34" charset="-122"/>
                <a:ea typeface="微软雅黑" panose="020B0503020204020204" pitchFamily="34" charset="-122"/>
              </a:rPr>
              <a:t>环境</a:t>
            </a:r>
            <a:endParaRPr lang="zh-CN" altLang="en-US"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7975</Words>
  <Application>WPS 演示</Application>
  <PresentationFormat>宽屏</PresentationFormat>
  <Paragraphs>1351</Paragraphs>
  <Slides>77</Slides>
  <Notes>77</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77</vt:i4>
      </vt:variant>
    </vt:vector>
  </HeadingPairs>
  <TitlesOfParts>
    <vt:vector size="93" baseType="lpstr">
      <vt:lpstr>Arial</vt:lpstr>
      <vt:lpstr>宋体</vt:lpstr>
      <vt:lpstr>Wingdings</vt:lpstr>
      <vt:lpstr>Calibri</vt:lpstr>
      <vt:lpstr>微软雅黑</vt:lpstr>
      <vt:lpstr>黑体</vt:lpstr>
      <vt:lpstr>华文中宋</vt:lpstr>
      <vt:lpstr>Verdana</vt:lpstr>
      <vt:lpstr>Times New Roman</vt:lpstr>
      <vt:lpstr>等线</vt:lpstr>
      <vt:lpstr>Arial Unicode MS</vt:lpstr>
      <vt:lpstr>等线 Light</vt:lpstr>
      <vt:lpstr>楷体_GB2312</vt:lpstr>
      <vt:lpstr>新宋体</vt:lpstr>
      <vt:lpstr>Office 主题​​</vt:lpstr>
      <vt:lpstr>2_Office 主题</vt:lpstr>
      <vt:lpstr>EHS风险管理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风险辨识与评价方法介绍及举例-JHA </vt:lpstr>
      <vt:lpstr>PowerPoint 演示文稿</vt:lpstr>
      <vt:lpstr>风险辨识与评价方法介绍及举例-JHA </vt:lpstr>
      <vt:lpstr>风险辨识与评价方法介绍及举例-JHA </vt:lpstr>
      <vt:lpstr>风险辨识与评价方法介绍及举例-JHA </vt:lpstr>
      <vt:lpstr>风险辨识与评价方法介绍及举例-JHA </vt:lpstr>
      <vt:lpstr>风险辨识与评价方法介绍及举例-JHA </vt:lpstr>
      <vt:lpstr>风险辨识与评价方法介绍及举例-JHA </vt:lpstr>
      <vt:lpstr>风险辨识与评价方法介绍及举例-JHA </vt:lpstr>
      <vt:lpstr>风险辨识与评价方法介绍及举例-JHA </vt:lpstr>
      <vt:lpstr>风险辨识与评价方法介绍及举例-JHA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2</cp:revision>
  <dcterms:created xsi:type="dcterms:W3CDTF">2019-07-26T12:45:00Z</dcterms:created>
  <dcterms:modified xsi:type="dcterms:W3CDTF">2021-07-09T01:01:34Z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4C55E0C177E04EEDBCCC2CA4C5EAE0F2</vt:lpwstr>
  </property>
  <property fmtid="{D5CDD505-2E9C-101B-9397-08002B2CF9AE}" pid="3" name="KSOProductBuildVer">
    <vt:lpwstr>2052-11.1.0.10578</vt:lpwstr>
  </property>
</Properties>
</file>