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27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notesSlides/notesSlide27.xml" ContentType="application/vnd.openxmlformats-officedocument.presentationml.notesSlide+xml"/>
  <Override PartName="/ppt/tags/tag21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notesSlides/notesSlide30.xml" ContentType="application/vnd.openxmlformats-officedocument.presentationml.notesSlide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tags/tag213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13.xml" ContentType="application/vnd.openxmlformats-officedocument.presentationml.notesSlide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notesSlides/notesSlide9.xml" ContentType="application/vnd.openxmlformats-officedocument.presentationml.notesSlide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notesSlides/notesSlide21.xml" ContentType="application/vnd.openxmlformats-officedocument.presentationml.notesSlide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charts/chart1.xml" ContentType="application/vnd.openxmlformats-officedocument.drawingml.chart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190.xml" ContentType="application/vnd.openxmlformats-officedocument.presentationml.tags+xml"/>
  <Override PartName="/ppt/slides/slide28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tags/tag219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19.xml" ContentType="application/vnd.openxmlformats-officedocument.presentationml.notesSlide+xml"/>
  <Override PartName="/ppt/tags/tag20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slides/slide24.xml" ContentType="application/vnd.openxmlformats-officedocument.presentationml.slide+xml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Default Extension="jpeg" ContentType="image/jpeg"/>
  <Override PartName="/ppt/tags/tag88.xml" ContentType="application/vnd.openxmlformats-officedocument.presentationml.tags+xml"/>
  <Override PartName="/ppt/tags/tag215.xml" ContentType="application/vnd.openxmlformats-officedocument.presentationml.tags+xml"/>
  <Override PartName="/ppt/tags/tag23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notesSlides/notesSlide26.xml" ContentType="application/vnd.openxmlformats-officedocument.presentationml.notesSlide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notesSlides/notesSlide22.xml" ContentType="application/vnd.openxmlformats-officedocument.presentationml.notesSlide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charts/colors1.xml" ContentType="application/vnd.ms-office.chartcolorstyl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11.xml" ContentType="application/vnd.openxmlformats-officedocument.presentationml.notesSlide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notesSlides/notesSlide23.xml" ContentType="application/vnd.openxmlformats-officedocument.presentationml.notesSlide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charts/style1.xml" ContentType="application/vnd.ms-office.chartstyl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tags/tag206.xml" ContentType="application/vnd.openxmlformats-officedocument.presentationml.tags+xml"/>
  <Override PartName="/ppt/notesSlides/notesSlide28.xml" ContentType="application/vnd.openxmlformats-officedocument.presentationml.notes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wdp" ContentType="image/vnd.ms-photo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notesSlides/notesSlide25.xml" ContentType="application/vnd.openxmlformats-officedocument.presentationml.notesSlide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62" r:id="rId3"/>
    <p:sldId id="260" r:id="rId4"/>
    <p:sldId id="257" r:id="rId5"/>
    <p:sldId id="275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7" r:id="rId15"/>
    <p:sldId id="272" r:id="rId16"/>
    <p:sldId id="292" r:id="rId17"/>
    <p:sldId id="294" r:id="rId18"/>
    <p:sldId id="279" r:id="rId19"/>
    <p:sldId id="273" r:id="rId20"/>
    <p:sldId id="293" r:id="rId21"/>
    <p:sldId id="278" r:id="rId22"/>
    <p:sldId id="274" r:id="rId23"/>
    <p:sldId id="276" r:id="rId24"/>
    <p:sldId id="280" r:id="rId25"/>
    <p:sldId id="281" r:id="rId26"/>
    <p:sldId id="285" r:id="rId27"/>
    <p:sldId id="286" r:id="rId28"/>
    <p:sldId id="282" r:id="rId29"/>
    <p:sldId id="290" r:id="rId30"/>
    <p:sldId id="291" r:id="rId31"/>
  </p:sldIdLst>
  <p:sldSz cx="9144000" cy="5143500" type="screen16x9"/>
  <p:notesSz cx="6858000" cy="9144000"/>
  <p:custDataLst>
    <p:tags r:id="rId3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04" userDrawn="1">
          <p15:clr>
            <a:srgbClr val="A4A3A4"/>
          </p15:clr>
        </p15:guide>
        <p15:guide id="4" pos="5556" userDrawn="1">
          <p15:clr>
            <a:srgbClr val="A4A3A4"/>
          </p15:clr>
        </p15:guide>
        <p15:guide id="5" orient="horz" pos="1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7AC"/>
    <a:srgbClr val="E84328"/>
    <a:srgbClr val="E57E20"/>
    <a:srgbClr val="D834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-876" y="-90"/>
      </p:cViewPr>
      <p:guideLst>
        <p:guide orient="horz" pos="1620"/>
        <p:guide orient="horz" pos="1552"/>
        <p:guide pos="2880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案件发生指数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FF-4A53-8FB1-539349B201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FFF-4A53-8FB1-539349B201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FFF-4A53-8FB1-539349B20173}"/>
            </c:ext>
          </c:extLst>
        </c:ser>
        <c:dLbls/>
        <c:gapWidth val="219"/>
        <c:overlap val="-27"/>
        <c:axId val="158068096"/>
        <c:axId val="158508160"/>
      </c:barChart>
      <c:catAx>
        <c:axId val="1580680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8508160"/>
        <c:crosses val="autoZero"/>
        <c:auto val="1"/>
        <c:lblAlgn val="ctr"/>
        <c:lblOffset val="100"/>
      </c:catAx>
      <c:valAx>
        <c:axId val="1585081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80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31996-A2BB-4413-9C80-41D1D714265C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54667-3155-436F-84D6-FAE565F4A9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199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2738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555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DC4075E5-CF73-4FA5-AD5A-B92344B18F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A4FC2EE5-3BB5-4CAD-8355-9E4F33A7D7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DCE19F37-1D0C-440B-B88F-F4DC5684F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B2DA508-E7D5-44CD-9D5D-5F49F8886EDB}" type="slidenum">
              <a:rPr lang="zh-CN" altLang="en-US" smtClean="0">
                <a:latin typeface="Calibri" panose="020F0502020204030204" pitchFamily="34" charset="0"/>
              </a:rPr>
              <a:pPr/>
              <a:t>3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868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8965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094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8282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8978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4945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8893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9085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8390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4192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3941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0938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2249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361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934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5775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0700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810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85580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22248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73003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14752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05990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79094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0299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10436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00271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4820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445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583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644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472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922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127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338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5311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3785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559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170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BCE98-F010-4603-B47F-1346DE00F80E}" type="datetimeFigureOut">
              <a:rPr lang="zh-CN" altLang="en-US" smtClean="0"/>
              <a:pPr/>
              <a:t>2019/12/8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368E-38B5-4E01-B10B-5C789BDA398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1A56E87-24E4-4F3D-8C20-51E256AD868B}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C5C58C1-9A06-4AF3-818A-38F7F4B10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9E174F4-CFAE-46D4-9023-040ACEF906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069" r="10719"/>
            <a:stretch/>
          </p:blipFill>
          <p:spPr>
            <a:xfrm>
              <a:off x="0" y="0"/>
              <a:ext cx="9144000" cy="12577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09580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2" Type="http://schemas.openxmlformats.org/officeDocument/2006/relationships/tags" Target="../tags/tag22.xml"/><Relationship Id="rId16" Type="http://schemas.openxmlformats.org/officeDocument/2006/relationships/notesSlide" Target="../notesSlides/notesSlide5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5" Type="http://schemas.openxmlformats.org/officeDocument/2006/relationships/tags" Target="../tags/tag25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10" Type="http://schemas.openxmlformats.org/officeDocument/2006/relationships/tags" Target="../tags/tag44.xml"/><Relationship Id="rId19" Type="http://schemas.openxmlformats.org/officeDocument/2006/relationships/notesSlide" Target="../notesSlides/notesSlide6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3" Type="http://schemas.openxmlformats.org/officeDocument/2006/relationships/tags" Target="../tags/tag54.xml"/><Relationship Id="rId21" Type="http://schemas.openxmlformats.org/officeDocument/2006/relationships/slideLayout" Target="../slideLayouts/slideLayout6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20" Type="http://schemas.openxmlformats.org/officeDocument/2006/relationships/tags" Target="../tags/tag71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tags" Target="../tags/tag70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Relationship Id="rId2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4.xml"/><Relationship Id="rId7" Type="http://schemas.openxmlformats.org/officeDocument/2006/relationships/image" Target="../media/image6.png"/><Relationship Id="rId12" Type="http://schemas.microsoft.com/office/2007/relationships/hdphoto" Target="../media/hdphoto2.wdp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8.png"/><Relationship Id="rId4" Type="http://schemas.openxmlformats.org/officeDocument/2006/relationships/tags" Target="../tags/tag75.xml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image" Target="../media/image10.jpeg"/><Relationship Id="rId5" Type="http://schemas.openxmlformats.org/officeDocument/2006/relationships/tags" Target="../tags/tag84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83.xml"/><Relationship Id="rId9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image" Target="../media/image11.png"/><Relationship Id="rId5" Type="http://schemas.openxmlformats.org/officeDocument/2006/relationships/tags" Target="../tags/tag92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91.xml"/><Relationship Id="rId9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10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image" Target="../media/image5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7" Type="http://schemas.openxmlformats.org/officeDocument/2006/relationships/image" Target="../media/image13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chart" Target="../charts/chart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7" Type="http://schemas.openxmlformats.org/officeDocument/2006/relationships/image" Target="../media/image5.png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3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13" Type="http://schemas.openxmlformats.org/officeDocument/2006/relationships/tags" Target="../tags/tag149.xml"/><Relationship Id="rId18" Type="http://schemas.openxmlformats.org/officeDocument/2006/relationships/notesSlide" Target="../notesSlides/notesSlide20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12" Type="http://schemas.openxmlformats.org/officeDocument/2006/relationships/tags" Target="../tags/tag148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138.xml"/><Relationship Id="rId16" Type="http://schemas.openxmlformats.org/officeDocument/2006/relationships/tags" Target="../tags/tag152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tags" Target="../tags/tag147.xml"/><Relationship Id="rId5" Type="http://schemas.openxmlformats.org/officeDocument/2006/relationships/tags" Target="../tags/tag141.xml"/><Relationship Id="rId15" Type="http://schemas.openxmlformats.org/officeDocument/2006/relationships/tags" Target="../tags/tag151.xml"/><Relationship Id="rId10" Type="http://schemas.openxmlformats.org/officeDocument/2006/relationships/tags" Target="../tags/tag146.xml"/><Relationship Id="rId4" Type="http://schemas.openxmlformats.org/officeDocument/2006/relationships/tags" Target="../tags/tag140.xml"/><Relationship Id="rId9" Type="http://schemas.openxmlformats.org/officeDocument/2006/relationships/tags" Target="../tags/tag145.xml"/><Relationship Id="rId14" Type="http://schemas.openxmlformats.org/officeDocument/2006/relationships/tags" Target="../tags/tag1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7" Type="http://schemas.openxmlformats.org/officeDocument/2006/relationships/image" Target="../media/image5.png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7" Type="http://schemas.openxmlformats.org/officeDocument/2006/relationships/image" Target="../media/image14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10" Type="http://schemas.openxmlformats.org/officeDocument/2006/relationships/notesSlide" Target="../notesSlides/notesSlide23.xml"/><Relationship Id="rId4" Type="http://schemas.openxmlformats.org/officeDocument/2006/relationships/tags" Target="../tags/tag164.xml"/><Relationship Id="rId9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notesSlide" Target="../notesSlides/notesSlide25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3" Type="http://schemas.openxmlformats.org/officeDocument/2006/relationships/tags" Target="../tags/tag194.xml"/><Relationship Id="rId7" Type="http://schemas.openxmlformats.org/officeDocument/2006/relationships/tags" Target="../tags/tag198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notesSlide" Target="../notesSlides/notesSlide26.xml"/><Relationship Id="rId5" Type="http://schemas.openxmlformats.org/officeDocument/2006/relationships/tags" Target="../tags/tag196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195.xml"/><Relationship Id="rId9" Type="http://schemas.openxmlformats.org/officeDocument/2006/relationships/tags" Target="../tags/tag20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12" Type="http://schemas.openxmlformats.org/officeDocument/2006/relationships/tags" Target="../tags/tag212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tags" Target="../tags/tag211.xml"/><Relationship Id="rId5" Type="http://schemas.openxmlformats.org/officeDocument/2006/relationships/tags" Target="../tags/tag205.xml"/><Relationship Id="rId10" Type="http://schemas.openxmlformats.org/officeDocument/2006/relationships/tags" Target="../tags/tag210.xml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10" Type="http://schemas.openxmlformats.org/officeDocument/2006/relationships/notesSlide" Target="../notesSlides/notesSlide28.xml"/><Relationship Id="rId4" Type="http://schemas.openxmlformats.org/officeDocument/2006/relationships/tags" Target="../tags/tag216.xml"/><Relationship Id="rId9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notesSlide" Target="../notesSlides/notesSlide29.xml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5" Type="http://schemas.openxmlformats.org/officeDocument/2006/relationships/tags" Target="../tags/tag225.xml"/><Relationship Id="rId10" Type="http://schemas.openxmlformats.org/officeDocument/2006/relationships/tags" Target="../tags/tag230.xml"/><Relationship Id="rId4" Type="http://schemas.openxmlformats.org/officeDocument/2006/relationships/tags" Target="../tags/tag224.xml"/><Relationship Id="rId9" Type="http://schemas.openxmlformats.org/officeDocument/2006/relationships/tags" Target="../tags/tag2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0.xml"/><Relationship Id="rId3" Type="http://schemas.openxmlformats.org/officeDocument/2006/relationships/tags" Target="../tags/tag23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../media/image3.png"/><Relationship Id="rId5" Type="http://schemas.openxmlformats.org/officeDocument/2006/relationships/tags" Target="../tags/tag236.xml"/><Relationship Id="rId10" Type="http://schemas.openxmlformats.org/officeDocument/2006/relationships/image" Target="../media/image2.png"/><Relationship Id="rId4" Type="http://schemas.openxmlformats.org/officeDocument/2006/relationships/tags" Target="../tags/tag235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PA_组合 16">
            <a:extLst>
              <a:ext uri="{FF2B5EF4-FFF2-40B4-BE49-F238E27FC236}">
                <a16:creationId xmlns="" xmlns:a16="http://schemas.microsoft.com/office/drawing/2014/main" id="{8EDEF369-C017-406E-A945-76A0F4352D5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525C537-6A31-40F9-961C-84F7D33D1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F94A49B1-CAA8-4DFE-A654-0E0A3BF9F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069" r="10719"/>
            <a:stretch/>
          </p:blipFill>
          <p:spPr>
            <a:xfrm>
              <a:off x="0" y="0"/>
              <a:ext cx="9144000" cy="1257797"/>
            </a:xfrm>
            <a:prstGeom prst="rect">
              <a:avLst/>
            </a:prstGeom>
          </p:spPr>
        </p:pic>
      </p:grpSp>
      <p:pic>
        <p:nvPicPr>
          <p:cNvPr id="9" name="PA_图片 8">
            <a:extLst>
              <a:ext uri="{FF2B5EF4-FFF2-40B4-BE49-F238E27FC236}">
                <a16:creationId xmlns="" xmlns:a16="http://schemas.microsoft.com/office/drawing/2014/main" id="{A64209C7-68E0-43F3-9946-FB47822BDA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93203"/>
            <a:ext cx="9144000" cy="2850298"/>
          </a:xfrm>
          <a:prstGeom prst="rect">
            <a:avLst/>
          </a:prstGeom>
        </p:spPr>
      </p:pic>
      <p:sp>
        <p:nvSpPr>
          <p:cNvPr id="12" name="PA_矩形 11">
            <a:extLst>
              <a:ext uri="{FF2B5EF4-FFF2-40B4-BE49-F238E27FC236}">
                <a16:creationId xmlns="" xmlns:a16="http://schemas.microsoft.com/office/drawing/2014/main" id="{131C2E60-8D80-49CB-882E-F612A00F79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94124" y="1688046"/>
            <a:ext cx="69557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安全生产工作汇报</a:t>
            </a:r>
          </a:p>
        </p:txBody>
      </p:sp>
      <p:sp>
        <p:nvSpPr>
          <p:cNvPr id="14" name="PA_文本框 13">
            <a:extLst>
              <a:ext uri="{FF2B5EF4-FFF2-40B4-BE49-F238E27FC236}">
                <a16:creationId xmlns="" xmlns:a16="http://schemas.microsoft.com/office/drawing/2014/main" id="{3AA740D3-2B8C-4FB6-BFE7-D7DACE729E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62310" y="1304716"/>
            <a:ext cx="60155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质量展示职工素质  </a:t>
            </a:r>
            <a:r>
              <a:rPr lang="en-US" altLang="zh-CN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精品铸就企业品牌</a:t>
            </a:r>
          </a:p>
        </p:txBody>
      </p:sp>
      <p:sp>
        <p:nvSpPr>
          <p:cNvPr id="16" name="PA_矩形 15">
            <a:extLst>
              <a:ext uri="{FF2B5EF4-FFF2-40B4-BE49-F238E27FC236}">
                <a16:creationId xmlns="" xmlns:a16="http://schemas.microsoft.com/office/drawing/2014/main" id="{F60E1F6B-B65B-46E4-B912-988D90F9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190605" y="1035405"/>
            <a:ext cx="16273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ln w="3175">
                  <a:solidFill>
                    <a:prstClr val="white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ephant" panose="02020904090505020303" pitchFamily="18" charset="0"/>
              </a:rPr>
              <a:t>2019</a:t>
            </a:r>
            <a:endParaRPr lang="zh-CN" altLang="en-US" sz="1600" dirty="0">
              <a:solidFill>
                <a:schemeClr val="accent1"/>
              </a:solidFill>
              <a:latin typeface="Elephant" panose="02020904090505020303" pitchFamily="18" charset="0"/>
            </a:endParaRPr>
          </a:p>
        </p:txBody>
      </p:sp>
      <p:sp>
        <p:nvSpPr>
          <p:cNvPr id="18" name="PA_文本框 17">
            <a:extLst>
              <a:ext uri="{FF2B5EF4-FFF2-40B4-BE49-F238E27FC236}">
                <a16:creationId xmlns="" xmlns:a16="http://schemas.microsoft.com/office/drawing/2014/main" id="{F288FA24-49C3-446C-BE33-658F1A9C4C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257425" y="2845572"/>
            <a:ext cx="462915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此模板可用于工作汇报、工作总结、年终总结、季度报告</a:t>
            </a:r>
          </a:p>
        </p:txBody>
      </p:sp>
    </p:spTree>
    <p:extLst>
      <p:ext uri="{BB962C8B-B14F-4D97-AF65-F5344CB8AC3E}">
        <p14:creationId xmlns:p14="http://schemas.microsoft.com/office/powerpoint/2010/main" xmlns="" val="3344717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BF2942E9-EDA9-411F-B060-700B5862D9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0416"/>
          <a:stretch/>
        </p:blipFill>
        <p:spPr>
          <a:xfrm flipH="1" flipV="1">
            <a:off x="0" y="4182894"/>
            <a:ext cx="9144000" cy="960605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A00DA9FE-5E91-4576-A21E-2C750B203501}"/>
              </a:ext>
            </a:extLst>
          </p:cNvPr>
          <p:cNvSpPr/>
          <p:nvPr/>
        </p:nvSpPr>
        <p:spPr>
          <a:xfrm>
            <a:off x="323851" y="1449421"/>
            <a:ext cx="8496300" cy="2733473"/>
          </a:xfrm>
          <a:prstGeom prst="roundRect">
            <a:avLst>
              <a:gd name="adj" fmla="val 8719"/>
            </a:avLst>
          </a:prstGeom>
          <a:solidFill>
            <a:schemeClr val="accent1">
              <a:alpha val="87000"/>
            </a:schemeClr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>
            <a:off x="2204907" y="608757"/>
            <a:ext cx="604125" cy="215941"/>
            <a:chOff x="264939" y="188640"/>
            <a:chExt cx="604358" cy="216024"/>
          </a:xfrm>
        </p:grpSpPr>
        <p:sp>
          <p:nvSpPr>
            <p:cNvPr id="13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文本框 9">
            <a:extLst>
              <a:ext uri="{FF2B5EF4-FFF2-40B4-BE49-F238E27FC236}">
                <a16:creationId xmlns="" xmlns:a16="http://schemas.microsoft.com/office/drawing/2014/main" id="{2800835F-1174-4DBD-A4DD-6218C9801FCD}"/>
              </a:ext>
            </a:extLst>
          </p:cNvPr>
          <p:cNvSpPr txBox="1"/>
          <p:nvPr/>
        </p:nvSpPr>
        <p:spPr>
          <a:xfrm>
            <a:off x="3520884" y="497240"/>
            <a:ext cx="2102232" cy="346218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ctr"/>
            <a:r>
              <a:rPr lang="zh-CN" altLang="en-US" sz="48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前言</a:t>
            </a:r>
          </a:p>
        </p:txBody>
      </p:sp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5CA6164C-01F8-44F3-A931-ECEF42868C2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1209" y="1607035"/>
            <a:ext cx="78196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随着新年钟声的敲响，我们告别了充满挑战、奋发有为的</a:t>
            </a:r>
            <a:r>
              <a:rPr lang="en-US" altLang="zh-CN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，迎来了充满希望、奋发进取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2020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。刚刚过去的</a:t>
            </a:r>
            <a:r>
              <a:rPr lang="en-US" altLang="zh-CN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，我们付出了拼搏奋斗的汗水，也收获了稳中求进的喜悦。扎实开展以现场安全管控为重点的安全文明施工活动，安全生产局面总体平稳，较好地完成了全年工作任务。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 flipH="1">
            <a:off x="6334968" y="608756"/>
            <a:ext cx="604125" cy="215941"/>
            <a:chOff x="264939" y="188640"/>
            <a:chExt cx="604358" cy="216024"/>
          </a:xfrm>
        </p:grpSpPr>
        <p:sp>
          <p:nvSpPr>
            <p:cNvPr id="1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8080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346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2116CD2-8D4B-4212-882D-3E51E1D0C30F}"/>
              </a:ext>
            </a:extLst>
          </p:cNvPr>
          <p:cNvGrpSpPr/>
          <p:nvPr/>
        </p:nvGrpSpPr>
        <p:grpSpPr>
          <a:xfrm>
            <a:off x="4237968" y="1023307"/>
            <a:ext cx="3744000" cy="574455"/>
            <a:chOff x="4230192" y="1023307"/>
            <a:chExt cx="3744000" cy="624078"/>
          </a:xfrm>
        </p:grpSpPr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923B647E-E4DE-4787-8491-2BCFFBFEAD71}"/>
                </a:ext>
              </a:extLst>
            </p:cNvPr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 dirty="0">
                <a:latin typeface="+mj-ea"/>
                <a:ea typeface="+mj-ea"/>
              </a:endParaRP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88403DE8-1719-47A8-8344-CFE5E5B9E5B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2019</a:t>
              </a:r>
              <a:r>
                <a:rPr lang="zh-CN" altLang="en-US" sz="20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年</a:t>
              </a:r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安全工作回顾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92" name="文本框 17">
            <a:extLst>
              <a:ext uri="{FF2B5EF4-FFF2-40B4-BE49-F238E27FC236}">
                <a16:creationId xmlns="" xmlns:a16="http://schemas.microsoft.com/office/drawing/2014/main" id="{87222C19-349A-4979-A0F0-2CFCE1CEBC92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04336" y="1696436"/>
            <a:ext cx="646331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Contents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F8BC895-31B0-4F44-BF9C-2D7C56324B6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76856" y="401717"/>
            <a:ext cx="1449854" cy="1558052"/>
          </a:xfrm>
          <a:prstGeom prst="ellipse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目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F5A6362C-C0B7-44D7-AA3C-A3536C9162E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8883" y="1362874"/>
            <a:ext cx="1449854" cy="1558052"/>
          </a:xfrm>
          <a:prstGeom prst="ellipse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录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BD71D559-5D71-4847-8742-BB56C91029E1}"/>
              </a:ext>
            </a:extLst>
          </p:cNvPr>
          <p:cNvGrpSpPr/>
          <p:nvPr/>
        </p:nvGrpSpPr>
        <p:grpSpPr>
          <a:xfrm>
            <a:off x="3359271" y="1023307"/>
            <a:ext cx="757910" cy="624078"/>
            <a:chOff x="3359271" y="1023307"/>
            <a:chExt cx="757910" cy="624078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10C395D6-49EF-4E86-83DC-CCAE8D747D57}"/>
                </a:ext>
              </a:extLst>
            </p:cNvPr>
            <p:cNvGrpSpPr/>
            <p:nvPr/>
          </p:nvGrpSpPr>
          <p:grpSpPr>
            <a:xfrm>
              <a:off x="3424048" y="1023307"/>
              <a:ext cx="624078" cy="624078"/>
              <a:chOff x="3452621" y="1395531"/>
              <a:chExt cx="701705" cy="701705"/>
            </a:xfrm>
          </p:grpSpPr>
          <p:sp>
            <p:nvSpPr>
              <p:cNvPr id="2" name="椭圆 1">
                <a:extLst>
                  <a:ext uri="{FF2B5EF4-FFF2-40B4-BE49-F238E27FC236}">
                    <a16:creationId xmlns="" xmlns:a16="http://schemas.microsoft.com/office/drawing/2014/main" id="{B9A240BF-695D-4F7F-B383-747C4F3EFD3F}"/>
                  </a:ext>
                </a:extLst>
              </p:cNvPr>
              <p:cNvSpPr/>
              <p:nvPr/>
            </p:nvSpPr>
            <p:spPr>
              <a:xfrm>
                <a:off x="3452621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17" name="圆角矩形 1">
                <a:extLst>
                  <a:ext uri="{FF2B5EF4-FFF2-40B4-BE49-F238E27FC236}">
                    <a16:creationId xmlns="" xmlns:a16="http://schemas.microsoft.com/office/drawing/2014/main" id="{E2E446F9-3D2E-4838-B225-88622F076F34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D5E989A8-5CA3-4F94-86FA-0793EAC368DE}"/>
                </a:ext>
              </a:extLst>
            </p:cNvPr>
            <p:cNvSpPr txBox="1"/>
            <p:nvPr/>
          </p:nvSpPr>
          <p:spPr>
            <a:xfrm>
              <a:off x="3359271" y="1110130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01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0F888AD-443D-4167-94E0-B6E5041BE70E}"/>
              </a:ext>
            </a:extLst>
          </p:cNvPr>
          <p:cNvGrpSpPr/>
          <p:nvPr/>
        </p:nvGrpSpPr>
        <p:grpSpPr>
          <a:xfrm>
            <a:off x="4237968" y="1947191"/>
            <a:ext cx="3744000" cy="574455"/>
            <a:chOff x="4237968" y="1940475"/>
            <a:chExt cx="3744000" cy="624078"/>
          </a:xfrm>
        </p:grpSpPr>
        <p:sp>
          <p:nvSpPr>
            <p:cNvPr id="47" name="矩形: 圆角 46">
              <a:extLst>
                <a:ext uri="{FF2B5EF4-FFF2-40B4-BE49-F238E27FC236}">
                  <a16:creationId xmlns="" xmlns:a16="http://schemas.microsoft.com/office/drawing/2014/main" id="{45609455-467F-4A1F-A8E3-1F4BD6D1BED9}"/>
                </a:ext>
              </a:extLst>
            </p:cNvPr>
            <p:cNvSpPr/>
            <p:nvPr/>
          </p:nvSpPr>
          <p:spPr>
            <a:xfrm>
              <a:off x="4237968" y="1940475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BD40324F-A36A-4E3A-A244-F874A5148F4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299623" y="1990309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安全生产工作概述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A7620EC-B9B4-4EBB-9D3C-319AE9076EA8}"/>
              </a:ext>
            </a:extLst>
          </p:cNvPr>
          <p:cNvGrpSpPr/>
          <p:nvPr/>
        </p:nvGrpSpPr>
        <p:grpSpPr>
          <a:xfrm>
            <a:off x="4237968" y="2871075"/>
            <a:ext cx="3744000" cy="574455"/>
            <a:chOff x="4237968" y="2901766"/>
            <a:chExt cx="3744000" cy="624078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754D5736-AA91-4515-8BB7-84C7C14AFD4C}"/>
                </a:ext>
              </a:extLst>
            </p:cNvPr>
            <p:cNvSpPr/>
            <p:nvPr/>
          </p:nvSpPr>
          <p:spPr>
            <a:xfrm>
              <a:off x="4237968" y="2901766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="" xmlns:a16="http://schemas.microsoft.com/office/drawing/2014/main" id="{E860C0F9-3901-4A0D-8A86-0F672F12946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299623" y="2951600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工作中存在的不足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73A6146-45DD-48D4-A633-E4A6ABAC13BA}"/>
              </a:ext>
            </a:extLst>
          </p:cNvPr>
          <p:cNvGrpSpPr/>
          <p:nvPr/>
        </p:nvGrpSpPr>
        <p:grpSpPr>
          <a:xfrm>
            <a:off x="4237968" y="3794958"/>
            <a:ext cx="3744000" cy="574455"/>
            <a:chOff x="4237968" y="3794958"/>
            <a:chExt cx="3744000" cy="624078"/>
          </a:xfrm>
        </p:grpSpPr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7552C4FF-B941-4468-8EDC-F5F21A1F895A}"/>
                </a:ext>
              </a:extLst>
            </p:cNvPr>
            <p:cNvSpPr/>
            <p:nvPr/>
          </p:nvSpPr>
          <p:spPr>
            <a:xfrm>
              <a:off x="4237968" y="3794958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A7D90811-A903-42B6-88F6-B080A2F7298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299623" y="3844792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工作思路和工作计划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4C86178-F693-405A-938C-943EE415F450}"/>
              </a:ext>
            </a:extLst>
          </p:cNvPr>
          <p:cNvGrpSpPr/>
          <p:nvPr/>
        </p:nvGrpSpPr>
        <p:grpSpPr>
          <a:xfrm>
            <a:off x="3359271" y="1930650"/>
            <a:ext cx="757910" cy="624078"/>
            <a:chOff x="3359271" y="1930650"/>
            <a:chExt cx="757910" cy="624078"/>
          </a:xfrm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ED3EA4F-0820-4B61-AD04-E53FC2C27E0B}"/>
                </a:ext>
              </a:extLst>
            </p:cNvPr>
            <p:cNvGrpSpPr/>
            <p:nvPr/>
          </p:nvGrpSpPr>
          <p:grpSpPr>
            <a:xfrm>
              <a:off x="3424048" y="1930650"/>
              <a:ext cx="624078" cy="624078"/>
              <a:chOff x="3452622" y="1395531"/>
              <a:chExt cx="701705" cy="701705"/>
            </a:xfrm>
          </p:grpSpPr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6C8345AD-B94D-4A8D-8889-628C4943D5F9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anose="020B0A04020102020204" pitchFamily="34" charset="0"/>
                </a:endParaRPr>
              </a:p>
            </p:txBody>
          </p:sp>
          <p:sp>
            <p:nvSpPr>
              <p:cNvPr id="23" name="圆角矩形 1">
                <a:extLst>
                  <a:ext uri="{FF2B5EF4-FFF2-40B4-BE49-F238E27FC236}">
                    <a16:creationId xmlns="" xmlns:a16="http://schemas.microsoft.com/office/drawing/2014/main" id="{B28D9531-6AF4-4445-BF27-9607F026035C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D60BFB51-54F6-4EBE-AD81-75D3ACE115F0}"/>
                </a:ext>
              </a:extLst>
            </p:cNvPr>
            <p:cNvSpPr txBox="1"/>
            <p:nvPr/>
          </p:nvSpPr>
          <p:spPr>
            <a:xfrm>
              <a:off x="3359271" y="2007564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02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4F36471-4396-4197-A607-8AF6F389E3B6}"/>
              </a:ext>
            </a:extLst>
          </p:cNvPr>
          <p:cNvGrpSpPr/>
          <p:nvPr/>
        </p:nvGrpSpPr>
        <p:grpSpPr>
          <a:xfrm>
            <a:off x="3359271" y="2837993"/>
            <a:ext cx="757910" cy="624078"/>
            <a:chOff x="3359271" y="2837993"/>
            <a:chExt cx="757910" cy="624078"/>
          </a:xfrm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4A1AE4C6-D0E0-4D1C-A825-B32C35314009}"/>
                </a:ext>
              </a:extLst>
            </p:cNvPr>
            <p:cNvGrpSpPr/>
            <p:nvPr/>
          </p:nvGrpSpPr>
          <p:grpSpPr>
            <a:xfrm>
              <a:off x="3424048" y="2837993"/>
              <a:ext cx="624078" cy="624078"/>
              <a:chOff x="3452622" y="1395531"/>
              <a:chExt cx="701705" cy="701705"/>
            </a:xfrm>
          </p:grpSpPr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533D9C4E-ED50-46F2-AE04-33B03A500F76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anose="020B0A04020102020204" pitchFamily="34" charset="0"/>
                </a:endParaRPr>
              </a:p>
            </p:txBody>
          </p:sp>
          <p:sp>
            <p:nvSpPr>
              <p:cNvPr id="26" name="圆角矩形 1">
                <a:extLst>
                  <a:ext uri="{FF2B5EF4-FFF2-40B4-BE49-F238E27FC236}">
                    <a16:creationId xmlns="" xmlns:a16="http://schemas.microsoft.com/office/drawing/2014/main" id="{051B95DD-1BDC-4AF6-84F9-0A9AC4B97394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8D7B9B11-3D7C-4154-8C12-2B9859D0A8BE}"/>
                </a:ext>
              </a:extLst>
            </p:cNvPr>
            <p:cNvSpPr txBox="1"/>
            <p:nvPr/>
          </p:nvSpPr>
          <p:spPr>
            <a:xfrm>
              <a:off x="3359271" y="2919063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6A36EBD-1C39-4B64-A30B-8261E4B07853}"/>
              </a:ext>
            </a:extLst>
          </p:cNvPr>
          <p:cNvGrpSpPr/>
          <p:nvPr/>
        </p:nvGrpSpPr>
        <p:grpSpPr>
          <a:xfrm>
            <a:off x="3359271" y="3745335"/>
            <a:ext cx="757910" cy="624078"/>
            <a:chOff x="3359271" y="3745335"/>
            <a:chExt cx="757910" cy="624078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6E82FCFB-018A-46F9-B6CE-4BB87B8702EB}"/>
                </a:ext>
              </a:extLst>
            </p:cNvPr>
            <p:cNvGrpSpPr/>
            <p:nvPr/>
          </p:nvGrpSpPr>
          <p:grpSpPr>
            <a:xfrm>
              <a:off x="3424048" y="3745335"/>
              <a:ext cx="624078" cy="624078"/>
              <a:chOff x="3452622" y="1395531"/>
              <a:chExt cx="701705" cy="701705"/>
            </a:xfrm>
          </p:grpSpPr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164B93F1-CCC8-46C0-B9B6-FAEBB13E5CFB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anose="020B0A04020102020204" pitchFamily="34" charset="0"/>
                </a:endParaRPr>
              </a:p>
            </p:txBody>
          </p:sp>
          <p:sp>
            <p:nvSpPr>
              <p:cNvPr id="29" name="圆角矩形 1">
                <a:extLst>
                  <a:ext uri="{FF2B5EF4-FFF2-40B4-BE49-F238E27FC236}">
                    <a16:creationId xmlns="" xmlns:a16="http://schemas.microsoft.com/office/drawing/2014/main" id="{C2007996-7879-4329-AFFC-67488552065C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1C702008-4368-4D82-9274-C82C54D60CCC}"/>
                </a:ext>
              </a:extLst>
            </p:cNvPr>
            <p:cNvSpPr txBox="1"/>
            <p:nvPr/>
          </p:nvSpPr>
          <p:spPr>
            <a:xfrm>
              <a:off x="3359271" y="3820473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04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440103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 flipH="1">
            <a:off x="5394769" y="1204331"/>
            <a:ext cx="604125" cy="215941"/>
            <a:chOff x="264939" y="188640"/>
            <a:chExt cx="604358" cy="216024"/>
          </a:xfrm>
        </p:grpSpPr>
        <p:sp>
          <p:nvSpPr>
            <p:cNvPr id="1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1" name="PA_图片 8">
            <a:extLst>
              <a:ext uri="{FF2B5EF4-FFF2-40B4-BE49-F238E27FC236}">
                <a16:creationId xmlns="" xmlns:a16="http://schemas.microsoft.com/office/drawing/2014/main" id="{E726BBDB-CB71-4564-9FFB-0BE27F9437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E5C463C-D362-4266-B554-7F66080C4DF7}"/>
              </a:ext>
            </a:extLst>
          </p:cNvPr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50142BA7-E858-4FA7-8F10-087B20D68B10}"/>
                </a:ext>
              </a:extLst>
            </p:cNvPr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351045A7-6557-4F4C-B507-BBF53E6B498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2019</a:t>
              </a:r>
              <a:r>
                <a:rPr lang="zh-CN" altLang="en-US" sz="2400" b="1" dirty="0" smtClean="0">
                  <a:solidFill>
                    <a:srgbClr val="FFFFFF"/>
                  </a:solidFill>
                  <a:latin typeface="+mj-ea"/>
                  <a:ea typeface="+mj-ea"/>
                </a:rPr>
                <a:t>年</a:t>
              </a:r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安全工作回顾</a:t>
              </a:r>
              <a:endParaRPr lang="en-US" sz="24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CA6A41F-107B-411E-9693-07CB9E7E1DDA}"/>
              </a:ext>
            </a:extLst>
          </p:cNvPr>
          <p:cNvSpPr txBox="1"/>
          <p:nvPr/>
        </p:nvSpPr>
        <p:spPr>
          <a:xfrm>
            <a:off x="2553805" y="1021072"/>
            <a:ext cx="253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 ONE</a:t>
            </a:r>
            <a:endParaRPr lang="zh-CN" altLang="en-US" sz="3200" dirty="0">
              <a:ln w="19050"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15DD986-396C-4283-8F2B-42373930E584}"/>
              </a:ext>
            </a:extLst>
          </p:cNvPr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EBFAF71-A419-4344-A74A-C383962A5610}"/>
                </a:ext>
              </a:extLst>
            </p:cNvPr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7603CB5-8132-4F28-834A-7425650EAEE3}"/>
                </a:ext>
              </a:extLst>
            </p:cNvPr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zh-CN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实现了安全生产风险共担，责任共保。做到了千斤重担大家挑，人人身上有目标。有效形成了“班组保施工队，施工队保”的安全生产责任考核机制。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2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2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05725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建全安全责任考核体系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C982CF2-CBEC-4857-8037-CAA2FDE86DDE}"/>
              </a:ext>
            </a:extLst>
          </p:cNvPr>
          <p:cNvSpPr/>
          <p:nvPr/>
        </p:nvSpPr>
        <p:spPr>
          <a:xfrm>
            <a:off x="328282" y="1746687"/>
            <a:ext cx="8491868" cy="613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Times New Roman" panose="02020603050405020304" pitchFamily="18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27" name="MH_Other_1">
            <a:extLst>
              <a:ext uri="{FF2B5EF4-FFF2-40B4-BE49-F238E27FC236}">
                <a16:creationId xmlns="" xmlns:a16="http://schemas.microsoft.com/office/drawing/2014/main" id="{686D244E-279C-4017-942A-6BF45ACE324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 flipV="1">
            <a:off x="4346558" y="3878535"/>
            <a:ext cx="847407" cy="389062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8" name="MH_Other_2">
            <a:extLst>
              <a:ext uri="{FF2B5EF4-FFF2-40B4-BE49-F238E27FC236}">
                <a16:creationId xmlns="" xmlns:a16="http://schemas.microsoft.com/office/drawing/2014/main" id="{07052609-C56A-4612-A8D6-8ADFE017A66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3954299" y="3244314"/>
            <a:ext cx="847407" cy="387995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9" name="MH_Other_3">
            <a:extLst>
              <a:ext uri="{FF2B5EF4-FFF2-40B4-BE49-F238E27FC236}">
                <a16:creationId xmlns="" xmlns:a16="http://schemas.microsoft.com/office/drawing/2014/main" id="{F16CADBC-C49A-4F22-8EA1-6218A3CE0E6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801706" y="3188886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" name="MH_Other_4">
            <a:extLst>
              <a:ext uri="{FF2B5EF4-FFF2-40B4-BE49-F238E27FC236}">
                <a16:creationId xmlns="" xmlns:a16="http://schemas.microsoft.com/office/drawing/2014/main" id="{0C57E43B-83F2-4C25-B084-3A2FA7AA8AD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864800" y="3252645"/>
            <a:ext cx="589308" cy="5893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gency FB" panose="020B0503020202020204" pitchFamily="34" charset="0"/>
                <a:ea typeface="黑体" panose="02010609060101010101" pitchFamily="49" charset="-122"/>
              </a:rPr>
              <a:t>02</a:t>
            </a:r>
            <a:endParaRPr lang="zh-CN" altLang="en-US" sz="2700" b="1" dirty="0">
              <a:solidFill>
                <a:srgbClr val="FFFFFF"/>
              </a:solidFill>
              <a:latin typeface="Agency FB" panose="020B0503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1" name="MH_Other_5">
            <a:extLst>
              <a:ext uri="{FF2B5EF4-FFF2-40B4-BE49-F238E27FC236}">
                <a16:creationId xmlns="" xmlns:a16="http://schemas.microsoft.com/office/drawing/2014/main" id="{9129D1AF-A823-4BED-AAC0-3A480D04315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625996" y="2548268"/>
            <a:ext cx="715232" cy="715233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8" name="MH_Other_6">
            <a:extLst>
              <a:ext uri="{FF2B5EF4-FFF2-40B4-BE49-F238E27FC236}">
                <a16:creationId xmlns="" xmlns:a16="http://schemas.microsoft.com/office/drawing/2014/main" id="{EE0990DB-9D19-4714-9BFE-4F27CF36482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688930" y="2611250"/>
            <a:ext cx="589308" cy="5893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gency FB" panose="020B0503020202020204" pitchFamily="34" charset="0"/>
                <a:ea typeface="黑体" panose="02010609060101010101" pitchFamily="49" charset="-122"/>
              </a:rPr>
              <a:t>01</a:t>
            </a:r>
            <a:endParaRPr lang="zh-CN" altLang="en-US" sz="2700" b="1" dirty="0">
              <a:solidFill>
                <a:srgbClr val="FFFFFF"/>
              </a:solidFill>
              <a:latin typeface="Agency FB" panose="020B0503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9" name="MH_Other_7">
            <a:extLst>
              <a:ext uri="{FF2B5EF4-FFF2-40B4-BE49-F238E27FC236}">
                <a16:creationId xmlns="" xmlns:a16="http://schemas.microsoft.com/office/drawing/2014/main" id="{0E69AC0F-9AE8-402C-A2C3-8EF0B561D8B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flipH="1">
            <a:off x="3630260" y="3830570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0" name="MH_Other_8">
            <a:extLst>
              <a:ext uri="{FF2B5EF4-FFF2-40B4-BE49-F238E27FC236}">
                <a16:creationId xmlns="" xmlns:a16="http://schemas.microsoft.com/office/drawing/2014/main" id="{B0BC5CB1-C976-4367-AF1F-3E0C200E4F22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693999" y="3894039"/>
            <a:ext cx="589308" cy="5893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gency FB" panose="020B0503020202020204" pitchFamily="34" charset="0"/>
                <a:ea typeface="黑体" panose="02010609060101010101" pitchFamily="49" charset="-122"/>
              </a:rPr>
              <a:t>03</a:t>
            </a:r>
            <a:endParaRPr lang="zh-CN" altLang="en-US" sz="2700" b="1" dirty="0">
              <a:solidFill>
                <a:srgbClr val="FFFFFF"/>
              </a:solidFill>
              <a:latin typeface="Agency FB" panose="020B0503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C60B1EE9-EEBB-49FD-AE30-B7FDB3F3E427}"/>
              </a:ext>
            </a:extLst>
          </p:cNvPr>
          <p:cNvGrpSpPr/>
          <p:nvPr/>
        </p:nvGrpSpPr>
        <p:grpSpPr>
          <a:xfrm>
            <a:off x="5649113" y="3198931"/>
            <a:ext cx="2796982" cy="671269"/>
            <a:chOff x="5649113" y="3198931"/>
            <a:chExt cx="2796982" cy="671269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0AE16FAC-275C-49E4-B251-9C052305294F}"/>
                </a:ext>
              </a:extLst>
            </p:cNvPr>
            <p:cNvSpPr/>
            <p:nvPr/>
          </p:nvSpPr>
          <p:spPr>
            <a:xfrm>
              <a:off x="5770965" y="3316202"/>
              <a:ext cx="26751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做到了千斤重担大家挑，人人身上有目标。</a:t>
              </a:r>
              <a:endParaRPr lang="zh-CN" altLang="en-US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E80FE2B6-5D55-4905-91D0-20CA9DCDFD82}"/>
                </a:ext>
              </a:extLst>
            </p:cNvPr>
            <p:cNvSpPr/>
            <p:nvPr/>
          </p:nvSpPr>
          <p:spPr>
            <a:xfrm>
              <a:off x="5649113" y="3198931"/>
              <a:ext cx="2743868" cy="671269"/>
            </a:xfrm>
            <a:prstGeom prst="rect">
              <a:avLst/>
            </a:prstGeom>
            <a:noFill/>
            <a:ln>
              <a:solidFill>
                <a:srgbClr val="E57E2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8BEC698-6DA5-49DF-8BB7-4A2D4C7338ED}"/>
              </a:ext>
            </a:extLst>
          </p:cNvPr>
          <p:cNvGrpSpPr/>
          <p:nvPr/>
        </p:nvGrpSpPr>
        <p:grpSpPr>
          <a:xfrm>
            <a:off x="766086" y="3858930"/>
            <a:ext cx="2743868" cy="671269"/>
            <a:chOff x="766086" y="3858930"/>
            <a:chExt cx="2743868" cy="671269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DC9FD862-31E1-43CF-9DEB-69B4707703B2}"/>
                </a:ext>
              </a:extLst>
            </p:cNvPr>
            <p:cNvSpPr/>
            <p:nvPr/>
          </p:nvSpPr>
          <p:spPr>
            <a:xfrm>
              <a:off x="863076" y="3970454"/>
              <a:ext cx="26468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有效形成了“班组保施工队，施工队保”的安全生产责任考核机制。</a:t>
              </a:r>
              <a:endParaRPr lang="zh-CN" altLang="en-US" dirty="0"/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0273EEBA-845F-4ADA-813B-3460B5658559}"/>
                </a:ext>
              </a:extLst>
            </p:cNvPr>
            <p:cNvSpPr/>
            <p:nvPr/>
          </p:nvSpPr>
          <p:spPr>
            <a:xfrm>
              <a:off x="766086" y="3858930"/>
              <a:ext cx="2743868" cy="671269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A221814-EBBE-4491-80EF-E5F42F823809}"/>
              </a:ext>
            </a:extLst>
          </p:cNvPr>
          <p:cNvGrpSpPr/>
          <p:nvPr/>
        </p:nvGrpSpPr>
        <p:grpSpPr>
          <a:xfrm>
            <a:off x="818232" y="2592232"/>
            <a:ext cx="2775363" cy="671269"/>
            <a:chOff x="818232" y="2592232"/>
            <a:chExt cx="2775363" cy="671269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93A50E2-6439-43FB-8B89-1294259D4B59}"/>
                </a:ext>
              </a:extLst>
            </p:cNvPr>
            <p:cNvSpPr/>
            <p:nvPr/>
          </p:nvSpPr>
          <p:spPr>
            <a:xfrm>
              <a:off x="818232" y="2592232"/>
              <a:ext cx="2743868" cy="671269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DE81E1E-7420-4A76-9993-A680A9CF1076}"/>
                </a:ext>
              </a:extLst>
            </p:cNvPr>
            <p:cNvSpPr/>
            <p:nvPr/>
          </p:nvSpPr>
          <p:spPr>
            <a:xfrm>
              <a:off x="865673" y="2789366"/>
              <a:ext cx="272792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实现了安全生产风险共担，责任共保</a:t>
              </a:r>
              <a:endParaRPr lang="zh-CN" altLang="en-US" dirty="0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5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5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615918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7" grpId="0" animBg="1"/>
      <p:bldP spid="28" grpId="0" animBg="1"/>
      <p:bldP spid="29" grpId="0" animBg="1"/>
      <p:bldP spid="30" grpId="0" animBg="1"/>
      <p:bldP spid="31" grpId="0" animBg="1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64BC95C-B7CD-46B2-B653-A6ACB48CF7C4}"/>
              </a:ext>
            </a:extLst>
          </p:cNvPr>
          <p:cNvSpPr/>
          <p:nvPr/>
        </p:nvSpPr>
        <p:spPr>
          <a:xfrm>
            <a:off x="818232" y="1202365"/>
            <a:ext cx="4190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严格执行</a:t>
            </a:r>
            <a:r>
              <a:rPr lang="en-US" altLang="zh-CN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《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安规</a:t>
            </a:r>
            <a:r>
              <a:rPr lang="en-US" altLang="zh-CN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》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和“两票三制”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804AA38C-C0A8-4E4D-9989-0BDF692318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5BBA29C7-7178-4155-B32A-046B2B4A0EA6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33DFE502-6797-4049-9F46-511813B78DCB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4F336528-8D44-4DD4-9351-E3083CA2116C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6" name="圆角矩形 1">
                <a:extLst>
                  <a:ext uri="{FF2B5EF4-FFF2-40B4-BE49-F238E27FC236}">
                    <a16:creationId xmlns="" xmlns:a16="http://schemas.microsoft.com/office/drawing/2014/main" id="{16D1810A-BB31-4391-8A55-1C7291DD8206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62778C57-6CC2-41A4-8105-A08EA648D929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046BACF-9509-4EB8-BB09-73698613AE34}"/>
              </a:ext>
            </a:extLst>
          </p:cNvPr>
          <p:cNvSpPr/>
          <p:nvPr/>
        </p:nvSpPr>
        <p:spPr>
          <a:xfrm>
            <a:off x="321013" y="1748966"/>
            <a:ext cx="849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0" dirty="0">
                <a:latin typeface="+mj-ea"/>
                <a:ea typeface="+mj-ea"/>
                <a:cs typeface="仿宋_GB2312"/>
              </a:rPr>
              <a:t>杜绝无票作业，所有施工现场，都严格执行了工作票双签发，工作派工单，做到</a:t>
            </a:r>
            <a:r>
              <a:rPr lang="zh-CN" altLang="zh-CN" sz="1200" kern="100" dirty="0">
                <a:latin typeface="+mj-ea"/>
                <a:ea typeface="+mj-ea"/>
              </a:rPr>
              <a:t>有据可查，</a:t>
            </a:r>
            <a:r>
              <a:rPr lang="zh-CN" altLang="zh-CN" sz="1200" kern="0" dirty="0">
                <a:latin typeface="+mj-ea"/>
                <a:ea typeface="+mj-ea"/>
                <a:cs typeface="仿宋_GB2312"/>
              </a:rPr>
              <a:t>同时</a:t>
            </a:r>
            <a:r>
              <a:rPr lang="zh-CN" altLang="zh-CN" sz="1200" kern="100" dirty="0">
                <a:latin typeface="+mj-ea"/>
                <a:ea typeface="+mj-ea"/>
              </a:rPr>
              <a:t>规范了“两票”填写， “两票”的合格率较去年明显提高并按规定进行了奖惩兑现。</a:t>
            </a:r>
            <a:endParaRPr lang="zh-CN" altLang="zh-CN" sz="1000" kern="100" dirty="0">
              <a:effectLst/>
              <a:latin typeface="+mj-ea"/>
              <a:ea typeface="+mj-ea"/>
            </a:endParaRPr>
          </a:p>
        </p:txBody>
      </p:sp>
      <p:sp>
        <p:nvSpPr>
          <p:cNvPr id="48" name="MH_SubTitle_1">
            <a:extLst>
              <a:ext uri="{FF2B5EF4-FFF2-40B4-BE49-F238E27FC236}">
                <a16:creationId xmlns="" xmlns:a16="http://schemas.microsoft.com/office/drawing/2014/main" id="{620EEA81-4DAD-439A-AEB4-08A9677658BF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6875" y="2912216"/>
            <a:ext cx="1571467" cy="2794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工作票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9" name="MH_SubTitle_2">
            <a:extLst>
              <a:ext uri="{FF2B5EF4-FFF2-40B4-BE49-F238E27FC236}">
                <a16:creationId xmlns="" xmlns:a16="http://schemas.microsoft.com/office/drawing/2014/main" id="{5AA695A0-59ED-4551-993E-B72D24573958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596875" y="4131723"/>
            <a:ext cx="1571467" cy="2794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>
                <a:solidFill>
                  <a:srgbClr val="FFFFFF"/>
                </a:solidFill>
                <a:latin typeface="+mj-ea"/>
                <a:ea typeface="+mj-ea"/>
              </a:rPr>
              <a:t>操作票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5" name="MH_Other_1">
            <a:extLst>
              <a:ext uri="{FF2B5EF4-FFF2-40B4-BE49-F238E27FC236}">
                <a16:creationId xmlns="" xmlns:a16="http://schemas.microsoft.com/office/drawing/2014/main" id="{6CF48FDC-EFAC-447D-8802-4CDBB1499D0B}"/>
              </a:ext>
            </a:extLst>
          </p:cNvPr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1571199" y="3070118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7" name="MH_Other_3">
            <a:extLst>
              <a:ext uri="{FF2B5EF4-FFF2-40B4-BE49-F238E27FC236}">
                <a16:creationId xmlns="" xmlns:a16="http://schemas.microsoft.com/office/drawing/2014/main" id="{56CF3411-8ABE-40A9-A9AE-57FF6E27A6A3}"/>
              </a:ext>
            </a:extLst>
          </p:cNvPr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623375" y="3758021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FBCF944-407F-489A-A761-D566D827EFBB}"/>
              </a:ext>
            </a:extLst>
          </p:cNvPr>
          <p:cNvGrpSpPr/>
          <p:nvPr/>
        </p:nvGrpSpPr>
        <p:grpSpPr>
          <a:xfrm>
            <a:off x="980097" y="3258913"/>
            <a:ext cx="823149" cy="823150"/>
            <a:chOff x="980097" y="3258913"/>
            <a:chExt cx="823149" cy="823150"/>
          </a:xfrm>
        </p:grpSpPr>
        <p:sp>
          <p:nvSpPr>
            <p:cNvPr id="51" name="MH_Other_4">
              <a:extLst>
                <a:ext uri="{FF2B5EF4-FFF2-40B4-BE49-F238E27FC236}">
                  <a16:creationId xmlns="" xmlns:a16="http://schemas.microsoft.com/office/drawing/2014/main" id="{1720DFBE-BF9C-42E2-B880-19DF66E404A4}"/>
                </a:ext>
              </a:extLst>
            </p:cNvPr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MH_Title_1">
              <a:extLst>
                <a:ext uri="{FF2B5EF4-FFF2-40B4-BE49-F238E27FC236}">
                  <a16:creationId xmlns="" xmlns:a16="http://schemas.microsoft.com/office/drawing/2014/main" id="{0EEE6B09-B01C-4BDF-9DAC-1D56B902DF6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j-ea"/>
                  <a:ea typeface="+mj-ea"/>
                </a:rPr>
                <a:t>两票</a:t>
              </a:r>
              <a:endParaRPr lang="zh-TW" altLang="en-US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4" name="MH_Other_1">
            <a:extLst>
              <a:ext uri="{FF2B5EF4-FFF2-40B4-BE49-F238E27FC236}">
                <a16:creationId xmlns="" xmlns:a16="http://schemas.microsoft.com/office/drawing/2014/main" id="{45FC4B8E-761A-43EC-8E5A-79B1373CB484}"/>
              </a:ext>
            </a:extLst>
          </p:cNvPr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 flipV="1">
            <a:off x="6534895" y="3057073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5" name="MH_Other_2">
            <a:extLst>
              <a:ext uri="{FF2B5EF4-FFF2-40B4-BE49-F238E27FC236}">
                <a16:creationId xmlns="" xmlns:a16="http://schemas.microsoft.com/office/drawing/2014/main" id="{A33D278B-C08F-4E56-9622-EDFD9072729D}"/>
              </a:ext>
            </a:extLst>
          </p:cNvPr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 flipV="1">
            <a:off x="6533522" y="3652294"/>
            <a:ext cx="1018124" cy="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6" name="MH_Other_3">
            <a:extLst>
              <a:ext uri="{FF2B5EF4-FFF2-40B4-BE49-F238E27FC236}">
                <a16:creationId xmlns="" xmlns:a16="http://schemas.microsoft.com/office/drawing/2014/main" id="{C340E4A3-D336-4EC2-A04C-13B9B187A781}"/>
              </a:ext>
            </a:extLst>
          </p:cNvPr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6534895" y="3744976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7" name="MH_SubTitle_1">
            <a:extLst>
              <a:ext uri="{FF2B5EF4-FFF2-40B4-BE49-F238E27FC236}">
                <a16:creationId xmlns="" xmlns:a16="http://schemas.microsoft.com/office/drawing/2014/main" id="{F35802A1-CC78-4B28-A506-4F12D2342F5F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 flipH="1">
            <a:off x="4949697" y="2899171"/>
            <a:ext cx="1571467" cy="2794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schemeClr val="tx1">
                <a:alpha val="12000"/>
              </a:scheme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b="1">
                <a:solidFill>
                  <a:srgbClr val="FFFFFF"/>
                </a:solidFill>
                <a:latin typeface="+mj-ea"/>
                <a:ea typeface="+mj-ea"/>
              </a:rPr>
              <a:t>交接班制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8" name="MH_SubTitle_2">
            <a:extLst>
              <a:ext uri="{FF2B5EF4-FFF2-40B4-BE49-F238E27FC236}">
                <a16:creationId xmlns="" xmlns:a16="http://schemas.microsoft.com/office/drawing/2014/main" id="{E52F0CC9-7480-473C-9F78-806FB408388B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flipH="1">
            <a:off x="4949697" y="3525286"/>
            <a:ext cx="1571467" cy="2794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巡回检查制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9" name="MH_SubTitle_3">
            <a:extLst>
              <a:ext uri="{FF2B5EF4-FFF2-40B4-BE49-F238E27FC236}">
                <a16:creationId xmlns="" xmlns:a16="http://schemas.microsoft.com/office/drawing/2014/main" id="{53709C15-E8DE-4677-8B19-AB32B7D6CE1A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flipH="1">
            <a:off x="4949697" y="4151402"/>
            <a:ext cx="1571467" cy="2801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</a:rPr>
              <a:t>设备定期试验轮换制</a:t>
            </a:r>
            <a:endParaRPr lang="zh-TW" altLang="en-US" sz="12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CCC44414-0142-4779-8443-679E62A5F116}"/>
              </a:ext>
            </a:extLst>
          </p:cNvPr>
          <p:cNvGrpSpPr/>
          <p:nvPr/>
        </p:nvGrpSpPr>
        <p:grpSpPr>
          <a:xfrm>
            <a:off x="7314793" y="3245868"/>
            <a:ext cx="823149" cy="823150"/>
            <a:chOff x="7314793" y="3245868"/>
            <a:chExt cx="823149" cy="823150"/>
          </a:xfrm>
        </p:grpSpPr>
        <p:sp>
          <p:nvSpPr>
            <p:cNvPr id="60" name="MH_Other_4">
              <a:extLst>
                <a:ext uri="{FF2B5EF4-FFF2-40B4-BE49-F238E27FC236}">
                  <a16:creationId xmlns="" xmlns:a16="http://schemas.microsoft.com/office/drawing/2014/main" id="{6263FD23-0B4B-493A-8903-34E35086ADF4}"/>
                </a:ext>
              </a:extLst>
            </p:cNvPr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 flipH="1">
              <a:off x="7314793" y="3245868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MH_Title_1">
              <a:extLst>
                <a:ext uri="{FF2B5EF4-FFF2-40B4-BE49-F238E27FC236}">
                  <a16:creationId xmlns="" xmlns:a16="http://schemas.microsoft.com/office/drawing/2014/main" id="{93999CA0-0692-4C14-B857-E818D5FC464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flipH="1">
              <a:off x="7406101" y="3337864"/>
              <a:ext cx="639846" cy="639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>
                  <a:solidFill>
                    <a:srgbClr val="FFFFFF"/>
                  </a:solidFill>
                  <a:latin typeface="+mj-ea"/>
                  <a:ea typeface="+mj-ea"/>
                </a:rPr>
                <a:t>三制</a:t>
              </a:r>
              <a:endParaRPr lang="zh-TW" altLang="en-US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3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1873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4" grpId="1"/>
      <p:bldP spid="2" grpId="0"/>
      <p:bldP spid="48" grpId="0" animBg="1"/>
      <p:bldP spid="49" grpId="0" animBg="1"/>
      <p:bldP spid="45" grpId="0" animBg="1"/>
      <p:bldP spid="47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5827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加大对现场的管控力度，多管齐下抓现场、盯一线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EB2CC61-F3D2-4027-909F-1C28399B9D74}"/>
              </a:ext>
            </a:extLst>
          </p:cNvPr>
          <p:cNvSpPr/>
          <p:nvPr/>
        </p:nvSpPr>
        <p:spPr>
          <a:xfrm>
            <a:off x="321582" y="1747787"/>
            <a:ext cx="849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为强化考核，两个施工队的安全员全过程跟踪现场安全督导和管控，进一步加强全方位的安全生产管控，提高到位监督和现场管理的实效性，确保现场真正处于“三控”状态。</a:t>
            </a:r>
          </a:p>
        </p:txBody>
      </p:sp>
      <p:sp>
        <p:nvSpPr>
          <p:cNvPr id="39" name="MH_Other_1">
            <a:extLst>
              <a:ext uri="{FF2B5EF4-FFF2-40B4-BE49-F238E27FC236}">
                <a16:creationId xmlns="" xmlns:a16="http://schemas.microsoft.com/office/drawing/2014/main" id="{DC453DD2-0D97-4FF2-A2EF-7F4D06602A0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574610">
            <a:off x="2319139" y="2774950"/>
            <a:ext cx="1247486" cy="12474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0" name="MH_Other_2">
            <a:extLst>
              <a:ext uri="{FF2B5EF4-FFF2-40B4-BE49-F238E27FC236}">
                <a16:creationId xmlns="" xmlns:a16="http://schemas.microsoft.com/office/drawing/2014/main" id="{23FAA8D2-D36A-4C8C-8824-AE8F3402F2F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4374610">
            <a:off x="1846563" y="3607618"/>
            <a:ext cx="1247484" cy="12474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1" name="MH_Other_3">
            <a:extLst>
              <a:ext uri="{FF2B5EF4-FFF2-40B4-BE49-F238E27FC236}">
                <a16:creationId xmlns="" xmlns:a16="http://schemas.microsoft.com/office/drawing/2014/main" id="{CBFB2BA1-D88C-4F2E-8E3A-E6FAA3CDF6F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7174610">
            <a:off x="2803966" y="3600547"/>
            <a:ext cx="1247484" cy="12474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8" name="MH_Other_7">
            <a:extLst>
              <a:ext uri="{FF2B5EF4-FFF2-40B4-BE49-F238E27FC236}">
                <a16:creationId xmlns="" xmlns:a16="http://schemas.microsoft.com/office/drawing/2014/main" id="{CEF7D103-717F-4EFD-962E-0C9CDC9D30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4374610">
            <a:off x="2823384" y="3865800"/>
            <a:ext cx="212270" cy="193485"/>
          </a:xfrm>
          <a:custGeom>
            <a:avLst/>
            <a:gdLst>
              <a:gd name="connsiteX0" fmla="*/ 385277 w 385277"/>
              <a:gd name="connsiteY0" fmla="*/ 333481 h 351182"/>
              <a:gd name="connsiteX1" fmla="*/ 365072 w 385277"/>
              <a:gd name="connsiteY1" fmla="*/ 338138 h 351182"/>
              <a:gd name="connsiteX2" fmla="*/ 192662 w 385277"/>
              <a:gd name="connsiteY2" fmla="*/ 351182 h 351182"/>
              <a:gd name="connsiteX3" fmla="*/ 76910 w 385277"/>
              <a:gd name="connsiteY3" fmla="*/ 345337 h 351182"/>
              <a:gd name="connsiteX4" fmla="*/ 0 w 385277"/>
              <a:gd name="connsiteY4" fmla="*/ 333599 h 351182"/>
              <a:gd name="connsiteX5" fmla="*/ 28289 w 385277"/>
              <a:gd name="connsiteY5" fmla="*/ 261126 h 351182"/>
              <a:gd name="connsiteX6" fmla="*/ 81104 w 385277"/>
              <a:gd name="connsiteY6" fmla="*/ 157959 h 351182"/>
              <a:gd name="connsiteX7" fmla="*/ 178605 w 385277"/>
              <a:gd name="connsiteY7" fmla="*/ 15170 h 351182"/>
              <a:gd name="connsiteX8" fmla="*/ 192741 w 385277"/>
              <a:gd name="connsiteY8" fmla="*/ 0 h 351182"/>
              <a:gd name="connsiteX9" fmla="*/ 241281 w 385277"/>
              <a:gd name="connsiteY9" fmla="*/ 60637 h 351182"/>
              <a:gd name="connsiteX10" fmla="*/ 304219 w 385277"/>
              <a:gd name="connsiteY10" fmla="*/ 157958 h 351182"/>
              <a:gd name="connsiteX11" fmla="*/ 357033 w 385277"/>
              <a:gd name="connsiteY11" fmla="*/ 261125 h 35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277" h="351182">
                <a:moveTo>
                  <a:pt x="385277" y="333481"/>
                </a:moveTo>
                <a:lnTo>
                  <a:pt x="365072" y="338138"/>
                </a:lnTo>
                <a:cubicBezTo>
                  <a:pt x="308856" y="346727"/>
                  <a:pt x="251279" y="351182"/>
                  <a:pt x="192662" y="351182"/>
                </a:cubicBezTo>
                <a:cubicBezTo>
                  <a:pt x="153584" y="351182"/>
                  <a:pt x="114968" y="349202"/>
                  <a:pt x="76910" y="345337"/>
                </a:cubicBezTo>
                <a:lnTo>
                  <a:pt x="0" y="333599"/>
                </a:lnTo>
                <a:lnTo>
                  <a:pt x="28289" y="261126"/>
                </a:lnTo>
                <a:cubicBezTo>
                  <a:pt x="43971" y="226234"/>
                  <a:pt x="61565" y="191802"/>
                  <a:pt x="81104" y="157959"/>
                </a:cubicBezTo>
                <a:cubicBezTo>
                  <a:pt x="110412" y="107195"/>
                  <a:pt x="143059" y="59560"/>
                  <a:pt x="178605" y="15170"/>
                </a:cubicBezTo>
                <a:lnTo>
                  <a:pt x="192741" y="0"/>
                </a:lnTo>
                <a:lnTo>
                  <a:pt x="241281" y="60637"/>
                </a:lnTo>
                <a:cubicBezTo>
                  <a:pt x="263658" y="91664"/>
                  <a:pt x="284680" y="124116"/>
                  <a:pt x="304219" y="157958"/>
                </a:cubicBezTo>
                <a:cubicBezTo>
                  <a:pt x="323758" y="191801"/>
                  <a:pt x="341351" y="226233"/>
                  <a:pt x="357033" y="26112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sp>
        <p:nvSpPr>
          <p:cNvPr id="49" name="MH_SubTitle_1">
            <a:extLst>
              <a:ext uri="{FF2B5EF4-FFF2-40B4-BE49-F238E27FC236}">
                <a16:creationId xmlns="" xmlns:a16="http://schemas.microsoft.com/office/drawing/2014/main" id="{BF8443CA-4DEF-4868-A0FF-5FCD4637AE82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70305" y="3144880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成本控制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87E8AF4-E70A-4D2E-AF12-98E69A68451B}"/>
              </a:ext>
            </a:extLst>
          </p:cNvPr>
          <p:cNvGrpSpPr/>
          <p:nvPr/>
        </p:nvGrpSpPr>
        <p:grpSpPr>
          <a:xfrm>
            <a:off x="2489412" y="3464420"/>
            <a:ext cx="418433" cy="691007"/>
            <a:chOff x="2489412" y="3464420"/>
            <a:chExt cx="418433" cy="691007"/>
          </a:xfrm>
        </p:grpSpPr>
        <p:sp>
          <p:nvSpPr>
            <p:cNvPr id="43" name="MH_Other_5">
              <a:extLst>
                <a:ext uri="{FF2B5EF4-FFF2-40B4-BE49-F238E27FC236}">
                  <a16:creationId xmlns="" xmlns:a16="http://schemas.microsoft.com/office/drawing/2014/main" id="{EED7753B-451A-4C6F-AC97-6DA050A545F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 rot="14374610">
              <a:off x="2353125" y="3600707"/>
              <a:ext cx="691007" cy="418433"/>
            </a:xfrm>
            <a:custGeom>
              <a:avLst/>
              <a:gdLst>
                <a:gd name="connsiteX0" fmla="*/ 1254202 w 1254202"/>
                <a:gd name="connsiteY0" fmla="*/ 17774 h 759470"/>
                <a:gd name="connsiteX1" fmla="*/ 1235810 w 1254202"/>
                <a:gd name="connsiteY1" fmla="*/ 68025 h 759470"/>
                <a:gd name="connsiteX2" fmla="*/ 192662 w 1254202"/>
                <a:gd name="connsiteY2" fmla="*/ 759470 h 759470"/>
                <a:gd name="connsiteX3" fmla="*/ 76910 w 1254202"/>
                <a:gd name="connsiteY3" fmla="*/ 753625 h 759470"/>
                <a:gd name="connsiteX4" fmla="*/ 0 w 1254202"/>
                <a:gd name="connsiteY4" fmla="*/ 741887 h 759470"/>
                <a:gd name="connsiteX5" fmla="*/ 28289 w 1254202"/>
                <a:gd name="connsiteY5" fmla="*/ 669414 h 759470"/>
                <a:gd name="connsiteX6" fmla="*/ 81103 w 1254202"/>
                <a:gd name="connsiteY6" fmla="*/ 566247 h 759470"/>
                <a:gd name="connsiteX7" fmla="*/ 1201486 w 1254202"/>
                <a:gd name="connsiteY7" fmla="*/ 857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2" h="759470">
                  <a:moveTo>
                    <a:pt x="1254202" y="17774"/>
                  </a:moveTo>
                  <a:lnTo>
                    <a:pt x="1235810" y="68025"/>
                  </a:lnTo>
                  <a:cubicBezTo>
                    <a:pt x="1063945" y="474358"/>
                    <a:pt x="661600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6"/>
                    <a:pt x="763659" y="-45751"/>
                    <a:pt x="1201486" y="85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6" name="MH_Other_154">
              <a:extLst>
                <a:ext uri="{FF2B5EF4-FFF2-40B4-BE49-F238E27FC236}">
                  <a16:creationId xmlns="" xmlns:a16="http://schemas.microsoft.com/office/drawing/2014/main" id="{D5C8CCE6-50B1-4BC1-AA8E-F59C3E339EB5}"/>
                </a:ext>
              </a:extLst>
            </p:cNvPr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2574809" y="3690027"/>
              <a:ext cx="197570" cy="177814"/>
            </a:xfrm>
            <a:custGeom>
              <a:avLst/>
              <a:gdLst>
                <a:gd name="T0" fmla="*/ 198935783 w 116"/>
                <a:gd name="T1" fmla="*/ 349570235 h 104"/>
                <a:gd name="T2" fmla="*/ 298402238 w 116"/>
                <a:gd name="T3" fmla="*/ 482740947 h 104"/>
                <a:gd name="T4" fmla="*/ 431025136 w 116"/>
                <a:gd name="T5" fmla="*/ 391186082 h 104"/>
                <a:gd name="T6" fmla="*/ 331558681 w 116"/>
                <a:gd name="T7" fmla="*/ 258015370 h 104"/>
                <a:gd name="T8" fmla="*/ 439313528 w 116"/>
                <a:gd name="T9" fmla="*/ 199756068 h 104"/>
                <a:gd name="T10" fmla="*/ 58021620 w 116"/>
                <a:gd name="T11" fmla="*/ 0 h 104"/>
                <a:gd name="T12" fmla="*/ 91178063 w 116"/>
                <a:gd name="T13" fmla="*/ 424478761 h 104"/>
                <a:gd name="T14" fmla="*/ 198935783 w 116"/>
                <a:gd name="T15" fmla="*/ 349570235 h 104"/>
                <a:gd name="T16" fmla="*/ 770872209 w 116"/>
                <a:gd name="T17" fmla="*/ 357893404 h 104"/>
                <a:gd name="T18" fmla="*/ 878627056 w 116"/>
                <a:gd name="T19" fmla="*/ 432801930 h 104"/>
                <a:gd name="T20" fmla="*/ 920071891 w 116"/>
                <a:gd name="T21" fmla="*/ 8323170 h 104"/>
                <a:gd name="T22" fmla="*/ 538779983 w 116"/>
                <a:gd name="T23" fmla="*/ 199756068 h 104"/>
                <a:gd name="T24" fmla="*/ 638249311 w 116"/>
                <a:gd name="T25" fmla="*/ 266338540 h 104"/>
                <a:gd name="T26" fmla="*/ 0 w 116"/>
                <a:gd name="T27" fmla="*/ 690817300 h 104"/>
                <a:gd name="T28" fmla="*/ 24868051 w 116"/>
                <a:gd name="T29" fmla="*/ 848957521 h 104"/>
                <a:gd name="T30" fmla="*/ 770872209 w 116"/>
                <a:gd name="T31" fmla="*/ 357893404 h 104"/>
                <a:gd name="T32" fmla="*/ 671402880 w 116"/>
                <a:gd name="T33" fmla="*/ 582618981 h 104"/>
                <a:gd name="T34" fmla="*/ 538779983 w 116"/>
                <a:gd name="T35" fmla="*/ 690817300 h 104"/>
                <a:gd name="T36" fmla="*/ 920071891 w 116"/>
                <a:gd name="T37" fmla="*/ 865603860 h 104"/>
                <a:gd name="T38" fmla="*/ 961516726 w 116"/>
                <a:gd name="T39" fmla="*/ 707463639 h 104"/>
                <a:gd name="T40" fmla="*/ 671402880 w 116"/>
                <a:gd name="T41" fmla="*/ 582618981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6" h="104">
                  <a:moveTo>
                    <a:pt x="24" y="42"/>
                  </a:moveTo>
                  <a:cubicBezTo>
                    <a:pt x="28" y="48"/>
                    <a:pt x="32" y="53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1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51"/>
                    <a:pt x="11" y="51"/>
                    <a:pt x="11" y="51"/>
                  </a:cubicBezTo>
                  <a:lnTo>
                    <a:pt x="24" y="42"/>
                  </a:lnTo>
                  <a:close/>
                  <a:moveTo>
                    <a:pt x="93" y="43"/>
                  </a:moveTo>
                  <a:cubicBezTo>
                    <a:pt x="106" y="52"/>
                    <a:pt x="106" y="52"/>
                    <a:pt x="106" y="5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2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3"/>
                  </a:cubicBezTo>
                  <a:close/>
                  <a:moveTo>
                    <a:pt x="81" y="70"/>
                  </a:moveTo>
                  <a:cubicBezTo>
                    <a:pt x="76" y="75"/>
                    <a:pt x="71" y="79"/>
                    <a:pt x="65" y="83"/>
                  </a:cubicBezTo>
                  <a:cubicBezTo>
                    <a:pt x="88" y="98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0DD0A98C-7A0E-4E31-89A9-DCEFE234CB26}"/>
              </a:ext>
            </a:extLst>
          </p:cNvPr>
          <p:cNvGrpSpPr/>
          <p:nvPr/>
        </p:nvGrpSpPr>
        <p:grpSpPr>
          <a:xfrm>
            <a:off x="2744652" y="3882206"/>
            <a:ext cx="418433" cy="691006"/>
            <a:chOff x="2744652" y="3882206"/>
            <a:chExt cx="418433" cy="691006"/>
          </a:xfrm>
        </p:grpSpPr>
        <p:sp>
          <p:nvSpPr>
            <p:cNvPr id="42" name="MH_Other_4">
              <a:extLst>
                <a:ext uri="{FF2B5EF4-FFF2-40B4-BE49-F238E27FC236}">
                  <a16:creationId xmlns="" xmlns:a16="http://schemas.microsoft.com/office/drawing/2014/main" id="{A39F247B-1CB0-4BF4-ACCB-5308278D25CA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7174610">
              <a:off x="2608366" y="4018492"/>
              <a:ext cx="691006" cy="418433"/>
            </a:xfrm>
            <a:custGeom>
              <a:avLst/>
              <a:gdLst>
                <a:gd name="connsiteX0" fmla="*/ 0 w 1254201"/>
                <a:gd name="connsiteY0" fmla="*/ 741887 h 759470"/>
                <a:gd name="connsiteX1" fmla="*/ 28289 w 1254201"/>
                <a:gd name="connsiteY1" fmla="*/ 669414 h 759470"/>
                <a:gd name="connsiteX2" fmla="*/ 81103 w 1254201"/>
                <a:gd name="connsiteY2" fmla="*/ 566247 h 759470"/>
                <a:gd name="connsiteX3" fmla="*/ 1201486 w 1254201"/>
                <a:gd name="connsiteY3" fmla="*/ 8577 h 759470"/>
                <a:gd name="connsiteX4" fmla="*/ 1254201 w 1254201"/>
                <a:gd name="connsiteY4" fmla="*/ 17775 h 759470"/>
                <a:gd name="connsiteX5" fmla="*/ 1235809 w 1254201"/>
                <a:gd name="connsiteY5" fmla="*/ 68025 h 759470"/>
                <a:gd name="connsiteX6" fmla="*/ 192661 w 1254201"/>
                <a:gd name="connsiteY6" fmla="*/ 759470 h 759470"/>
                <a:gd name="connsiteX7" fmla="*/ 76909 w 1254201"/>
                <a:gd name="connsiteY7" fmla="*/ 753625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1" h="759470">
                  <a:moveTo>
                    <a:pt x="0" y="741887"/>
                  </a:move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5"/>
                    <a:pt x="763659" y="-45751"/>
                    <a:pt x="1201486" y="8577"/>
                  </a:cubicBezTo>
                  <a:lnTo>
                    <a:pt x="1254201" y="17775"/>
                  </a:lnTo>
                  <a:lnTo>
                    <a:pt x="1235809" y="68025"/>
                  </a:lnTo>
                  <a:cubicBezTo>
                    <a:pt x="1063944" y="474359"/>
                    <a:pt x="661599" y="759470"/>
                    <a:pt x="192661" y="759470"/>
                  </a:cubicBezTo>
                  <a:cubicBezTo>
                    <a:pt x="153583" y="759470"/>
                    <a:pt x="114967" y="757490"/>
                    <a:pt x="76909" y="7536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7" name="MH_Other_155">
              <a:extLst>
                <a:ext uri="{FF2B5EF4-FFF2-40B4-BE49-F238E27FC236}">
                  <a16:creationId xmlns="" xmlns:a16="http://schemas.microsoft.com/office/drawing/2014/main" id="{CDDC2BFF-3FC6-42AE-9566-8905B94B4E2F}"/>
                </a:ext>
              </a:extLst>
            </p:cNvPr>
            <p:cNvSpPr>
              <a:spLocks noChangeAspect="1"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2827887" y="4123741"/>
              <a:ext cx="221090" cy="223913"/>
            </a:xfrm>
            <a:custGeom>
              <a:avLst/>
              <a:gdLst>
                <a:gd name="T0" fmla="*/ 760006211 w 104"/>
                <a:gd name="T1" fmla="*/ 595884000 h 105"/>
                <a:gd name="T2" fmla="*/ 760006211 w 104"/>
                <a:gd name="T3" fmla="*/ 297942000 h 105"/>
                <a:gd name="T4" fmla="*/ 592544419 w 104"/>
                <a:gd name="T5" fmla="*/ 297942000 h 105"/>
                <a:gd name="T6" fmla="*/ 592544419 w 104"/>
                <a:gd name="T7" fmla="*/ 595884000 h 105"/>
                <a:gd name="T8" fmla="*/ 309153610 w 104"/>
                <a:gd name="T9" fmla="*/ 595884000 h 105"/>
                <a:gd name="T10" fmla="*/ 309153610 w 104"/>
                <a:gd name="T11" fmla="*/ 764286000 h 105"/>
                <a:gd name="T12" fmla="*/ 592544419 w 104"/>
                <a:gd name="T13" fmla="*/ 764286000 h 105"/>
                <a:gd name="T14" fmla="*/ 592544419 w 104"/>
                <a:gd name="T15" fmla="*/ 1062228000 h 105"/>
                <a:gd name="T16" fmla="*/ 760006211 w 104"/>
                <a:gd name="T17" fmla="*/ 1062228000 h 105"/>
                <a:gd name="T18" fmla="*/ 760006211 w 104"/>
                <a:gd name="T19" fmla="*/ 764286000 h 105"/>
                <a:gd name="T20" fmla="*/ 1043397020 w 104"/>
                <a:gd name="T21" fmla="*/ 764286000 h 105"/>
                <a:gd name="T22" fmla="*/ 1043397020 w 104"/>
                <a:gd name="T23" fmla="*/ 595884000 h 105"/>
                <a:gd name="T24" fmla="*/ 760006211 w 104"/>
                <a:gd name="T25" fmla="*/ 595884000 h 105"/>
                <a:gd name="T26" fmla="*/ 669836408 w 104"/>
                <a:gd name="T27" fmla="*/ 0 h 105"/>
                <a:gd name="T28" fmla="*/ 0 w 104"/>
                <a:gd name="T29" fmla="*/ 686562000 h 105"/>
                <a:gd name="T30" fmla="*/ 669836408 w 104"/>
                <a:gd name="T31" fmla="*/ 1360170000 h 105"/>
                <a:gd name="T32" fmla="*/ 1339669229 w 104"/>
                <a:gd name="T33" fmla="*/ 686562000 h 105"/>
                <a:gd name="T34" fmla="*/ 669836408 w 104"/>
                <a:gd name="T35" fmla="*/ 0 h 105"/>
                <a:gd name="T36" fmla="*/ 669836408 w 104"/>
                <a:gd name="T37" fmla="*/ 1204722000 h 105"/>
                <a:gd name="T38" fmla="*/ 154576805 w 104"/>
                <a:gd name="T39" fmla="*/ 686562000 h 105"/>
                <a:gd name="T40" fmla="*/ 669836408 w 104"/>
                <a:gd name="T41" fmla="*/ 155448000 h 105"/>
                <a:gd name="T42" fmla="*/ 1197973825 w 104"/>
                <a:gd name="T43" fmla="*/ 686562000 h 105"/>
                <a:gd name="T44" fmla="*/ 669836408 w 104"/>
                <a:gd name="T45" fmla="*/ 120472200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4" h="105">
                  <a:moveTo>
                    <a:pt x="59" y="46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46"/>
                    <a:pt x="81" y="46"/>
                    <a:pt x="81" y="46"/>
                  </a:cubicBezTo>
                  <a:lnTo>
                    <a:pt x="59" y="46"/>
                  </a:lnTo>
                  <a:close/>
                  <a:moveTo>
                    <a:pt x="52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4" y="81"/>
                    <a:pt x="104" y="53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93"/>
                  </a:moveTo>
                  <a:cubicBezTo>
                    <a:pt x="30" y="93"/>
                    <a:pt x="12" y="75"/>
                    <a:pt x="12" y="53"/>
                  </a:cubicBezTo>
                  <a:cubicBezTo>
                    <a:pt x="12" y="30"/>
                    <a:pt x="30" y="12"/>
                    <a:pt x="52" y="12"/>
                  </a:cubicBezTo>
                  <a:cubicBezTo>
                    <a:pt x="74" y="12"/>
                    <a:pt x="93" y="30"/>
                    <a:pt x="93" y="53"/>
                  </a:cubicBezTo>
                  <a:cubicBezTo>
                    <a:pt x="93" y="75"/>
                    <a:pt x="74" y="93"/>
                    <a:pt x="52" y="93"/>
                  </a:cubicBezTo>
                  <a:close/>
                </a:path>
              </a:pathLst>
            </a:custGeom>
            <a:solidFill>
              <a:sysClr val="window" lastClr="FFFFFF">
                <a:alpha val="87842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09D9B9C-B5CA-41F2-A1E6-A58182D4156D}"/>
              </a:ext>
            </a:extLst>
          </p:cNvPr>
          <p:cNvGrpSpPr/>
          <p:nvPr/>
        </p:nvGrpSpPr>
        <p:grpSpPr>
          <a:xfrm>
            <a:off x="2840414" y="3601003"/>
            <a:ext cx="689131" cy="418432"/>
            <a:chOff x="2840414" y="3601003"/>
            <a:chExt cx="689131" cy="418432"/>
          </a:xfrm>
        </p:grpSpPr>
        <p:sp>
          <p:nvSpPr>
            <p:cNvPr id="47" name="MH_Other_6">
              <a:extLst>
                <a:ext uri="{FF2B5EF4-FFF2-40B4-BE49-F238E27FC236}">
                  <a16:creationId xmlns="" xmlns:a16="http://schemas.microsoft.com/office/drawing/2014/main" id="{409922D4-BC1F-4671-B5C0-382541D1B22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21574610">
              <a:off x="2840414" y="3601003"/>
              <a:ext cx="689131" cy="418432"/>
            </a:xfrm>
            <a:custGeom>
              <a:avLst/>
              <a:gdLst>
                <a:gd name="connsiteX0" fmla="*/ 565035 w 1250798"/>
                <a:gd name="connsiteY0" fmla="*/ 114747 h 759470"/>
                <a:gd name="connsiteX1" fmla="*/ 1201486 w 1250798"/>
                <a:gd name="connsiteY1" fmla="*/ 8577 h 759470"/>
                <a:gd name="connsiteX2" fmla="*/ 1250798 w 1250798"/>
                <a:gd name="connsiteY2" fmla="*/ 19739 h 759470"/>
                <a:gd name="connsiteX3" fmla="*/ 1235810 w 1250798"/>
                <a:gd name="connsiteY3" fmla="*/ 68025 h 759470"/>
                <a:gd name="connsiteX4" fmla="*/ 192662 w 1250798"/>
                <a:gd name="connsiteY4" fmla="*/ 759470 h 759470"/>
                <a:gd name="connsiteX5" fmla="*/ 76910 w 1250798"/>
                <a:gd name="connsiteY5" fmla="*/ 753625 h 759470"/>
                <a:gd name="connsiteX6" fmla="*/ 0 w 1250798"/>
                <a:gd name="connsiteY6" fmla="*/ 741887 h 759470"/>
                <a:gd name="connsiteX7" fmla="*/ 28289 w 1250798"/>
                <a:gd name="connsiteY7" fmla="*/ 669414 h 759470"/>
                <a:gd name="connsiteX8" fmla="*/ 81103 w 1250798"/>
                <a:gd name="connsiteY8" fmla="*/ 566247 h 759470"/>
                <a:gd name="connsiteX9" fmla="*/ 565035 w 1250798"/>
                <a:gd name="connsiteY9" fmla="*/ 11474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798" h="759470">
                  <a:moveTo>
                    <a:pt x="565035" y="114747"/>
                  </a:moveTo>
                  <a:cubicBezTo>
                    <a:pt x="761094" y="19302"/>
                    <a:pt x="982573" y="-18587"/>
                    <a:pt x="1201486" y="8577"/>
                  </a:cubicBezTo>
                  <a:lnTo>
                    <a:pt x="1250798" y="19739"/>
                  </a:lnTo>
                  <a:lnTo>
                    <a:pt x="1235810" y="68025"/>
                  </a:lnTo>
                  <a:cubicBezTo>
                    <a:pt x="1063946" y="474359"/>
                    <a:pt x="661599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89"/>
                    <a:pt x="81103" y="566247"/>
                  </a:cubicBezTo>
                  <a:cubicBezTo>
                    <a:pt x="198338" y="363191"/>
                    <a:pt x="368977" y="210191"/>
                    <a:pt x="565035" y="1147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8" name="MH_Other_156">
              <a:extLst>
                <a:ext uri="{FF2B5EF4-FFF2-40B4-BE49-F238E27FC236}">
                  <a16:creationId xmlns="" xmlns:a16="http://schemas.microsoft.com/office/drawing/2014/main" id="{C9C6086C-9DBD-4A6F-8A26-A558C0C78C03}"/>
                </a:ext>
              </a:extLst>
            </p:cNvPr>
            <p:cNvSpPr>
              <a:spLocks noChangeAspect="1"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3056504" y="3716370"/>
              <a:ext cx="248374" cy="223913"/>
            </a:xfrm>
            <a:custGeom>
              <a:avLst/>
              <a:gdLst>
                <a:gd name="T0" fmla="*/ 812168355 w 106"/>
                <a:gd name="T1" fmla="*/ 965307081 h 95"/>
                <a:gd name="T2" fmla="*/ 577891455 w 106"/>
                <a:gd name="T3" fmla="*/ 1139377024 h 95"/>
                <a:gd name="T4" fmla="*/ 577891455 w 106"/>
                <a:gd name="T5" fmla="*/ 886182572 h 95"/>
                <a:gd name="T6" fmla="*/ 312371836 w 106"/>
                <a:gd name="T7" fmla="*/ 490564003 h 95"/>
                <a:gd name="T8" fmla="*/ 0 w 106"/>
                <a:gd name="T9" fmla="*/ 870357670 h 95"/>
                <a:gd name="T10" fmla="*/ 624743672 w 106"/>
                <a:gd name="T11" fmla="*/ 1297626043 h 95"/>
                <a:gd name="T12" fmla="*/ 827789714 w 106"/>
                <a:gd name="T13" fmla="*/ 1281801141 h 95"/>
                <a:gd name="T14" fmla="*/ 1046449208 w 106"/>
                <a:gd name="T15" fmla="*/ 1503345789 h 95"/>
                <a:gd name="T16" fmla="*/ 983975632 w 106"/>
                <a:gd name="T17" fmla="*/ 1234326435 h 95"/>
                <a:gd name="T18" fmla="*/ 1249491297 w 106"/>
                <a:gd name="T19" fmla="*/ 949482179 h 95"/>
                <a:gd name="T20" fmla="*/ 999593038 w 106"/>
                <a:gd name="T21" fmla="*/ 981131983 h 95"/>
                <a:gd name="T22" fmla="*/ 812168355 w 106"/>
                <a:gd name="T23" fmla="*/ 965307081 h 95"/>
                <a:gd name="T24" fmla="*/ 1030831803 w 106"/>
                <a:gd name="T25" fmla="*/ 0 h 95"/>
                <a:gd name="T26" fmla="*/ 406084177 w 106"/>
                <a:gd name="T27" fmla="*/ 427268373 h 95"/>
                <a:gd name="T28" fmla="*/ 671599842 w 106"/>
                <a:gd name="T29" fmla="*/ 791233161 h 95"/>
                <a:gd name="T30" fmla="*/ 671599842 w 106"/>
                <a:gd name="T31" fmla="*/ 965307081 h 95"/>
                <a:gd name="T32" fmla="*/ 843407120 w 106"/>
                <a:gd name="T33" fmla="*/ 838707866 h 95"/>
                <a:gd name="T34" fmla="*/ 1030831803 w 106"/>
                <a:gd name="T35" fmla="*/ 870357670 h 95"/>
                <a:gd name="T36" fmla="*/ 1655575475 w 106"/>
                <a:gd name="T37" fmla="*/ 427268373 h 95"/>
                <a:gd name="T38" fmla="*/ 1030831803 w 106"/>
                <a:gd name="T39" fmla="*/ 0 h 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6" h="95">
                  <a:moveTo>
                    <a:pt x="52" y="61"/>
                  </a:moveTo>
                  <a:cubicBezTo>
                    <a:pt x="50" y="62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0"/>
                    <a:pt x="20" y="41"/>
                    <a:pt x="20" y="31"/>
                  </a:cubicBezTo>
                  <a:cubicBezTo>
                    <a:pt x="8" y="36"/>
                    <a:pt x="0" y="45"/>
                    <a:pt x="0" y="55"/>
                  </a:cubicBezTo>
                  <a:cubicBezTo>
                    <a:pt x="0" y="70"/>
                    <a:pt x="18" y="82"/>
                    <a:pt x="40" y="82"/>
                  </a:cubicBezTo>
                  <a:cubicBezTo>
                    <a:pt x="45" y="82"/>
                    <a:pt x="49" y="82"/>
                    <a:pt x="53" y="8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7"/>
                    <a:pt x="80" y="60"/>
                  </a:cubicBezTo>
                  <a:cubicBezTo>
                    <a:pt x="75" y="61"/>
                    <a:pt x="69" y="62"/>
                    <a:pt x="64" y="62"/>
                  </a:cubicBezTo>
                  <a:cubicBezTo>
                    <a:pt x="60" y="62"/>
                    <a:pt x="56" y="62"/>
                    <a:pt x="52" y="61"/>
                  </a:cubicBezTo>
                  <a:close/>
                  <a:moveTo>
                    <a:pt x="66" y="0"/>
                  </a:moveTo>
                  <a:cubicBezTo>
                    <a:pt x="44" y="0"/>
                    <a:pt x="26" y="12"/>
                    <a:pt x="26" y="27"/>
                  </a:cubicBezTo>
                  <a:cubicBezTo>
                    <a:pt x="26" y="36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7" y="54"/>
                    <a:pt x="62" y="55"/>
                    <a:pt x="66" y="55"/>
                  </a:cubicBezTo>
                  <a:cubicBezTo>
                    <a:pt x="88" y="55"/>
                    <a:pt x="106" y="42"/>
                    <a:pt x="106" y="27"/>
                  </a:cubicBezTo>
                  <a:cubicBezTo>
                    <a:pt x="106" y="12"/>
                    <a:pt x="88" y="0"/>
                    <a:pt x="66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sp>
        <p:nvSpPr>
          <p:cNvPr id="59" name="MH_SubTitle_1">
            <a:extLst>
              <a:ext uri="{FF2B5EF4-FFF2-40B4-BE49-F238E27FC236}">
                <a16:creationId xmlns="" xmlns:a16="http://schemas.microsoft.com/office/drawing/2014/main" id="{5843B329-32CE-461E-9663-B0197965C14A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80118" y="4060524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进度控制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MH_SubTitle_1">
            <a:extLst>
              <a:ext uri="{FF2B5EF4-FFF2-40B4-BE49-F238E27FC236}">
                <a16:creationId xmlns="" xmlns:a16="http://schemas.microsoft.com/office/drawing/2014/main" id="{25BAFE55-D3C6-4B62-91CE-8334C7DFBF92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57473" y="4041783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质量控制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BE43FC08-B8CD-48C4-B48C-2C65A0D05CE0}"/>
              </a:ext>
            </a:extLst>
          </p:cNvPr>
          <p:cNvCxnSpPr>
            <a:cxnSpLocks/>
          </p:cNvCxnSpPr>
          <p:nvPr/>
        </p:nvCxnSpPr>
        <p:spPr>
          <a:xfrm flipH="1">
            <a:off x="5295973" y="2913659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îšlîdè">
            <a:extLst>
              <a:ext uri="{FF2B5EF4-FFF2-40B4-BE49-F238E27FC236}">
                <a16:creationId xmlns="" xmlns:a16="http://schemas.microsoft.com/office/drawing/2014/main" id="{63BC6CED-1E79-4403-AEE3-DE97D0887CF7}"/>
              </a:ext>
            </a:extLst>
          </p:cNvPr>
          <p:cNvSpPr txBox="1"/>
          <p:nvPr/>
        </p:nvSpPr>
        <p:spPr>
          <a:xfrm>
            <a:off x="5295973" y="3017716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cxnSp>
        <p:nvCxnSpPr>
          <p:cNvPr id="95" name="直接连接符 94">
            <a:extLst>
              <a:ext uri="{FF2B5EF4-FFF2-40B4-BE49-F238E27FC236}">
                <a16:creationId xmlns="" xmlns:a16="http://schemas.microsoft.com/office/drawing/2014/main" id="{DF0F1693-F56C-4AB5-944F-6B4C8E603672}"/>
              </a:ext>
            </a:extLst>
          </p:cNvPr>
          <p:cNvCxnSpPr>
            <a:cxnSpLocks/>
          </p:cNvCxnSpPr>
          <p:nvPr/>
        </p:nvCxnSpPr>
        <p:spPr>
          <a:xfrm flipH="1">
            <a:off x="4648482" y="3534497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="" xmlns:a16="http://schemas.microsoft.com/office/drawing/2014/main" id="{4167FF8D-88AA-4A80-A8E0-7DB9ADC4E5D8}"/>
              </a:ext>
            </a:extLst>
          </p:cNvPr>
          <p:cNvCxnSpPr>
            <a:cxnSpLocks/>
          </p:cNvCxnSpPr>
          <p:nvPr/>
        </p:nvCxnSpPr>
        <p:spPr>
          <a:xfrm flipH="1">
            <a:off x="4648482" y="4155335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="" xmlns:a16="http://schemas.microsoft.com/office/drawing/2014/main" id="{953B3B21-1E92-46FB-A85E-823E32A2042D}"/>
              </a:ext>
            </a:extLst>
          </p:cNvPr>
          <p:cNvCxnSpPr>
            <a:cxnSpLocks/>
          </p:cNvCxnSpPr>
          <p:nvPr/>
        </p:nvCxnSpPr>
        <p:spPr>
          <a:xfrm flipH="1">
            <a:off x="5295973" y="4776172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îšlîdè">
            <a:extLst>
              <a:ext uri="{FF2B5EF4-FFF2-40B4-BE49-F238E27FC236}">
                <a16:creationId xmlns="" xmlns:a16="http://schemas.microsoft.com/office/drawing/2014/main" id="{DDDD8D91-D927-42AC-B30A-817A5EB09E7F}"/>
              </a:ext>
            </a:extLst>
          </p:cNvPr>
          <p:cNvSpPr txBox="1"/>
          <p:nvPr/>
        </p:nvSpPr>
        <p:spPr>
          <a:xfrm>
            <a:off x="5295973" y="3657623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sp>
        <p:nvSpPr>
          <p:cNvPr id="99" name="îšlîdè">
            <a:extLst>
              <a:ext uri="{FF2B5EF4-FFF2-40B4-BE49-F238E27FC236}">
                <a16:creationId xmlns="" xmlns:a16="http://schemas.microsoft.com/office/drawing/2014/main" id="{5003C519-5EA8-45C8-8FE0-9E776BDC5314}"/>
              </a:ext>
            </a:extLst>
          </p:cNvPr>
          <p:cNvSpPr txBox="1"/>
          <p:nvPr/>
        </p:nvSpPr>
        <p:spPr>
          <a:xfrm>
            <a:off x="5295973" y="4297529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sp>
        <p:nvSpPr>
          <p:cNvPr id="101" name="MH_SubTitle_1">
            <a:extLst>
              <a:ext uri="{FF2B5EF4-FFF2-40B4-BE49-F238E27FC236}">
                <a16:creationId xmlns="" xmlns:a16="http://schemas.microsoft.com/office/drawing/2014/main" id="{38D2993D-2B81-4DA6-9F21-46583DDC1103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48976" y="3014681"/>
            <a:ext cx="624955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" name="MH_SubTitle_1">
            <a:extLst>
              <a:ext uri="{FF2B5EF4-FFF2-40B4-BE49-F238E27FC236}">
                <a16:creationId xmlns="" xmlns:a16="http://schemas.microsoft.com/office/drawing/2014/main" id="{E5C616D0-76BD-4E10-A838-63F55D314A17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8482" y="3662493"/>
            <a:ext cx="62594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进度控制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3" name="MH_SubTitle_1">
            <a:extLst>
              <a:ext uri="{FF2B5EF4-FFF2-40B4-BE49-F238E27FC236}">
                <a16:creationId xmlns="" xmlns:a16="http://schemas.microsoft.com/office/drawing/2014/main" id="{B9EA2F04-86A2-452C-8301-24239AA4EA99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630707" y="4291680"/>
            <a:ext cx="66149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5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5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1290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6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1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39" grpId="0" animBg="1"/>
      <p:bldP spid="40" grpId="0" animBg="1"/>
      <p:bldP spid="41" grpId="0" animBg="1"/>
      <p:bldP spid="94" grpId="0"/>
      <p:bldP spid="98" grpId="0"/>
      <p:bldP spid="99" grpId="0"/>
      <p:bldP spid="101" grpId="0"/>
      <p:bldP spid="102" grpId="0"/>
      <p:bldP spid="1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安全管理例行工作得到进一步深化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04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53" name="ïS1ïḑè">
            <a:extLst>
              <a:ext uri="{FF2B5EF4-FFF2-40B4-BE49-F238E27FC236}">
                <a16:creationId xmlns="" xmlns:a16="http://schemas.microsoft.com/office/drawing/2014/main" id="{3159F77E-7CEE-48E7-8A1B-88E8167BEF3D}"/>
              </a:ext>
            </a:extLst>
          </p:cNvPr>
          <p:cNvSpPr/>
          <p:nvPr/>
        </p:nvSpPr>
        <p:spPr>
          <a:xfrm>
            <a:off x="631776" y="3498198"/>
            <a:ext cx="7909109" cy="11881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iṣļîďe">
            <a:extLst>
              <a:ext uri="{FF2B5EF4-FFF2-40B4-BE49-F238E27FC236}">
                <a16:creationId xmlns="" xmlns:a16="http://schemas.microsoft.com/office/drawing/2014/main" id="{0B1FB420-6A38-4CDE-94DD-EC664C2A8A68}"/>
              </a:ext>
            </a:extLst>
          </p:cNvPr>
          <p:cNvSpPr/>
          <p:nvPr/>
        </p:nvSpPr>
        <p:spPr>
          <a:xfrm>
            <a:off x="6888662" y="2190653"/>
            <a:ext cx="1544768" cy="1188132"/>
          </a:xfrm>
          <a:prstGeom prst="rect">
            <a:avLst/>
          </a:prstGeom>
          <a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artisticBlur radius="2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ïšļíḓê">
            <a:extLst>
              <a:ext uri="{FF2B5EF4-FFF2-40B4-BE49-F238E27FC236}">
                <a16:creationId xmlns="" xmlns:a16="http://schemas.microsoft.com/office/drawing/2014/main" id="{0CD33820-3B01-45C9-A342-0B43EE8640BD}"/>
              </a:ext>
            </a:extLst>
          </p:cNvPr>
          <p:cNvSpPr/>
          <p:nvPr/>
        </p:nvSpPr>
        <p:spPr>
          <a:xfrm>
            <a:off x="5217274" y="2190653"/>
            <a:ext cx="1544768" cy="11881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îšḻiḓé">
            <a:extLst>
              <a:ext uri="{FF2B5EF4-FFF2-40B4-BE49-F238E27FC236}">
                <a16:creationId xmlns="" xmlns:a16="http://schemas.microsoft.com/office/drawing/2014/main" id="{578777B5-2DD4-4E4F-9CF2-34068A9CFE91}"/>
              </a:ext>
            </a:extLst>
          </p:cNvPr>
          <p:cNvSpPr/>
          <p:nvPr/>
        </p:nvSpPr>
        <p:spPr>
          <a:xfrm>
            <a:off x="3545886" y="2190653"/>
            <a:ext cx="1544768" cy="1188132"/>
          </a:xfrm>
          <a:prstGeom prst="rect">
            <a:avLst/>
          </a:prstGeom>
          <a:blipFill dpi="0" rotWithShape="1">
            <a:blip r:embed="rId11" cstate="print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artisticBlur radius="2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F80CF514-F9BC-42BC-909A-5B3B5FE866F6}"/>
              </a:ext>
            </a:extLst>
          </p:cNvPr>
          <p:cNvCxnSpPr/>
          <p:nvPr/>
        </p:nvCxnSpPr>
        <p:spPr>
          <a:xfrm>
            <a:off x="752970" y="2224943"/>
            <a:ext cx="0" cy="1188000"/>
          </a:xfrm>
          <a:prstGeom prst="line">
            <a:avLst/>
          </a:prstGeom>
          <a:ln w="38100" cap="rnd">
            <a:solidFill>
              <a:schemeClr val="accent1">
                <a:lumMod val="60000"/>
                <a:lumOff val="4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íṣḷïḑê">
            <a:extLst>
              <a:ext uri="{FF2B5EF4-FFF2-40B4-BE49-F238E27FC236}">
                <a16:creationId xmlns="" xmlns:a16="http://schemas.microsoft.com/office/drawing/2014/main" id="{A2ADAA0B-B4B9-4E55-835F-3DA27B539B69}"/>
              </a:ext>
            </a:extLst>
          </p:cNvPr>
          <p:cNvSpPr/>
          <p:nvPr/>
        </p:nvSpPr>
        <p:spPr>
          <a:xfrm>
            <a:off x="953598" y="2414582"/>
            <a:ext cx="2465668" cy="108618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85000" lnSpcReduction="20000"/>
          </a:bodyPr>
          <a:lstStyle/>
          <a:p>
            <a:pPr marL="228594" indent="-228594">
              <a:lnSpc>
                <a:spcPct val="15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此部分内容作为文字排版占位显示（建议使用主题字体）</a:t>
            </a:r>
          </a:p>
          <a:p>
            <a:pPr marL="228594" indent="-228594">
              <a:lnSpc>
                <a:spcPct val="15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如需更改请在（设置形状格式）菜单下（文本选项）中调整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28594" indent="-228594">
              <a:lnSpc>
                <a:spcPct val="15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如需更改请在（设置形状格式）菜单下（文本选项）中调整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228594" indent="-228594">
              <a:lnSpc>
                <a:spcPct val="15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ïş1íďê">
            <a:extLst>
              <a:ext uri="{FF2B5EF4-FFF2-40B4-BE49-F238E27FC236}">
                <a16:creationId xmlns="" xmlns:a16="http://schemas.microsoft.com/office/drawing/2014/main" id="{6706CC0F-6AE5-4B14-BBBE-F82BD1B6C572}"/>
              </a:ext>
            </a:extLst>
          </p:cNvPr>
          <p:cNvSpPr txBox="1">
            <a:spLocks/>
          </p:cNvSpPr>
          <p:nvPr/>
        </p:nvSpPr>
        <p:spPr bwMode="auto">
          <a:xfrm>
            <a:off x="953598" y="2001669"/>
            <a:ext cx="2178156" cy="38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标题文本预设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27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3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24761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5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53" grpId="0" animBg="1"/>
      <p:bldP spid="54" grpId="0" animBg="1"/>
      <p:bldP spid="55" grpId="0" animBg="1"/>
      <p:bldP spid="56" grpId="0" animBg="1"/>
      <p:bldP spid="58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发现问题及时进行通报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3E9B10A-F024-42B9-B45D-D0069F187BB5}"/>
              </a:ext>
            </a:extLst>
          </p:cNvPr>
          <p:cNvSpPr/>
          <p:nvPr/>
        </p:nvSpPr>
        <p:spPr>
          <a:xfrm>
            <a:off x="342900" y="1746780"/>
            <a:ext cx="8477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举一反三，吸取教训，杜绝同类违章现象的再次发生，促使员工规范作业。</a:t>
            </a:r>
          </a:p>
        </p:txBody>
      </p:sp>
      <p:sp>
        <p:nvSpPr>
          <p:cNvPr id="75" name="îś1îďê">
            <a:extLst>
              <a:ext uri="{FF2B5EF4-FFF2-40B4-BE49-F238E27FC236}">
                <a16:creationId xmlns="" xmlns:a16="http://schemas.microsoft.com/office/drawing/2014/main" id="{8330D364-2DA7-40E1-89BF-2D04BB48C936}"/>
              </a:ext>
            </a:extLst>
          </p:cNvPr>
          <p:cNvSpPr/>
          <p:nvPr/>
        </p:nvSpPr>
        <p:spPr>
          <a:xfrm>
            <a:off x="520431" y="3972714"/>
            <a:ext cx="8103139" cy="1171125"/>
          </a:xfrm>
          <a:prstGeom prst="trapezoid">
            <a:avLst>
              <a:gd name="adj" fmla="val 99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9" name="î$ḻîdè">
            <a:extLst>
              <a:ext uri="{FF2B5EF4-FFF2-40B4-BE49-F238E27FC236}">
                <a16:creationId xmlns="" xmlns:a16="http://schemas.microsoft.com/office/drawing/2014/main" id="{366DAD9F-8DEA-4AE7-98D8-7CFA17C5B6A7}"/>
              </a:ext>
            </a:extLst>
          </p:cNvPr>
          <p:cNvSpPr/>
          <p:nvPr/>
        </p:nvSpPr>
        <p:spPr>
          <a:xfrm>
            <a:off x="3623677" y="2333825"/>
            <a:ext cx="1896645" cy="2101548"/>
          </a:xfrm>
          <a:prstGeom prst="snip1Rect">
            <a:avLst>
              <a:gd name="adj" fmla="val 29383"/>
            </a:avLst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00" name="işḻîḑè">
            <a:extLst>
              <a:ext uri="{FF2B5EF4-FFF2-40B4-BE49-F238E27FC236}">
                <a16:creationId xmlns="" xmlns:a16="http://schemas.microsoft.com/office/drawing/2014/main" id="{A52CED3F-EB38-4063-9765-46CAD5ED7654}"/>
              </a:ext>
            </a:extLst>
          </p:cNvPr>
          <p:cNvGrpSpPr/>
          <p:nvPr/>
        </p:nvGrpSpPr>
        <p:grpSpPr>
          <a:xfrm>
            <a:off x="3854177" y="2664701"/>
            <a:ext cx="1435647" cy="1063130"/>
            <a:chOff x="574750" y="3417636"/>
            <a:chExt cx="1893859" cy="1599588"/>
          </a:xfrm>
        </p:grpSpPr>
        <p:cxnSp>
          <p:nvCxnSpPr>
            <p:cNvPr id="103" name="直接连接符 102">
              <a:extLst>
                <a:ext uri="{FF2B5EF4-FFF2-40B4-BE49-F238E27FC236}">
                  <a16:creationId xmlns="" xmlns:a16="http://schemas.microsoft.com/office/drawing/2014/main" id="{E3570630-0694-414B-AB4D-951F233A7C70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îsļïdé">
              <a:extLst>
                <a:ext uri="{FF2B5EF4-FFF2-40B4-BE49-F238E27FC236}">
                  <a16:creationId xmlns="" xmlns:a16="http://schemas.microsoft.com/office/drawing/2014/main" id="{E4B845FE-F618-40C2-A44C-A0C2BFA27AA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105" name="íṩ1iḓé">
              <a:extLst>
                <a:ext uri="{FF2B5EF4-FFF2-40B4-BE49-F238E27FC236}">
                  <a16:creationId xmlns="" xmlns:a16="http://schemas.microsoft.com/office/drawing/2014/main" id="{67ADBF35-10CF-4B85-9DA5-B21D064508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107" name="íŝļïďe">
              <a:extLst>
                <a:ext uri="{FF2B5EF4-FFF2-40B4-BE49-F238E27FC236}">
                  <a16:creationId xmlns="" xmlns:a16="http://schemas.microsoft.com/office/drawing/2014/main" id="{49820BC9-2B4D-41CB-9DA6-392B415F3C2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02</a:t>
              </a:r>
            </a:p>
          </p:txBody>
        </p:sp>
      </p:grpSp>
      <p:sp>
        <p:nvSpPr>
          <p:cNvPr id="101" name="ï$ľíde">
            <a:extLst>
              <a:ext uri="{FF2B5EF4-FFF2-40B4-BE49-F238E27FC236}">
                <a16:creationId xmlns="" xmlns:a16="http://schemas.microsoft.com/office/drawing/2014/main" id="{02280743-ACB6-4379-897E-21BD6F54973A}"/>
              </a:ext>
            </a:extLst>
          </p:cNvPr>
          <p:cNvSpPr/>
          <p:nvPr/>
        </p:nvSpPr>
        <p:spPr>
          <a:xfrm>
            <a:off x="3623678" y="4353504"/>
            <a:ext cx="1896645" cy="81869"/>
          </a:xfrm>
          <a:prstGeom prst="rect">
            <a:avLst/>
          </a:prstGeom>
          <a:solidFill>
            <a:srgbClr val="E57E20"/>
          </a:solidFill>
          <a:ln w="3175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2" name="iś1idè">
            <a:extLst>
              <a:ext uri="{FF2B5EF4-FFF2-40B4-BE49-F238E27FC236}">
                <a16:creationId xmlns="" xmlns:a16="http://schemas.microsoft.com/office/drawing/2014/main" id="{2425BEBD-46FB-46BA-BF9B-1E7E001DE47F}"/>
              </a:ext>
            </a:extLst>
          </p:cNvPr>
          <p:cNvSpPr>
            <a:spLocks/>
          </p:cNvSpPr>
          <p:nvPr/>
        </p:nvSpPr>
        <p:spPr bwMode="auto">
          <a:xfrm>
            <a:off x="5041808" y="2333825"/>
            <a:ext cx="478515" cy="478515"/>
          </a:xfrm>
          <a:custGeom>
            <a:avLst/>
            <a:gdLst>
              <a:gd name="T0" fmla="*/ 608 w 608"/>
              <a:gd name="T1" fmla="*/ 0 h 608"/>
              <a:gd name="T2" fmla="*/ 0 w 608"/>
              <a:gd name="T3" fmla="*/ 0 h 608"/>
              <a:gd name="T4" fmla="*/ 608 w 608"/>
              <a:gd name="T5" fmla="*/ 608 h 608"/>
              <a:gd name="T6" fmla="*/ 608 w 608"/>
              <a:gd name="T7" fmla="*/ 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8" h="608">
                <a:moveTo>
                  <a:pt x="608" y="0"/>
                </a:moveTo>
                <a:lnTo>
                  <a:pt x="0" y="0"/>
                </a:lnTo>
                <a:lnTo>
                  <a:pt x="608" y="608"/>
                </a:lnTo>
                <a:lnTo>
                  <a:pt x="608" y="0"/>
                </a:lnTo>
                <a:close/>
              </a:path>
            </a:pathLst>
          </a:custGeom>
          <a:solidFill>
            <a:srgbClr val="E57E20"/>
          </a:solidFill>
          <a:ln w="3175">
            <a:noFill/>
            <a:prstDash val="solid"/>
            <a:round/>
            <a:headEnd/>
            <a:tailEnd/>
          </a:ln>
          <a:effectLst/>
        </p:spPr>
        <p:txBody>
          <a:bodyPr vert="horz" wrap="square" lIns="121920" tIns="60960" rIns="121920" bIns="60960" anchor="t" anchorCtr="0" compatLnSpc="1">
            <a:prstTxWarp prst="textNoShape">
              <a:avLst/>
            </a:prstTxWarp>
            <a:normAutofit/>
          </a:bodyPr>
          <a:lstStyle/>
          <a:p>
            <a:pPr lvl="0" algn="r"/>
            <a:r>
              <a:rPr lang="en-US" altLang="zh-CN" sz="1400" b="1">
                <a:solidFill>
                  <a:schemeClr val="bg1"/>
                </a:solidFill>
              </a:rPr>
              <a:t>2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  <p:grpSp>
        <p:nvGrpSpPr>
          <p:cNvPr id="89" name="i$ḻiḓê">
            <a:extLst>
              <a:ext uri="{FF2B5EF4-FFF2-40B4-BE49-F238E27FC236}">
                <a16:creationId xmlns="" xmlns:a16="http://schemas.microsoft.com/office/drawing/2014/main" id="{C9B13F9C-6737-41FA-B472-1D3440E68C62}"/>
              </a:ext>
            </a:extLst>
          </p:cNvPr>
          <p:cNvGrpSpPr/>
          <p:nvPr/>
        </p:nvGrpSpPr>
        <p:grpSpPr>
          <a:xfrm>
            <a:off x="1422186" y="2333825"/>
            <a:ext cx="1896646" cy="2101548"/>
            <a:chOff x="247577" y="3140968"/>
            <a:chExt cx="2501994" cy="2772295"/>
          </a:xfrm>
        </p:grpSpPr>
        <p:sp>
          <p:nvSpPr>
            <p:cNvPr id="96" name="ïşḻïḍe">
              <a:extLst>
                <a:ext uri="{FF2B5EF4-FFF2-40B4-BE49-F238E27FC236}">
                  <a16:creationId xmlns="" xmlns:a16="http://schemas.microsoft.com/office/drawing/2014/main" id="{461CD064-5255-455C-9662-56203CC40F96}"/>
                </a:ext>
              </a:extLst>
            </p:cNvPr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7" name="îṥľîdé">
              <a:extLst>
                <a:ext uri="{FF2B5EF4-FFF2-40B4-BE49-F238E27FC236}">
                  <a16:creationId xmlns="" xmlns:a16="http://schemas.microsoft.com/office/drawing/2014/main" id="{B375DC1A-1187-42BE-92E6-5182183CCA01}"/>
                </a:ext>
              </a:extLst>
            </p:cNvPr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8" name="îş1iḋè">
              <a:extLst>
                <a:ext uri="{FF2B5EF4-FFF2-40B4-BE49-F238E27FC236}">
                  <a16:creationId xmlns="" xmlns:a16="http://schemas.microsoft.com/office/drawing/2014/main" id="{E80CE650-FFFD-494E-B909-E701A2C39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330" y="3140968"/>
              <a:ext cx="631241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90" name="ïṡḷide">
            <a:extLst>
              <a:ext uri="{FF2B5EF4-FFF2-40B4-BE49-F238E27FC236}">
                <a16:creationId xmlns="" xmlns:a16="http://schemas.microsoft.com/office/drawing/2014/main" id="{6931F253-EC85-4F4A-99A4-193CB94A7719}"/>
              </a:ext>
            </a:extLst>
          </p:cNvPr>
          <p:cNvGrpSpPr/>
          <p:nvPr/>
        </p:nvGrpSpPr>
        <p:grpSpPr>
          <a:xfrm>
            <a:off x="1652686" y="2664701"/>
            <a:ext cx="1435647" cy="1063130"/>
            <a:chOff x="574750" y="3417636"/>
            <a:chExt cx="1893859" cy="1599588"/>
          </a:xfrm>
        </p:grpSpPr>
        <p:cxnSp>
          <p:nvCxnSpPr>
            <p:cNvPr id="91" name="直接连接符 90">
              <a:extLst>
                <a:ext uri="{FF2B5EF4-FFF2-40B4-BE49-F238E27FC236}">
                  <a16:creationId xmlns="" xmlns:a16="http://schemas.microsoft.com/office/drawing/2014/main" id="{97B0A1C6-ABB5-46B0-837D-CA06F0485FF4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ïŝlídê">
              <a:extLst>
                <a:ext uri="{FF2B5EF4-FFF2-40B4-BE49-F238E27FC236}">
                  <a16:creationId xmlns="" xmlns:a16="http://schemas.microsoft.com/office/drawing/2014/main" id="{578E4937-B955-4310-86CA-F442F4DC4A4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3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93" name="íṧlïďé">
              <a:extLst>
                <a:ext uri="{FF2B5EF4-FFF2-40B4-BE49-F238E27FC236}">
                  <a16:creationId xmlns="" xmlns:a16="http://schemas.microsoft.com/office/drawing/2014/main" id="{89E7C378-8AB0-4B1F-9D31-D846A23812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95" name="ïṩlíḋè">
              <a:extLst>
                <a:ext uri="{FF2B5EF4-FFF2-40B4-BE49-F238E27FC236}">
                  <a16:creationId xmlns="" xmlns:a16="http://schemas.microsoft.com/office/drawing/2014/main" id="{92ADB7F1-3574-4520-8F10-3477860869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01</a:t>
              </a:r>
            </a:p>
          </p:txBody>
        </p:sp>
      </p:grpSp>
      <p:grpSp>
        <p:nvGrpSpPr>
          <p:cNvPr id="79" name="ïŝļîḓe">
            <a:extLst>
              <a:ext uri="{FF2B5EF4-FFF2-40B4-BE49-F238E27FC236}">
                <a16:creationId xmlns="" xmlns:a16="http://schemas.microsoft.com/office/drawing/2014/main" id="{0A651A00-7B80-4B52-8A5D-12CA0E661F22}"/>
              </a:ext>
            </a:extLst>
          </p:cNvPr>
          <p:cNvGrpSpPr/>
          <p:nvPr/>
        </p:nvGrpSpPr>
        <p:grpSpPr>
          <a:xfrm>
            <a:off x="5825168" y="2333825"/>
            <a:ext cx="1896646" cy="2101548"/>
            <a:chOff x="247577" y="3140968"/>
            <a:chExt cx="2501994" cy="2772295"/>
          </a:xfrm>
        </p:grpSpPr>
        <p:sp>
          <p:nvSpPr>
            <p:cNvPr id="86" name="î$1ïďe">
              <a:extLst>
                <a:ext uri="{FF2B5EF4-FFF2-40B4-BE49-F238E27FC236}">
                  <a16:creationId xmlns="" xmlns:a16="http://schemas.microsoft.com/office/drawing/2014/main" id="{207A4F84-CB47-410F-A7E9-9D715398CEFB}"/>
                </a:ext>
              </a:extLst>
            </p:cNvPr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/>
            </a:p>
          </p:txBody>
        </p:sp>
        <p:sp>
          <p:nvSpPr>
            <p:cNvPr id="87" name="iSḻîḋè">
              <a:extLst>
                <a:ext uri="{FF2B5EF4-FFF2-40B4-BE49-F238E27FC236}">
                  <a16:creationId xmlns="" xmlns:a16="http://schemas.microsoft.com/office/drawing/2014/main" id="{7F60D3D9-65B9-4984-B21E-C813134C7354}"/>
                </a:ext>
              </a:extLst>
            </p:cNvPr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sz="1200"/>
            </a:p>
          </p:txBody>
        </p:sp>
        <p:sp>
          <p:nvSpPr>
            <p:cNvPr id="88" name="iṡḻïḑé">
              <a:extLst>
                <a:ext uri="{FF2B5EF4-FFF2-40B4-BE49-F238E27FC236}">
                  <a16:creationId xmlns="" xmlns:a16="http://schemas.microsoft.com/office/drawing/2014/main" id="{BA34BD02-71FE-4109-B7A3-75A9086FB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80" name="ïṡḷiďê">
            <a:extLst>
              <a:ext uri="{FF2B5EF4-FFF2-40B4-BE49-F238E27FC236}">
                <a16:creationId xmlns="" xmlns:a16="http://schemas.microsoft.com/office/drawing/2014/main" id="{3907F8CD-D535-4ACA-9AFE-59A4BFBDB6C7}"/>
              </a:ext>
            </a:extLst>
          </p:cNvPr>
          <p:cNvGrpSpPr/>
          <p:nvPr/>
        </p:nvGrpSpPr>
        <p:grpSpPr>
          <a:xfrm>
            <a:off x="6055666" y="2664701"/>
            <a:ext cx="1435647" cy="1063130"/>
            <a:chOff x="574750" y="3417636"/>
            <a:chExt cx="1893859" cy="1599588"/>
          </a:xfrm>
        </p:grpSpPr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FDDC666D-F854-4F99-A62B-2B0164B5AECB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ïşļïdê">
              <a:extLst>
                <a:ext uri="{FF2B5EF4-FFF2-40B4-BE49-F238E27FC236}">
                  <a16:creationId xmlns="" xmlns:a16="http://schemas.microsoft.com/office/drawing/2014/main" id="{A96E5CCA-3CA1-4181-8A8C-78F9BAB122E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83" name="íṩ1ïḋê">
              <a:extLst>
                <a:ext uri="{FF2B5EF4-FFF2-40B4-BE49-F238E27FC236}">
                  <a16:creationId xmlns="" xmlns:a16="http://schemas.microsoft.com/office/drawing/2014/main" id="{B9D766D5-2883-4627-9D7B-90864EE264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85" name="ïṩḷiḑê">
              <a:extLst>
                <a:ext uri="{FF2B5EF4-FFF2-40B4-BE49-F238E27FC236}">
                  <a16:creationId xmlns="" xmlns:a16="http://schemas.microsoft.com/office/drawing/2014/main" id="{9C868DBA-2A20-4013-BEE2-7B19DDF466A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03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5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93147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75" grpId="0" animBg="1"/>
      <p:bldP spid="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加大安全培训力度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06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7" name="îṩliḋé">
            <a:extLst>
              <a:ext uri="{FF2B5EF4-FFF2-40B4-BE49-F238E27FC236}">
                <a16:creationId xmlns="" xmlns:a16="http://schemas.microsoft.com/office/drawing/2014/main" id="{3CFA9DEB-DB91-45C8-B459-2F5CF811937D}"/>
              </a:ext>
            </a:extLst>
          </p:cNvPr>
          <p:cNvSpPr/>
          <p:nvPr/>
        </p:nvSpPr>
        <p:spPr>
          <a:xfrm>
            <a:off x="905420" y="3848658"/>
            <a:ext cx="3834016" cy="10461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1" name="ïsļîḑè">
            <a:extLst>
              <a:ext uri="{FF2B5EF4-FFF2-40B4-BE49-F238E27FC236}">
                <a16:creationId xmlns="" xmlns:a16="http://schemas.microsoft.com/office/drawing/2014/main" id="{9BD05D4F-7B11-4E1B-B06F-CE7912A102EB}"/>
              </a:ext>
            </a:extLst>
          </p:cNvPr>
          <p:cNvGrpSpPr/>
          <p:nvPr/>
        </p:nvGrpSpPr>
        <p:grpSpPr>
          <a:xfrm>
            <a:off x="1048586" y="4144152"/>
            <a:ext cx="1526639" cy="647964"/>
            <a:chOff x="3575720" y="4462582"/>
            <a:chExt cx="2140566" cy="908538"/>
          </a:xfrm>
        </p:grpSpPr>
        <p:sp>
          <p:nvSpPr>
            <p:cNvPr id="44" name="ïṩľïḋê">
              <a:extLst>
                <a:ext uri="{FF2B5EF4-FFF2-40B4-BE49-F238E27FC236}">
                  <a16:creationId xmlns="" xmlns:a16="http://schemas.microsoft.com/office/drawing/2014/main" id="{8B0AAFDD-376C-42F9-834D-FC78B3AFD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45" name="ïṧļïďé">
              <a:extLst>
                <a:ext uri="{FF2B5EF4-FFF2-40B4-BE49-F238E27FC236}">
                  <a16:creationId xmlns="" xmlns:a16="http://schemas.microsoft.com/office/drawing/2014/main" id="{4B987831-FB0E-48BC-BA7F-E4228CF14A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</p:grpSp>
      <p:sp>
        <p:nvSpPr>
          <p:cNvPr id="39" name="iṩlîḑê">
            <a:extLst>
              <a:ext uri="{FF2B5EF4-FFF2-40B4-BE49-F238E27FC236}">
                <a16:creationId xmlns="" xmlns:a16="http://schemas.microsoft.com/office/drawing/2014/main" id="{A2D90962-18D3-4BF8-ACFC-F84CE05BC9E3}"/>
              </a:ext>
            </a:extLst>
          </p:cNvPr>
          <p:cNvSpPr/>
          <p:nvPr/>
        </p:nvSpPr>
        <p:spPr>
          <a:xfrm>
            <a:off x="5218953" y="1830597"/>
            <a:ext cx="3601197" cy="306423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947E9DA-882D-4746-96EE-865829A12CAE}"/>
              </a:ext>
            </a:extLst>
          </p:cNvPr>
          <p:cNvSpPr/>
          <p:nvPr/>
        </p:nvSpPr>
        <p:spPr>
          <a:xfrm>
            <a:off x="926398" y="2828097"/>
            <a:ext cx="3878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开展安全教育和培训，对安规进行了年度考试，通过培训和考试有力地提高了员工的安全知识水平。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5C52933-EE19-4470-9D55-05072FE80A2C}"/>
              </a:ext>
            </a:extLst>
          </p:cNvPr>
          <p:cNvSpPr/>
          <p:nvPr/>
        </p:nvSpPr>
        <p:spPr>
          <a:xfrm>
            <a:off x="926141" y="226281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强化安全生产观念</a:t>
            </a:r>
            <a:endParaRPr lang="en-US" altLang="zh-CN" sz="16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en-US" sz="1600" b="1" dirty="0">
                <a:solidFill>
                  <a:schemeClr val="accent1"/>
                </a:solidFill>
                <a:latin typeface="+mj-ea"/>
                <a:ea typeface="+mj-ea"/>
              </a:rPr>
              <a:t>提升全民安全素质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D739D9CD-F210-4D80-A5E4-D521B2807AEF}"/>
              </a:ext>
            </a:extLst>
          </p:cNvPr>
          <p:cNvSpPr/>
          <p:nvPr/>
        </p:nvSpPr>
        <p:spPr>
          <a:xfrm>
            <a:off x="905420" y="1916334"/>
            <a:ext cx="3878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开展安全教育和培训提高员工的安全知识水平。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99353E3-C0D5-438E-B624-1ACF36DD9BD8}"/>
              </a:ext>
            </a:extLst>
          </p:cNvPr>
          <p:cNvGrpSpPr/>
          <p:nvPr/>
        </p:nvGrpSpPr>
        <p:grpSpPr>
          <a:xfrm>
            <a:off x="1477310" y="3431192"/>
            <a:ext cx="669190" cy="669191"/>
            <a:chOff x="1477310" y="3470104"/>
            <a:chExt cx="669190" cy="669191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12373EAF-3039-48C1-B063-75968B8A9233}"/>
                </a:ext>
              </a:extLst>
            </p:cNvPr>
            <p:cNvGrpSpPr/>
            <p:nvPr/>
          </p:nvGrpSpPr>
          <p:grpSpPr>
            <a:xfrm>
              <a:off x="1477310" y="3470104"/>
              <a:ext cx="669190" cy="669191"/>
              <a:chOff x="980097" y="3258913"/>
              <a:chExt cx="823149" cy="823150"/>
            </a:xfrm>
          </p:grpSpPr>
          <p:sp>
            <p:nvSpPr>
              <p:cNvPr id="51" name="MH_Other_4">
                <a:extLst>
                  <a:ext uri="{FF2B5EF4-FFF2-40B4-BE49-F238E27FC236}">
                    <a16:creationId xmlns="" xmlns:a16="http://schemas.microsoft.com/office/drawing/2014/main" id="{B11B9F32-EAD2-4130-8F1D-15B9369401C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52" name="MH_Title_1">
                <a:extLst>
                  <a:ext uri="{FF2B5EF4-FFF2-40B4-BE49-F238E27FC236}">
                    <a16:creationId xmlns="" xmlns:a16="http://schemas.microsoft.com/office/drawing/2014/main" id="{B7DE7D95-A455-4555-AF8E-70C5DA5FF81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0" name="iS1ïďé">
              <a:extLst>
                <a:ext uri="{FF2B5EF4-FFF2-40B4-BE49-F238E27FC236}">
                  <a16:creationId xmlns="" xmlns:a16="http://schemas.microsoft.com/office/drawing/2014/main" id="{9ABCADC8-C05A-42B7-8D83-C1F922BB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161" y="3661905"/>
              <a:ext cx="359490" cy="342843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3F9D76D0-9C39-4BD5-AB57-EADD05385FFD}"/>
              </a:ext>
            </a:extLst>
          </p:cNvPr>
          <p:cNvGrpSpPr/>
          <p:nvPr/>
        </p:nvGrpSpPr>
        <p:grpSpPr>
          <a:xfrm>
            <a:off x="3481871" y="3431192"/>
            <a:ext cx="669190" cy="669191"/>
            <a:chOff x="3481871" y="3470104"/>
            <a:chExt cx="669190" cy="669191"/>
          </a:xfrm>
        </p:grpSpPr>
        <p:grpSp>
          <p:nvGrpSpPr>
            <p:cNvPr id="53" name="组合 52">
              <a:extLst>
                <a:ext uri="{FF2B5EF4-FFF2-40B4-BE49-F238E27FC236}">
                  <a16:creationId xmlns="" xmlns:a16="http://schemas.microsoft.com/office/drawing/2014/main" id="{EFE74431-AAC4-45FE-B751-2A7A733EF0FE}"/>
                </a:ext>
              </a:extLst>
            </p:cNvPr>
            <p:cNvGrpSpPr/>
            <p:nvPr/>
          </p:nvGrpSpPr>
          <p:grpSpPr>
            <a:xfrm>
              <a:off x="3481871" y="3470104"/>
              <a:ext cx="669190" cy="669191"/>
              <a:chOff x="980097" y="3258913"/>
              <a:chExt cx="823149" cy="823150"/>
            </a:xfrm>
          </p:grpSpPr>
          <p:sp>
            <p:nvSpPr>
              <p:cNvPr id="54" name="MH_Other_4">
                <a:extLst>
                  <a:ext uri="{FF2B5EF4-FFF2-40B4-BE49-F238E27FC236}">
                    <a16:creationId xmlns="" xmlns:a16="http://schemas.microsoft.com/office/drawing/2014/main" id="{9FBE6772-E3D8-44E3-B3AF-EC204FEB7BA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55" name="MH_Title_1">
                <a:extLst>
                  <a:ext uri="{FF2B5EF4-FFF2-40B4-BE49-F238E27FC236}">
                    <a16:creationId xmlns="" xmlns:a16="http://schemas.microsoft.com/office/drawing/2014/main" id="{EC06AA54-C7B6-49A3-8EEC-CE9B545F7E5C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1" name="í$ļîḑê">
              <a:extLst>
                <a:ext uri="{FF2B5EF4-FFF2-40B4-BE49-F238E27FC236}">
                  <a16:creationId xmlns="" xmlns:a16="http://schemas.microsoft.com/office/drawing/2014/main" id="{3EECFF92-90D9-42EB-9803-967BBF1F2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11" y="3661905"/>
              <a:ext cx="359490" cy="342843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6" name="ïsļîḑè">
            <a:extLst>
              <a:ext uri="{FF2B5EF4-FFF2-40B4-BE49-F238E27FC236}">
                <a16:creationId xmlns="" xmlns:a16="http://schemas.microsoft.com/office/drawing/2014/main" id="{FBA52A61-51AD-4597-914B-2C3A81F7D5BC}"/>
              </a:ext>
            </a:extLst>
          </p:cNvPr>
          <p:cNvGrpSpPr/>
          <p:nvPr/>
        </p:nvGrpSpPr>
        <p:grpSpPr>
          <a:xfrm>
            <a:off x="3054742" y="4177383"/>
            <a:ext cx="1526639" cy="647964"/>
            <a:chOff x="3575720" y="4462582"/>
            <a:chExt cx="2140566" cy="908538"/>
          </a:xfrm>
        </p:grpSpPr>
        <p:sp>
          <p:nvSpPr>
            <p:cNvPr id="57" name="ïṩľïḋê">
              <a:extLst>
                <a:ext uri="{FF2B5EF4-FFF2-40B4-BE49-F238E27FC236}">
                  <a16:creationId xmlns="" xmlns:a16="http://schemas.microsoft.com/office/drawing/2014/main" id="{11E56C0F-92C5-46FA-B6EB-8F717BEB1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58" name="ïṧļïďé">
              <a:extLst>
                <a:ext uri="{FF2B5EF4-FFF2-40B4-BE49-F238E27FC236}">
                  <a16:creationId xmlns="" xmlns:a16="http://schemas.microsoft.com/office/drawing/2014/main" id="{50304FFC-1FB1-4ED0-8318-75BDBBB4864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072233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7" grpId="0" animBg="1"/>
      <p:bldP spid="39" grpId="0" animBg="1"/>
      <p:bldP spid="2" grpId="0"/>
      <p:bldP spid="4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强化农民工的安全教育和管理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67" name="îşliḓé">
            <a:extLst>
              <a:ext uri="{FF2B5EF4-FFF2-40B4-BE49-F238E27FC236}">
                <a16:creationId xmlns="" xmlns:a16="http://schemas.microsoft.com/office/drawing/2014/main" id="{0FEDCC59-E2F0-4BAF-ABD6-2CADA344F54A}"/>
              </a:ext>
            </a:extLst>
          </p:cNvPr>
          <p:cNvSpPr/>
          <p:nvPr/>
        </p:nvSpPr>
        <p:spPr>
          <a:xfrm>
            <a:off x="502444" y="2193965"/>
            <a:ext cx="3511399" cy="2949536"/>
          </a:xfrm>
          <a:custGeom>
            <a:avLst/>
            <a:gdLst>
              <a:gd name="connsiteX0" fmla="*/ 2548799 w 5097598"/>
              <a:gd name="connsiteY0" fmla="*/ 0 h 4005229"/>
              <a:gd name="connsiteX1" fmla="*/ 5097598 w 5097598"/>
              <a:gd name="connsiteY1" fmla="*/ 2381785 h 4005229"/>
              <a:gd name="connsiteX2" fmla="*/ 4515576 w 5097598"/>
              <a:gd name="connsiteY2" fmla="*/ 3896822 h 4005229"/>
              <a:gd name="connsiteX3" fmla="*/ 4410140 w 5097598"/>
              <a:gd name="connsiteY3" fmla="*/ 4005229 h 4005229"/>
              <a:gd name="connsiteX4" fmla="*/ 687458 w 5097598"/>
              <a:gd name="connsiteY4" fmla="*/ 4005229 h 4005229"/>
              <a:gd name="connsiteX5" fmla="*/ 582022 w 5097598"/>
              <a:gd name="connsiteY5" fmla="*/ 3896822 h 4005229"/>
              <a:gd name="connsiteX6" fmla="*/ 0 w 5097598"/>
              <a:gd name="connsiteY6" fmla="*/ 2381785 h 4005229"/>
              <a:gd name="connsiteX7" fmla="*/ 2548799 w 5097598"/>
              <a:gd name="connsiteY7" fmla="*/ 0 h 4005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7598" h="4005229">
                <a:moveTo>
                  <a:pt x="2548799" y="0"/>
                </a:moveTo>
                <a:cubicBezTo>
                  <a:pt x="3956462" y="0"/>
                  <a:pt x="5097598" y="1066361"/>
                  <a:pt x="5097598" y="2381785"/>
                </a:cubicBezTo>
                <a:cubicBezTo>
                  <a:pt x="5097598" y="2957283"/>
                  <a:pt x="4879178" y="3485109"/>
                  <a:pt x="4515576" y="3896822"/>
                </a:cubicBezTo>
                <a:lnTo>
                  <a:pt x="4410140" y="4005229"/>
                </a:lnTo>
                <a:lnTo>
                  <a:pt x="687458" y="4005229"/>
                </a:lnTo>
                <a:lnTo>
                  <a:pt x="582022" y="3896822"/>
                </a:lnTo>
                <a:cubicBezTo>
                  <a:pt x="218421" y="3485109"/>
                  <a:pt x="0" y="2957283"/>
                  <a:pt x="0" y="2381785"/>
                </a:cubicBezTo>
                <a:cubicBezTo>
                  <a:pt x="0" y="1066361"/>
                  <a:pt x="1141136" y="0"/>
                  <a:pt x="2548799" y="0"/>
                </a:cubicBezTo>
                <a:close/>
              </a:path>
            </a:pathLst>
          </a:custGeom>
          <a:blipFill dpi="0" rotWithShape="1">
            <a:blip r:embed="rId11" cstate="print"/>
            <a:srcRect/>
            <a:stretch>
              <a:fillRect/>
            </a:stretch>
          </a:blipFill>
          <a:ln w="571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9" name="îŝ1íḍê">
            <a:extLst>
              <a:ext uri="{FF2B5EF4-FFF2-40B4-BE49-F238E27FC236}">
                <a16:creationId xmlns="" xmlns:a16="http://schemas.microsoft.com/office/drawing/2014/main" id="{19CD19F0-095F-4A27-9BF5-25FA326529C5}"/>
              </a:ext>
            </a:extLst>
          </p:cNvPr>
          <p:cNvSpPr txBox="1"/>
          <p:nvPr/>
        </p:nvSpPr>
        <p:spPr>
          <a:xfrm>
            <a:off x="3958639" y="2644504"/>
            <a:ext cx="3951986" cy="711567"/>
          </a:xfrm>
          <a:prstGeom prst="rect">
            <a:avLst/>
          </a:prstGeom>
          <a:noFill/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000"/>
            </a:lvl1pPr>
          </a:lstStyle>
          <a:p>
            <a:r>
              <a:rPr lang="en-US" altLang="zh-CN" sz="800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</a:rPr>
              <a:t>单击要填充的形状；</a:t>
            </a:r>
            <a:r>
              <a:rPr lang="en-US" altLang="zh-CN" sz="800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</a:rPr>
              <a:t>在“格式”选项卡上的“形状样式”组中，单击“形状填充”旁边的箭头，然后单击「图片或纹理填充」； </a:t>
            </a:r>
            <a:r>
              <a:rPr lang="en-US" altLang="zh-CN" sz="800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</a:rPr>
              <a:t>找到包含需要使用的图片的文件夹，单击该图片，然后单击“插入”；</a:t>
            </a:r>
            <a:r>
              <a:rPr lang="en-US" altLang="zh-CN" sz="800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800" dirty="0">
                <a:latin typeface="楷体" panose="02010609060101010101" pitchFamily="49" charset="-122"/>
                <a:ea typeface="楷体" panose="02010609060101010101" pitchFamily="49" charset="-122"/>
              </a:rPr>
              <a:t>使用图片工具“裁剪”下拉菜单中的「填充」可对图片进行调整</a:t>
            </a:r>
          </a:p>
        </p:txBody>
      </p:sp>
      <p:sp>
        <p:nvSpPr>
          <p:cNvPr id="80" name="îs1ïďê">
            <a:extLst>
              <a:ext uri="{FF2B5EF4-FFF2-40B4-BE49-F238E27FC236}">
                <a16:creationId xmlns="" xmlns:a16="http://schemas.microsoft.com/office/drawing/2014/main" id="{6D254481-4D1E-49E6-BACA-A57275DBB4EF}"/>
              </a:ext>
            </a:extLst>
          </p:cNvPr>
          <p:cNvSpPr txBox="1"/>
          <p:nvPr/>
        </p:nvSpPr>
        <p:spPr>
          <a:xfrm>
            <a:off x="3958639" y="2353170"/>
            <a:ext cx="39519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安全教育</a:t>
            </a:r>
          </a:p>
        </p:txBody>
      </p:sp>
      <p:sp>
        <p:nvSpPr>
          <p:cNvPr id="75" name="îṥ1ïḋé">
            <a:extLst>
              <a:ext uri="{FF2B5EF4-FFF2-40B4-BE49-F238E27FC236}">
                <a16:creationId xmlns="" xmlns:a16="http://schemas.microsoft.com/office/drawing/2014/main" id="{7D2ED057-473E-4753-926D-F3FF6019015F}"/>
              </a:ext>
            </a:extLst>
          </p:cNvPr>
          <p:cNvSpPr txBox="1"/>
          <p:nvPr/>
        </p:nvSpPr>
        <p:spPr>
          <a:xfrm>
            <a:off x="4364191" y="3863766"/>
            <a:ext cx="3546435" cy="711567"/>
          </a:xfrm>
          <a:prstGeom prst="rect">
            <a:avLst/>
          </a:prstGeom>
          <a:noFill/>
        </p:spPr>
        <p:txBody>
          <a:bodyPr wrap="square" lIns="90000" tIns="46800" rIns="90000" bIns="46800">
            <a:normAutofit fontScale="77500" lnSpcReduction="20000"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000"/>
            </a:lvl1pPr>
          </a:lstStyle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单击要填充的形状；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在“格式”选项卡上的“形状样式”组中，单击“形状填充”旁边的箭头，然后单击「图片或纹理填充」； 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找到包含需要使用的图片的文件夹，单击该图片，然后单击“插入”；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使用图片工具“裁剪”下拉菜单中的「填充」可对图片进行调整</a:t>
            </a:r>
          </a:p>
        </p:txBody>
      </p:sp>
      <p:sp>
        <p:nvSpPr>
          <p:cNvPr id="76" name="îṩ1ïḑè">
            <a:extLst>
              <a:ext uri="{FF2B5EF4-FFF2-40B4-BE49-F238E27FC236}">
                <a16:creationId xmlns="" xmlns:a16="http://schemas.microsoft.com/office/drawing/2014/main" id="{1853290F-C7D5-43A8-86AF-464116ADCDE1}"/>
              </a:ext>
            </a:extLst>
          </p:cNvPr>
          <p:cNvSpPr txBox="1"/>
          <p:nvPr/>
        </p:nvSpPr>
        <p:spPr>
          <a:xfrm>
            <a:off x="4364191" y="3572432"/>
            <a:ext cx="3546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合理化管理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="" xmlns:a16="http://schemas.microsoft.com/office/drawing/2014/main" id="{387D02B1-7679-4737-B7C0-D2D34117C20D}"/>
              </a:ext>
            </a:extLst>
          </p:cNvPr>
          <p:cNvCxnSpPr/>
          <p:nvPr/>
        </p:nvCxnSpPr>
        <p:spPr>
          <a:xfrm>
            <a:off x="4013843" y="3413735"/>
            <a:ext cx="3962839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688ACEB-447D-42AA-8B23-7D59CD5CDFA0}"/>
              </a:ext>
            </a:extLst>
          </p:cNvPr>
          <p:cNvGrpSpPr/>
          <p:nvPr/>
        </p:nvGrpSpPr>
        <p:grpSpPr>
          <a:xfrm>
            <a:off x="3190831" y="2347868"/>
            <a:ext cx="609219" cy="609220"/>
            <a:chOff x="3190831" y="2347868"/>
            <a:chExt cx="675413" cy="675414"/>
          </a:xfrm>
        </p:grpSpPr>
        <p:grpSp>
          <p:nvGrpSpPr>
            <p:cNvPr id="82" name="组合 81">
              <a:extLst>
                <a:ext uri="{FF2B5EF4-FFF2-40B4-BE49-F238E27FC236}">
                  <a16:creationId xmlns="" xmlns:a16="http://schemas.microsoft.com/office/drawing/2014/main" id="{D1E4BC78-1311-492A-A928-4B99A4E38429}"/>
                </a:ext>
              </a:extLst>
            </p:cNvPr>
            <p:cNvGrpSpPr/>
            <p:nvPr/>
          </p:nvGrpSpPr>
          <p:grpSpPr>
            <a:xfrm>
              <a:off x="3190831" y="2347868"/>
              <a:ext cx="675413" cy="675414"/>
              <a:chOff x="980097" y="3258913"/>
              <a:chExt cx="823149" cy="823150"/>
            </a:xfrm>
          </p:grpSpPr>
          <p:sp>
            <p:nvSpPr>
              <p:cNvPr id="83" name="MH_Other_4">
                <a:extLst>
                  <a:ext uri="{FF2B5EF4-FFF2-40B4-BE49-F238E27FC236}">
                    <a16:creationId xmlns="" xmlns:a16="http://schemas.microsoft.com/office/drawing/2014/main" id="{F7C0F369-E0FC-467A-B7AD-F67C9267A6E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84" name="MH_Title_1">
                <a:extLst>
                  <a:ext uri="{FF2B5EF4-FFF2-40B4-BE49-F238E27FC236}">
                    <a16:creationId xmlns="" xmlns:a16="http://schemas.microsoft.com/office/drawing/2014/main" id="{2FAB59F6-03CE-4E6A-A089-9AAA24D60A0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78" name="iṡľiḋê">
              <a:extLst>
                <a:ext uri="{FF2B5EF4-FFF2-40B4-BE49-F238E27FC236}">
                  <a16:creationId xmlns="" xmlns:a16="http://schemas.microsoft.com/office/drawing/2014/main" id="{1A0B6C97-A930-426C-86DB-401C58C705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80938" y="2574692"/>
              <a:ext cx="295198" cy="221767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B0295EE-3108-4EB7-9A61-859EE116C0F1}"/>
              </a:ext>
            </a:extLst>
          </p:cNvPr>
          <p:cNvGrpSpPr/>
          <p:nvPr/>
        </p:nvGrpSpPr>
        <p:grpSpPr>
          <a:xfrm>
            <a:off x="3654475" y="3580762"/>
            <a:ext cx="609219" cy="609220"/>
            <a:chOff x="3654475" y="3580762"/>
            <a:chExt cx="675413" cy="675414"/>
          </a:xfrm>
        </p:grpSpPr>
        <p:grpSp>
          <p:nvGrpSpPr>
            <p:cNvPr id="85" name="组合 84">
              <a:extLst>
                <a:ext uri="{FF2B5EF4-FFF2-40B4-BE49-F238E27FC236}">
                  <a16:creationId xmlns="" xmlns:a16="http://schemas.microsoft.com/office/drawing/2014/main" id="{C3A2D224-C883-4710-AFC9-2D2C55241EBF}"/>
                </a:ext>
              </a:extLst>
            </p:cNvPr>
            <p:cNvGrpSpPr/>
            <p:nvPr/>
          </p:nvGrpSpPr>
          <p:grpSpPr>
            <a:xfrm>
              <a:off x="3654475" y="3580762"/>
              <a:ext cx="675413" cy="675414"/>
              <a:chOff x="980097" y="3258913"/>
              <a:chExt cx="823149" cy="823150"/>
            </a:xfrm>
          </p:grpSpPr>
          <p:sp>
            <p:nvSpPr>
              <p:cNvPr id="86" name="MH_Other_4">
                <a:extLst>
                  <a:ext uri="{FF2B5EF4-FFF2-40B4-BE49-F238E27FC236}">
                    <a16:creationId xmlns="" xmlns:a16="http://schemas.microsoft.com/office/drawing/2014/main" id="{123BC6BE-A749-47BE-B56B-DB834370AEF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87" name="MH_Title_1">
                <a:extLst>
                  <a:ext uri="{FF2B5EF4-FFF2-40B4-BE49-F238E27FC236}">
                    <a16:creationId xmlns="" xmlns:a16="http://schemas.microsoft.com/office/drawing/2014/main" id="{673D61BF-2865-4184-BADB-320C31A2708C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74" name="ïṣḻîḓê">
              <a:extLst>
                <a:ext uri="{FF2B5EF4-FFF2-40B4-BE49-F238E27FC236}">
                  <a16:creationId xmlns="" xmlns:a16="http://schemas.microsoft.com/office/drawing/2014/main" id="{4FF01A0F-93B1-4996-80BC-27D4B4F5C0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36440" y="3750600"/>
              <a:ext cx="295198" cy="315176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39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3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076444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7" grpId="0" animBg="1"/>
      <p:bldP spid="79" grpId="0"/>
      <p:bldP spid="80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加强安全施工工器具管理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76465BD-8327-4DC5-9149-86863C9E4B61}"/>
              </a:ext>
            </a:extLst>
          </p:cNvPr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>
              <a:extLst>
                <a:ext uri="{FF2B5EF4-FFF2-40B4-BE49-F238E27FC236}">
                  <a16:creationId xmlns="" xmlns:a16="http://schemas.microsoft.com/office/drawing/2014/main" id="{A7190715-5F4C-40C7-9863-CD3CBBA6FCFD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>
              <a:extLst>
                <a:ext uri="{FF2B5EF4-FFF2-40B4-BE49-F238E27FC236}">
                  <a16:creationId xmlns="" xmlns:a16="http://schemas.microsoft.com/office/drawing/2014/main" id="{B58D2E29-2292-4574-B946-D1C94002D59E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>
              <a:extLst>
                <a:ext uri="{FF2B5EF4-FFF2-40B4-BE49-F238E27FC236}">
                  <a16:creationId xmlns="" xmlns:a16="http://schemas.microsoft.com/office/drawing/2014/main" id="{5D4580A2-0E85-4DF6-BF22-9AA1AC5C6003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EBDD895F-AF25-496B-80E3-242BE7FA3D72}"/>
              </a:ext>
            </a:extLst>
          </p:cNvPr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>
              <a:extLst>
                <a:ext uri="{FF2B5EF4-FFF2-40B4-BE49-F238E27FC236}">
                  <a16:creationId xmlns="" xmlns:a16="http://schemas.microsoft.com/office/drawing/2014/main" id="{7A9B7BFA-BF01-4EC8-A12C-98DA65B0397E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>
              <a:extLst>
                <a:ext uri="{FF2B5EF4-FFF2-40B4-BE49-F238E27FC236}">
                  <a16:creationId xmlns="" xmlns:a16="http://schemas.microsoft.com/office/drawing/2014/main" id="{F0410079-A975-42BE-8D5C-A2C6BF09E3C1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>
              <a:extLst>
                <a:ext uri="{FF2B5EF4-FFF2-40B4-BE49-F238E27FC236}">
                  <a16:creationId xmlns="" xmlns:a16="http://schemas.microsoft.com/office/drawing/2014/main" id="{B974A1C5-2D2C-4F5F-9071-24CE48D16B1B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08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CC23ADD5-ABE1-401D-A613-81CAF5AB3497}"/>
              </a:ext>
            </a:extLst>
          </p:cNvPr>
          <p:cNvCxnSpPr>
            <a:stCxn id="57" idx="4"/>
          </p:cNvCxnSpPr>
          <p:nvPr/>
        </p:nvCxnSpPr>
        <p:spPr>
          <a:xfrm flipH="1" flipV="1">
            <a:off x="697916" y="3275466"/>
            <a:ext cx="2760605" cy="204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54FB968F-787B-48B0-BDE0-70B257C268C5}"/>
              </a:ext>
            </a:extLst>
          </p:cNvPr>
          <p:cNvCxnSpPr>
            <a:cxnSpLocks/>
            <a:stCxn id="56" idx="5"/>
          </p:cNvCxnSpPr>
          <p:nvPr/>
        </p:nvCxnSpPr>
        <p:spPr>
          <a:xfrm>
            <a:off x="5721124" y="3284020"/>
            <a:ext cx="264564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iŝľiḋé">
            <a:extLst>
              <a:ext uri="{FF2B5EF4-FFF2-40B4-BE49-F238E27FC236}">
                <a16:creationId xmlns="" xmlns:a16="http://schemas.microsoft.com/office/drawing/2014/main" id="{3D083699-EAB8-488A-A653-B4BA04B6D577}"/>
              </a:ext>
            </a:extLst>
          </p:cNvPr>
          <p:cNvGrpSpPr/>
          <p:nvPr/>
        </p:nvGrpSpPr>
        <p:grpSpPr>
          <a:xfrm>
            <a:off x="3458521" y="2413415"/>
            <a:ext cx="2262603" cy="1620180"/>
            <a:chOff x="4587598" y="2348880"/>
            <a:chExt cx="3016804" cy="2160240"/>
          </a:xfrm>
        </p:grpSpPr>
        <p:sp>
          <p:nvSpPr>
            <p:cNvPr id="56" name="îŝliďè">
              <a:extLst>
                <a:ext uri="{FF2B5EF4-FFF2-40B4-BE49-F238E27FC236}">
                  <a16:creationId xmlns="" xmlns:a16="http://schemas.microsoft.com/office/drawing/2014/main" id="{63351AAF-BC01-4890-AD93-563467D52ADA}"/>
                </a:ext>
              </a:extLst>
            </p:cNvPr>
            <p:cNvSpPr/>
            <p:nvPr/>
          </p:nvSpPr>
          <p:spPr bwMode="auto">
            <a:xfrm>
              <a:off x="6092234" y="2357559"/>
              <a:ext cx="1512168" cy="1152128"/>
            </a:xfrm>
            <a:custGeom>
              <a:avLst/>
              <a:gdLst>
                <a:gd name="connsiteX0" fmla="*/ 0 w 1512168"/>
                <a:gd name="connsiteY0" fmla="*/ 0 h 1152128"/>
                <a:gd name="connsiteX1" fmla="*/ 578978 w 1512168"/>
                <a:gd name="connsiteY1" fmla="*/ 441126 h 1152128"/>
                <a:gd name="connsiteX2" fmla="*/ 578978 w 1512168"/>
                <a:gd name="connsiteY2" fmla="*/ 216024 h 1152128"/>
                <a:gd name="connsiteX3" fmla="*/ 759850 w 1512168"/>
                <a:gd name="connsiteY3" fmla="*/ 216024 h 1152128"/>
                <a:gd name="connsiteX4" fmla="*/ 759850 w 1512168"/>
                <a:gd name="connsiteY4" fmla="*/ 578933 h 1152128"/>
                <a:gd name="connsiteX5" fmla="*/ 1512168 w 1512168"/>
                <a:gd name="connsiteY5" fmla="*/ 1152128 h 1152128"/>
                <a:gd name="connsiteX6" fmla="*/ 0 w 1512168"/>
                <a:gd name="connsiteY6" fmla="*/ 11521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168" h="1152128">
                  <a:moveTo>
                    <a:pt x="0" y="0"/>
                  </a:moveTo>
                  <a:lnTo>
                    <a:pt x="578978" y="441126"/>
                  </a:lnTo>
                  <a:lnTo>
                    <a:pt x="578978" y="216024"/>
                  </a:lnTo>
                  <a:lnTo>
                    <a:pt x="759850" y="216024"/>
                  </a:lnTo>
                  <a:lnTo>
                    <a:pt x="759850" y="578933"/>
                  </a:lnTo>
                  <a:lnTo>
                    <a:pt x="1512168" y="1152128"/>
                  </a:lnTo>
                  <a:lnTo>
                    <a:pt x="0" y="1152128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1iďé">
              <a:extLst>
                <a:ext uri="{FF2B5EF4-FFF2-40B4-BE49-F238E27FC236}">
                  <a16:creationId xmlns="" xmlns:a16="http://schemas.microsoft.com/office/drawing/2014/main" id="{E7D5E82C-DC9F-4C35-8BCA-587FB4D033D8}"/>
                </a:ext>
              </a:extLst>
            </p:cNvPr>
            <p:cNvSpPr/>
            <p:nvPr/>
          </p:nvSpPr>
          <p:spPr bwMode="auto">
            <a:xfrm flipH="1">
              <a:off x="4587598" y="2348880"/>
              <a:ext cx="1512168" cy="1152128"/>
            </a:xfrm>
            <a:prstGeom prst="rtTriangle">
              <a:avLst/>
            </a:prstGeom>
            <a:solidFill>
              <a:srgbClr val="E57E20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îsḻïḓê">
              <a:extLst>
                <a:ext uri="{FF2B5EF4-FFF2-40B4-BE49-F238E27FC236}">
                  <a16:creationId xmlns="" xmlns:a16="http://schemas.microsoft.com/office/drawing/2014/main" id="{1035F49C-440F-4B1F-B161-0735E82CCEE0}"/>
                </a:ext>
              </a:extLst>
            </p:cNvPr>
            <p:cNvSpPr/>
            <p:nvPr/>
          </p:nvSpPr>
          <p:spPr bwMode="auto">
            <a:xfrm>
              <a:off x="4939254" y="3501008"/>
              <a:ext cx="1152128" cy="100811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slïḋé">
              <a:extLst>
                <a:ext uri="{FF2B5EF4-FFF2-40B4-BE49-F238E27FC236}">
                  <a16:creationId xmlns="" xmlns:a16="http://schemas.microsoft.com/office/drawing/2014/main" id="{86041316-D7FA-4705-B0CA-E90435CFBF62}"/>
                </a:ext>
              </a:extLst>
            </p:cNvPr>
            <p:cNvSpPr/>
            <p:nvPr/>
          </p:nvSpPr>
          <p:spPr bwMode="auto">
            <a:xfrm>
              <a:off x="6091382" y="3501008"/>
              <a:ext cx="1152128" cy="100811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ṣľîḋè">
              <a:extLst>
                <a:ext uri="{FF2B5EF4-FFF2-40B4-BE49-F238E27FC236}">
                  <a16:creationId xmlns="" xmlns:a16="http://schemas.microsoft.com/office/drawing/2014/main" id="{9F0CB23D-30E6-43FA-8E09-7042F9F65082}"/>
                </a:ext>
              </a:extLst>
            </p:cNvPr>
            <p:cNvSpPr txBox="1"/>
            <p:nvPr/>
          </p:nvSpPr>
          <p:spPr>
            <a:xfrm>
              <a:off x="5176556" y="3064002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iŝľïḍè">
              <a:extLst>
                <a:ext uri="{FF2B5EF4-FFF2-40B4-BE49-F238E27FC236}">
                  <a16:creationId xmlns="" xmlns:a16="http://schemas.microsoft.com/office/drawing/2014/main" id="{900FFEBD-DF94-4E7F-845F-272D2D3FE1AC}"/>
                </a:ext>
              </a:extLst>
            </p:cNvPr>
            <p:cNvSpPr txBox="1"/>
            <p:nvPr/>
          </p:nvSpPr>
          <p:spPr>
            <a:xfrm>
              <a:off x="5176556" y="3776788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62" name="ïṣḻïḑe">
              <a:extLst>
                <a:ext uri="{FF2B5EF4-FFF2-40B4-BE49-F238E27FC236}">
                  <a16:creationId xmlns="" xmlns:a16="http://schemas.microsoft.com/office/drawing/2014/main" id="{BB5E5545-73B9-4336-960E-2DA71580A328}"/>
                </a:ext>
              </a:extLst>
            </p:cNvPr>
            <p:cNvSpPr txBox="1"/>
            <p:nvPr/>
          </p:nvSpPr>
          <p:spPr>
            <a:xfrm>
              <a:off x="6099766" y="3066729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išḻiḓé">
              <a:extLst>
                <a:ext uri="{FF2B5EF4-FFF2-40B4-BE49-F238E27FC236}">
                  <a16:creationId xmlns="" xmlns:a16="http://schemas.microsoft.com/office/drawing/2014/main" id="{3AAA29DC-9B0C-4E50-9C37-131D1218A91B}"/>
                </a:ext>
              </a:extLst>
            </p:cNvPr>
            <p:cNvSpPr txBox="1"/>
            <p:nvPr/>
          </p:nvSpPr>
          <p:spPr>
            <a:xfrm>
              <a:off x="6099766" y="3782324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ísļïdê">
            <a:extLst>
              <a:ext uri="{FF2B5EF4-FFF2-40B4-BE49-F238E27FC236}">
                <a16:creationId xmlns="" xmlns:a16="http://schemas.microsoft.com/office/drawing/2014/main" id="{39D71371-479A-4AE9-8E9C-9093FEB4F729}"/>
              </a:ext>
            </a:extLst>
          </p:cNvPr>
          <p:cNvSpPr>
            <a:spLocks/>
          </p:cNvSpPr>
          <p:nvPr/>
        </p:nvSpPr>
        <p:spPr bwMode="auto">
          <a:xfrm>
            <a:off x="312827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（建议使用主题字体）</a:t>
            </a:r>
          </a:p>
        </p:txBody>
      </p:sp>
      <p:sp>
        <p:nvSpPr>
          <p:cNvPr id="31" name="îšľîḋè">
            <a:extLst>
              <a:ext uri="{FF2B5EF4-FFF2-40B4-BE49-F238E27FC236}">
                <a16:creationId xmlns="" xmlns:a16="http://schemas.microsoft.com/office/drawing/2014/main" id="{AE4AEB08-21BB-43CC-9BC2-793512FE2C32}"/>
              </a:ext>
            </a:extLst>
          </p:cNvPr>
          <p:cNvSpPr txBox="1">
            <a:spLocks/>
          </p:cNvSpPr>
          <p:nvPr/>
        </p:nvSpPr>
        <p:spPr bwMode="auto">
          <a:xfrm>
            <a:off x="312827" y="2210890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AC1ECF6-CAED-4402-8D3A-E66F2FCA5578}"/>
              </a:ext>
            </a:extLst>
          </p:cNvPr>
          <p:cNvGrpSpPr/>
          <p:nvPr/>
        </p:nvGrpSpPr>
        <p:grpSpPr>
          <a:xfrm>
            <a:off x="2341917" y="2174253"/>
            <a:ext cx="478322" cy="478323"/>
            <a:chOff x="2341917" y="2174253"/>
            <a:chExt cx="478322" cy="478323"/>
          </a:xfrm>
        </p:grpSpPr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075E1709-5BCF-4373-800F-DBF113F42324}"/>
                </a:ext>
              </a:extLst>
            </p:cNvPr>
            <p:cNvGrpSpPr/>
            <p:nvPr/>
          </p:nvGrpSpPr>
          <p:grpSpPr>
            <a:xfrm>
              <a:off x="2341917" y="2174253"/>
              <a:ext cx="478322" cy="478323"/>
              <a:chOff x="980097" y="3258913"/>
              <a:chExt cx="823149" cy="823150"/>
            </a:xfrm>
          </p:grpSpPr>
          <p:sp>
            <p:nvSpPr>
              <p:cNvPr id="67" name="MH_Other_4">
                <a:extLst>
                  <a:ext uri="{FF2B5EF4-FFF2-40B4-BE49-F238E27FC236}">
                    <a16:creationId xmlns="" xmlns:a16="http://schemas.microsoft.com/office/drawing/2014/main" id="{A16550F1-99D8-4BB0-8C38-124CFF9E20DA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68" name="MH_Title_1">
                <a:extLst>
                  <a:ext uri="{FF2B5EF4-FFF2-40B4-BE49-F238E27FC236}">
                    <a16:creationId xmlns="" xmlns:a16="http://schemas.microsoft.com/office/drawing/2014/main" id="{973C8054-568C-4B5C-8C8C-54B558CCDF5C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5" name="iṧḷîďe">
              <a:extLst>
                <a:ext uri="{FF2B5EF4-FFF2-40B4-BE49-F238E27FC236}">
                  <a16:creationId xmlns="" xmlns:a16="http://schemas.microsoft.com/office/drawing/2014/main" id="{2885E7CF-624D-4716-BBB7-505D001EC2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81683" y="2328787"/>
              <a:ext cx="198792" cy="18958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39" name="iśľiḑè">
            <a:extLst>
              <a:ext uri="{FF2B5EF4-FFF2-40B4-BE49-F238E27FC236}">
                <a16:creationId xmlns="" xmlns:a16="http://schemas.microsoft.com/office/drawing/2014/main" id="{951DAAF6-1F6B-4F3D-8893-FFDFD84D5AF0}"/>
              </a:ext>
            </a:extLst>
          </p:cNvPr>
          <p:cNvSpPr>
            <a:spLocks/>
          </p:cNvSpPr>
          <p:nvPr/>
        </p:nvSpPr>
        <p:spPr bwMode="auto">
          <a:xfrm>
            <a:off x="312827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（建议使用主题字体）</a:t>
            </a:r>
          </a:p>
        </p:txBody>
      </p:sp>
      <p:sp>
        <p:nvSpPr>
          <p:cNvPr id="40" name="îşḻïḍe">
            <a:extLst>
              <a:ext uri="{FF2B5EF4-FFF2-40B4-BE49-F238E27FC236}">
                <a16:creationId xmlns="" xmlns:a16="http://schemas.microsoft.com/office/drawing/2014/main" id="{AD15A696-FEC3-4BD1-903E-8AFE94DE7AB4}"/>
              </a:ext>
            </a:extLst>
          </p:cNvPr>
          <p:cNvSpPr txBox="1">
            <a:spLocks/>
          </p:cNvSpPr>
          <p:nvPr/>
        </p:nvSpPr>
        <p:spPr bwMode="auto">
          <a:xfrm>
            <a:off x="312827" y="3673115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AD55613-B3C7-4335-9391-9962FAEB24AB}"/>
              </a:ext>
            </a:extLst>
          </p:cNvPr>
          <p:cNvGrpSpPr/>
          <p:nvPr/>
        </p:nvGrpSpPr>
        <p:grpSpPr>
          <a:xfrm>
            <a:off x="2336050" y="3664401"/>
            <a:ext cx="478322" cy="478323"/>
            <a:chOff x="2336050" y="3664401"/>
            <a:chExt cx="478322" cy="478323"/>
          </a:xfrm>
        </p:grpSpPr>
        <p:grpSp>
          <p:nvGrpSpPr>
            <p:cNvPr id="75" name="组合 74">
              <a:extLst>
                <a:ext uri="{FF2B5EF4-FFF2-40B4-BE49-F238E27FC236}">
                  <a16:creationId xmlns="" xmlns:a16="http://schemas.microsoft.com/office/drawing/2014/main" id="{239589F7-8DC9-4E5B-8483-01007E99CE4F}"/>
                </a:ext>
              </a:extLst>
            </p:cNvPr>
            <p:cNvGrpSpPr/>
            <p:nvPr/>
          </p:nvGrpSpPr>
          <p:grpSpPr>
            <a:xfrm>
              <a:off x="2336050" y="3664401"/>
              <a:ext cx="478322" cy="478323"/>
              <a:chOff x="980097" y="3258913"/>
              <a:chExt cx="823149" cy="823150"/>
            </a:xfrm>
          </p:grpSpPr>
          <p:sp>
            <p:nvSpPr>
              <p:cNvPr id="76" name="MH_Other_4">
                <a:extLst>
                  <a:ext uri="{FF2B5EF4-FFF2-40B4-BE49-F238E27FC236}">
                    <a16:creationId xmlns="" xmlns:a16="http://schemas.microsoft.com/office/drawing/2014/main" id="{880F37AD-167A-412F-BE8D-EE9819975F83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77" name="MH_Title_1">
                <a:extLst>
                  <a:ext uri="{FF2B5EF4-FFF2-40B4-BE49-F238E27FC236}">
                    <a16:creationId xmlns="" xmlns:a16="http://schemas.microsoft.com/office/drawing/2014/main" id="{E7123555-DF5A-4244-81C9-DB74812CAF9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3" name="ïśľîḓè">
              <a:extLst>
                <a:ext uri="{FF2B5EF4-FFF2-40B4-BE49-F238E27FC236}">
                  <a16:creationId xmlns="" xmlns:a16="http://schemas.microsoft.com/office/drawing/2014/main" id="{C5DDC78B-62BD-4BA7-9267-46C3E026C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3413" y="3784745"/>
              <a:ext cx="175331" cy="198792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42" name="ïṡ1îďê">
            <a:extLst>
              <a:ext uri="{FF2B5EF4-FFF2-40B4-BE49-F238E27FC236}">
                <a16:creationId xmlns="" xmlns:a16="http://schemas.microsoft.com/office/drawing/2014/main" id="{6731E1C6-35B4-43E3-BBD2-F896B0D808B8}"/>
              </a:ext>
            </a:extLst>
          </p:cNvPr>
          <p:cNvSpPr>
            <a:spLocks/>
          </p:cNvSpPr>
          <p:nvPr/>
        </p:nvSpPr>
        <p:spPr bwMode="auto">
          <a:xfrm>
            <a:off x="6849601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ïŝlíďê">
            <a:extLst>
              <a:ext uri="{FF2B5EF4-FFF2-40B4-BE49-F238E27FC236}">
                <a16:creationId xmlns="" xmlns:a16="http://schemas.microsoft.com/office/drawing/2014/main" id="{59E6FD01-A768-465C-B9D8-98EA89847D70}"/>
              </a:ext>
            </a:extLst>
          </p:cNvPr>
          <p:cNvSpPr txBox="1">
            <a:spLocks/>
          </p:cNvSpPr>
          <p:nvPr/>
        </p:nvSpPr>
        <p:spPr bwMode="auto">
          <a:xfrm>
            <a:off x="6924037" y="2227711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EEAAC8B-645F-4CF3-9B7B-25951333C881}"/>
              </a:ext>
            </a:extLst>
          </p:cNvPr>
          <p:cNvGrpSpPr/>
          <p:nvPr/>
        </p:nvGrpSpPr>
        <p:grpSpPr>
          <a:xfrm>
            <a:off x="6351755" y="2210890"/>
            <a:ext cx="478322" cy="478323"/>
            <a:chOff x="6351755" y="2210890"/>
            <a:chExt cx="478322" cy="478323"/>
          </a:xfrm>
        </p:grpSpPr>
        <p:grpSp>
          <p:nvGrpSpPr>
            <p:cNvPr id="69" name="组合 68">
              <a:extLst>
                <a:ext uri="{FF2B5EF4-FFF2-40B4-BE49-F238E27FC236}">
                  <a16:creationId xmlns="" xmlns:a16="http://schemas.microsoft.com/office/drawing/2014/main" id="{58AF6C59-686C-47F9-8D96-5478F2AAC855}"/>
                </a:ext>
              </a:extLst>
            </p:cNvPr>
            <p:cNvGrpSpPr/>
            <p:nvPr/>
          </p:nvGrpSpPr>
          <p:grpSpPr>
            <a:xfrm>
              <a:off x="6351755" y="2210890"/>
              <a:ext cx="478322" cy="478323"/>
              <a:chOff x="980097" y="3258913"/>
              <a:chExt cx="823149" cy="823150"/>
            </a:xfrm>
          </p:grpSpPr>
          <p:sp>
            <p:nvSpPr>
              <p:cNvPr id="70" name="MH_Other_4">
                <a:extLst>
                  <a:ext uri="{FF2B5EF4-FFF2-40B4-BE49-F238E27FC236}">
                    <a16:creationId xmlns="" xmlns:a16="http://schemas.microsoft.com/office/drawing/2014/main" id="{8B8BD378-AAC6-4978-92FB-60AE13AD9A7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71" name="MH_Title_1">
                <a:extLst>
                  <a:ext uri="{FF2B5EF4-FFF2-40B4-BE49-F238E27FC236}">
                    <a16:creationId xmlns="" xmlns:a16="http://schemas.microsoft.com/office/drawing/2014/main" id="{59A1DB6A-77F1-4EEF-A19C-9232BDDC99C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1" name="í$ḻidé">
              <a:extLst>
                <a:ext uri="{FF2B5EF4-FFF2-40B4-BE49-F238E27FC236}">
                  <a16:creationId xmlns="" xmlns:a16="http://schemas.microsoft.com/office/drawing/2014/main" id="{917898CC-6BF4-48FB-AFB8-503CC50DA8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99172" y="2322659"/>
              <a:ext cx="198792" cy="198514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45" name="îṥľiḓé">
            <a:extLst>
              <a:ext uri="{FF2B5EF4-FFF2-40B4-BE49-F238E27FC236}">
                <a16:creationId xmlns="" xmlns:a16="http://schemas.microsoft.com/office/drawing/2014/main" id="{7F44F229-E9BF-4081-BDD6-4C6E842721FD}"/>
              </a:ext>
            </a:extLst>
          </p:cNvPr>
          <p:cNvSpPr>
            <a:spLocks/>
          </p:cNvSpPr>
          <p:nvPr/>
        </p:nvSpPr>
        <p:spPr bwMode="auto">
          <a:xfrm>
            <a:off x="6849601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ïṩľiḍè">
            <a:extLst>
              <a:ext uri="{FF2B5EF4-FFF2-40B4-BE49-F238E27FC236}">
                <a16:creationId xmlns="" xmlns:a16="http://schemas.microsoft.com/office/drawing/2014/main" id="{7EF0869B-8560-4253-9042-DB805710DE6C}"/>
              </a:ext>
            </a:extLst>
          </p:cNvPr>
          <p:cNvSpPr txBox="1">
            <a:spLocks/>
          </p:cNvSpPr>
          <p:nvPr/>
        </p:nvSpPr>
        <p:spPr bwMode="auto">
          <a:xfrm>
            <a:off x="6924037" y="3699926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CBB4F93-BB5A-49DF-98C7-BF6F4AF44207}"/>
              </a:ext>
            </a:extLst>
          </p:cNvPr>
          <p:cNvGrpSpPr/>
          <p:nvPr/>
        </p:nvGrpSpPr>
        <p:grpSpPr>
          <a:xfrm>
            <a:off x="6353711" y="3642988"/>
            <a:ext cx="478322" cy="478323"/>
            <a:chOff x="6353711" y="3642988"/>
            <a:chExt cx="478322" cy="478323"/>
          </a:xfrm>
        </p:grpSpPr>
        <p:grpSp>
          <p:nvGrpSpPr>
            <p:cNvPr id="72" name="组合 71">
              <a:extLst>
                <a:ext uri="{FF2B5EF4-FFF2-40B4-BE49-F238E27FC236}">
                  <a16:creationId xmlns="" xmlns:a16="http://schemas.microsoft.com/office/drawing/2014/main" id="{DD47C0BD-37AA-49F4-A9F1-840D2C8C9A90}"/>
                </a:ext>
              </a:extLst>
            </p:cNvPr>
            <p:cNvGrpSpPr/>
            <p:nvPr/>
          </p:nvGrpSpPr>
          <p:grpSpPr>
            <a:xfrm>
              <a:off x="6353711" y="3642988"/>
              <a:ext cx="478322" cy="478323"/>
              <a:chOff x="980097" y="3258913"/>
              <a:chExt cx="823149" cy="823150"/>
            </a:xfrm>
          </p:grpSpPr>
          <p:sp>
            <p:nvSpPr>
              <p:cNvPr id="73" name="MH_Other_4">
                <a:extLst>
                  <a:ext uri="{FF2B5EF4-FFF2-40B4-BE49-F238E27FC236}">
                    <a16:creationId xmlns="" xmlns:a16="http://schemas.microsoft.com/office/drawing/2014/main" id="{ED8307C3-2C33-48EA-BA92-60FCB2586DF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74" name="MH_Title_1">
                <a:extLst>
                  <a:ext uri="{FF2B5EF4-FFF2-40B4-BE49-F238E27FC236}">
                    <a16:creationId xmlns="" xmlns:a16="http://schemas.microsoft.com/office/drawing/2014/main" id="{197F6CD9-135C-4F7C-B3D8-5381006F55AB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9" name="ïṩľîḋe">
              <a:extLst>
                <a:ext uri="{FF2B5EF4-FFF2-40B4-BE49-F238E27FC236}">
                  <a16:creationId xmlns="" xmlns:a16="http://schemas.microsoft.com/office/drawing/2014/main" id="{2F9FE623-AD0A-434F-848B-98FB602A63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99172" y="3794246"/>
              <a:ext cx="198792" cy="1797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6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8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67639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8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30" grpId="0"/>
      <p:bldP spid="31" grpId="0"/>
      <p:bldP spid="39" grpId="0"/>
      <p:bldP spid="40" grpId="0"/>
      <p:bldP spid="42" grpId="0"/>
      <p:bldP spid="43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狠抓工程的进度、质量和材料管理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2019</a:t>
            </a: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09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5" name="0e6118d3-1e15-4e4a-86c4-55f6303f225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="" xmlns:a16="http://schemas.microsoft.com/office/drawing/2014/main" id="{61F5E3BA-0D8E-4405-9EF0-81E9FD048D33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031440" y="1748938"/>
            <a:ext cx="7081120" cy="3238180"/>
            <a:chOff x="623392" y="1113108"/>
            <a:chExt cx="10721047" cy="4902710"/>
          </a:xfrm>
        </p:grpSpPr>
        <p:cxnSp>
          <p:nvCxnSpPr>
            <p:cNvPr id="27" name="直接箭头连接符 26">
              <a:extLst>
                <a:ext uri="{FF2B5EF4-FFF2-40B4-BE49-F238E27FC236}">
                  <a16:creationId xmlns="" xmlns:a16="http://schemas.microsoft.com/office/drawing/2014/main" id="{58AE43C0-BBD7-4579-9CC5-C3B651525581}"/>
                </a:ext>
              </a:extLst>
            </p:cNvPr>
            <p:cNvCxnSpPr>
              <a:cxnSpLocks/>
            </p:cNvCxnSpPr>
            <p:nvPr/>
          </p:nvCxnSpPr>
          <p:spPr>
            <a:xfrm>
              <a:off x="2135560" y="3451146"/>
              <a:ext cx="1656184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íṣḻíḍé">
              <a:extLst>
                <a:ext uri="{FF2B5EF4-FFF2-40B4-BE49-F238E27FC236}">
                  <a16:creationId xmlns="" xmlns:a16="http://schemas.microsoft.com/office/drawing/2014/main" id="{0E697FA1-4265-4353-9663-4A1BEC00EE81}"/>
                </a:ext>
              </a:extLst>
            </p:cNvPr>
            <p:cNvGrpSpPr/>
            <p:nvPr/>
          </p:nvGrpSpPr>
          <p:grpSpPr>
            <a:xfrm>
              <a:off x="7824192" y="2052439"/>
              <a:ext cx="3520247" cy="1946470"/>
              <a:chOff x="503602" y="2132856"/>
              <a:chExt cx="5859098" cy="3239723"/>
            </a:xfrm>
          </p:grpSpPr>
          <p:grpSp>
            <p:nvGrpSpPr>
              <p:cNvPr id="53" name="îṧľîḑè">
                <a:extLst>
                  <a:ext uri="{FF2B5EF4-FFF2-40B4-BE49-F238E27FC236}">
                    <a16:creationId xmlns="" xmlns:a16="http://schemas.microsoft.com/office/drawing/2014/main" id="{A6D93E08-9E42-4073-A201-00623F30F48D}"/>
                  </a:ext>
                </a:extLst>
              </p:cNvPr>
              <p:cNvGrpSpPr/>
              <p:nvPr/>
            </p:nvGrpSpPr>
            <p:grpSpPr>
              <a:xfrm>
                <a:off x="503602" y="5249660"/>
                <a:ext cx="5859098" cy="122919"/>
                <a:chOff x="-1348120" y="5777968"/>
                <a:chExt cx="9361040" cy="187524"/>
              </a:xfrm>
            </p:grpSpPr>
            <p:sp>
              <p:nvSpPr>
                <p:cNvPr id="61" name="iṥļïḑé">
                  <a:extLst>
                    <a:ext uri="{FF2B5EF4-FFF2-40B4-BE49-F238E27FC236}">
                      <a16:creationId xmlns="" xmlns:a16="http://schemas.microsoft.com/office/drawing/2014/main" id="{17AB5E86-F7D3-4E7E-A7EF-2EDA56972D37}"/>
                    </a:ext>
                  </a:extLst>
                </p:cNvPr>
                <p:cNvSpPr/>
                <p:nvPr/>
              </p:nvSpPr>
              <p:spPr>
                <a:xfrm flipV="1">
                  <a:off x="-1348120" y="5928916"/>
                  <a:ext cx="9361040" cy="36576"/>
                </a:xfrm>
                <a:prstGeom prst="trapezoid">
                  <a:avLst>
                    <a:gd name="adj" fmla="val 814192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1"/>
                </a:p>
              </p:txBody>
            </p:sp>
            <p:sp>
              <p:nvSpPr>
                <p:cNvPr id="62" name="i$1îḓè">
                  <a:extLst>
                    <a:ext uri="{FF2B5EF4-FFF2-40B4-BE49-F238E27FC236}">
                      <a16:creationId xmlns="" xmlns:a16="http://schemas.microsoft.com/office/drawing/2014/main" id="{9F34792A-8286-488F-8D9D-15E703803A71}"/>
                    </a:ext>
                  </a:extLst>
                </p:cNvPr>
                <p:cNvSpPr/>
                <p:nvPr/>
              </p:nvSpPr>
              <p:spPr>
                <a:xfrm>
                  <a:off x="-1348120" y="5777968"/>
                  <a:ext cx="9361040" cy="151090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1"/>
                </a:p>
              </p:txBody>
            </p:sp>
          </p:grpSp>
          <p:grpSp>
            <p:nvGrpSpPr>
              <p:cNvPr id="54" name="íṧliḓè">
                <a:extLst>
                  <a:ext uri="{FF2B5EF4-FFF2-40B4-BE49-F238E27FC236}">
                    <a16:creationId xmlns="" xmlns:a16="http://schemas.microsoft.com/office/drawing/2014/main" id="{C83AD6E4-8BFB-4BAE-B5F4-FD3692AB0630}"/>
                  </a:ext>
                </a:extLst>
              </p:cNvPr>
              <p:cNvGrpSpPr/>
              <p:nvPr/>
            </p:nvGrpSpPr>
            <p:grpSpPr>
              <a:xfrm>
                <a:off x="1002671" y="2132856"/>
                <a:ext cx="4860960" cy="3080807"/>
                <a:chOff x="-375492" y="1139528"/>
                <a:chExt cx="7415785" cy="4700016"/>
              </a:xfrm>
            </p:grpSpPr>
            <p:grpSp>
              <p:nvGrpSpPr>
                <p:cNvPr id="56" name="íṧļíḋé">
                  <a:extLst>
                    <a:ext uri="{FF2B5EF4-FFF2-40B4-BE49-F238E27FC236}">
                      <a16:creationId xmlns="" xmlns:a16="http://schemas.microsoft.com/office/drawing/2014/main" id="{BCC8C625-C040-4131-8C9F-CE1623231DE1}"/>
                    </a:ext>
                  </a:extLst>
                </p:cNvPr>
                <p:cNvGrpSpPr/>
                <p:nvPr/>
              </p:nvGrpSpPr>
              <p:grpSpPr>
                <a:xfrm>
                  <a:off x="-375492" y="1139528"/>
                  <a:ext cx="7415785" cy="4700016"/>
                  <a:chOff x="-375492" y="1139528"/>
                  <a:chExt cx="7415785" cy="4700016"/>
                </a:xfrm>
              </p:grpSpPr>
              <p:sp>
                <p:nvSpPr>
                  <p:cNvPr id="58" name="íṩľïďè">
                    <a:extLst>
                      <a:ext uri="{FF2B5EF4-FFF2-40B4-BE49-F238E27FC236}">
                        <a16:creationId xmlns="" xmlns:a16="http://schemas.microsoft.com/office/drawing/2014/main" id="{BC5356EB-E4B1-4C2F-95A5-D9D9E008BE2B}"/>
                      </a:ext>
                    </a:extLst>
                  </p:cNvPr>
                  <p:cNvSpPr/>
                  <p:nvPr/>
                </p:nvSpPr>
                <p:spPr>
                  <a:xfrm>
                    <a:off x="-375492" y="1139528"/>
                    <a:ext cx="7415784" cy="4700016"/>
                  </a:xfrm>
                  <a:custGeom>
                    <a:avLst/>
                    <a:gdLst>
                      <a:gd name="connsiteX0" fmla="*/ 224028 w 7415784"/>
                      <a:gd name="connsiteY0" fmla="*/ 269748 h 4700016"/>
                      <a:gd name="connsiteX1" fmla="*/ 224028 w 7415784"/>
                      <a:gd name="connsiteY1" fmla="*/ 4430268 h 4700016"/>
                      <a:gd name="connsiteX2" fmla="*/ 7191756 w 7415784"/>
                      <a:gd name="connsiteY2" fmla="*/ 4430268 h 4700016"/>
                      <a:gd name="connsiteX3" fmla="*/ 7191756 w 7415784"/>
                      <a:gd name="connsiteY3" fmla="*/ 269748 h 4700016"/>
                      <a:gd name="connsiteX4" fmla="*/ 266867 w 7415784"/>
                      <a:gd name="connsiteY4" fmla="*/ 0 h 4700016"/>
                      <a:gd name="connsiteX5" fmla="*/ 7148917 w 7415784"/>
                      <a:gd name="connsiteY5" fmla="*/ 0 h 4700016"/>
                      <a:gd name="connsiteX6" fmla="*/ 7415784 w 7415784"/>
                      <a:gd name="connsiteY6" fmla="*/ 266867 h 4700016"/>
                      <a:gd name="connsiteX7" fmla="*/ 7415784 w 7415784"/>
                      <a:gd name="connsiteY7" fmla="*/ 4433149 h 4700016"/>
                      <a:gd name="connsiteX8" fmla="*/ 7148917 w 7415784"/>
                      <a:gd name="connsiteY8" fmla="*/ 4700016 h 4700016"/>
                      <a:gd name="connsiteX9" fmla="*/ 266867 w 7415784"/>
                      <a:gd name="connsiteY9" fmla="*/ 4700016 h 4700016"/>
                      <a:gd name="connsiteX10" fmla="*/ 0 w 7415784"/>
                      <a:gd name="connsiteY10" fmla="*/ 4433149 h 4700016"/>
                      <a:gd name="connsiteX11" fmla="*/ 0 w 7415784"/>
                      <a:gd name="connsiteY11" fmla="*/ 266867 h 4700016"/>
                      <a:gd name="connsiteX12" fmla="*/ 266867 w 7415784"/>
                      <a:gd name="connsiteY12" fmla="*/ 0 h 4700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7415784" h="4700016">
                        <a:moveTo>
                          <a:pt x="224028" y="269748"/>
                        </a:moveTo>
                        <a:lnTo>
                          <a:pt x="224028" y="4430268"/>
                        </a:lnTo>
                        <a:lnTo>
                          <a:pt x="7191756" y="4430268"/>
                        </a:lnTo>
                        <a:lnTo>
                          <a:pt x="7191756" y="269748"/>
                        </a:lnTo>
                        <a:close/>
                        <a:moveTo>
                          <a:pt x="266867" y="0"/>
                        </a:moveTo>
                        <a:lnTo>
                          <a:pt x="7148917" y="0"/>
                        </a:lnTo>
                        <a:cubicBezTo>
                          <a:pt x="7296304" y="0"/>
                          <a:pt x="7415784" y="119480"/>
                          <a:pt x="7415784" y="266867"/>
                        </a:cubicBezTo>
                        <a:lnTo>
                          <a:pt x="7415784" y="4433149"/>
                        </a:lnTo>
                        <a:cubicBezTo>
                          <a:pt x="7415784" y="4580536"/>
                          <a:pt x="7296304" y="4700016"/>
                          <a:pt x="7148917" y="4700016"/>
                        </a:cubicBezTo>
                        <a:lnTo>
                          <a:pt x="266867" y="4700016"/>
                        </a:lnTo>
                        <a:cubicBezTo>
                          <a:pt x="119480" y="4700016"/>
                          <a:pt x="0" y="4580536"/>
                          <a:pt x="0" y="4433149"/>
                        </a:cubicBezTo>
                        <a:lnTo>
                          <a:pt x="0" y="266867"/>
                        </a:lnTo>
                        <a:cubicBezTo>
                          <a:pt x="0" y="119480"/>
                          <a:pt x="119480" y="0"/>
                          <a:pt x="266867" y="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75000"/>
                      <a:lumOff val="2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91"/>
                  </a:p>
                </p:txBody>
              </p:sp>
              <p:sp>
                <p:nvSpPr>
                  <p:cNvPr id="59" name="ïṣ1iḋé">
                    <a:extLst>
                      <a:ext uri="{FF2B5EF4-FFF2-40B4-BE49-F238E27FC236}">
                        <a16:creationId xmlns="" xmlns:a16="http://schemas.microsoft.com/office/drawing/2014/main" id="{A117AB3B-F388-4988-98EC-4D2739894160}"/>
                      </a:ext>
                    </a:extLst>
                  </p:cNvPr>
                  <p:cNvSpPr/>
                  <p:nvPr/>
                </p:nvSpPr>
                <p:spPr>
                  <a:xfrm>
                    <a:off x="-358011" y="1160080"/>
                    <a:ext cx="7380820" cy="4658913"/>
                  </a:xfrm>
                  <a:custGeom>
                    <a:avLst/>
                    <a:gdLst>
                      <a:gd name="connsiteX0" fmla="*/ 252028 w 7380820"/>
                      <a:gd name="connsiteY0" fmla="*/ 295230 h 4658912"/>
                      <a:gd name="connsiteX1" fmla="*/ 252028 w 7380820"/>
                      <a:gd name="connsiteY1" fmla="*/ 4363682 h 4658912"/>
                      <a:gd name="connsiteX2" fmla="*/ 7128792 w 7380820"/>
                      <a:gd name="connsiteY2" fmla="*/ 4363682 h 4658912"/>
                      <a:gd name="connsiteX3" fmla="*/ 7128792 w 7380820"/>
                      <a:gd name="connsiteY3" fmla="*/ 295230 h 4658912"/>
                      <a:gd name="connsiteX4" fmla="*/ 264533 w 7380820"/>
                      <a:gd name="connsiteY4" fmla="*/ 0 h 4658912"/>
                      <a:gd name="connsiteX5" fmla="*/ 7116287 w 7380820"/>
                      <a:gd name="connsiteY5" fmla="*/ 0 h 4658912"/>
                      <a:gd name="connsiteX6" fmla="*/ 7380820 w 7380820"/>
                      <a:gd name="connsiteY6" fmla="*/ 264533 h 4658912"/>
                      <a:gd name="connsiteX7" fmla="*/ 7380820 w 7380820"/>
                      <a:gd name="connsiteY7" fmla="*/ 4394379 h 4658912"/>
                      <a:gd name="connsiteX8" fmla="*/ 7116287 w 7380820"/>
                      <a:gd name="connsiteY8" fmla="*/ 4658912 h 4658912"/>
                      <a:gd name="connsiteX9" fmla="*/ 264533 w 7380820"/>
                      <a:gd name="connsiteY9" fmla="*/ 4658912 h 4658912"/>
                      <a:gd name="connsiteX10" fmla="*/ 0 w 7380820"/>
                      <a:gd name="connsiteY10" fmla="*/ 4394379 h 4658912"/>
                      <a:gd name="connsiteX11" fmla="*/ 0 w 7380820"/>
                      <a:gd name="connsiteY11" fmla="*/ 264533 h 4658912"/>
                      <a:gd name="connsiteX12" fmla="*/ 264533 w 7380820"/>
                      <a:gd name="connsiteY12" fmla="*/ 0 h 4658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7380820" h="4658912">
                        <a:moveTo>
                          <a:pt x="252028" y="295230"/>
                        </a:moveTo>
                        <a:lnTo>
                          <a:pt x="252028" y="4363682"/>
                        </a:lnTo>
                        <a:lnTo>
                          <a:pt x="7128792" y="4363682"/>
                        </a:lnTo>
                        <a:lnTo>
                          <a:pt x="7128792" y="295230"/>
                        </a:lnTo>
                        <a:close/>
                        <a:moveTo>
                          <a:pt x="264533" y="0"/>
                        </a:moveTo>
                        <a:lnTo>
                          <a:pt x="7116287" y="0"/>
                        </a:lnTo>
                        <a:cubicBezTo>
                          <a:pt x="7262385" y="0"/>
                          <a:pt x="7380820" y="118435"/>
                          <a:pt x="7380820" y="264533"/>
                        </a:cubicBezTo>
                        <a:lnTo>
                          <a:pt x="7380820" y="4394379"/>
                        </a:lnTo>
                        <a:cubicBezTo>
                          <a:pt x="7380820" y="4540477"/>
                          <a:pt x="7262385" y="4658912"/>
                          <a:pt x="7116287" y="4658912"/>
                        </a:cubicBezTo>
                        <a:lnTo>
                          <a:pt x="264533" y="4658912"/>
                        </a:lnTo>
                        <a:cubicBezTo>
                          <a:pt x="118435" y="4658912"/>
                          <a:pt x="0" y="4540477"/>
                          <a:pt x="0" y="4394379"/>
                        </a:cubicBezTo>
                        <a:lnTo>
                          <a:pt x="0" y="264533"/>
                        </a:lnTo>
                        <a:cubicBezTo>
                          <a:pt x="0" y="118435"/>
                          <a:pt x="118435" y="0"/>
                          <a:pt x="264533" y="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91" dirty="0"/>
                  </a:p>
                </p:txBody>
              </p:sp>
              <p:sp>
                <p:nvSpPr>
                  <p:cNvPr id="60" name="îṣ1iďè" hidden="1">
                    <a:extLst>
                      <a:ext uri="{FF2B5EF4-FFF2-40B4-BE49-F238E27FC236}">
                        <a16:creationId xmlns="" xmlns:a16="http://schemas.microsoft.com/office/drawing/2014/main" id="{FD4A550D-7757-4D1D-9DD4-97E2D475A73D}"/>
                      </a:ext>
                    </a:extLst>
                  </p:cNvPr>
                  <p:cNvSpPr/>
                  <p:nvPr/>
                </p:nvSpPr>
                <p:spPr>
                  <a:xfrm>
                    <a:off x="4509683" y="1139528"/>
                    <a:ext cx="2530610" cy="4700016"/>
                  </a:xfrm>
                  <a:custGeom>
                    <a:avLst/>
                    <a:gdLst>
                      <a:gd name="connsiteX0" fmla="*/ 0 w 2530610"/>
                      <a:gd name="connsiteY0" fmla="*/ 0 h 4700016"/>
                      <a:gd name="connsiteX1" fmla="*/ 2263743 w 2530610"/>
                      <a:gd name="connsiteY1" fmla="*/ 0 h 4700016"/>
                      <a:gd name="connsiteX2" fmla="*/ 2530610 w 2530610"/>
                      <a:gd name="connsiteY2" fmla="*/ 266867 h 4700016"/>
                      <a:gd name="connsiteX3" fmla="*/ 2530610 w 2530610"/>
                      <a:gd name="connsiteY3" fmla="*/ 4433149 h 4700016"/>
                      <a:gd name="connsiteX4" fmla="*/ 2263743 w 2530610"/>
                      <a:gd name="connsiteY4" fmla="*/ 4700016 h 4700016"/>
                      <a:gd name="connsiteX5" fmla="*/ 1961175 w 2530610"/>
                      <a:gd name="connsiteY5" fmla="*/ 4700016 h 4700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30610" h="4700016">
                        <a:moveTo>
                          <a:pt x="0" y="0"/>
                        </a:moveTo>
                        <a:lnTo>
                          <a:pt x="2263743" y="0"/>
                        </a:lnTo>
                        <a:cubicBezTo>
                          <a:pt x="2411130" y="0"/>
                          <a:pt x="2530610" y="119480"/>
                          <a:pt x="2530610" y="266867"/>
                        </a:cubicBezTo>
                        <a:lnTo>
                          <a:pt x="2530610" y="4433149"/>
                        </a:lnTo>
                        <a:cubicBezTo>
                          <a:pt x="2530610" y="4580536"/>
                          <a:pt x="2411130" y="4700016"/>
                          <a:pt x="2263743" y="4700016"/>
                        </a:cubicBezTo>
                        <a:lnTo>
                          <a:pt x="1961175" y="470001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>
                          <a:alpha val="30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91" dirty="0"/>
                  </a:p>
                </p:txBody>
              </p:sp>
            </p:grpSp>
            <p:sp>
              <p:nvSpPr>
                <p:cNvPr id="57" name="íṩḻîďé">
                  <a:extLst>
                    <a:ext uri="{FF2B5EF4-FFF2-40B4-BE49-F238E27FC236}">
                      <a16:creationId xmlns="" xmlns:a16="http://schemas.microsoft.com/office/drawing/2014/main" id="{900CDC6D-82DF-42DE-9C1C-A00047BA75C4}"/>
                    </a:ext>
                  </a:extLst>
                </p:cNvPr>
                <p:cNvSpPr/>
                <p:nvPr/>
              </p:nvSpPr>
              <p:spPr>
                <a:xfrm>
                  <a:off x="3260392" y="1241052"/>
                  <a:ext cx="144016" cy="144016"/>
                </a:xfrm>
                <a:prstGeom prst="ellipse">
                  <a:avLst/>
                </a:prstGeom>
                <a:gradFill flip="none" rotWithShape="1">
                  <a:gsLst>
                    <a:gs pos="17000">
                      <a:schemeClr val="tx1"/>
                    </a:gs>
                    <a:gs pos="34000">
                      <a:srgbClr val="000000">
                        <a:lumMod val="84000"/>
                        <a:lumOff val="16000"/>
                      </a:srgbClr>
                    </a:gs>
                    <a:gs pos="100000">
                      <a:schemeClr val="bg1">
                        <a:lumMod val="50000"/>
                        <a:lumOff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1"/>
                </a:p>
              </p:txBody>
            </p:sp>
          </p:grpSp>
          <p:sp>
            <p:nvSpPr>
              <p:cNvPr id="55" name="ïṡḷîḓè">
                <a:extLst>
                  <a:ext uri="{FF2B5EF4-FFF2-40B4-BE49-F238E27FC236}">
                    <a16:creationId xmlns="" xmlns:a16="http://schemas.microsoft.com/office/drawing/2014/main" id="{7BFE0967-5C2D-4CF4-9A21-29624DC573F8}"/>
                  </a:ext>
                </a:extLst>
              </p:cNvPr>
              <p:cNvSpPr/>
              <p:nvPr/>
            </p:nvSpPr>
            <p:spPr>
              <a:xfrm>
                <a:off x="1166336" y="2313357"/>
                <a:ext cx="4515875" cy="2699819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îs1íde">
              <a:extLst>
                <a:ext uri="{FF2B5EF4-FFF2-40B4-BE49-F238E27FC236}">
                  <a16:creationId xmlns="" xmlns:a16="http://schemas.microsoft.com/office/drawing/2014/main" id="{CCF7DB8F-FF14-4416-88BF-141A2467D61A}"/>
                </a:ext>
              </a:extLst>
            </p:cNvPr>
            <p:cNvSpPr txBox="1"/>
            <p:nvPr/>
          </p:nvSpPr>
          <p:spPr>
            <a:xfrm>
              <a:off x="669925" y="1113108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62500" lnSpcReduction="2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latin typeface="+mj-ea"/>
                  <a:ea typeface="+mj-ea"/>
                </a:rPr>
                <a:t>统一的字体让阅读更流畅</a:t>
              </a:r>
              <a:endParaRPr lang="en-US" altLang="zh-CN" sz="1400" dirty="0">
                <a:latin typeface="+mj-ea"/>
                <a:ea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latin typeface="+mj-ea"/>
                  <a:ea typeface="+mj-ea"/>
                </a:rPr>
                <a:t>主题颜色让</a:t>
              </a:r>
              <a:r>
                <a:rPr lang="en-US" altLang="zh-CN" sz="2200" b="1" dirty="0">
                  <a:latin typeface="+mj-ea"/>
                  <a:ea typeface="+mj-ea"/>
                </a:rPr>
                <a:t>PPT</a:t>
              </a:r>
              <a:r>
                <a:rPr lang="zh-CN" altLang="en-US" sz="2200" b="1" dirty="0">
                  <a:latin typeface="+mj-ea"/>
                  <a:ea typeface="+mj-ea"/>
                </a:rPr>
                <a:t>改起来更方便</a:t>
              </a:r>
              <a:endParaRPr lang="en-US" altLang="zh-CN" sz="1600" b="1" dirty="0">
                <a:latin typeface="+mj-ea"/>
                <a:ea typeface="+mj-ea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latin typeface="+mj-ea"/>
                  <a:ea typeface="+mj-ea"/>
                </a:rPr>
                <a:t>调整行距来适应中文排版</a:t>
              </a:r>
              <a:r>
                <a:rPr lang="en-US" altLang="zh-CN" sz="1600" b="1" dirty="0">
                  <a:latin typeface="+mj-ea"/>
                  <a:ea typeface="+mj-ea"/>
                </a:rPr>
                <a:t>,</a:t>
              </a:r>
              <a:r>
                <a:rPr lang="zh-CN" altLang="en-US" sz="1600" b="1" dirty="0">
                  <a:latin typeface="+mj-ea"/>
                  <a:ea typeface="+mj-ea"/>
                </a:rPr>
                <a:t>在</a:t>
              </a:r>
              <a:r>
                <a:rPr lang="en-US" altLang="zh-CN" sz="1600" b="1" dirty="0">
                  <a:latin typeface="+mj-ea"/>
                  <a:ea typeface="+mj-ea"/>
                </a:rPr>
                <a:t>PPT</a:t>
              </a:r>
              <a:r>
                <a:rPr lang="zh-CN" altLang="en-US" sz="1600" b="1" dirty="0">
                  <a:latin typeface="+mj-ea"/>
                  <a:ea typeface="+mj-ea"/>
                </a:rPr>
                <a:t>中使用参考线</a:t>
              </a:r>
              <a:endParaRPr lang="en-US" sz="1600" b="1" dirty="0">
                <a:latin typeface="+mj-ea"/>
                <a:ea typeface="+mj-ea"/>
              </a:endParaRPr>
            </a:p>
          </p:txBody>
        </p:sp>
        <p:grpSp>
          <p:nvGrpSpPr>
            <p:cNvPr id="30" name="iṣľíḑe">
              <a:extLst>
                <a:ext uri="{FF2B5EF4-FFF2-40B4-BE49-F238E27FC236}">
                  <a16:creationId xmlns="" xmlns:a16="http://schemas.microsoft.com/office/drawing/2014/main" id="{3360B77A-124E-4D19-A2C8-B01920F1F4F0}"/>
                </a:ext>
              </a:extLst>
            </p:cNvPr>
            <p:cNvGrpSpPr/>
            <p:nvPr/>
          </p:nvGrpSpPr>
          <p:grpSpPr>
            <a:xfrm>
              <a:off x="623392" y="3025696"/>
              <a:ext cx="2904208" cy="2990122"/>
              <a:chOff x="623392" y="2655321"/>
              <a:chExt cx="2904208" cy="2990122"/>
            </a:xfrm>
          </p:grpSpPr>
          <p:grpSp>
            <p:nvGrpSpPr>
              <p:cNvPr id="48" name="îśļíḍè">
                <a:extLst>
                  <a:ext uri="{FF2B5EF4-FFF2-40B4-BE49-F238E27FC236}">
                    <a16:creationId xmlns="" xmlns:a16="http://schemas.microsoft.com/office/drawing/2014/main" id="{81535D6A-78E9-45C7-BBA6-E3F6BB706098}"/>
                  </a:ext>
                </a:extLst>
              </p:cNvPr>
              <p:cNvGrpSpPr/>
              <p:nvPr/>
            </p:nvGrpSpPr>
            <p:grpSpPr>
              <a:xfrm>
                <a:off x="623392" y="2655321"/>
                <a:ext cx="1314142" cy="1009650"/>
                <a:chOff x="7464152" y="1340768"/>
                <a:chExt cx="1314142" cy="1009650"/>
              </a:xfrm>
            </p:grpSpPr>
            <p:sp>
              <p:nvSpPr>
                <p:cNvPr id="51" name="işlïḑe">
                  <a:extLst>
                    <a:ext uri="{FF2B5EF4-FFF2-40B4-BE49-F238E27FC236}">
                      <a16:creationId xmlns="" xmlns:a16="http://schemas.microsoft.com/office/drawing/2014/main" id="{2BCCA7FB-9983-4EFE-8F7C-98E0B0340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4152" y="1340768"/>
                  <a:ext cx="964142" cy="1009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85000" lnSpcReduction="20000"/>
                </a:bodyPr>
                <a:lstStyle/>
                <a:p>
                  <a:pPr algn="l"/>
                  <a:r>
                    <a:rPr lang="en-US" sz="6000" dirty="0">
                      <a:solidFill>
                        <a:schemeClr val="accent1"/>
                      </a:solidFill>
                      <a:latin typeface="Impact" panose="020B0806030902050204" pitchFamily="34" charset="0"/>
                    </a:rPr>
                    <a:t>10</a:t>
                  </a:r>
                </a:p>
              </p:txBody>
            </p:sp>
            <p:sp>
              <p:nvSpPr>
                <p:cNvPr id="52" name="işlïḋe">
                  <a:extLst>
                    <a:ext uri="{FF2B5EF4-FFF2-40B4-BE49-F238E27FC236}">
                      <a16:creationId xmlns="" xmlns:a16="http://schemas.microsoft.com/office/drawing/2014/main" id="{05757A5C-542E-4BDF-BF20-FF4CE80FF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13170" y="1520155"/>
                  <a:ext cx="365124" cy="492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77500" lnSpcReduction="20000"/>
                </a:bodyPr>
                <a:lstStyle/>
                <a:p>
                  <a:pPr algn="l"/>
                  <a:r>
                    <a:rPr lang="en-US" sz="3200" dirty="0">
                      <a:solidFill>
                        <a:schemeClr val="accent1"/>
                      </a:solidFill>
                    </a:rPr>
                    <a:t>%</a:t>
                  </a:r>
                </a:p>
              </p:txBody>
            </p:sp>
          </p:grpSp>
          <p:sp>
            <p:nvSpPr>
              <p:cNvPr id="49" name="îšlîḋè">
                <a:extLst>
                  <a:ext uri="{FF2B5EF4-FFF2-40B4-BE49-F238E27FC236}">
                    <a16:creationId xmlns="" xmlns:a16="http://schemas.microsoft.com/office/drawing/2014/main" id="{181B3BE5-661F-459A-AB59-08D920AD7105}"/>
                  </a:ext>
                </a:extLst>
              </p:cNvPr>
              <p:cNvSpPr/>
              <p:nvPr/>
            </p:nvSpPr>
            <p:spPr>
              <a:xfrm>
                <a:off x="623392" y="4197198"/>
                <a:ext cx="2904208" cy="1448245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 fontScale="70000" lnSpcReduction="20000"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如需更改请在（设置形状格式）菜单下（文本选项）中调整</a:t>
                </a: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如需更改请在（设置形状格式）菜单下（文本选项）中调整</a:t>
                </a: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0" name="îšļïdé">
                <a:extLst>
                  <a:ext uri="{FF2B5EF4-FFF2-40B4-BE49-F238E27FC236}">
                    <a16:creationId xmlns="" xmlns:a16="http://schemas.microsoft.com/office/drawing/2014/main" id="{2D76BD76-BC0F-41C2-8FAB-4C9BE39CA1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366497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31" name="ïṥḷiḋê">
              <a:extLst>
                <a:ext uri="{FF2B5EF4-FFF2-40B4-BE49-F238E27FC236}">
                  <a16:creationId xmlns="" xmlns:a16="http://schemas.microsoft.com/office/drawing/2014/main" id="{77D4719B-3234-4487-9FFB-517596B49F7C}"/>
                </a:ext>
              </a:extLst>
            </p:cNvPr>
            <p:cNvGrpSpPr/>
            <p:nvPr/>
          </p:nvGrpSpPr>
          <p:grpSpPr>
            <a:xfrm>
              <a:off x="4095266" y="3025696"/>
              <a:ext cx="2904208" cy="2990122"/>
              <a:chOff x="623392" y="2655321"/>
              <a:chExt cx="2904208" cy="2990122"/>
            </a:xfrm>
          </p:grpSpPr>
          <p:grpSp>
            <p:nvGrpSpPr>
              <p:cNvPr id="43" name="ïsḷîdè">
                <a:extLst>
                  <a:ext uri="{FF2B5EF4-FFF2-40B4-BE49-F238E27FC236}">
                    <a16:creationId xmlns="" xmlns:a16="http://schemas.microsoft.com/office/drawing/2014/main" id="{9D645CD9-C04D-4310-B907-531BAEFE424C}"/>
                  </a:ext>
                </a:extLst>
              </p:cNvPr>
              <p:cNvGrpSpPr/>
              <p:nvPr/>
            </p:nvGrpSpPr>
            <p:grpSpPr>
              <a:xfrm>
                <a:off x="623392" y="2655321"/>
                <a:ext cx="1490878" cy="1009650"/>
                <a:chOff x="7464152" y="1340768"/>
                <a:chExt cx="1490878" cy="1009650"/>
              </a:xfrm>
            </p:grpSpPr>
            <p:sp>
              <p:nvSpPr>
                <p:cNvPr id="46" name="îṡḻïḑe">
                  <a:extLst>
                    <a:ext uri="{FF2B5EF4-FFF2-40B4-BE49-F238E27FC236}">
                      <a16:creationId xmlns="" xmlns:a16="http://schemas.microsoft.com/office/drawing/2014/main" id="{4DC36D0C-10C9-4D9B-B439-107F571CE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4152" y="1340768"/>
                  <a:ext cx="964142" cy="1009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85000" lnSpcReduction="20000"/>
                </a:bodyPr>
                <a:lstStyle/>
                <a:p>
                  <a:pPr algn="l"/>
                  <a:r>
                    <a:rPr lang="en-US" sz="6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Impact" panose="020B0806030902050204" pitchFamily="34" charset="0"/>
                    </a:rPr>
                    <a:t>60</a:t>
                  </a:r>
                </a:p>
              </p:txBody>
            </p:sp>
            <p:sp>
              <p:nvSpPr>
                <p:cNvPr id="47" name="îśļïďê">
                  <a:extLst>
                    <a:ext uri="{FF2B5EF4-FFF2-40B4-BE49-F238E27FC236}">
                      <a16:creationId xmlns="" xmlns:a16="http://schemas.microsoft.com/office/drawing/2014/main" id="{97D4FE1E-02F2-4C27-9858-2233FCF242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06" y="1520155"/>
                  <a:ext cx="365124" cy="492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6="http://schemas.microsoft.com/office/drawing/2014/main" xmlns:a14="http://schemas.microsoft.com/office/drawing/2010/main" xmlns:p14="http://schemas.microsoft.com/office/powerpoint/2010/main" xmlns:lc="http://schemas.openxmlformats.org/drawingml/2006/lockedCanvas" xmlns="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77500" lnSpcReduction="20000"/>
                </a:bodyPr>
                <a:lstStyle/>
                <a:p>
                  <a:pPr algn="l"/>
                  <a:r>
                    <a:rPr lang="en-US" sz="3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%</a:t>
                  </a:r>
                </a:p>
              </p:txBody>
            </p:sp>
          </p:grpSp>
          <p:sp>
            <p:nvSpPr>
              <p:cNvPr id="44" name="iṣḷïḍe">
                <a:extLst>
                  <a:ext uri="{FF2B5EF4-FFF2-40B4-BE49-F238E27FC236}">
                    <a16:creationId xmlns="" xmlns:a16="http://schemas.microsoft.com/office/drawing/2014/main" id="{B24BBF00-B6E1-4397-9C90-7D437FC6E70E}"/>
                  </a:ext>
                </a:extLst>
              </p:cNvPr>
              <p:cNvSpPr/>
              <p:nvPr/>
            </p:nvSpPr>
            <p:spPr>
              <a:xfrm>
                <a:off x="623392" y="4197198"/>
                <a:ext cx="2904208" cy="1448245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 fontScale="70000" lnSpcReduction="20000"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如需更改请在（设置形状格式）菜单下（文本选项）中调整</a:t>
                </a: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如需更改请在（设置形状格式）菜单下（文本选项）中调整</a:t>
                </a: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endPara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5" name="íš1ïdê">
                <a:extLst>
                  <a:ext uri="{FF2B5EF4-FFF2-40B4-BE49-F238E27FC236}">
                    <a16:creationId xmlns="" xmlns:a16="http://schemas.microsoft.com/office/drawing/2014/main" id="{73B22E74-F9CD-4BAA-84AA-44AEB69BE4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366497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38" name="ïSḷïḓe">
              <a:extLst>
                <a:ext uri="{FF2B5EF4-FFF2-40B4-BE49-F238E27FC236}">
                  <a16:creationId xmlns="" xmlns:a16="http://schemas.microsoft.com/office/drawing/2014/main" id="{3752625F-80BF-4BDD-ADC1-1334BA3DC5F8}"/>
                </a:ext>
              </a:extLst>
            </p:cNvPr>
            <p:cNvSpPr txBox="1"/>
            <p:nvPr/>
          </p:nvSpPr>
          <p:spPr>
            <a:xfrm>
              <a:off x="2398440" y="3080890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92500" lnSpcReduction="20000"/>
            </a:bodyPr>
            <a:lstStyle/>
            <a:p>
              <a:pPr algn="ctr"/>
              <a:r>
                <a:rPr lang="zh-CN" altLang="en-US" sz="1400" b="1" dirty="0"/>
                <a:t>关键词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B601E99D-B807-41E0-A131-3D99FD19C000}"/>
                </a:ext>
              </a:extLst>
            </p:cNvPr>
            <p:cNvCxnSpPr>
              <a:cxnSpLocks/>
            </p:cNvCxnSpPr>
            <p:nvPr/>
          </p:nvCxnSpPr>
          <p:spPr>
            <a:xfrm>
              <a:off x="3756312" y="4306824"/>
              <a:ext cx="0" cy="157044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îṡḻîḋè">
              <a:extLst>
                <a:ext uri="{FF2B5EF4-FFF2-40B4-BE49-F238E27FC236}">
                  <a16:creationId xmlns="" xmlns:a16="http://schemas.microsoft.com/office/drawing/2014/main" id="{6BF757A3-762E-4B3A-9894-16FC85EE4FE0}"/>
                </a:ext>
              </a:extLst>
            </p:cNvPr>
            <p:cNvSpPr txBox="1"/>
            <p:nvPr/>
          </p:nvSpPr>
          <p:spPr>
            <a:xfrm>
              <a:off x="7944352" y="4058357"/>
              <a:ext cx="3336642" cy="160692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70000" lnSpcReduction="2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单击要填充的形状；</a:t>
              </a: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找到包含需要使用的图片的文件夹，单击该图片，然后单击“插入” ；</a:t>
              </a:r>
              <a:r>
                <a:rPr lang="en-US" altLang="zh-CN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4.</a:t>
              </a: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</a:rPr>
                <a:t>使用图片工具“裁剪”下拉菜单中的「填充」可对图片进行调整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6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6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669349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>
            <a:extLst>
              <a:ext uri="{FF2B5EF4-FFF2-40B4-BE49-F238E27FC236}">
                <a16:creationId xmlns="" xmlns:a16="http://schemas.microsoft.com/office/drawing/2014/main" id="{E726BBDB-CB71-4564-9FFB-0BE27F9437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E5C463C-D362-4266-B554-7F66080C4DF7}"/>
              </a:ext>
            </a:extLst>
          </p:cNvPr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50142BA7-E858-4FA7-8F10-087B20D68B10}"/>
                </a:ext>
              </a:extLst>
            </p:cNvPr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351045A7-6557-4F4C-B507-BBF53E6B498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安全生产工作概述</a:t>
              </a:r>
              <a:endParaRPr lang="en-US" altLang="zh-CN" sz="24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CA6A41F-107B-411E-9693-07CB9E7E1DDA}"/>
              </a:ext>
            </a:extLst>
          </p:cNvPr>
          <p:cNvSpPr txBox="1"/>
          <p:nvPr/>
        </p:nvSpPr>
        <p:spPr>
          <a:xfrm>
            <a:off x="2553805" y="1021072"/>
            <a:ext cx="253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 TWO</a:t>
            </a:r>
            <a:endParaRPr lang="zh-CN" altLang="en-US" sz="3200" dirty="0">
              <a:ln w="19050"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15DD986-396C-4283-8F2B-42373930E584}"/>
              </a:ext>
            </a:extLst>
          </p:cNvPr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EBFAF71-A419-4344-A74A-C383962A5610}"/>
                </a:ext>
              </a:extLst>
            </p:cNvPr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7603CB5-8132-4F28-834A-7425650EAEE3}"/>
                </a:ext>
              </a:extLst>
            </p:cNvPr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zh-CN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实现了安全生产风险共担，责任共保。做到了千斤重担大家挑，人人身上有目标。有效形成了“班组保施工队，施工队保”的安全生产责任考核机制。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1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2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 flipH="1">
            <a:off x="5394769" y="1204331"/>
            <a:ext cx="604125" cy="215941"/>
            <a:chOff x="264939" y="188640"/>
            <a:chExt cx="604358" cy="216024"/>
          </a:xfrm>
        </p:grpSpPr>
        <p:sp>
          <p:nvSpPr>
            <p:cNvPr id="2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8131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认清形势，正视差距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39FBA9C-EC38-4F28-BD66-2DCD7C93CCA7}"/>
              </a:ext>
            </a:extLst>
          </p:cNvPr>
          <p:cNvSpPr/>
          <p:nvPr/>
        </p:nvSpPr>
        <p:spPr>
          <a:xfrm>
            <a:off x="323849" y="214877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 smtClean="0">
                <a:latin typeface="+mj-ea"/>
                <a:ea typeface="+mj-ea"/>
              </a:rPr>
              <a:t>2019</a:t>
            </a:r>
            <a:r>
              <a:rPr lang="zh-CN" altLang="zh-CN" sz="1200" kern="0" dirty="0" smtClean="0">
                <a:latin typeface="+mj-ea"/>
                <a:ea typeface="+mj-ea"/>
              </a:rPr>
              <a:t>年</a:t>
            </a:r>
            <a:r>
              <a:rPr lang="zh-CN" altLang="zh-CN" sz="1200" kern="0" dirty="0">
                <a:latin typeface="+mj-ea"/>
                <a:ea typeface="+mj-ea"/>
              </a:rPr>
              <a:t>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38052C7C-E6B9-4BFE-9CC7-B7752F3AC23C}"/>
              </a:ext>
            </a:extLst>
          </p:cNvPr>
          <p:cNvGrpSpPr/>
          <p:nvPr/>
        </p:nvGrpSpPr>
        <p:grpSpPr>
          <a:xfrm>
            <a:off x="323850" y="3190670"/>
            <a:ext cx="3269162" cy="1284051"/>
            <a:chOff x="323850" y="3258766"/>
            <a:chExt cx="3269162" cy="1284051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B6DF01C5-39EF-463B-9C0D-AFA4C931F5A1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4EF0511-5AA5-42BB-BF00-465BB81E99FA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2B4AA9A-AC4F-4979-BE85-FFFB1F71A9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3730"/>
          <a:stretch/>
        </p:blipFill>
        <p:spPr>
          <a:xfrm>
            <a:off x="3657600" y="2073868"/>
            <a:ext cx="5162550" cy="2676525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27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3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9047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450"/>
                            </p:stCondLst>
                            <p:childTnLst>
                              <p:par>
                                <p:cTn id="3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panose="02010600030101010101" pitchFamily="2" charset="-122"/>
              </a:rPr>
              <a:t>增强安全生产责任意识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39FBA9C-EC38-4F28-BD66-2DCD7C93CCA7}"/>
              </a:ext>
            </a:extLst>
          </p:cNvPr>
          <p:cNvSpPr/>
          <p:nvPr/>
        </p:nvSpPr>
        <p:spPr>
          <a:xfrm>
            <a:off x="708199" y="211008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 smtClean="0">
                <a:latin typeface="+mj-ea"/>
                <a:ea typeface="+mj-ea"/>
              </a:rPr>
              <a:t>2019</a:t>
            </a:r>
            <a:r>
              <a:rPr lang="zh-CN" altLang="zh-CN" sz="1200" kern="0" dirty="0" smtClean="0">
                <a:latin typeface="+mj-ea"/>
                <a:ea typeface="+mj-ea"/>
              </a:rPr>
              <a:t>年</a:t>
            </a:r>
            <a:r>
              <a:rPr lang="zh-CN" altLang="zh-CN" sz="1200" kern="0" dirty="0">
                <a:latin typeface="+mj-ea"/>
                <a:ea typeface="+mj-ea"/>
              </a:rPr>
              <a:t>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38052C7C-E6B9-4BFE-9CC7-B7752F3AC23C}"/>
              </a:ext>
            </a:extLst>
          </p:cNvPr>
          <p:cNvGrpSpPr/>
          <p:nvPr/>
        </p:nvGrpSpPr>
        <p:grpSpPr>
          <a:xfrm>
            <a:off x="766086" y="3252465"/>
            <a:ext cx="3269162" cy="1284051"/>
            <a:chOff x="323850" y="3258766"/>
            <a:chExt cx="3269162" cy="1284051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B6DF01C5-39EF-463B-9C0D-AFA4C931F5A1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74EF0511-5AA5-42BB-BF00-465BB81E99FA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838A019F-C1BD-4B3F-A739-904498A6FEBF}"/>
              </a:ext>
            </a:extLst>
          </p:cNvPr>
          <p:cNvGrpSpPr/>
          <p:nvPr/>
        </p:nvGrpSpPr>
        <p:grpSpPr>
          <a:xfrm>
            <a:off x="5095001" y="1968414"/>
            <a:ext cx="3269162" cy="1284051"/>
            <a:chOff x="323850" y="3258766"/>
            <a:chExt cx="3269162" cy="1284051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BA6657B-0D95-49D3-82CC-6D2FCCBAA7EF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8896E42-1D5F-4F10-A728-6CE35058B180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89B2BE3D-98DA-4791-822E-F0BFF6EF4BF1}"/>
              </a:ext>
            </a:extLst>
          </p:cNvPr>
          <p:cNvCxnSpPr/>
          <p:nvPr/>
        </p:nvCxnSpPr>
        <p:spPr>
          <a:xfrm>
            <a:off x="4572000" y="2105844"/>
            <a:ext cx="0" cy="24306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DA2730C7-2F5F-4EA5-89B5-78BB3413FF8D}"/>
              </a:ext>
            </a:extLst>
          </p:cNvPr>
          <p:cNvSpPr/>
          <p:nvPr/>
        </p:nvSpPr>
        <p:spPr>
          <a:xfrm>
            <a:off x="5095000" y="3520560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 smtClean="0">
                <a:latin typeface="+mj-ea"/>
                <a:ea typeface="+mj-ea"/>
              </a:rPr>
              <a:t>2019</a:t>
            </a:r>
            <a:r>
              <a:rPr lang="zh-CN" altLang="zh-CN" sz="1200" kern="0" dirty="0" smtClean="0">
                <a:latin typeface="+mj-ea"/>
                <a:ea typeface="+mj-ea"/>
              </a:rPr>
              <a:t>年</a:t>
            </a:r>
            <a:r>
              <a:rPr lang="zh-CN" altLang="zh-CN" sz="1200" kern="0" dirty="0">
                <a:latin typeface="+mj-ea"/>
                <a:ea typeface="+mj-ea"/>
              </a:rPr>
              <a:t>是贯彻落实党的十九大精神的开局之年。推进“两个转变”，面临着新的形势，任务十分艰巨。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3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792494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数据分析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838A019F-C1BD-4B3F-A739-904498A6FEBF}"/>
              </a:ext>
            </a:extLst>
          </p:cNvPr>
          <p:cNvGrpSpPr/>
          <p:nvPr/>
        </p:nvGrpSpPr>
        <p:grpSpPr>
          <a:xfrm>
            <a:off x="4357999" y="3475206"/>
            <a:ext cx="4304037" cy="1379573"/>
            <a:chOff x="323850" y="3258766"/>
            <a:chExt cx="3269162" cy="1187506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BA6657B-0D95-49D3-82CC-6D2FCCBAA7EF}"/>
                </a:ext>
              </a:extLst>
            </p:cNvPr>
            <p:cNvSpPr/>
            <p:nvPr/>
          </p:nvSpPr>
          <p:spPr>
            <a:xfrm>
              <a:off x="323850" y="3258766"/>
              <a:ext cx="3269162" cy="971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8896E42-1D5F-4F10-A728-6CE35058B180}"/>
                </a:ext>
              </a:extLst>
            </p:cNvPr>
            <p:cNvSpPr/>
            <p:nvPr/>
          </p:nvSpPr>
          <p:spPr>
            <a:xfrm>
              <a:off x="406106" y="3262931"/>
              <a:ext cx="3144884" cy="1183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新起点新目标新任务，让人激情满怀，又让人充满希望。</a:t>
              </a:r>
              <a:endParaRPr lang="en-US" altLang="zh-CN" sz="105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新起点新目标新任务，让人激情满怀，又让人充</a:t>
              </a:r>
              <a:r>
                <a:rPr lang="zh-CN" altLang="en-US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希望</a:t>
              </a:r>
              <a:r>
                <a:rPr lang="zh-CN" altLang="zh-CN" sz="105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zh-CN" altLang="zh-CN" sz="105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aphicFrame>
        <p:nvGraphicFramePr>
          <p:cNvPr id="70" name="图表 69">
            <a:extLst>
              <a:ext uri="{FF2B5EF4-FFF2-40B4-BE49-F238E27FC236}">
                <a16:creationId xmlns="" xmlns:a16="http://schemas.microsoft.com/office/drawing/2014/main" id="{2B772561-1F70-4B9C-AC0F-2C6DFD109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44715043"/>
              </p:ext>
            </p:extLst>
          </p:nvPr>
        </p:nvGraphicFramePr>
        <p:xfrm>
          <a:off x="283609" y="1846333"/>
          <a:ext cx="3507832" cy="290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D7D642D5-EACD-43AE-AC8F-70043A001E3B}"/>
              </a:ext>
            </a:extLst>
          </p:cNvPr>
          <p:cNvSpPr txBox="1"/>
          <p:nvPr/>
        </p:nvSpPr>
        <p:spPr>
          <a:xfrm>
            <a:off x="4368980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BackShape">
            <a:extLst>
              <a:ext uri="{FF2B5EF4-FFF2-40B4-BE49-F238E27FC236}">
                <a16:creationId xmlns="" xmlns:a16="http://schemas.microsoft.com/office/drawing/2014/main" id="{00DB9742-A2B0-4809-AB39-1116323B68C0}"/>
              </a:ext>
            </a:extLst>
          </p:cNvPr>
          <p:cNvSpPr/>
          <p:nvPr/>
        </p:nvSpPr>
        <p:spPr>
          <a:xfrm>
            <a:off x="4572000" y="2183128"/>
            <a:ext cx="952156" cy="952158"/>
          </a:xfrm>
          <a:prstGeom prst="donut">
            <a:avLst>
              <a:gd name="adj" fmla="val 15000"/>
            </a:avLst>
          </a:prstGeom>
          <a:solidFill>
            <a:schemeClr val="accent1">
              <a:lumMod val="40000"/>
              <a:lumOff val="60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6" name="ValueShape">
            <a:extLst>
              <a:ext uri="{FF2B5EF4-FFF2-40B4-BE49-F238E27FC236}">
                <a16:creationId xmlns="" xmlns:a16="http://schemas.microsoft.com/office/drawing/2014/main" id="{9E9B981F-CDD2-42C2-88D2-255D60D03488}"/>
              </a:ext>
            </a:extLst>
          </p:cNvPr>
          <p:cNvSpPr/>
          <p:nvPr/>
        </p:nvSpPr>
        <p:spPr>
          <a:xfrm>
            <a:off x="4572000" y="2183128"/>
            <a:ext cx="952156" cy="952158"/>
          </a:xfrm>
          <a:prstGeom prst="blockArc">
            <a:avLst>
              <a:gd name="adj1" fmla="val 16200000"/>
              <a:gd name="adj2" fmla="val 9788430"/>
              <a:gd name="adj3" fmla="val 1586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7" name="LineShape">
            <a:extLst>
              <a:ext uri="{FF2B5EF4-FFF2-40B4-BE49-F238E27FC236}">
                <a16:creationId xmlns="" xmlns:a16="http://schemas.microsoft.com/office/drawing/2014/main" id="{9FE0B970-A67A-46C1-89D5-6367E2694202}"/>
              </a:ext>
            </a:extLst>
          </p:cNvPr>
          <p:cNvGrpSpPr/>
          <p:nvPr/>
        </p:nvGrpSpPr>
        <p:grpSpPr>
          <a:xfrm>
            <a:off x="4591335" y="2182710"/>
            <a:ext cx="913488" cy="952987"/>
            <a:chOff x="4687315" y="1592322"/>
            <a:chExt cx="2817370" cy="2939200"/>
          </a:xfrm>
        </p:grpSpPr>
        <p:sp>
          <p:nvSpPr>
            <p:cNvPr id="81" name="LineShape">
              <a:extLst>
                <a:ext uri="{FF2B5EF4-FFF2-40B4-BE49-F238E27FC236}">
                  <a16:creationId xmlns="" xmlns:a16="http://schemas.microsoft.com/office/drawing/2014/main" id="{0F9004D9-2C4B-46ED-BFF7-77C09E0FCDC4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LineShape">
              <a:extLst>
                <a:ext uri="{FF2B5EF4-FFF2-40B4-BE49-F238E27FC236}">
                  <a16:creationId xmlns="" xmlns:a16="http://schemas.microsoft.com/office/drawing/2014/main" id="{054B1149-A098-46E2-BFCF-5A74FAE7D570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LineShape">
              <a:extLst>
                <a:ext uri="{FF2B5EF4-FFF2-40B4-BE49-F238E27FC236}">
                  <a16:creationId xmlns="" xmlns:a16="http://schemas.microsoft.com/office/drawing/2014/main" id="{C0646858-2246-4D86-B497-4E3559AA5477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LineShape">
              <a:extLst>
                <a:ext uri="{FF2B5EF4-FFF2-40B4-BE49-F238E27FC236}">
                  <a16:creationId xmlns="" xmlns:a16="http://schemas.microsoft.com/office/drawing/2014/main" id="{4BCDAB72-9458-4427-8D62-3B6D27859874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LineShape">
              <a:extLst>
                <a:ext uri="{FF2B5EF4-FFF2-40B4-BE49-F238E27FC236}">
                  <a16:creationId xmlns="" xmlns:a16="http://schemas.microsoft.com/office/drawing/2014/main" id="{94C4EC67-3CEC-43C7-A255-EDA4015FE6AC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LineShape">
              <a:extLst>
                <a:ext uri="{FF2B5EF4-FFF2-40B4-BE49-F238E27FC236}">
                  <a16:creationId xmlns="" xmlns:a16="http://schemas.microsoft.com/office/drawing/2014/main" id="{B3D977D8-8578-4F2E-9B7F-87AC0DA0ADFB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LineShape">
              <a:extLst>
                <a:ext uri="{FF2B5EF4-FFF2-40B4-BE49-F238E27FC236}">
                  <a16:creationId xmlns="" xmlns:a16="http://schemas.microsoft.com/office/drawing/2014/main" id="{2823BADD-2F1A-4A86-9BA2-775FF5726AC0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LineShape">
              <a:extLst>
                <a:ext uri="{FF2B5EF4-FFF2-40B4-BE49-F238E27FC236}">
                  <a16:creationId xmlns="" xmlns:a16="http://schemas.microsoft.com/office/drawing/2014/main" id="{1DEA967D-FFFF-42DA-9ACC-03339F2D6DB0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LineShape">
              <a:extLst>
                <a:ext uri="{FF2B5EF4-FFF2-40B4-BE49-F238E27FC236}">
                  <a16:creationId xmlns="" xmlns:a16="http://schemas.microsoft.com/office/drawing/2014/main" id="{F8F852A7-5C59-4534-A9BD-D1B89FC65CC4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LineShape">
              <a:extLst>
                <a:ext uri="{FF2B5EF4-FFF2-40B4-BE49-F238E27FC236}">
                  <a16:creationId xmlns="" xmlns:a16="http://schemas.microsoft.com/office/drawing/2014/main" id="{BE35F510-EA5D-46AB-8387-DF40701F9024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1DF7C862-515B-4B62-94BB-AB032FBF2CD6}"/>
              </a:ext>
            </a:extLst>
          </p:cNvPr>
          <p:cNvGrpSpPr/>
          <p:nvPr/>
        </p:nvGrpSpPr>
        <p:grpSpPr>
          <a:xfrm>
            <a:off x="4716993" y="2418722"/>
            <a:ext cx="663391" cy="480966"/>
            <a:chOff x="4716993" y="2533022"/>
            <a:chExt cx="663391" cy="480966"/>
          </a:xfrm>
        </p:grpSpPr>
        <p:sp>
          <p:nvSpPr>
            <p:cNvPr id="74" name="ValueBack">
              <a:extLst>
                <a:ext uri="{FF2B5EF4-FFF2-40B4-BE49-F238E27FC236}">
                  <a16:creationId xmlns="" xmlns:a16="http://schemas.microsoft.com/office/drawing/2014/main" id="{35C5175A-57A3-45B0-BDFD-EBD78CF2F857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01F72637-94BC-4A36-8A76-D0F0AD9CF33D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="" xmlns:a16="http://schemas.microsoft.com/office/drawing/2014/main" id="{BD90CE26-086D-4B2F-A8DC-4AA267BC6A67}"/>
              </a:ext>
            </a:extLst>
          </p:cNvPr>
          <p:cNvSpPr txBox="1"/>
          <p:nvPr/>
        </p:nvSpPr>
        <p:spPr>
          <a:xfrm>
            <a:off x="5838826" y="3157502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BackShape">
            <a:extLst>
              <a:ext uri="{FF2B5EF4-FFF2-40B4-BE49-F238E27FC236}">
                <a16:creationId xmlns="" xmlns:a16="http://schemas.microsoft.com/office/drawing/2014/main" id="{667C0AC4-5F04-416E-A9E2-77AC10A1CD21}"/>
              </a:ext>
            </a:extLst>
          </p:cNvPr>
          <p:cNvSpPr/>
          <p:nvPr/>
        </p:nvSpPr>
        <p:spPr>
          <a:xfrm>
            <a:off x="6041846" y="2182717"/>
            <a:ext cx="952156" cy="952158"/>
          </a:xfrm>
          <a:prstGeom prst="donut">
            <a:avLst>
              <a:gd name="adj" fmla="val 15000"/>
            </a:avLst>
          </a:prstGeom>
          <a:solidFill>
            <a:schemeClr val="accent2">
              <a:lumMod val="40000"/>
              <a:lumOff val="60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6" name="ValueShape">
            <a:extLst>
              <a:ext uri="{FF2B5EF4-FFF2-40B4-BE49-F238E27FC236}">
                <a16:creationId xmlns="" xmlns:a16="http://schemas.microsoft.com/office/drawing/2014/main" id="{995D2926-2CA4-4E35-A1FB-B1A3646F4AF1}"/>
              </a:ext>
            </a:extLst>
          </p:cNvPr>
          <p:cNvSpPr/>
          <p:nvPr/>
        </p:nvSpPr>
        <p:spPr>
          <a:xfrm>
            <a:off x="6041846" y="2182717"/>
            <a:ext cx="952156" cy="952158"/>
          </a:xfrm>
          <a:prstGeom prst="blockArc">
            <a:avLst>
              <a:gd name="adj1" fmla="val 18306534"/>
              <a:gd name="adj2" fmla="val 9758370"/>
              <a:gd name="adj3" fmla="val 1682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7" name="LineShape">
            <a:extLst>
              <a:ext uri="{FF2B5EF4-FFF2-40B4-BE49-F238E27FC236}">
                <a16:creationId xmlns="" xmlns:a16="http://schemas.microsoft.com/office/drawing/2014/main" id="{F07998B0-4659-40D9-AA16-3001AA09865B}"/>
              </a:ext>
            </a:extLst>
          </p:cNvPr>
          <p:cNvGrpSpPr/>
          <p:nvPr/>
        </p:nvGrpSpPr>
        <p:grpSpPr>
          <a:xfrm>
            <a:off x="6061181" y="2182299"/>
            <a:ext cx="913488" cy="952987"/>
            <a:chOff x="4687315" y="1592322"/>
            <a:chExt cx="2817370" cy="2939200"/>
          </a:xfrm>
        </p:grpSpPr>
        <p:sp>
          <p:nvSpPr>
            <p:cNvPr id="98" name="LineShape">
              <a:extLst>
                <a:ext uri="{FF2B5EF4-FFF2-40B4-BE49-F238E27FC236}">
                  <a16:creationId xmlns="" xmlns:a16="http://schemas.microsoft.com/office/drawing/2014/main" id="{7E2EF00A-F0F0-4497-BBFA-F090E7839FD0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LineShape">
              <a:extLst>
                <a:ext uri="{FF2B5EF4-FFF2-40B4-BE49-F238E27FC236}">
                  <a16:creationId xmlns="" xmlns:a16="http://schemas.microsoft.com/office/drawing/2014/main" id="{DF6760D9-D5C7-4084-BD36-35E8401F41AA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LineShape">
              <a:extLst>
                <a:ext uri="{FF2B5EF4-FFF2-40B4-BE49-F238E27FC236}">
                  <a16:creationId xmlns="" xmlns:a16="http://schemas.microsoft.com/office/drawing/2014/main" id="{3AABB309-5477-48F1-905E-D11023E76FF3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LineShape">
              <a:extLst>
                <a:ext uri="{FF2B5EF4-FFF2-40B4-BE49-F238E27FC236}">
                  <a16:creationId xmlns="" xmlns:a16="http://schemas.microsoft.com/office/drawing/2014/main" id="{CD5D9211-16E1-47E2-B36E-8596E36E4729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LineShape">
              <a:extLst>
                <a:ext uri="{FF2B5EF4-FFF2-40B4-BE49-F238E27FC236}">
                  <a16:creationId xmlns="" xmlns:a16="http://schemas.microsoft.com/office/drawing/2014/main" id="{A2B8B41A-EAC0-49FD-8642-C76E966F7B7B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LineShape">
              <a:extLst>
                <a:ext uri="{FF2B5EF4-FFF2-40B4-BE49-F238E27FC236}">
                  <a16:creationId xmlns="" xmlns:a16="http://schemas.microsoft.com/office/drawing/2014/main" id="{53E5DEA1-77A9-4E14-9F2C-89C7772D5C98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LineShape">
              <a:extLst>
                <a:ext uri="{FF2B5EF4-FFF2-40B4-BE49-F238E27FC236}">
                  <a16:creationId xmlns="" xmlns:a16="http://schemas.microsoft.com/office/drawing/2014/main" id="{93200FA3-8442-4AEE-8304-9E05C344E1A4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LineShape">
              <a:extLst>
                <a:ext uri="{FF2B5EF4-FFF2-40B4-BE49-F238E27FC236}">
                  <a16:creationId xmlns="" xmlns:a16="http://schemas.microsoft.com/office/drawing/2014/main" id="{EA04315A-B004-4477-8558-C3ACD6827CD6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LineShape">
              <a:extLst>
                <a:ext uri="{FF2B5EF4-FFF2-40B4-BE49-F238E27FC236}">
                  <a16:creationId xmlns="" xmlns:a16="http://schemas.microsoft.com/office/drawing/2014/main" id="{08083907-68EB-41D7-B57C-6EDD2AC76CD8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LineShape">
              <a:extLst>
                <a:ext uri="{FF2B5EF4-FFF2-40B4-BE49-F238E27FC236}">
                  <a16:creationId xmlns="" xmlns:a16="http://schemas.microsoft.com/office/drawing/2014/main" id="{FC593B2D-26A4-4C12-A67D-CB5F8611FAEA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="" xmlns:a16="http://schemas.microsoft.com/office/drawing/2014/main" id="{77F14EB0-C5E4-4ED6-873F-575E57DF2256}"/>
              </a:ext>
            </a:extLst>
          </p:cNvPr>
          <p:cNvGrpSpPr/>
          <p:nvPr/>
        </p:nvGrpSpPr>
        <p:grpSpPr>
          <a:xfrm>
            <a:off x="6186839" y="2418311"/>
            <a:ext cx="663391" cy="480966"/>
            <a:chOff x="4716993" y="2533022"/>
            <a:chExt cx="663391" cy="480966"/>
          </a:xfrm>
        </p:grpSpPr>
        <p:sp>
          <p:nvSpPr>
            <p:cNvPr id="109" name="ValueBack">
              <a:extLst>
                <a:ext uri="{FF2B5EF4-FFF2-40B4-BE49-F238E27FC236}">
                  <a16:creationId xmlns="" xmlns:a16="http://schemas.microsoft.com/office/drawing/2014/main" id="{B84F5247-236C-4057-A93B-256B3548E994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="" xmlns:a16="http://schemas.microsoft.com/office/drawing/2014/main" id="{57205966-069E-4526-915A-B7EA266AE264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="" xmlns:a16="http://schemas.microsoft.com/office/drawing/2014/main" id="{ED082557-0E7E-4727-AEA5-4C4705385A2E}"/>
              </a:ext>
            </a:extLst>
          </p:cNvPr>
          <p:cNvSpPr txBox="1"/>
          <p:nvPr/>
        </p:nvSpPr>
        <p:spPr>
          <a:xfrm>
            <a:off x="7338468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" name="BackShape">
            <a:extLst>
              <a:ext uri="{FF2B5EF4-FFF2-40B4-BE49-F238E27FC236}">
                <a16:creationId xmlns="" xmlns:a16="http://schemas.microsoft.com/office/drawing/2014/main" id="{5D1F5F44-7B7C-4345-8013-1ADBFE8A0A11}"/>
              </a:ext>
            </a:extLst>
          </p:cNvPr>
          <p:cNvSpPr/>
          <p:nvPr/>
        </p:nvSpPr>
        <p:spPr>
          <a:xfrm>
            <a:off x="7541488" y="2183128"/>
            <a:ext cx="952156" cy="952158"/>
          </a:xfrm>
          <a:prstGeom prst="donut">
            <a:avLst>
              <a:gd name="adj" fmla="val 15000"/>
            </a:avLst>
          </a:prstGeom>
          <a:solidFill>
            <a:schemeClr val="bg1">
              <a:lumMod val="75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3" name="ValueShape">
            <a:extLst>
              <a:ext uri="{FF2B5EF4-FFF2-40B4-BE49-F238E27FC236}">
                <a16:creationId xmlns="" xmlns:a16="http://schemas.microsoft.com/office/drawing/2014/main" id="{DE8BCC79-B20A-4984-BB99-D772AF93E472}"/>
              </a:ext>
            </a:extLst>
          </p:cNvPr>
          <p:cNvSpPr/>
          <p:nvPr/>
        </p:nvSpPr>
        <p:spPr>
          <a:xfrm>
            <a:off x="7541488" y="2183128"/>
            <a:ext cx="952156" cy="952158"/>
          </a:xfrm>
          <a:prstGeom prst="blockArc">
            <a:avLst>
              <a:gd name="adj1" fmla="val 1126563"/>
              <a:gd name="adj2" fmla="val 9527451"/>
              <a:gd name="adj3" fmla="val 1710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14" name="LineShape">
            <a:extLst>
              <a:ext uri="{FF2B5EF4-FFF2-40B4-BE49-F238E27FC236}">
                <a16:creationId xmlns="" xmlns:a16="http://schemas.microsoft.com/office/drawing/2014/main" id="{012206AE-6953-435C-A397-650EE2B8B099}"/>
              </a:ext>
            </a:extLst>
          </p:cNvPr>
          <p:cNvGrpSpPr/>
          <p:nvPr/>
        </p:nvGrpSpPr>
        <p:grpSpPr>
          <a:xfrm>
            <a:off x="7560823" y="2182710"/>
            <a:ext cx="913488" cy="952987"/>
            <a:chOff x="4687315" y="1592322"/>
            <a:chExt cx="2817370" cy="2939200"/>
          </a:xfrm>
        </p:grpSpPr>
        <p:sp>
          <p:nvSpPr>
            <p:cNvPr id="115" name="LineShape">
              <a:extLst>
                <a:ext uri="{FF2B5EF4-FFF2-40B4-BE49-F238E27FC236}">
                  <a16:creationId xmlns="" xmlns:a16="http://schemas.microsoft.com/office/drawing/2014/main" id="{9D1A56D9-3800-4565-98C0-78A84347E654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LineShape">
              <a:extLst>
                <a:ext uri="{FF2B5EF4-FFF2-40B4-BE49-F238E27FC236}">
                  <a16:creationId xmlns="" xmlns:a16="http://schemas.microsoft.com/office/drawing/2014/main" id="{C27D9132-120D-4251-8B02-3707BCD3991A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LineShape">
              <a:extLst>
                <a:ext uri="{FF2B5EF4-FFF2-40B4-BE49-F238E27FC236}">
                  <a16:creationId xmlns="" xmlns:a16="http://schemas.microsoft.com/office/drawing/2014/main" id="{80494CF8-06B2-4D03-AE6F-3814A2853EF2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LineShape">
              <a:extLst>
                <a:ext uri="{FF2B5EF4-FFF2-40B4-BE49-F238E27FC236}">
                  <a16:creationId xmlns="" xmlns:a16="http://schemas.microsoft.com/office/drawing/2014/main" id="{8533B29E-FAD1-45B3-83EE-09B89B4332E1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LineShape">
              <a:extLst>
                <a:ext uri="{FF2B5EF4-FFF2-40B4-BE49-F238E27FC236}">
                  <a16:creationId xmlns="" xmlns:a16="http://schemas.microsoft.com/office/drawing/2014/main" id="{BF3FCB2B-C0C0-46AA-950C-9DAE7C856A91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LineShape">
              <a:extLst>
                <a:ext uri="{FF2B5EF4-FFF2-40B4-BE49-F238E27FC236}">
                  <a16:creationId xmlns="" xmlns:a16="http://schemas.microsoft.com/office/drawing/2014/main" id="{892788C1-BA1F-47FD-B0C5-ECFC69729EAD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LineShape">
              <a:extLst>
                <a:ext uri="{FF2B5EF4-FFF2-40B4-BE49-F238E27FC236}">
                  <a16:creationId xmlns="" xmlns:a16="http://schemas.microsoft.com/office/drawing/2014/main" id="{47BE004C-39DC-4D92-8460-A6E583A5A601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LineShape">
              <a:extLst>
                <a:ext uri="{FF2B5EF4-FFF2-40B4-BE49-F238E27FC236}">
                  <a16:creationId xmlns="" xmlns:a16="http://schemas.microsoft.com/office/drawing/2014/main" id="{5049BBDC-D44B-4D15-859C-8B8AF002FDB7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LineShape">
              <a:extLst>
                <a:ext uri="{FF2B5EF4-FFF2-40B4-BE49-F238E27FC236}">
                  <a16:creationId xmlns="" xmlns:a16="http://schemas.microsoft.com/office/drawing/2014/main" id="{8161B081-F95E-4180-A046-FD3FDC51BEA6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LineShape">
              <a:extLst>
                <a:ext uri="{FF2B5EF4-FFF2-40B4-BE49-F238E27FC236}">
                  <a16:creationId xmlns="" xmlns:a16="http://schemas.microsoft.com/office/drawing/2014/main" id="{6C56304E-9323-49C0-A13C-C62249AABFBE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="" xmlns:a16="http://schemas.microsoft.com/office/drawing/2014/main" id="{9396C5CF-8707-4F07-8073-9BC6A883BCBF}"/>
              </a:ext>
            </a:extLst>
          </p:cNvPr>
          <p:cNvGrpSpPr/>
          <p:nvPr/>
        </p:nvGrpSpPr>
        <p:grpSpPr>
          <a:xfrm>
            <a:off x="7686481" y="2418722"/>
            <a:ext cx="663391" cy="480966"/>
            <a:chOff x="4716993" y="2533022"/>
            <a:chExt cx="663391" cy="480966"/>
          </a:xfrm>
        </p:grpSpPr>
        <p:sp>
          <p:nvSpPr>
            <p:cNvPr id="126" name="ValueBack">
              <a:extLst>
                <a:ext uri="{FF2B5EF4-FFF2-40B4-BE49-F238E27FC236}">
                  <a16:creationId xmlns="" xmlns:a16="http://schemas.microsoft.com/office/drawing/2014/main" id="{B2072341-BE07-49FC-A35C-F79D25617F46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="" xmlns:a16="http://schemas.microsoft.com/office/drawing/2014/main" id="{FBE5828E-F630-4868-947C-92720228F94A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7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9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8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848510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Graphic spid="70" grpId="0">
        <p:bldAsOne/>
      </p:bldGraphic>
      <p:bldP spid="71" grpId="0"/>
      <p:bldP spid="75" grpId="0" animBg="1"/>
      <p:bldP spid="76" grpId="0" animBg="1"/>
      <p:bldP spid="94" grpId="0"/>
      <p:bldP spid="95" grpId="0" animBg="1"/>
      <p:bldP spid="96" grpId="0" animBg="1"/>
      <p:bldP spid="111" grpId="0"/>
      <p:bldP spid="112" grpId="0" animBg="1"/>
      <p:bldP spid="1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>
            <a:extLst>
              <a:ext uri="{FF2B5EF4-FFF2-40B4-BE49-F238E27FC236}">
                <a16:creationId xmlns="" xmlns:a16="http://schemas.microsoft.com/office/drawing/2014/main" id="{E726BBDB-CB71-4564-9FFB-0BE27F9437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E5C463C-D362-4266-B554-7F66080C4DF7}"/>
              </a:ext>
            </a:extLst>
          </p:cNvPr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50142BA7-E858-4FA7-8F10-087B20D68B10}"/>
                </a:ext>
              </a:extLst>
            </p:cNvPr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351045A7-6557-4F4C-B507-BBF53E6B498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工作中存在的不足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CA6A41F-107B-411E-9693-07CB9E7E1DDA}"/>
              </a:ext>
            </a:extLst>
          </p:cNvPr>
          <p:cNvSpPr txBox="1"/>
          <p:nvPr/>
        </p:nvSpPr>
        <p:spPr>
          <a:xfrm>
            <a:off x="2553805" y="1059984"/>
            <a:ext cx="3229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 THREE</a:t>
            </a:r>
            <a:endParaRPr lang="zh-CN" altLang="en-US" sz="2800" dirty="0">
              <a:ln w="19050"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15DD986-396C-4283-8F2B-42373930E584}"/>
              </a:ext>
            </a:extLst>
          </p:cNvPr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EBFAF71-A419-4344-A74A-C383962A5610}"/>
                </a:ext>
              </a:extLst>
            </p:cNvPr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7603CB5-8132-4F28-834A-7425650EAEE3}"/>
                </a:ext>
              </a:extLst>
            </p:cNvPr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面临的事故风险和隐患始终存在，责任事故和违章作业时有发生。工作中都发生了一些不安全事件。这些违章，有偶然性，也有必然性。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1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2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 flipH="1">
            <a:off x="5394769" y="1204331"/>
            <a:ext cx="604125" cy="215941"/>
            <a:chOff x="264939" y="188640"/>
            <a:chExt cx="604358" cy="216024"/>
          </a:xfrm>
        </p:grpSpPr>
        <p:sp>
          <p:nvSpPr>
            <p:cNvPr id="2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6277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5314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长期以来，安全工作总体是好的，是健康的。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工作中存在的不足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3242DC4-8C43-44F4-809F-29CBAB7CCE6B}"/>
              </a:ext>
            </a:extLst>
          </p:cNvPr>
          <p:cNvSpPr/>
          <p:nvPr/>
        </p:nvSpPr>
        <p:spPr>
          <a:xfrm>
            <a:off x="331310" y="1748966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3EFCFDEF-6B60-4C5F-A1ED-F45413ED9611}"/>
              </a:ext>
            </a:extLst>
          </p:cNvPr>
          <p:cNvGrpSpPr/>
          <p:nvPr/>
        </p:nvGrpSpPr>
        <p:grpSpPr>
          <a:xfrm>
            <a:off x="477225" y="2571187"/>
            <a:ext cx="3370213" cy="2263460"/>
            <a:chOff x="477225" y="2571187"/>
            <a:chExt cx="3370213" cy="2263460"/>
          </a:xfrm>
        </p:grpSpPr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7A25087C-F96B-4C31-A890-35C53ECE499D}"/>
                </a:ext>
              </a:extLst>
            </p:cNvPr>
            <p:cNvSpPr/>
            <p:nvPr/>
          </p:nvSpPr>
          <p:spPr>
            <a:xfrm>
              <a:off x="477225" y="2571187"/>
              <a:ext cx="3370213" cy="22634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5E33E4C2-6DE7-4593-9D36-79F1596873E8}"/>
                </a:ext>
              </a:extLst>
            </p:cNvPr>
            <p:cNvSpPr/>
            <p:nvPr/>
          </p:nvSpPr>
          <p:spPr>
            <a:xfrm>
              <a:off x="477226" y="2622694"/>
              <a:ext cx="3316562" cy="214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安全意识淡薄，现场管理松弛。</a:t>
              </a:r>
              <a:r>
                <a:rPr lang="en-US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endParaRPr lang="zh-CN" altLang="zh-CN" sz="90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安全施工打不了折。可是我们在日常工作中，有的人常用经验办事，对一些必须采取的安全措施都觉得无关紧要，无所谓，习惯性违章时常发生，不开班前会，有的开会不认真，施工人员不在工作票上签字确认，勘察不到位、不验电、不挂接地线，不戴安全帽，不穿绝缘鞋，不使用双控带，复杂地段不设专人监护，施工无计划。</a:t>
              </a:r>
              <a:endParaRPr lang="zh-CN" altLang="zh-CN" sz="9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36A5565-0A91-4929-B046-04D0B8E959E2}"/>
              </a:ext>
            </a:extLst>
          </p:cNvPr>
          <p:cNvGrpSpPr/>
          <p:nvPr/>
        </p:nvGrpSpPr>
        <p:grpSpPr>
          <a:xfrm>
            <a:off x="3905503" y="2532275"/>
            <a:ext cx="4797910" cy="1382870"/>
            <a:chOff x="3905503" y="2532275"/>
            <a:chExt cx="4797910" cy="1382870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1207F2A9-76ED-4CC0-A121-B675E60E6439}"/>
                </a:ext>
              </a:extLst>
            </p:cNvPr>
            <p:cNvSpPr/>
            <p:nvPr/>
          </p:nvSpPr>
          <p:spPr>
            <a:xfrm>
              <a:off x="3905503" y="2580915"/>
              <a:ext cx="4797910" cy="13342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EC520371-E8B1-4C4A-B1D8-66844BD38F45}"/>
                </a:ext>
              </a:extLst>
            </p:cNvPr>
            <p:cNvSpPr/>
            <p:nvPr/>
          </p:nvSpPr>
          <p:spPr>
            <a:xfrm>
              <a:off x="3993052" y="2532275"/>
              <a:ext cx="4710361" cy="1374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执行意识不强，执行力差。</a:t>
              </a:r>
              <a:endParaRPr lang="zh-CN" altLang="zh-CN" sz="90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工作中规章制度执行不严，执行力度层层衰减；执行任务拖拖拉拉、没有紧迫感，任务有布置，无考核；执行过程马马虎虎，敷衍了事；执行结果偏离目标，推卸责任。个别员工主人翁精神还没有真正树立起来。有的员工缺乏强烈的竞争意识和效益意识，</a:t>
              </a:r>
              <a:endParaRPr lang="zh-CN" altLang="zh-CN" sz="9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DA7D6AF-DB72-4BC6-8039-86719F1457E3}"/>
              </a:ext>
            </a:extLst>
          </p:cNvPr>
          <p:cNvGrpSpPr/>
          <p:nvPr/>
        </p:nvGrpSpPr>
        <p:grpSpPr>
          <a:xfrm>
            <a:off x="3905503" y="3944009"/>
            <a:ext cx="4797911" cy="890638"/>
            <a:chOff x="3905503" y="3944009"/>
            <a:chExt cx="4797911" cy="890638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854FDCF7-8DD4-4943-86F8-022FB737E306}"/>
                </a:ext>
              </a:extLst>
            </p:cNvPr>
            <p:cNvSpPr/>
            <p:nvPr/>
          </p:nvSpPr>
          <p:spPr>
            <a:xfrm>
              <a:off x="3905503" y="3955650"/>
              <a:ext cx="4797910" cy="8789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56BFF7DF-4378-43AC-94F0-91BF3FD7BB50}"/>
                </a:ext>
              </a:extLst>
            </p:cNvPr>
            <p:cNvSpPr/>
            <p:nvPr/>
          </p:nvSpPr>
          <p:spPr>
            <a:xfrm>
              <a:off x="3959153" y="3944009"/>
              <a:ext cx="474426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动纪律松驰，工作作风不扎实。</a:t>
              </a:r>
              <a:endParaRPr lang="zh-CN" altLang="zh-CN" sz="900" kern="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anose="02010609060101010101" pitchFamily="49" charset="-122"/>
                  <a:ea typeface="楷体" panose="02010609060101010101" pitchFamily="49" charset="-122"/>
                </a:rPr>
                <a:t>突出表现为自由主义严重，不守纪律，不负责任。有的从业不勤，力不从心，生活作风不俭点，没有把心事用在工作上。</a:t>
              </a:r>
              <a:endParaRPr lang="zh-CN" altLang="zh-CN" sz="9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3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8753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8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存在的问题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工作中存在的不足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3242DC4-8C43-44F4-809F-29CBAB7CCE6B}"/>
              </a:ext>
            </a:extLst>
          </p:cNvPr>
          <p:cNvSpPr/>
          <p:nvPr/>
        </p:nvSpPr>
        <p:spPr>
          <a:xfrm>
            <a:off x="331310" y="1748966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sp>
        <p:nvSpPr>
          <p:cNvPr id="30" name="MH_Other_1">
            <a:extLst>
              <a:ext uri="{FF2B5EF4-FFF2-40B4-BE49-F238E27FC236}">
                <a16:creationId xmlns="" xmlns:a16="http://schemas.microsoft.com/office/drawing/2014/main" id="{CB1A4CFB-63E3-4FF2-BE66-AABFD6B96A3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3059" y="3499788"/>
            <a:ext cx="2808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1" name="MH_Other_5">
            <a:extLst>
              <a:ext uri="{FF2B5EF4-FFF2-40B4-BE49-F238E27FC236}">
                <a16:creationId xmlns="" xmlns:a16="http://schemas.microsoft.com/office/drawing/2014/main" id="{943BA11E-5F22-4BB3-8DF1-BF30ABB83AF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68000" y="3499788"/>
            <a:ext cx="2808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5" name="MH_Other_9">
            <a:extLst>
              <a:ext uri="{FF2B5EF4-FFF2-40B4-BE49-F238E27FC236}">
                <a16:creationId xmlns="" xmlns:a16="http://schemas.microsoft.com/office/drawing/2014/main" id="{70FDF347-AD0D-465F-BD56-8AB19E98A90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976000" y="3499788"/>
            <a:ext cx="2808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1" name="MH_Other_2">
            <a:extLst>
              <a:ext uri="{FF2B5EF4-FFF2-40B4-BE49-F238E27FC236}">
                <a16:creationId xmlns="" xmlns:a16="http://schemas.microsoft.com/office/drawing/2014/main" id="{383FF95B-2920-459B-BD17-A846CD46835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655140" y="3563938"/>
            <a:ext cx="223838" cy="21312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anose="020B0503020204020204" pitchFamily="34" charset="-122"/>
            </a:endParaRPr>
          </a:p>
        </p:txBody>
      </p:sp>
      <p:sp>
        <p:nvSpPr>
          <p:cNvPr id="52" name="MH_Other_6">
            <a:extLst>
              <a:ext uri="{FF2B5EF4-FFF2-40B4-BE49-F238E27FC236}">
                <a16:creationId xmlns="" xmlns:a16="http://schemas.microsoft.com/office/drawing/2014/main" id="{687012D7-546D-4288-8FFB-96E510B63E8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4460677" y="3563938"/>
            <a:ext cx="222647" cy="21312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anose="020B0503020204020204" pitchFamily="34" charset="-122"/>
            </a:endParaRPr>
          </a:p>
        </p:txBody>
      </p:sp>
      <p:sp>
        <p:nvSpPr>
          <p:cNvPr id="53" name="MH_Other_10">
            <a:extLst>
              <a:ext uri="{FF2B5EF4-FFF2-40B4-BE49-F238E27FC236}">
                <a16:creationId xmlns="" xmlns:a16="http://schemas.microsoft.com/office/drawing/2014/main" id="{24E9D61B-E669-414D-96D5-3170DD5F4FD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7268677" y="3563938"/>
            <a:ext cx="222647" cy="21312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anose="020B0503020204020204" pitchFamily="34" charset="-122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2131FCE2-1F9F-464A-AB32-B2A5BA3E29A9}"/>
              </a:ext>
            </a:extLst>
          </p:cNvPr>
          <p:cNvGrpSpPr/>
          <p:nvPr/>
        </p:nvGrpSpPr>
        <p:grpSpPr>
          <a:xfrm>
            <a:off x="1473251" y="2511504"/>
            <a:ext cx="584608" cy="584609"/>
            <a:chOff x="980097" y="3258913"/>
            <a:chExt cx="823149" cy="823150"/>
          </a:xfrm>
        </p:grpSpPr>
        <p:sp>
          <p:nvSpPr>
            <p:cNvPr id="55" name="MH_Other_4">
              <a:extLst>
                <a:ext uri="{FF2B5EF4-FFF2-40B4-BE49-F238E27FC236}">
                  <a16:creationId xmlns="" xmlns:a16="http://schemas.microsoft.com/office/drawing/2014/main" id="{C034C2AD-06DD-4017-9CDF-290444DC40C4}"/>
                </a:ext>
              </a:extLst>
            </p:cNvPr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MH_Title_1">
              <a:extLst>
                <a:ext uri="{FF2B5EF4-FFF2-40B4-BE49-F238E27FC236}">
                  <a16:creationId xmlns="" xmlns:a16="http://schemas.microsoft.com/office/drawing/2014/main" id="{20A7FAF1-DAEE-4D2C-A213-9A9687C2934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01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8D2E5F3C-44B8-441C-991D-0373ADB43CB7}"/>
              </a:ext>
            </a:extLst>
          </p:cNvPr>
          <p:cNvGrpSpPr/>
          <p:nvPr/>
        </p:nvGrpSpPr>
        <p:grpSpPr>
          <a:xfrm>
            <a:off x="4278192" y="2511504"/>
            <a:ext cx="584608" cy="584609"/>
            <a:chOff x="980097" y="3258913"/>
            <a:chExt cx="823149" cy="823150"/>
          </a:xfrm>
        </p:grpSpPr>
        <p:sp>
          <p:nvSpPr>
            <p:cNvPr id="58" name="MH_Other_4">
              <a:extLst>
                <a:ext uri="{FF2B5EF4-FFF2-40B4-BE49-F238E27FC236}">
                  <a16:creationId xmlns="" xmlns:a16="http://schemas.microsoft.com/office/drawing/2014/main" id="{D5A8C200-680F-42CF-ABB7-2C996612ACFD}"/>
                </a:ext>
              </a:extLst>
            </p:cNvPr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MH_Title_1">
              <a:extLst>
                <a:ext uri="{FF2B5EF4-FFF2-40B4-BE49-F238E27FC236}">
                  <a16:creationId xmlns="" xmlns:a16="http://schemas.microsoft.com/office/drawing/2014/main" id="{1F789DC2-48A2-4E4E-A25E-17F5D35EE21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02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EA71CC46-1A16-4EC9-B0F3-B2B5FB3B4189}"/>
              </a:ext>
            </a:extLst>
          </p:cNvPr>
          <p:cNvGrpSpPr/>
          <p:nvPr/>
        </p:nvGrpSpPr>
        <p:grpSpPr>
          <a:xfrm>
            <a:off x="7086192" y="2511504"/>
            <a:ext cx="584608" cy="584609"/>
            <a:chOff x="980097" y="3258913"/>
            <a:chExt cx="823149" cy="823150"/>
          </a:xfrm>
        </p:grpSpPr>
        <p:sp>
          <p:nvSpPr>
            <p:cNvPr id="61" name="MH_Other_4">
              <a:extLst>
                <a:ext uri="{FF2B5EF4-FFF2-40B4-BE49-F238E27FC236}">
                  <a16:creationId xmlns="" xmlns:a16="http://schemas.microsoft.com/office/drawing/2014/main" id="{ADC59892-3BCB-4471-BB89-470BD20934A3}"/>
                </a:ext>
              </a:extLst>
            </p:cNvPr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MH_Title_1">
              <a:extLst>
                <a:ext uri="{FF2B5EF4-FFF2-40B4-BE49-F238E27FC236}">
                  <a16:creationId xmlns="" xmlns:a16="http://schemas.microsoft.com/office/drawing/2014/main" id="{BC5391CB-8675-4C3C-B44F-5A174E8E036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03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6660285-DE69-4FD3-AAC1-3680A061A5E8}"/>
              </a:ext>
            </a:extLst>
          </p:cNvPr>
          <p:cNvSpPr/>
          <p:nvPr/>
        </p:nvSpPr>
        <p:spPr>
          <a:xfrm>
            <a:off x="117585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4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安全意识淡薄</a:t>
            </a:r>
            <a:endParaRPr lang="zh-CN" altLang="en-US" sz="1400" b="1" dirty="0"/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8A8488A2-388A-4C5C-BF3F-3428E532F57D}"/>
              </a:ext>
            </a:extLst>
          </p:cNvPr>
          <p:cNvSpPr/>
          <p:nvPr/>
        </p:nvSpPr>
        <p:spPr>
          <a:xfrm>
            <a:off x="395301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执行意识不强</a:t>
            </a:r>
            <a:endParaRPr lang="zh-CN" altLang="en-US" sz="1400" b="1" dirty="0"/>
          </a:p>
        </p:txBody>
      </p: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0E39EDA8-52BB-4D9E-A79D-61796CA1C7A1}"/>
              </a:ext>
            </a:extLst>
          </p:cNvPr>
          <p:cNvSpPr/>
          <p:nvPr/>
        </p:nvSpPr>
        <p:spPr>
          <a:xfrm>
            <a:off x="676101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楷体" panose="02010609060101010101" pitchFamily="49" charset="-122"/>
                <a:ea typeface="楷体" panose="02010609060101010101" pitchFamily="49" charset="-122"/>
              </a:rPr>
              <a:t>行动纪律松驰</a:t>
            </a:r>
            <a:endParaRPr lang="zh-CN" altLang="en-US" sz="1400" b="1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5B5D2CF-74FE-4161-AB16-077C820E2490}"/>
              </a:ext>
            </a:extLst>
          </p:cNvPr>
          <p:cNvSpPr/>
          <p:nvPr/>
        </p:nvSpPr>
        <p:spPr>
          <a:xfrm>
            <a:off x="758299" y="3726260"/>
            <a:ext cx="20255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安全施工打不了折。可是我们在日常工作中，有的人常用经验办事，对一些必须采取的安全措施都觉得无关紧要</a:t>
            </a:r>
            <a:r>
              <a:rPr lang="zh-CN" altLang="en-US" sz="1000" kern="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C97487C4-E67A-40F3-BFA3-985985F69925}"/>
              </a:ext>
            </a:extLst>
          </p:cNvPr>
          <p:cNvSpPr/>
          <p:nvPr/>
        </p:nvSpPr>
        <p:spPr>
          <a:xfrm>
            <a:off x="3517530" y="3726260"/>
            <a:ext cx="20933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工作中规章制度执行不严，执行力度层层衰减；执行任务拖拖拉拉、没有紧迫感，任务有布置，无考核</a:t>
            </a:r>
            <a:r>
              <a:rPr lang="zh-CN" altLang="en-US" sz="1000" kern="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4BF9385-94AC-4278-A03D-0D954B8739E8}"/>
              </a:ext>
            </a:extLst>
          </p:cNvPr>
          <p:cNvSpPr/>
          <p:nvPr/>
        </p:nvSpPr>
        <p:spPr>
          <a:xfrm>
            <a:off x="6344565" y="3726260"/>
            <a:ext cx="2067862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突出表现为自由主义严重，不守纪律，不负责任。有的从业不勤，力不从心，生活作风不俭点，没有把心事用在工作上。</a:t>
            </a:r>
            <a:endParaRPr lang="zh-CN" altLang="zh-CN" sz="700" kern="1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89302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5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5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30" grpId="0" animBg="1"/>
      <p:bldP spid="41" grpId="0" animBg="1"/>
      <p:bldP spid="45" grpId="0" animBg="1"/>
      <p:bldP spid="51" grpId="0" animBg="1"/>
      <p:bldP spid="52" grpId="0" animBg="1"/>
      <p:bldP spid="53" grpId="0" animBg="1"/>
      <p:bldP spid="9" grpId="0"/>
      <p:bldP spid="63" grpId="0"/>
      <p:bldP spid="64" grpId="0"/>
      <p:bldP spid="11" grpId="0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>
            <a:extLst>
              <a:ext uri="{FF2B5EF4-FFF2-40B4-BE49-F238E27FC236}">
                <a16:creationId xmlns="" xmlns:a16="http://schemas.microsoft.com/office/drawing/2014/main" id="{E726BBDB-CB71-4564-9FFB-0BE27F9437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E5C463C-D362-4266-B554-7F66080C4DF7}"/>
              </a:ext>
            </a:extLst>
          </p:cNvPr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50142BA7-E858-4FA7-8F10-087B20D68B10}"/>
                </a:ext>
              </a:extLst>
            </p:cNvPr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351045A7-6557-4F4C-B507-BBF53E6B498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工作思路和工作计划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CA6A41F-107B-411E-9693-07CB9E7E1DDA}"/>
              </a:ext>
            </a:extLst>
          </p:cNvPr>
          <p:cNvSpPr txBox="1"/>
          <p:nvPr/>
        </p:nvSpPr>
        <p:spPr>
          <a:xfrm>
            <a:off x="2553805" y="1021072"/>
            <a:ext cx="3229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PART FOUR</a:t>
            </a:r>
            <a:endParaRPr lang="zh-CN" altLang="en-US" sz="3200" dirty="0">
              <a:ln w="19050">
                <a:solidFill>
                  <a:schemeClr val="bg1"/>
                </a:solidFill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15DD986-396C-4283-8F2B-42373930E584}"/>
              </a:ext>
            </a:extLst>
          </p:cNvPr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EBFAF71-A419-4344-A74A-C383962A5610}"/>
                </a:ext>
              </a:extLst>
            </p:cNvPr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7603CB5-8132-4F28-834A-7425650EAEE3}"/>
                </a:ext>
              </a:extLst>
            </p:cNvPr>
            <p:cNvSpPr/>
            <p:nvPr/>
          </p:nvSpPr>
          <p:spPr>
            <a:xfrm>
              <a:off x="2679403" y="2380343"/>
              <a:ext cx="37851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我们既要通过抓载体，抓培训，抓建章立制等形式，提高安全生产水平，更要转变人的安全行为，提高人的意识安全。严格的安全管理就是珍爱生命，珍惜幸福。</a:t>
              </a:r>
              <a:endParaRPr lang="zh-CN" altLang="zh-CN" sz="1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1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2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/>
        </p:nvGrpSpPr>
        <p:grpSpPr>
          <a:xfrm rot="10800000" flipH="1">
            <a:off x="5394769" y="1204331"/>
            <a:ext cx="604125" cy="215941"/>
            <a:chOff x="264939" y="188640"/>
            <a:chExt cx="604358" cy="216024"/>
          </a:xfrm>
        </p:grpSpPr>
        <p:sp>
          <p:nvSpPr>
            <p:cNvPr id="2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4763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D96CD80-E5D8-4A12-AD9A-ADB88CBA60BE}"/>
              </a:ext>
            </a:extLst>
          </p:cNvPr>
          <p:cNvSpPr/>
          <p:nvPr/>
        </p:nvSpPr>
        <p:spPr>
          <a:xfrm>
            <a:off x="323850" y="1052408"/>
            <a:ext cx="84963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600" b="1" kern="0" dirty="0">
                <a:solidFill>
                  <a:schemeClr val="accent1"/>
                </a:solidFill>
                <a:latin typeface="+mj-ea"/>
                <a:ea typeface="+mj-ea"/>
              </a:rPr>
              <a:t>抓安全生产</a:t>
            </a:r>
            <a:r>
              <a:rPr lang="en-US" altLang="zh-CN" sz="1600" b="1" kern="0" dirty="0">
                <a:solidFill>
                  <a:schemeClr val="accent1"/>
                </a:solidFill>
                <a:latin typeface="+mj-ea"/>
                <a:ea typeface="+mj-ea"/>
              </a:rPr>
              <a:t>  </a:t>
            </a:r>
            <a:r>
              <a:rPr lang="zh-CN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一定要从以人为本入手，以人为本体现在安全上就是要落实一个“严”字。严格的安全管理就是珍爱生命，珍惜幸福。我们既要通过抓载体，抓培训，抓建章立制等形式，提高安全生产水平，更要转变人的安全行为，提高人的意识安全。要坚持“严密制订、严格执行、严肃考核”。在建章立制阶段，深入分析安全工作要求，以“全覆盖、高标准”为目标，制订环环相扣、保障有力的安全制度标准；在执行阶段，以“不折不扣、全面到位”为目标，加强宣贯和指导，严格监督和检查，确保制度标准得到有效落实；在考核评价阶段，严格执行“责任追究制度化”，对责任事故按规定进行考核和处理，以此体现安全管理的严肃性，保证安全管理成效。要坚持突出重点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955C870-D4FA-4C43-9E8C-917351B1E9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18085"/>
          <a:stretch/>
        </p:blipFill>
        <p:spPr>
          <a:xfrm>
            <a:off x="323850" y="3005239"/>
            <a:ext cx="8496300" cy="1914525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1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25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666164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384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2019</a:t>
            </a:r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年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安全工作的总体思路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8D178801-D8EE-4174-933C-9D56A39CEB80}"/>
              </a:ext>
            </a:extLst>
          </p:cNvPr>
          <p:cNvSpPr/>
          <p:nvPr/>
        </p:nvSpPr>
        <p:spPr>
          <a:xfrm>
            <a:off x="331310" y="1752803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牢固树立安全发展理念，深入贯彻落实国家安全生产法律法规，坚持“安全第一”的工作定位不动摇、“预防为主”的工作思路不动摇、“综合治理”的工作理念不动摇、以人为本的工作原则不动摇。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7C72543-66DA-4D61-B821-3EEC1970357C}"/>
              </a:ext>
            </a:extLst>
          </p:cNvPr>
          <p:cNvGrpSpPr/>
          <p:nvPr/>
        </p:nvGrpSpPr>
        <p:grpSpPr>
          <a:xfrm>
            <a:off x="555535" y="2969093"/>
            <a:ext cx="1639625" cy="1577508"/>
            <a:chOff x="4230192" y="1115957"/>
            <a:chExt cx="3744000" cy="531428"/>
          </a:xfrm>
        </p:grpSpPr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A870B93C-C0BF-45B2-AA14-F390D57BF0F1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="" xmlns:a16="http://schemas.microsoft.com/office/drawing/2014/main" id="{B650FA9C-B6BB-412E-8A75-C58BD550184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“安全第一”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的工作定位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B01B5DA0-6839-4543-9679-6B1F7F092C41}"/>
              </a:ext>
            </a:extLst>
          </p:cNvPr>
          <p:cNvGrpSpPr/>
          <p:nvPr/>
        </p:nvGrpSpPr>
        <p:grpSpPr>
          <a:xfrm>
            <a:off x="2714303" y="2969093"/>
            <a:ext cx="1639625" cy="1577508"/>
            <a:chOff x="4230192" y="1115957"/>
            <a:chExt cx="3744000" cy="531428"/>
          </a:xfrm>
        </p:grpSpPr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6B73940D-69BF-46B8-8C27-1A6CEE9FC962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91796898-0059-4F37-8EF7-E83C4E1B47C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“预防为主”的工作思路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4C892B92-147B-4EFD-8255-118A796CC9BE}"/>
              </a:ext>
            </a:extLst>
          </p:cNvPr>
          <p:cNvGrpSpPr/>
          <p:nvPr/>
        </p:nvGrpSpPr>
        <p:grpSpPr>
          <a:xfrm>
            <a:off x="4873071" y="2969093"/>
            <a:ext cx="1639625" cy="1577508"/>
            <a:chOff x="4230192" y="1115957"/>
            <a:chExt cx="3744000" cy="531428"/>
          </a:xfrm>
        </p:grpSpPr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88B437B8-1FFB-44EB-AAC2-D07B76488EF6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="" xmlns:a16="http://schemas.microsoft.com/office/drawing/2014/main" id="{4F8E943B-1B3D-483F-A666-468A771D0A9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“综合治理”的工作理念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EF046920-4C5A-429E-AB0A-B807013FFA47}"/>
              </a:ext>
            </a:extLst>
          </p:cNvPr>
          <p:cNvGrpSpPr/>
          <p:nvPr/>
        </p:nvGrpSpPr>
        <p:grpSpPr>
          <a:xfrm>
            <a:off x="7031838" y="2969093"/>
            <a:ext cx="1639625" cy="1577508"/>
            <a:chOff x="4230192" y="1115957"/>
            <a:chExt cx="3744000" cy="531428"/>
          </a:xfrm>
        </p:grpSpPr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748EFBA7-4EFA-49D2-B580-A9D2BE7446E1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="" xmlns:a16="http://schemas.microsoft.com/office/drawing/2014/main" id="{48A0470F-DAE0-42F9-9C6E-F2499EF8033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以人为本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的工作原则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9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53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79996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1277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2019</a:t>
            </a:r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年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安全生产奋斗目标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5" name="MH_Other_1">
            <a:extLst>
              <a:ext uri="{FF2B5EF4-FFF2-40B4-BE49-F238E27FC236}">
                <a16:creationId xmlns="" xmlns:a16="http://schemas.microsoft.com/office/drawing/2014/main" id="{D59DAE8B-8A4B-4995-A49C-DD35C21037EC}"/>
              </a:ext>
            </a:extLst>
          </p:cNvPr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2565053" y="2334311"/>
            <a:ext cx="1644358" cy="865686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7" name="MH_Other_2">
            <a:extLst>
              <a:ext uri="{FF2B5EF4-FFF2-40B4-BE49-F238E27FC236}">
                <a16:creationId xmlns="" xmlns:a16="http://schemas.microsoft.com/office/drawing/2014/main" id="{733C5A46-4C78-4FDA-A75F-3EEEB0AA9532}"/>
              </a:ext>
            </a:extLst>
          </p:cNvPr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2557244" y="3301514"/>
            <a:ext cx="1654399" cy="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8" name="MH_Other_3">
            <a:extLst>
              <a:ext uri="{FF2B5EF4-FFF2-40B4-BE49-F238E27FC236}">
                <a16:creationId xmlns="" xmlns:a16="http://schemas.microsoft.com/office/drawing/2014/main" id="{8E46C66B-DF9F-4BCB-ACD0-CA21290AB102}"/>
              </a:ext>
            </a:extLst>
          </p:cNvPr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649836" y="3452117"/>
            <a:ext cx="1559575" cy="869034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9" name="MH_SubTitle_1">
            <a:extLst>
              <a:ext uri="{FF2B5EF4-FFF2-40B4-BE49-F238E27FC236}">
                <a16:creationId xmlns="" xmlns:a16="http://schemas.microsoft.com/office/drawing/2014/main" id="{F09AA2E3-5137-4693-9960-594ED55376CB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231724" y="2077728"/>
            <a:ext cx="3501766" cy="4540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）实现全年无上级考核的事故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30" name="MH_SubTitle_2">
            <a:extLst>
              <a:ext uri="{FF2B5EF4-FFF2-40B4-BE49-F238E27FC236}">
                <a16:creationId xmlns="" xmlns:a16="http://schemas.microsoft.com/office/drawing/2014/main" id="{4444D78D-1385-486C-ADB3-D70CE643090C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231724" y="3095132"/>
            <a:ext cx="3501766" cy="4540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2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）实现三个百日安全无事故记录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31" name="MH_SubTitle_3">
            <a:extLst>
              <a:ext uri="{FF2B5EF4-FFF2-40B4-BE49-F238E27FC236}">
                <a16:creationId xmlns="" xmlns:a16="http://schemas.microsoft.com/office/drawing/2014/main" id="{3E3E26FC-7C6C-4325-9536-9735B73E6B2A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231724" y="4112539"/>
            <a:ext cx="3501766" cy="45515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3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）实现全年安全无事故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E7F8B8-9CF9-4A9C-A3E4-65A52C01C021}"/>
              </a:ext>
            </a:extLst>
          </p:cNvPr>
          <p:cNvGrpSpPr/>
          <p:nvPr/>
        </p:nvGrpSpPr>
        <p:grpSpPr>
          <a:xfrm>
            <a:off x="1578502" y="2641093"/>
            <a:ext cx="1397895" cy="1337576"/>
            <a:chOff x="605735" y="2641093"/>
            <a:chExt cx="1397895" cy="1337576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B2F709EE-C01A-495B-AC12-AB5C66E8F27B}"/>
                </a:ext>
              </a:extLst>
            </p:cNvPr>
            <p:cNvGrpSpPr/>
            <p:nvPr/>
          </p:nvGrpSpPr>
          <p:grpSpPr>
            <a:xfrm flipH="1">
              <a:off x="631776" y="2641093"/>
              <a:ext cx="1337574" cy="1337576"/>
              <a:chOff x="7314793" y="3245868"/>
              <a:chExt cx="823149" cy="823150"/>
            </a:xfrm>
          </p:grpSpPr>
          <p:sp>
            <p:nvSpPr>
              <p:cNvPr id="39" name="MH_Other_4">
                <a:extLst>
                  <a:ext uri="{FF2B5EF4-FFF2-40B4-BE49-F238E27FC236}">
                    <a16:creationId xmlns="" xmlns:a16="http://schemas.microsoft.com/office/drawing/2014/main" id="{BB35F182-1F87-48E4-ADFE-13F2C23BE4A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 flipH="1">
                <a:off x="7314793" y="3245868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100" dirty="0">
                  <a:solidFill>
                    <a:schemeClr val="lt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0" name="MH_Title_1">
                <a:extLst>
                  <a:ext uri="{FF2B5EF4-FFF2-40B4-BE49-F238E27FC236}">
                    <a16:creationId xmlns="" xmlns:a16="http://schemas.microsoft.com/office/drawing/2014/main" id="{CA767B13-889E-4943-9751-81A3E15D1D94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flipH="1">
                <a:off x="7406101" y="3337864"/>
                <a:ext cx="639846" cy="639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7E09D64A-0D1D-42E7-9427-2940AAD1D1F1}"/>
                </a:ext>
              </a:extLst>
            </p:cNvPr>
            <p:cNvSpPr/>
            <p:nvPr/>
          </p:nvSpPr>
          <p:spPr>
            <a:xfrm>
              <a:off x="605735" y="2981795"/>
              <a:ext cx="13978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“三个实现”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6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048249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保证措施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DF32CD5-B72F-4DF0-B361-09AB469412B1}"/>
              </a:ext>
            </a:extLst>
          </p:cNvPr>
          <p:cNvGrpSpPr/>
          <p:nvPr/>
        </p:nvGrpSpPr>
        <p:grpSpPr>
          <a:xfrm>
            <a:off x="3762000" y="3455366"/>
            <a:ext cx="1653579" cy="1620000"/>
            <a:chOff x="3714000" y="3348572"/>
            <a:chExt cx="1653579" cy="1620000"/>
          </a:xfrm>
        </p:grpSpPr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ADA7B489-0351-4D6E-837C-B0C01A77EF5B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8A6F2BD9-6BEE-44EC-B17E-55CCFA1E0DBF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="" xmlns:a16="http://schemas.microsoft.com/office/drawing/2014/main" id="{53704996-78A8-4238-9777-040DDDCBF38C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1449E23F-3A82-4A0C-A957-76CD0E78FEEA}"/>
                </a:ext>
              </a:extLst>
            </p:cNvPr>
            <p:cNvSpPr/>
            <p:nvPr/>
          </p:nvSpPr>
          <p:spPr>
            <a:xfrm>
              <a:off x="3714000" y="3838106"/>
              <a:ext cx="165357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“六个不发生”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99E6231-D9D0-402E-BEC9-5C6E05D1F3EA}"/>
              </a:ext>
            </a:extLst>
          </p:cNvPr>
          <p:cNvSpPr/>
          <p:nvPr/>
        </p:nvSpPr>
        <p:spPr>
          <a:xfrm>
            <a:off x="386671" y="3625503"/>
            <a:ext cx="1147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不发生人身轻伤及以上事故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="" xmlns:a16="http://schemas.microsoft.com/office/drawing/2014/main" id="{F18FF6B0-9B0D-4556-A5EB-AFA6C572D8D8}"/>
              </a:ext>
            </a:extLst>
          </p:cNvPr>
          <p:cNvGrpSpPr/>
          <p:nvPr/>
        </p:nvGrpSpPr>
        <p:grpSpPr>
          <a:xfrm>
            <a:off x="6067559" y="2755624"/>
            <a:ext cx="548509" cy="548509"/>
            <a:chOff x="3714000" y="3348572"/>
            <a:chExt cx="1620000" cy="1620000"/>
          </a:xfrm>
        </p:grpSpPr>
        <p:grpSp>
          <p:nvGrpSpPr>
            <p:cNvPr id="76" name="组合 75">
              <a:extLst>
                <a:ext uri="{FF2B5EF4-FFF2-40B4-BE49-F238E27FC236}">
                  <a16:creationId xmlns="" xmlns:a16="http://schemas.microsoft.com/office/drawing/2014/main" id="{8BE5437F-A56B-4A64-B94B-8D0F4460CEB3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8" name="椭圆 77">
                <a:extLst>
                  <a:ext uri="{FF2B5EF4-FFF2-40B4-BE49-F238E27FC236}">
                    <a16:creationId xmlns="" xmlns:a16="http://schemas.microsoft.com/office/drawing/2014/main" id="{1C773D79-1FB0-40C2-AB63-1163F330F611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="" xmlns:a16="http://schemas.microsoft.com/office/drawing/2014/main" id="{1A3927B5-3F11-42C4-A378-8D535C5BA61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008C8FFE-C0B2-410E-8F6C-75C79566F418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05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9826FB78-BAA9-445B-B14C-DA648B28076D}"/>
              </a:ext>
            </a:extLst>
          </p:cNvPr>
          <p:cNvGrpSpPr/>
          <p:nvPr/>
        </p:nvGrpSpPr>
        <p:grpSpPr>
          <a:xfrm>
            <a:off x="6815685" y="3625503"/>
            <a:ext cx="548509" cy="548509"/>
            <a:chOff x="3714000" y="3348572"/>
            <a:chExt cx="1620000" cy="1620000"/>
          </a:xfrm>
        </p:grpSpPr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74F1391D-E0ED-43E1-95FB-456D9B73FB9E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83" name="椭圆 82">
                <a:extLst>
                  <a:ext uri="{FF2B5EF4-FFF2-40B4-BE49-F238E27FC236}">
                    <a16:creationId xmlns="" xmlns:a16="http://schemas.microsoft.com/office/drawing/2014/main" id="{D64181A5-FDF5-484C-A179-F6B36B9C9366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="" xmlns:a16="http://schemas.microsoft.com/office/drawing/2014/main" id="{CACD970E-88FB-40E7-989B-220A3A5C66A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6D95B521-BC49-4479-94A0-3CA933719A9D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06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C570C7D-C9D2-475F-8748-A6F3AF1E181D}"/>
              </a:ext>
            </a:extLst>
          </p:cNvPr>
          <p:cNvSpPr/>
          <p:nvPr/>
        </p:nvSpPr>
        <p:spPr>
          <a:xfrm>
            <a:off x="4948430" y="1894641"/>
            <a:ext cx="1034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不发生倒杆断杆事故</a:t>
            </a:r>
            <a:endParaRPr lang="zh-CN" altLang="en-US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FAAF3DC0-B33C-4E64-9EB7-75D13299D63E}"/>
              </a:ext>
            </a:extLst>
          </p:cNvPr>
          <p:cNvSpPr/>
          <p:nvPr/>
        </p:nvSpPr>
        <p:spPr>
          <a:xfrm>
            <a:off x="982494" y="2715103"/>
            <a:ext cx="15056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不发生有人员责任的设备损坏事故</a:t>
            </a:r>
            <a:endParaRPr lang="zh-CN" altLang="en-US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59B9683-491B-4315-9762-E04D8BA6E1D2}"/>
              </a:ext>
            </a:extLst>
          </p:cNvPr>
          <p:cNvSpPr/>
          <p:nvPr/>
        </p:nvSpPr>
        <p:spPr>
          <a:xfrm>
            <a:off x="6644070" y="2715103"/>
            <a:ext cx="1633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不发生同等及以上责任的重大交通事故</a:t>
            </a:r>
            <a:endParaRPr lang="zh-CN" altLang="en-US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19E616C-4658-41C6-A3F7-6407600B22DF}"/>
              </a:ext>
            </a:extLst>
          </p:cNvPr>
          <p:cNvSpPr/>
          <p:nvPr/>
        </p:nvSpPr>
        <p:spPr>
          <a:xfrm>
            <a:off x="3362396" y="1894642"/>
            <a:ext cx="1097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不发生火灾事故</a:t>
            </a:r>
            <a:endParaRPr lang="zh-CN" altLang="en-US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182701A-A8A0-4B24-B608-17CC7585DE63}"/>
              </a:ext>
            </a:extLst>
          </p:cNvPr>
          <p:cNvSpPr/>
          <p:nvPr/>
        </p:nvSpPr>
        <p:spPr>
          <a:xfrm>
            <a:off x="7391947" y="3625503"/>
            <a:ext cx="142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不发生直接经济损失</a:t>
            </a:r>
            <a:r>
              <a: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5000</a:t>
            </a:r>
            <a:r>
              <a:rPr lang="zh-CN" altLang="zh-CN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元及以上的经济责任事故</a:t>
            </a:r>
            <a:endParaRPr lang="zh-CN" altLang="en-US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="" xmlns:a16="http://schemas.microsoft.com/office/drawing/2014/main" id="{F013BAE2-D63C-4CFC-B8A2-1E3EEDBB9600}"/>
              </a:ext>
            </a:extLst>
          </p:cNvPr>
          <p:cNvCxnSpPr/>
          <p:nvPr/>
        </p:nvCxnSpPr>
        <p:spPr>
          <a:xfrm flipV="1">
            <a:off x="5753100" y="4024066"/>
            <a:ext cx="856567" cy="2477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>
            <a:extLst>
              <a:ext uri="{FF2B5EF4-FFF2-40B4-BE49-F238E27FC236}">
                <a16:creationId xmlns="" xmlns:a16="http://schemas.microsoft.com/office/drawing/2014/main" id="{3C919908-DD46-43C4-9DF5-46F351221A3C}"/>
              </a:ext>
            </a:extLst>
          </p:cNvPr>
          <p:cNvCxnSpPr>
            <a:cxnSpLocks/>
          </p:cNvCxnSpPr>
          <p:nvPr/>
        </p:nvCxnSpPr>
        <p:spPr>
          <a:xfrm flipV="1">
            <a:off x="5381999" y="3320908"/>
            <a:ext cx="636077" cy="33978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="" xmlns:a16="http://schemas.microsoft.com/office/drawing/2014/main" id="{BF17CE82-7C0B-40CE-8ACB-38973CD6D626}"/>
              </a:ext>
            </a:extLst>
          </p:cNvPr>
          <p:cNvCxnSpPr>
            <a:cxnSpLocks/>
          </p:cNvCxnSpPr>
          <p:nvPr/>
        </p:nvCxnSpPr>
        <p:spPr>
          <a:xfrm flipV="1">
            <a:off x="4948430" y="2995787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>
            <a:extLst>
              <a:ext uri="{FF2B5EF4-FFF2-40B4-BE49-F238E27FC236}">
                <a16:creationId xmlns="" xmlns:a16="http://schemas.microsoft.com/office/drawing/2014/main" id="{2FE56EAE-16D9-465C-8392-6019FA63F07C}"/>
              </a:ext>
            </a:extLst>
          </p:cNvPr>
          <p:cNvCxnSpPr>
            <a:cxnSpLocks/>
          </p:cNvCxnSpPr>
          <p:nvPr/>
        </p:nvCxnSpPr>
        <p:spPr>
          <a:xfrm flipH="1" flipV="1">
            <a:off x="4052038" y="3011735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>
            <a:extLst>
              <a:ext uri="{FF2B5EF4-FFF2-40B4-BE49-F238E27FC236}">
                <a16:creationId xmlns="" xmlns:a16="http://schemas.microsoft.com/office/drawing/2014/main" id="{571552E4-CBF7-4AEA-A03C-8F0C6240045E}"/>
              </a:ext>
            </a:extLst>
          </p:cNvPr>
          <p:cNvCxnSpPr>
            <a:cxnSpLocks/>
          </p:cNvCxnSpPr>
          <p:nvPr/>
        </p:nvCxnSpPr>
        <p:spPr>
          <a:xfrm flipH="1" flipV="1">
            <a:off x="2964172" y="3403319"/>
            <a:ext cx="470767" cy="38457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="" xmlns:a16="http://schemas.microsoft.com/office/drawing/2014/main" id="{21E65F77-4099-4941-A4A0-2C8FEB6AA768}"/>
              </a:ext>
            </a:extLst>
          </p:cNvPr>
          <p:cNvCxnSpPr>
            <a:cxnSpLocks/>
          </p:cNvCxnSpPr>
          <p:nvPr/>
        </p:nvCxnSpPr>
        <p:spPr>
          <a:xfrm flipH="1" flipV="1">
            <a:off x="2363315" y="4070604"/>
            <a:ext cx="962532" cy="24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F5D35A9D-454F-4685-AB9E-20B8C8676F85}"/>
              </a:ext>
            </a:extLst>
          </p:cNvPr>
          <p:cNvGrpSpPr/>
          <p:nvPr/>
        </p:nvGrpSpPr>
        <p:grpSpPr>
          <a:xfrm>
            <a:off x="1562394" y="3550973"/>
            <a:ext cx="548509" cy="548509"/>
            <a:chOff x="3714000" y="3348572"/>
            <a:chExt cx="1620000" cy="1620000"/>
          </a:xfrm>
        </p:grpSpPr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2DD0B763-E51B-4239-B32D-3635BF2111D0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8" name="椭圆 57">
                <a:extLst>
                  <a:ext uri="{FF2B5EF4-FFF2-40B4-BE49-F238E27FC236}">
                    <a16:creationId xmlns="" xmlns:a16="http://schemas.microsoft.com/office/drawing/2014/main" id="{791B9D55-0E70-4271-9AEB-D07B1848DF37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="" xmlns:a16="http://schemas.microsoft.com/office/drawing/2014/main" id="{66E5480D-B554-4B74-A427-FA9522C30FD3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CB012DA6-C27A-44FA-9A50-12C50E665C89}"/>
                </a:ext>
              </a:extLst>
            </p:cNvPr>
            <p:cNvSpPr/>
            <p:nvPr/>
          </p:nvSpPr>
          <p:spPr>
            <a:xfrm>
              <a:off x="3763092" y="3568693"/>
              <a:ext cx="1510701" cy="957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264F8C88-370A-4C3A-BB0C-D07915D49074}"/>
              </a:ext>
            </a:extLst>
          </p:cNvPr>
          <p:cNvGrpSpPr/>
          <p:nvPr/>
        </p:nvGrpSpPr>
        <p:grpSpPr>
          <a:xfrm>
            <a:off x="2408627" y="2725093"/>
            <a:ext cx="548509" cy="548509"/>
            <a:chOff x="3714000" y="3348572"/>
            <a:chExt cx="1620000" cy="1620000"/>
          </a:xfrm>
        </p:grpSpPr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EB2C24D9-5220-4FF1-BA9B-F8373B168284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AEADFE58-7BDB-46ED-844A-6DE89AF4D200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="" xmlns:a16="http://schemas.microsoft.com/office/drawing/2014/main" id="{BEEDECC8-4EF9-456C-B3A4-E18C0C56861E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250F7CB4-2B42-4CD1-AA5B-FCC21B2757D7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02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97D7A99-8891-48FE-9592-86B457481593}"/>
              </a:ext>
            </a:extLst>
          </p:cNvPr>
          <p:cNvGrpSpPr/>
          <p:nvPr/>
        </p:nvGrpSpPr>
        <p:grpSpPr>
          <a:xfrm>
            <a:off x="3582190" y="2337256"/>
            <a:ext cx="583117" cy="548509"/>
            <a:chOff x="3582190" y="2337256"/>
            <a:chExt cx="583117" cy="548509"/>
          </a:xfrm>
        </p:grpSpPr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495AAAC4-8D7C-4BA6-A89B-670B11D09542}"/>
                </a:ext>
              </a:extLst>
            </p:cNvPr>
            <p:cNvSpPr/>
            <p:nvPr/>
          </p:nvSpPr>
          <p:spPr>
            <a:xfrm>
              <a:off x="3582190" y="2416847"/>
              <a:ext cx="511502" cy="3240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  <p:grpSp>
          <p:nvGrpSpPr>
            <p:cNvPr id="100" name="组合 99">
              <a:extLst>
                <a:ext uri="{FF2B5EF4-FFF2-40B4-BE49-F238E27FC236}">
                  <a16:creationId xmlns="" xmlns:a16="http://schemas.microsoft.com/office/drawing/2014/main" id="{76E74A9A-A282-48B8-AD39-A782BE7E1CC7}"/>
                </a:ext>
              </a:extLst>
            </p:cNvPr>
            <p:cNvGrpSpPr/>
            <p:nvPr/>
          </p:nvGrpSpPr>
          <p:grpSpPr>
            <a:xfrm>
              <a:off x="3616798" y="2337256"/>
              <a:ext cx="548509" cy="548509"/>
              <a:chOff x="3714000" y="3348572"/>
              <a:chExt cx="1620000" cy="1620000"/>
            </a:xfrm>
          </p:grpSpPr>
          <p:grpSp>
            <p:nvGrpSpPr>
              <p:cNvPr id="101" name="组合 100">
                <a:extLst>
                  <a:ext uri="{FF2B5EF4-FFF2-40B4-BE49-F238E27FC236}">
                    <a16:creationId xmlns="" xmlns:a16="http://schemas.microsoft.com/office/drawing/2014/main" id="{FA285827-5C9E-4FD4-9743-3D2FC3742AD9}"/>
                  </a:ext>
                </a:extLst>
              </p:cNvPr>
              <p:cNvGrpSpPr/>
              <p:nvPr/>
            </p:nvGrpSpPr>
            <p:grpSpPr>
              <a:xfrm>
                <a:off x="3714000" y="3348572"/>
                <a:ext cx="1620000" cy="1620000"/>
                <a:chOff x="4230192" y="1115957"/>
                <a:chExt cx="3744000" cy="531428"/>
              </a:xfrm>
            </p:grpSpPr>
            <p:sp>
              <p:nvSpPr>
                <p:cNvPr id="103" name="椭圆 102">
                  <a:extLst>
                    <a:ext uri="{FF2B5EF4-FFF2-40B4-BE49-F238E27FC236}">
                      <a16:creationId xmlns="" xmlns:a16="http://schemas.microsoft.com/office/drawing/2014/main" id="{2B30C9DF-F237-48AF-8529-765C024D1814}"/>
                    </a:ext>
                  </a:extLst>
                </p:cNvPr>
                <p:cNvSpPr/>
                <p:nvPr/>
              </p:nvSpPr>
              <p:spPr>
                <a:xfrm>
                  <a:off x="4230192" y="1115957"/>
                  <a:ext cx="3744000" cy="531428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DDDDDD"/>
                  </a:solidFill>
                </a:ln>
                <a:effectLst>
                  <a:outerShdw dist="381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600" b="1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4" name="椭圆 103">
                  <a:extLst>
                    <a:ext uri="{FF2B5EF4-FFF2-40B4-BE49-F238E27FC236}">
                      <a16:creationId xmlns="" xmlns:a16="http://schemas.microsoft.com/office/drawing/2014/main" id="{F8417DD9-B730-4BB1-8BC3-561309E05FEC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4421328" y="1143935"/>
                  <a:ext cx="3361726" cy="47547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dist="76200" dir="13500000">
                    <a:prstClr val="black">
                      <a:alpha val="12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/>
                <a:p>
                  <a:pPr algn="ctr"/>
                  <a:endParaRPr lang="zh-CN" altLang="en-US" sz="16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2" name="矩形 101">
                <a:extLst>
                  <a:ext uri="{FF2B5EF4-FFF2-40B4-BE49-F238E27FC236}">
                    <a16:creationId xmlns="" xmlns:a16="http://schemas.microsoft.com/office/drawing/2014/main" id="{4F28364F-2F0D-4AA8-A4C4-80E9A299C7D8}"/>
                  </a:ext>
                </a:extLst>
              </p:cNvPr>
              <p:cNvSpPr/>
              <p:nvPr/>
            </p:nvSpPr>
            <p:spPr>
              <a:xfrm>
                <a:off x="3763092" y="3568693"/>
                <a:ext cx="1510701" cy="1181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latin typeface="+mj-ea"/>
                  </a:rPr>
                  <a:t>03</a:t>
                </a:r>
                <a:endParaRPr lang="zh-CN" altLang="en-US" sz="2000" b="1" dirty="0">
                  <a:solidFill>
                    <a:srgbClr val="FFFFFF"/>
                  </a:solidFill>
                  <a:latin typeface="+mj-ea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FDA5F940-70C9-4F62-9953-D0CE3A466211}"/>
              </a:ext>
            </a:extLst>
          </p:cNvPr>
          <p:cNvGrpSpPr/>
          <p:nvPr/>
        </p:nvGrpSpPr>
        <p:grpSpPr>
          <a:xfrm>
            <a:off x="5025041" y="2342317"/>
            <a:ext cx="548509" cy="548509"/>
            <a:chOff x="3714000" y="3348572"/>
            <a:chExt cx="1620000" cy="1620000"/>
          </a:xfrm>
        </p:grpSpPr>
        <p:grpSp>
          <p:nvGrpSpPr>
            <p:cNvPr id="71" name="组合 70">
              <a:extLst>
                <a:ext uri="{FF2B5EF4-FFF2-40B4-BE49-F238E27FC236}">
                  <a16:creationId xmlns="" xmlns:a16="http://schemas.microsoft.com/office/drawing/2014/main" id="{EDDA0285-30ED-497A-BAAA-DEB3B3A8FD8C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3" name="椭圆 72">
                <a:extLst>
                  <a:ext uri="{FF2B5EF4-FFF2-40B4-BE49-F238E27FC236}">
                    <a16:creationId xmlns="" xmlns:a16="http://schemas.microsoft.com/office/drawing/2014/main" id="{1F0AD515-4310-4B31-95F1-8180964704CE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="" xmlns:a16="http://schemas.microsoft.com/office/drawing/2014/main" id="{3B65175F-10E6-48B9-B02B-A1E23D65FD85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C972FDFB-1204-47E9-BE73-E6336E433BD3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04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6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92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94592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保证措施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1F0BAA6-DF67-4053-B621-5F96DC86D3B4}"/>
              </a:ext>
            </a:extLst>
          </p:cNvPr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、强化安全责任落实，健全完善考核机制。</a:t>
            </a:r>
          </a:p>
        </p:txBody>
      </p:sp>
      <p:sp>
        <p:nvSpPr>
          <p:cNvPr id="31" name="MH_Title_1">
            <a:extLst>
              <a:ext uri="{FF2B5EF4-FFF2-40B4-BE49-F238E27FC236}">
                <a16:creationId xmlns="" xmlns:a16="http://schemas.microsoft.com/office/drawing/2014/main" id="{940204B7-4479-4FAC-80B1-84E3EBAB7F7E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246302" y="3109632"/>
            <a:ext cx="689372" cy="6881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+mj-ea"/>
                <a:ea typeface="+mj-ea"/>
              </a:rPr>
              <a:t>考核</a:t>
            </a:r>
            <a:endParaRPr lang="en-US" altLang="zh-CN" sz="1600" b="1" dirty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+mj-ea"/>
                <a:ea typeface="+mj-ea"/>
              </a:rPr>
              <a:t>机制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97257A2-061F-4F80-9097-8361DA89E7E9}"/>
              </a:ext>
            </a:extLst>
          </p:cNvPr>
          <p:cNvGrpSpPr/>
          <p:nvPr/>
        </p:nvGrpSpPr>
        <p:grpSpPr>
          <a:xfrm>
            <a:off x="4685643" y="2278575"/>
            <a:ext cx="4153615" cy="1148715"/>
            <a:chOff x="4672943" y="2494475"/>
            <a:chExt cx="4153615" cy="1148715"/>
          </a:xfrm>
        </p:grpSpPr>
        <p:sp>
          <p:nvSpPr>
            <p:cNvPr id="28" name="MH_SubTitle_2">
              <a:extLst>
                <a:ext uri="{FF2B5EF4-FFF2-40B4-BE49-F238E27FC236}">
                  <a16:creationId xmlns="" xmlns:a16="http://schemas.microsoft.com/office/drawing/2014/main" id="{A02414C2-3C43-40C8-8EA8-CED54133B6B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4672943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D354CD35-644E-409E-BFC9-72877A383A60}"/>
                </a:ext>
              </a:extLst>
            </p:cNvPr>
            <p:cNvSpPr/>
            <p:nvPr/>
          </p:nvSpPr>
          <p:spPr>
            <a:xfrm>
              <a:off x="5389722" y="2537856"/>
              <a:ext cx="3281839" cy="10810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安全生产领导小组从领导班子和管理层抓起，建立领导班子安全工作议事制度，落实每位领导和管理人员的安全责任。形成安全网络，活动形成制度，做到安全责任层层分解，安全压力逐级传递，安全生产人人重视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A03B517-349B-48F5-9A8E-AA7500573F87}"/>
              </a:ext>
            </a:extLst>
          </p:cNvPr>
          <p:cNvGrpSpPr/>
          <p:nvPr/>
        </p:nvGrpSpPr>
        <p:grpSpPr>
          <a:xfrm>
            <a:off x="342718" y="2278575"/>
            <a:ext cx="4153615" cy="1148715"/>
            <a:chOff x="330018" y="2494475"/>
            <a:chExt cx="4153615" cy="1148715"/>
          </a:xfrm>
        </p:grpSpPr>
        <p:sp>
          <p:nvSpPr>
            <p:cNvPr id="43" name="MH_SubTitle_2">
              <a:extLst>
                <a:ext uri="{FF2B5EF4-FFF2-40B4-BE49-F238E27FC236}">
                  <a16:creationId xmlns="" xmlns:a16="http://schemas.microsoft.com/office/drawing/2014/main" id="{26F35E3E-F360-4FC9-9079-7A8D17965D1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 flipH="1">
              <a:off x="330018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96AFDAC6-6F95-42D5-885E-95CEABF2B0C6}"/>
                </a:ext>
              </a:extLst>
            </p:cNvPr>
            <p:cNvSpPr/>
            <p:nvPr/>
          </p:nvSpPr>
          <p:spPr>
            <a:xfrm>
              <a:off x="485705" y="2620504"/>
              <a:ext cx="3281839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继续强化安全第一责任人制度，实行“谁管理、谁负责”，“谁组织、谁负责”，“谁安排、谁负责”，“谁实施、谁负责”的安全责任保证体系，把各项要求切实落实到位，把好安全生产关口。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C2EBAA4-0095-4373-9FD6-E24724CA50D1}"/>
              </a:ext>
            </a:extLst>
          </p:cNvPr>
          <p:cNvGrpSpPr/>
          <p:nvPr/>
        </p:nvGrpSpPr>
        <p:grpSpPr>
          <a:xfrm>
            <a:off x="342718" y="3474439"/>
            <a:ext cx="4153615" cy="1148715"/>
            <a:chOff x="330018" y="3690339"/>
            <a:chExt cx="4153615" cy="1148715"/>
          </a:xfrm>
        </p:grpSpPr>
        <p:sp>
          <p:nvSpPr>
            <p:cNvPr id="46" name="MH_SubTitle_2">
              <a:extLst>
                <a:ext uri="{FF2B5EF4-FFF2-40B4-BE49-F238E27FC236}">
                  <a16:creationId xmlns="" xmlns:a16="http://schemas.microsoft.com/office/drawing/2014/main" id="{CAFF937A-E544-4140-AD0A-3C30C0A88E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 flipH="1" flipV="1">
              <a:off x="330018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5D3F0197-F687-4192-8B5E-A2BD219697E5}"/>
                </a:ext>
              </a:extLst>
            </p:cNvPr>
            <p:cNvSpPr/>
            <p:nvPr/>
          </p:nvSpPr>
          <p:spPr>
            <a:xfrm>
              <a:off x="485015" y="3910576"/>
              <a:ext cx="3281839" cy="6747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建立健全安全生产规章制度，结合工作的实际情况，完善安全工作职责和各级岗位安全责任制，确保安全生产责任体系健全。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78A8B47-6F92-40B4-98EF-1131D8F59363}"/>
              </a:ext>
            </a:extLst>
          </p:cNvPr>
          <p:cNvGrpSpPr/>
          <p:nvPr/>
        </p:nvGrpSpPr>
        <p:grpSpPr>
          <a:xfrm>
            <a:off x="4685643" y="3474439"/>
            <a:ext cx="4153615" cy="1148715"/>
            <a:chOff x="4672943" y="3690339"/>
            <a:chExt cx="4153615" cy="1148715"/>
          </a:xfrm>
        </p:grpSpPr>
        <p:sp>
          <p:nvSpPr>
            <p:cNvPr id="45" name="MH_SubTitle_2">
              <a:extLst>
                <a:ext uri="{FF2B5EF4-FFF2-40B4-BE49-F238E27FC236}">
                  <a16:creationId xmlns="" xmlns:a16="http://schemas.microsoft.com/office/drawing/2014/main" id="{3F01A98E-87EE-402C-A6CB-AF95383F732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 flipV="1">
              <a:off x="4672943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843C56AD-9615-40FF-857F-0E9E01292E99}"/>
                </a:ext>
              </a:extLst>
            </p:cNvPr>
            <p:cNvSpPr/>
            <p:nvPr/>
          </p:nvSpPr>
          <p:spPr>
            <a:xfrm>
              <a:off x="5347451" y="3897079"/>
              <a:ext cx="3296926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严肃安全生产责任追究，对有人员责任的安全问题，继续推进连带责任考核，按照“四不放过”原则，严肃追究相关人员的责任。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39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4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19246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4" grpId="0"/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  <a:cs typeface="宋体" panose="02010600030101010101" pitchFamily="2" charset="-122"/>
              </a:rPr>
              <a:t>保证措施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65ABF856-31B9-453D-A6ED-56E0557F050B}"/>
              </a:ext>
            </a:extLst>
          </p:cNvPr>
          <p:cNvSpPr/>
          <p:nvPr/>
        </p:nvSpPr>
        <p:spPr>
          <a:xfrm>
            <a:off x="333578" y="1751291"/>
            <a:ext cx="3998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、强化安全教育培训，提升员工安全素养</a:t>
            </a:r>
          </a:p>
        </p:txBody>
      </p:sp>
      <p:sp>
        <p:nvSpPr>
          <p:cNvPr id="31" name="MH_Other_2">
            <a:extLst>
              <a:ext uri="{FF2B5EF4-FFF2-40B4-BE49-F238E27FC236}">
                <a16:creationId xmlns="" xmlns:a16="http://schemas.microsoft.com/office/drawing/2014/main" id="{9A87C8D4-8A79-4244-88F0-D74B64BC6A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85991" y="2336208"/>
            <a:ext cx="262692" cy="207550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43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 dirty="0">
              <a:solidFill>
                <a:srgbClr val="17C2CF"/>
              </a:solidFill>
            </a:endParaRPr>
          </a:p>
        </p:txBody>
      </p:sp>
      <p:sp>
        <p:nvSpPr>
          <p:cNvPr id="39" name="MH_Other_3">
            <a:extLst>
              <a:ext uri="{FF2B5EF4-FFF2-40B4-BE49-F238E27FC236}">
                <a16:creationId xmlns="" xmlns:a16="http://schemas.microsoft.com/office/drawing/2014/main" id="{9FDFA3DF-DC8D-4935-B896-AFEFA44439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1885991" y="2948135"/>
            <a:ext cx="262692" cy="239717"/>
          </a:xfrm>
          <a:custGeom>
            <a:avLst/>
            <a:gdLst/>
            <a:ahLst/>
            <a:cxnLst/>
            <a:rect l="l" t="t" r="r" b="b"/>
            <a:pathLst>
              <a:path w="1301527" h="1186978">
                <a:moveTo>
                  <a:pt x="744913" y="309576"/>
                </a:moveTo>
                <a:lnTo>
                  <a:pt x="744913" y="877403"/>
                </a:lnTo>
                <a:lnTo>
                  <a:pt x="1001726" y="719489"/>
                </a:lnTo>
                <a:lnTo>
                  <a:pt x="1259526" y="719489"/>
                </a:lnTo>
                <a:cubicBezTo>
                  <a:pt x="1282723" y="719489"/>
                  <a:pt x="1301527" y="700685"/>
                  <a:pt x="1301527" y="677488"/>
                </a:cubicBezTo>
                <a:lnTo>
                  <a:pt x="1301527" y="509490"/>
                </a:lnTo>
                <a:cubicBezTo>
                  <a:pt x="1301527" y="486293"/>
                  <a:pt x="1282723" y="467489"/>
                  <a:pt x="1259526" y="467489"/>
                </a:cubicBezTo>
                <a:lnTo>
                  <a:pt x="1001724" y="467489"/>
                </a:lnTo>
                <a:close/>
                <a:moveTo>
                  <a:pt x="486516" y="175870"/>
                </a:moveTo>
                <a:cubicBezTo>
                  <a:pt x="371649" y="278215"/>
                  <a:pt x="300385" y="427530"/>
                  <a:pt x="300385" y="593488"/>
                </a:cubicBezTo>
                <a:cubicBezTo>
                  <a:pt x="300385" y="759449"/>
                  <a:pt x="371649" y="908762"/>
                  <a:pt x="486516" y="1011109"/>
                </a:cubicBezTo>
                <a:lnTo>
                  <a:pt x="609421" y="924274"/>
                </a:lnTo>
                <a:cubicBezTo>
                  <a:pt x="509665" y="848549"/>
                  <a:pt x="446248" y="728424"/>
                  <a:pt x="446248" y="593488"/>
                </a:cubicBezTo>
                <a:cubicBezTo>
                  <a:pt x="446248" y="458553"/>
                  <a:pt x="509665" y="338428"/>
                  <a:pt x="609421" y="262704"/>
                </a:cubicBezTo>
                <a:close/>
                <a:moveTo>
                  <a:pt x="237591" y="0"/>
                </a:moveTo>
                <a:cubicBezTo>
                  <a:pt x="89700" y="153897"/>
                  <a:pt x="0" y="363218"/>
                  <a:pt x="0" y="593490"/>
                </a:cubicBezTo>
                <a:cubicBezTo>
                  <a:pt x="0" y="823760"/>
                  <a:pt x="89700" y="1033081"/>
                  <a:pt x="237589" y="1186978"/>
                </a:cubicBezTo>
                <a:lnTo>
                  <a:pt x="362934" y="1098420"/>
                </a:lnTo>
                <a:cubicBezTo>
                  <a:pt x="233669" y="969220"/>
                  <a:pt x="153719" y="790692"/>
                  <a:pt x="153719" y="593490"/>
                </a:cubicBezTo>
                <a:cubicBezTo>
                  <a:pt x="153719" y="396288"/>
                  <a:pt x="233671" y="217758"/>
                  <a:pt x="362936" y="885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sp>
        <p:nvSpPr>
          <p:cNvPr id="41" name="MH_Other_4">
            <a:extLst>
              <a:ext uri="{FF2B5EF4-FFF2-40B4-BE49-F238E27FC236}">
                <a16:creationId xmlns="" xmlns:a16="http://schemas.microsoft.com/office/drawing/2014/main" id="{1F02D587-935A-4046-A019-7C8441D7AD0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914328" y="3576912"/>
            <a:ext cx="262693" cy="228994"/>
          </a:xfrm>
          <a:custGeom>
            <a:avLst/>
            <a:gdLst>
              <a:gd name="T0" fmla="*/ 979217 w 2433638"/>
              <a:gd name="T1" fmla="*/ 1098870 h 2124076"/>
              <a:gd name="T2" fmla="*/ 173881 w 2433638"/>
              <a:gd name="T3" fmla="*/ 432901 h 2124076"/>
              <a:gd name="T4" fmla="*/ 155458 w 2433638"/>
              <a:gd name="T5" fmla="*/ 437460 h 2124076"/>
              <a:gd name="T6" fmla="*/ 139312 w 2433638"/>
              <a:gd name="T7" fmla="*/ 446991 h 2124076"/>
              <a:gd name="T8" fmla="*/ 126684 w 2433638"/>
              <a:gd name="T9" fmla="*/ 460667 h 2124076"/>
              <a:gd name="T10" fmla="*/ 118611 w 2433638"/>
              <a:gd name="T11" fmla="*/ 477036 h 2124076"/>
              <a:gd name="T12" fmla="*/ 115713 w 2433638"/>
              <a:gd name="T13" fmla="*/ 496099 h 2124076"/>
              <a:gd name="T14" fmla="*/ 117576 w 2433638"/>
              <a:gd name="T15" fmla="*/ 1502909 h 2124076"/>
              <a:gd name="T16" fmla="*/ 125029 w 2433638"/>
              <a:gd name="T17" fmla="*/ 1520107 h 2124076"/>
              <a:gd name="T18" fmla="*/ 137035 w 2433638"/>
              <a:gd name="T19" fmla="*/ 1534197 h 2124076"/>
              <a:gd name="T20" fmla="*/ 152560 w 2433638"/>
              <a:gd name="T21" fmla="*/ 1544350 h 2124076"/>
              <a:gd name="T22" fmla="*/ 170776 w 2433638"/>
              <a:gd name="T23" fmla="*/ 1549944 h 2124076"/>
              <a:gd name="T24" fmla="*/ 1002920 w 2433638"/>
              <a:gd name="T25" fmla="*/ 1550566 h 2124076"/>
              <a:gd name="T26" fmla="*/ 1021550 w 2433638"/>
              <a:gd name="T27" fmla="*/ 1545800 h 2124076"/>
              <a:gd name="T28" fmla="*/ 1037696 w 2433638"/>
              <a:gd name="T29" fmla="*/ 1536269 h 2124076"/>
              <a:gd name="T30" fmla="*/ 1050116 w 2433638"/>
              <a:gd name="T31" fmla="*/ 1522800 h 2124076"/>
              <a:gd name="T32" fmla="*/ 1058396 w 2433638"/>
              <a:gd name="T33" fmla="*/ 1506017 h 2124076"/>
              <a:gd name="T34" fmla="*/ 1061294 w 2433638"/>
              <a:gd name="T35" fmla="*/ 1487161 h 2124076"/>
              <a:gd name="T36" fmla="*/ 1061087 w 2433638"/>
              <a:gd name="T37" fmla="*/ 492784 h 2124076"/>
              <a:gd name="T38" fmla="*/ 1057361 w 2433638"/>
              <a:gd name="T39" fmla="*/ 474342 h 2124076"/>
              <a:gd name="T40" fmla="*/ 1048253 w 2433638"/>
              <a:gd name="T41" fmla="*/ 457973 h 2124076"/>
              <a:gd name="T42" fmla="*/ 1035212 w 2433638"/>
              <a:gd name="T43" fmla="*/ 445126 h 2124076"/>
              <a:gd name="T44" fmla="*/ 1018859 w 2433638"/>
              <a:gd name="T45" fmla="*/ 436424 h 2124076"/>
              <a:gd name="T46" fmla="*/ 999608 w 2433638"/>
              <a:gd name="T47" fmla="*/ 432694 h 2124076"/>
              <a:gd name="T48" fmla="*/ 1176801 w 2433638"/>
              <a:gd name="T49" fmla="*/ 1487161 h 2124076"/>
              <a:gd name="T50" fmla="*/ 1168728 w 2433638"/>
              <a:gd name="T51" fmla="*/ 1539792 h 2124076"/>
              <a:gd name="T52" fmla="*/ 1145957 w 2433638"/>
              <a:gd name="T53" fmla="*/ 1585998 h 2124076"/>
              <a:gd name="T54" fmla="*/ 1111182 w 2433638"/>
              <a:gd name="T55" fmla="*/ 1623502 h 2124076"/>
              <a:gd name="T56" fmla="*/ 1066469 w 2433638"/>
              <a:gd name="T57" fmla="*/ 1649818 h 2124076"/>
              <a:gd name="T58" fmla="*/ 1014719 w 2433638"/>
              <a:gd name="T59" fmla="*/ 1662871 h 2124076"/>
              <a:gd name="T60" fmla="*/ 153180 w 2433638"/>
              <a:gd name="T61" fmla="*/ 1661628 h 2124076"/>
              <a:gd name="T62" fmla="*/ 102466 w 2433638"/>
              <a:gd name="T63" fmla="*/ 1646295 h 2124076"/>
              <a:gd name="T64" fmla="*/ 59409 w 2433638"/>
              <a:gd name="T65" fmla="*/ 1617908 h 2124076"/>
              <a:gd name="T66" fmla="*/ 26289 w 2433638"/>
              <a:gd name="T67" fmla="*/ 1578746 h 2124076"/>
              <a:gd name="T68" fmla="*/ 6003 w 2433638"/>
              <a:gd name="T69" fmla="*/ 1531296 h 2124076"/>
              <a:gd name="T70" fmla="*/ 0 w 2433638"/>
              <a:gd name="T71" fmla="*/ 496099 h 2124076"/>
              <a:gd name="T72" fmla="*/ 8280 w 2433638"/>
              <a:gd name="T73" fmla="*/ 443676 h 2124076"/>
              <a:gd name="T74" fmla="*/ 31050 w 2433638"/>
              <a:gd name="T75" fmla="*/ 397469 h 2124076"/>
              <a:gd name="T76" fmla="*/ 66033 w 2433638"/>
              <a:gd name="T77" fmla="*/ 359965 h 2124076"/>
              <a:gd name="T78" fmla="*/ 110331 w 2433638"/>
              <a:gd name="T79" fmla="*/ 333442 h 2124076"/>
              <a:gd name="T80" fmla="*/ 162081 w 2433638"/>
              <a:gd name="T81" fmla="*/ 320596 h 2124076"/>
              <a:gd name="T82" fmla="*/ 1023827 w 2433638"/>
              <a:gd name="T83" fmla="*/ 321425 h 2124076"/>
              <a:gd name="T84" fmla="*/ 1074749 w 2433638"/>
              <a:gd name="T85" fmla="*/ 336966 h 2124076"/>
              <a:gd name="T86" fmla="*/ 1117806 w 2433638"/>
              <a:gd name="T87" fmla="*/ 365352 h 2124076"/>
              <a:gd name="T88" fmla="*/ 1150512 w 2433638"/>
              <a:gd name="T89" fmla="*/ 404514 h 2124076"/>
              <a:gd name="T90" fmla="*/ 1171005 w 2433638"/>
              <a:gd name="T91" fmla="*/ 451964 h 2124076"/>
              <a:gd name="T92" fmla="*/ 1176801 w 2433638"/>
              <a:gd name="T93" fmla="*/ 497443 h 2124076"/>
              <a:gd name="T94" fmla="*/ 1779124 w 2433638"/>
              <a:gd name="T95" fmla="*/ 2694 h 2124076"/>
              <a:gd name="T96" fmla="*/ 1821773 w 2433638"/>
              <a:gd name="T97" fmla="*/ 17411 h 2124076"/>
              <a:gd name="T98" fmla="*/ 1859246 w 2433638"/>
              <a:gd name="T99" fmla="*/ 44565 h 2124076"/>
              <a:gd name="T100" fmla="*/ 1887196 w 2433638"/>
              <a:gd name="T101" fmla="*/ 81253 h 2124076"/>
              <a:gd name="T102" fmla="*/ 1902101 w 2433638"/>
              <a:gd name="T103" fmla="*/ 122915 h 2124076"/>
              <a:gd name="T104" fmla="*/ 1904172 w 2433638"/>
              <a:gd name="T105" fmla="*/ 166444 h 2124076"/>
              <a:gd name="T106" fmla="*/ 1893406 w 2433638"/>
              <a:gd name="T107" fmla="*/ 209142 h 2124076"/>
              <a:gd name="T108" fmla="*/ 1870011 w 2433638"/>
              <a:gd name="T109" fmla="*/ 247696 h 2124076"/>
              <a:gd name="T110" fmla="*/ 1645796 w 2433638"/>
              <a:gd name="T111" fmla="*/ 39175 h 2124076"/>
              <a:gd name="T112" fmla="*/ 1684511 w 2433638"/>
              <a:gd name="T113" fmla="*/ 14302 h 2124076"/>
              <a:gd name="T114" fmla="*/ 1727160 w 2433638"/>
              <a:gd name="T115" fmla="*/ 1658 h 212407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433638" h="2124076">
                <a:moveTo>
                  <a:pt x="713371" y="1577975"/>
                </a:moveTo>
                <a:lnTo>
                  <a:pt x="804863" y="1667192"/>
                </a:lnTo>
                <a:lnTo>
                  <a:pt x="574675" y="1801813"/>
                </a:lnTo>
                <a:lnTo>
                  <a:pt x="713371" y="1577975"/>
                </a:lnTo>
                <a:close/>
                <a:moveTo>
                  <a:pt x="994071" y="1152525"/>
                </a:moveTo>
                <a:lnTo>
                  <a:pt x="1250950" y="1402947"/>
                </a:lnTo>
                <a:lnTo>
                  <a:pt x="852445" y="1631950"/>
                </a:lnTo>
                <a:lnTo>
                  <a:pt x="757237" y="1538868"/>
                </a:lnTo>
                <a:lnTo>
                  <a:pt x="994071" y="1152525"/>
                </a:lnTo>
                <a:close/>
                <a:moveTo>
                  <a:pt x="230859" y="552164"/>
                </a:moveTo>
                <a:lnTo>
                  <a:pt x="226364" y="552428"/>
                </a:lnTo>
                <a:lnTo>
                  <a:pt x="222133" y="552693"/>
                </a:lnTo>
                <a:lnTo>
                  <a:pt x="218166" y="553222"/>
                </a:lnTo>
                <a:lnTo>
                  <a:pt x="213935" y="553751"/>
                </a:lnTo>
                <a:lnTo>
                  <a:pt x="209968" y="554809"/>
                </a:lnTo>
                <a:lnTo>
                  <a:pt x="206266" y="555867"/>
                </a:lnTo>
                <a:lnTo>
                  <a:pt x="202299" y="557190"/>
                </a:lnTo>
                <a:lnTo>
                  <a:pt x="198597" y="558513"/>
                </a:lnTo>
                <a:lnTo>
                  <a:pt x="194895" y="560100"/>
                </a:lnTo>
                <a:lnTo>
                  <a:pt x="191457" y="561952"/>
                </a:lnTo>
                <a:lnTo>
                  <a:pt x="187755" y="564068"/>
                </a:lnTo>
                <a:lnTo>
                  <a:pt x="184582" y="565920"/>
                </a:lnTo>
                <a:lnTo>
                  <a:pt x="181144" y="568301"/>
                </a:lnTo>
                <a:lnTo>
                  <a:pt x="177971" y="570682"/>
                </a:lnTo>
                <a:lnTo>
                  <a:pt x="175062" y="573063"/>
                </a:lnTo>
                <a:lnTo>
                  <a:pt x="171888" y="575708"/>
                </a:lnTo>
                <a:lnTo>
                  <a:pt x="169244" y="578883"/>
                </a:lnTo>
                <a:lnTo>
                  <a:pt x="166599" y="581793"/>
                </a:lnTo>
                <a:lnTo>
                  <a:pt x="164219" y="584703"/>
                </a:lnTo>
                <a:lnTo>
                  <a:pt x="161839" y="588142"/>
                </a:lnTo>
                <a:lnTo>
                  <a:pt x="159724" y="591316"/>
                </a:lnTo>
                <a:lnTo>
                  <a:pt x="157608" y="594491"/>
                </a:lnTo>
                <a:lnTo>
                  <a:pt x="156022" y="598194"/>
                </a:lnTo>
                <a:lnTo>
                  <a:pt x="154435" y="601633"/>
                </a:lnTo>
                <a:lnTo>
                  <a:pt x="152848" y="605601"/>
                </a:lnTo>
                <a:lnTo>
                  <a:pt x="151526" y="609041"/>
                </a:lnTo>
                <a:lnTo>
                  <a:pt x="150204" y="613009"/>
                </a:lnTo>
                <a:lnTo>
                  <a:pt x="149411" y="616977"/>
                </a:lnTo>
                <a:lnTo>
                  <a:pt x="148882" y="620945"/>
                </a:lnTo>
                <a:lnTo>
                  <a:pt x="148088" y="624913"/>
                </a:lnTo>
                <a:lnTo>
                  <a:pt x="147824" y="629146"/>
                </a:lnTo>
                <a:lnTo>
                  <a:pt x="147824" y="633378"/>
                </a:lnTo>
                <a:lnTo>
                  <a:pt x="147824" y="1898686"/>
                </a:lnTo>
                <a:lnTo>
                  <a:pt x="147824" y="1902918"/>
                </a:lnTo>
                <a:lnTo>
                  <a:pt x="148088" y="1906887"/>
                </a:lnTo>
                <a:lnTo>
                  <a:pt x="148882" y="1911119"/>
                </a:lnTo>
                <a:lnTo>
                  <a:pt x="149411" y="1915087"/>
                </a:lnTo>
                <a:lnTo>
                  <a:pt x="150204" y="1918791"/>
                </a:lnTo>
                <a:lnTo>
                  <a:pt x="151526" y="1922759"/>
                </a:lnTo>
                <a:lnTo>
                  <a:pt x="152848" y="1926463"/>
                </a:lnTo>
                <a:lnTo>
                  <a:pt x="154435" y="1930166"/>
                </a:lnTo>
                <a:lnTo>
                  <a:pt x="156022" y="1933605"/>
                </a:lnTo>
                <a:lnTo>
                  <a:pt x="157608" y="1937309"/>
                </a:lnTo>
                <a:lnTo>
                  <a:pt x="159724" y="1940748"/>
                </a:lnTo>
                <a:lnTo>
                  <a:pt x="161839" y="1944187"/>
                </a:lnTo>
                <a:lnTo>
                  <a:pt x="164219" y="1947097"/>
                </a:lnTo>
                <a:lnTo>
                  <a:pt x="166599" y="1950272"/>
                </a:lnTo>
                <a:lnTo>
                  <a:pt x="169244" y="1953446"/>
                </a:lnTo>
                <a:lnTo>
                  <a:pt x="171888" y="1956091"/>
                </a:lnTo>
                <a:lnTo>
                  <a:pt x="175062" y="1958737"/>
                </a:lnTo>
                <a:lnTo>
                  <a:pt x="177971" y="1961382"/>
                </a:lnTo>
                <a:lnTo>
                  <a:pt x="181144" y="1963763"/>
                </a:lnTo>
                <a:lnTo>
                  <a:pt x="184582" y="1965880"/>
                </a:lnTo>
                <a:lnTo>
                  <a:pt x="187755" y="1967996"/>
                </a:lnTo>
                <a:lnTo>
                  <a:pt x="191457" y="1970112"/>
                </a:lnTo>
                <a:lnTo>
                  <a:pt x="194895" y="1971700"/>
                </a:lnTo>
                <a:lnTo>
                  <a:pt x="198597" y="1973551"/>
                </a:lnTo>
                <a:lnTo>
                  <a:pt x="202299" y="1974874"/>
                </a:lnTo>
                <a:lnTo>
                  <a:pt x="206266" y="1976197"/>
                </a:lnTo>
                <a:lnTo>
                  <a:pt x="209968" y="1977255"/>
                </a:lnTo>
                <a:lnTo>
                  <a:pt x="213935" y="1978049"/>
                </a:lnTo>
                <a:lnTo>
                  <a:pt x="218166" y="1978842"/>
                </a:lnTo>
                <a:lnTo>
                  <a:pt x="222133" y="1979636"/>
                </a:lnTo>
                <a:lnTo>
                  <a:pt x="226364" y="1979900"/>
                </a:lnTo>
                <a:lnTo>
                  <a:pt x="230859" y="1979900"/>
                </a:lnTo>
                <a:lnTo>
                  <a:pt x="1273033" y="1979900"/>
                </a:lnTo>
                <a:lnTo>
                  <a:pt x="1276999" y="1979900"/>
                </a:lnTo>
                <a:lnTo>
                  <a:pt x="1281230" y="1979636"/>
                </a:lnTo>
                <a:lnTo>
                  <a:pt x="1285461" y="1978842"/>
                </a:lnTo>
                <a:lnTo>
                  <a:pt x="1289693" y="1978049"/>
                </a:lnTo>
                <a:lnTo>
                  <a:pt x="1293395" y="1977255"/>
                </a:lnTo>
                <a:lnTo>
                  <a:pt x="1297626" y="1976197"/>
                </a:lnTo>
                <a:lnTo>
                  <a:pt x="1301593" y="1974874"/>
                </a:lnTo>
                <a:lnTo>
                  <a:pt x="1305030" y="1973551"/>
                </a:lnTo>
                <a:lnTo>
                  <a:pt x="1308997" y="1971700"/>
                </a:lnTo>
                <a:lnTo>
                  <a:pt x="1312435" y="1970112"/>
                </a:lnTo>
                <a:lnTo>
                  <a:pt x="1315873" y="1967996"/>
                </a:lnTo>
                <a:lnTo>
                  <a:pt x="1319310" y="1965880"/>
                </a:lnTo>
                <a:lnTo>
                  <a:pt x="1322484" y="1963763"/>
                </a:lnTo>
                <a:lnTo>
                  <a:pt x="1325657" y="1961382"/>
                </a:lnTo>
                <a:lnTo>
                  <a:pt x="1328566" y="1958737"/>
                </a:lnTo>
                <a:lnTo>
                  <a:pt x="1331475" y="1956091"/>
                </a:lnTo>
                <a:lnTo>
                  <a:pt x="1334119" y="1953446"/>
                </a:lnTo>
                <a:lnTo>
                  <a:pt x="1336764" y="1950272"/>
                </a:lnTo>
                <a:lnTo>
                  <a:pt x="1339144" y="1947097"/>
                </a:lnTo>
                <a:lnTo>
                  <a:pt x="1341524" y="1944187"/>
                </a:lnTo>
                <a:lnTo>
                  <a:pt x="1343639" y="1940748"/>
                </a:lnTo>
                <a:lnTo>
                  <a:pt x="1345755" y="1937309"/>
                </a:lnTo>
                <a:lnTo>
                  <a:pt x="1347606" y="1933605"/>
                </a:lnTo>
                <a:lnTo>
                  <a:pt x="1349457" y="1930166"/>
                </a:lnTo>
                <a:lnTo>
                  <a:pt x="1350779" y="1926463"/>
                </a:lnTo>
                <a:lnTo>
                  <a:pt x="1352101" y="1922759"/>
                </a:lnTo>
                <a:lnTo>
                  <a:pt x="1353159" y="1918791"/>
                </a:lnTo>
                <a:lnTo>
                  <a:pt x="1354217" y="1915087"/>
                </a:lnTo>
                <a:lnTo>
                  <a:pt x="1354746" y="1911119"/>
                </a:lnTo>
                <a:lnTo>
                  <a:pt x="1355275" y="1906887"/>
                </a:lnTo>
                <a:lnTo>
                  <a:pt x="1355539" y="1902918"/>
                </a:lnTo>
                <a:lnTo>
                  <a:pt x="1355804" y="1898686"/>
                </a:lnTo>
                <a:lnTo>
                  <a:pt x="1355804" y="1327749"/>
                </a:lnTo>
                <a:lnTo>
                  <a:pt x="1312492" y="1370013"/>
                </a:lnTo>
                <a:lnTo>
                  <a:pt x="1031875" y="1095852"/>
                </a:lnTo>
                <a:lnTo>
                  <a:pt x="1355804" y="779295"/>
                </a:lnTo>
                <a:lnTo>
                  <a:pt x="1355804" y="633378"/>
                </a:lnTo>
                <a:lnTo>
                  <a:pt x="1355539" y="629146"/>
                </a:lnTo>
                <a:lnTo>
                  <a:pt x="1355275" y="624913"/>
                </a:lnTo>
                <a:lnTo>
                  <a:pt x="1354746" y="620945"/>
                </a:lnTo>
                <a:lnTo>
                  <a:pt x="1354217" y="616977"/>
                </a:lnTo>
                <a:lnTo>
                  <a:pt x="1353159" y="613009"/>
                </a:lnTo>
                <a:lnTo>
                  <a:pt x="1352101" y="609041"/>
                </a:lnTo>
                <a:lnTo>
                  <a:pt x="1350779" y="605601"/>
                </a:lnTo>
                <a:lnTo>
                  <a:pt x="1349457" y="601633"/>
                </a:lnTo>
                <a:lnTo>
                  <a:pt x="1347606" y="598194"/>
                </a:lnTo>
                <a:lnTo>
                  <a:pt x="1345755" y="594491"/>
                </a:lnTo>
                <a:lnTo>
                  <a:pt x="1343639" y="591316"/>
                </a:lnTo>
                <a:lnTo>
                  <a:pt x="1341524" y="588142"/>
                </a:lnTo>
                <a:lnTo>
                  <a:pt x="1339144" y="584703"/>
                </a:lnTo>
                <a:lnTo>
                  <a:pt x="1336764" y="581793"/>
                </a:lnTo>
                <a:lnTo>
                  <a:pt x="1334119" y="578883"/>
                </a:lnTo>
                <a:lnTo>
                  <a:pt x="1331475" y="575708"/>
                </a:lnTo>
                <a:lnTo>
                  <a:pt x="1328566" y="573063"/>
                </a:lnTo>
                <a:lnTo>
                  <a:pt x="1325657" y="570682"/>
                </a:lnTo>
                <a:lnTo>
                  <a:pt x="1322484" y="568301"/>
                </a:lnTo>
                <a:lnTo>
                  <a:pt x="1319310" y="565920"/>
                </a:lnTo>
                <a:lnTo>
                  <a:pt x="1315873" y="564068"/>
                </a:lnTo>
                <a:lnTo>
                  <a:pt x="1312435" y="561952"/>
                </a:lnTo>
                <a:lnTo>
                  <a:pt x="1308997" y="560100"/>
                </a:lnTo>
                <a:lnTo>
                  <a:pt x="1305030" y="558513"/>
                </a:lnTo>
                <a:lnTo>
                  <a:pt x="1301593" y="557190"/>
                </a:lnTo>
                <a:lnTo>
                  <a:pt x="1297626" y="555867"/>
                </a:lnTo>
                <a:lnTo>
                  <a:pt x="1293395" y="554809"/>
                </a:lnTo>
                <a:lnTo>
                  <a:pt x="1289693" y="553751"/>
                </a:lnTo>
                <a:lnTo>
                  <a:pt x="1285461" y="553222"/>
                </a:lnTo>
                <a:lnTo>
                  <a:pt x="1281230" y="552693"/>
                </a:lnTo>
                <a:lnTo>
                  <a:pt x="1276999" y="552428"/>
                </a:lnTo>
                <a:lnTo>
                  <a:pt x="1273033" y="552164"/>
                </a:lnTo>
                <a:lnTo>
                  <a:pt x="230859" y="552164"/>
                </a:lnTo>
                <a:close/>
                <a:moveTo>
                  <a:pt x="1950691" y="197947"/>
                </a:moveTo>
                <a:lnTo>
                  <a:pt x="2231837" y="472902"/>
                </a:lnTo>
                <a:lnTo>
                  <a:pt x="1503363" y="1183758"/>
                </a:lnTo>
                <a:lnTo>
                  <a:pt x="1503363" y="1898686"/>
                </a:lnTo>
                <a:lnTo>
                  <a:pt x="1503099" y="1910326"/>
                </a:lnTo>
                <a:lnTo>
                  <a:pt x="1502305" y="1921701"/>
                </a:lnTo>
                <a:lnTo>
                  <a:pt x="1500719" y="1933076"/>
                </a:lnTo>
                <a:lnTo>
                  <a:pt x="1498603" y="1944187"/>
                </a:lnTo>
                <a:lnTo>
                  <a:pt x="1495959" y="1955033"/>
                </a:lnTo>
                <a:lnTo>
                  <a:pt x="1493050" y="1965880"/>
                </a:lnTo>
                <a:lnTo>
                  <a:pt x="1489348" y="1976197"/>
                </a:lnTo>
                <a:lnTo>
                  <a:pt x="1485381" y="1986249"/>
                </a:lnTo>
                <a:lnTo>
                  <a:pt x="1480621" y="1996567"/>
                </a:lnTo>
                <a:lnTo>
                  <a:pt x="1475332" y="2006090"/>
                </a:lnTo>
                <a:lnTo>
                  <a:pt x="1469779" y="2015614"/>
                </a:lnTo>
                <a:lnTo>
                  <a:pt x="1463961" y="2024873"/>
                </a:lnTo>
                <a:lnTo>
                  <a:pt x="1457614" y="2033338"/>
                </a:lnTo>
                <a:lnTo>
                  <a:pt x="1450739" y="2042068"/>
                </a:lnTo>
                <a:lnTo>
                  <a:pt x="1443334" y="2050004"/>
                </a:lnTo>
                <a:lnTo>
                  <a:pt x="1435930" y="2057940"/>
                </a:lnTo>
                <a:lnTo>
                  <a:pt x="1427997" y="2065612"/>
                </a:lnTo>
                <a:lnTo>
                  <a:pt x="1419535" y="2072755"/>
                </a:lnTo>
                <a:lnTo>
                  <a:pt x="1410543" y="2079104"/>
                </a:lnTo>
                <a:lnTo>
                  <a:pt x="1401817" y="2085453"/>
                </a:lnTo>
                <a:lnTo>
                  <a:pt x="1392561" y="2091273"/>
                </a:lnTo>
                <a:lnTo>
                  <a:pt x="1382777" y="2096828"/>
                </a:lnTo>
                <a:lnTo>
                  <a:pt x="1372992" y="2101855"/>
                </a:lnTo>
                <a:lnTo>
                  <a:pt x="1362415" y="2106352"/>
                </a:lnTo>
                <a:lnTo>
                  <a:pt x="1352101" y="2110320"/>
                </a:lnTo>
                <a:lnTo>
                  <a:pt x="1341259" y="2114024"/>
                </a:lnTo>
                <a:lnTo>
                  <a:pt x="1330417" y="2116934"/>
                </a:lnTo>
                <a:lnTo>
                  <a:pt x="1319310" y="2119314"/>
                </a:lnTo>
                <a:lnTo>
                  <a:pt x="1307939" y="2121431"/>
                </a:lnTo>
                <a:lnTo>
                  <a:pt x="1296304" y="2123018"/>
                </a:lnTo>
                <a:lnTo>
                  <a:pt x="1284933" y="2123812"/>
                </a:lnTo>
                <a:lnTo>
                  <a:pt x="1273033" y="2124076"/>
                </a:lnTo>
                <a:lnTo>
                  <a:pt x="230859" y="2124076"/>
                </a:lnTo>
                <a:lnTo>
                  <a:pt x="218959" y="2123812"/>
                </a:lnTo>
                <a:lnTo>
                  <a:pt x="207059" y="2123018"/>
                </a:lnTo>
                <a:lnTo>
                  <a:pt x="195688" y="2121431"/>
                </a:lnTo>
                <a:lnTo>
                  <a:pt x="184582" y="2119314"/>
                </a:lnTo>
                <a:lnTo>
                  <a:pt x="173211" y="2116934"/>
                </a:lnTo>
                <a:lnTo>
                  <a:pt x="162104" y="2114024"/>
                </a:lnTo>
                <a:lnTo>
                  <a:pt x="151526" y="2110320"/>
                </a:lnTo>
                <a:lnTo>
                  <a:pt x="140948" y="2106352"/>
                </a:lnTo>
                <a:lnTo>
                  <a:pt x="130900" y="2101855"/>
                </a:lnTo>
                <a:lnTo>
                  <a:pt x="120851" y="2096828"/>
                </a:lnTo>
                <a:lnTo>
                  <a:pt x="111331" y="2091273"/>
                </a:lnTo>
                <a:lnTo>
                  <a:pt x="101811" y="2085453"/>
                </a:lnTo>
                <a:lnTo>
                  <a:pt x="92820" y="2079104"/>
                </a:lnTo>
                <a:lnTo>
                  <a:pt x="84357" y="2072755"/>
                </a:lnTo>
                <a:lnTo>
                  <a:pt x="75895" y="2065612"/>
                </a:lnTo>
                <a:lnTo>
                  <a:pt x="67962" y="2057940"/>
                </a:lnTo>
                <a:lnTo>
                  <a:pt x="60293" y="2050004"/>
                </a:lnTo>
                <a:lnTo>
                  <a:pt x="53153" y="2042068"/>
                </a:lnTo>
                <a:lnTo>
                  <a:pt x="46278" y="2033338"/>
                </a:lnTo>
                <a:lnTo>
                  <a:pt x="39666" y="2024873"/>
                </a:lnTo>
                <a:lnTo>
                  <a:pt x="33584" y="2015614"/>
                </a:lnTo>
                <a:lnTo>
                  <a:pt x="28031" y="2006090"/>
                </a:lnTo>
                <a:lnTo>
                  <a:pt x="23006" y="1996567"/>
                </a:lnTo>
                <a:lnTo>
                  <a:pt x="18511" y="1986249"/>
                </a:lnTo>
                <a:lnTo>
                  <a:pt x="14280" y="1976197"/>
                </a:lnTo>
                <a:lnTo>
                  <a:pt x="10578" y="1965880"/>
                </a:lnTo>
                <a:lnTo>
                  <a:pt x="7669" y="1955033"/>
                </a:lnTo>
                <a:lnTo>
                  <a:pt x="4760" y="1944187"/>
                </a:lnTo>
                <a:lnTo>
                  <a:pt x="2909" y="1933076"/>
                </a:lnTo>
                <a:lnTo>
                  <a:pt x="1322" y="1921701"/>
                </a:lnTo>
                <a:lnTo>
                  <a:pt x="529" y="1910326"/>
                </a:lnTo>
                <a:lnTo>
                  <a:pt x="0" y="1898686"/>
                </a:lnTo>
                <a:lnTo>
                  <a:pt x="0" y="633378"/>
                </a:lnTo>
                <a:lnTo>
                  <a:pt x="529" y="621739"/>
                </a:lnTo>
                <a:lnTo>
                  <a:pt x="1322" y="610363"/>
                </a:lnTo>
                <a:lnTo>
                  <a:pt x="2909" y="598988"/>
                </a:lnTo>
                <a:lnTo>
                  <a:pt x="4760" y="587613"/>
                </a:lnTo>
                <a:lnTo>
                  <a:pt x="7669" y="577031"/>
                </a:lnTo>
                <a:lnTo>
                  <a:pt x="10578" y="566449"/>
                </a:lnTo>
                <a:lnTo>
                  <a:pt x="14280" y="555867"/>
                </a:lnTo>
                <a:lnTo>
                  <a:pt x="18511" y="545550"/>
                </a:lnTo>
                <a:lnTo>
                  <a:pt x="23006" y="535762"/>
                </a:lnTo>
                <a:lnTo>
                  <a:pt x="28031" y="525974"/>
                </a:lnTo>
                <a:lnTo>
                  <a:pt x="33584" y="516451"/>
                </a:lnTo>
                <a:lnTo>
                  <a:pt x="39666" y="507456"/>
                </a:lnTo>
                <a:lnTo>
                  <a:pt x="46278" y="498462"/>
                </a:lnTo>
                <a:lnTo>
                  <a:pt x="53153" y="489996"/>
                </a:lnTo>
                <a:lnTo>
                  <a:pt x="60293" y="481795"/>
                </a:lnTo>
                <a:lnTo>
                  <a:pt x="67962" y="474124"/>
                </a:lnTo>
                <a:lnTo>
                  <a:pt x="75895" y="466717"/>
                </a:lnTo>
                <a:lnTo>
                  <a:pt x="84357" y="459574"/>
                </a:lnTo>
                <a:lnTo>
                  <a:pt x="92820" y="452696"/>
                </a:lnTo>
                <a:lnTo>
                  <a:pt x="101811" y="446347"/>
                </a:lnTo>
                <a:lnTo>
                  <a:pt x="111331" y="440527"/>
                </a:lnTo>
                <a:lnTo>
                  <a:pt x="120851" y="435236"/>
                </a:lnTo>
                <a:lnTo>
                  <a:pt x="130900" y="430474"/>
                </a:lnTo>
                <a:lnTo>
                  <a:pt x="140948" y="425712"/>
                </a:lnTo>
                <a:lnTo>
                  <a:pt x="151526" y="421744"/>
                </a:lnTo>
                <a:lnTo>
                  <a:pt x="162104" y="418305"/>
                </a:lnTo>
                <a:lnTo>
                  <a:pt x="173211" y="415131"/>
                </a:lnTo>
                <a:lnTo>
                  <a:pt x="184582" y="412485"/>
                </a:lnTo>
                <a:lnTo>
                  <a:pt x="195688" y="410634"/>
                </a:lnTo>
                <a:lnTo>
                  <a:pt x="207059" y="409311"/>
                </a:lnTo>
                <a:lnTo>
                  <a:pt x="218959" y="408253"/>
                </a:lnTo>
                <a:lnTo>
                  <a:pt x="230859" y="407988"/>
                </a:lnTo>
                <a:lnTo>
                  <a:pt x="1273033" y="407988"/>
                </a:lnTo>
                <a:lnTo>
                  <a:pt x="1284933" y="408253"/>
                </a:lnTo>
                <a:lnTo>
                  <a:pt x="1296304" y="409311"/>
                </a:lnTo>
                <a:lnTo>
                  <a:pt x="1307939" y="410369"/>
                </a:lnTo>
                <a:lnTo>
                  <a:pt x="1319310" y="412485"/>
                </a:lnTo>
                <a:lnTo>
                  <a:pt x="1330417" y="415131"/>
                </a:lnTo>
                <a:lnTo>
                  <a:pt x="1341259" y="418305"/>
                </a:lnTo>
                <a:lnTo>
                  <a:pt x="1352101" y="421744"/>
                </a:lnTo>
                <a:lnTo>
                  <a:pt x="1362415" y="425712"/>
                </a:lnTo>
                <a:lnTo>
                  <a:pt x="1372992" y="430210"/>
                </a:lnTo>
                <a:lnTo>
                  <a:pt x="1382777" y="435236"/>
                </a:lnTo>
                <a:lnTo>
                  <a:pt x="1392561" y="440527"/>
                </a:lnTo>
                <a:lnTo>
                  <a:pt x="1401817" y="446347"/>
                </a:lnTo>
                <a:lnTo>
                  <a:pt x="1410543" y="452696"/>
                </a:lnTo>
                <a:lnTo>
                  <a:pt x="1419535" y="459574"/>
                </a:lnTo>
                <a:lnTo>
                  <a:pt x="1427997" y="466452"/>
                </a:lnTo>
                <a:lnTo>
                  <a:pt x="1435930" y="473859"/>
                </a:lnTo>
                <a:lnTo>
                  <a:pt x="1443334" y="481795"/>
                </a:lnTo>
                <a:lnTo>
                  <a:pt x="1450739" y="489996"/>
                </a:lnTo>
                <a:lnTo>
                  <a:pt x="1457614" y="498462"/>
                </a:lnTo>
                <a:lnTo>
                  <a:pt x="1463961" y="507456"/>
                </a:lnTo>
                <a:lnTo>
                  <a:pt x="1469779" y="516451"/>
                </a:lnTo>
                <a:lnTo>
                  <a:pt x="1475332" y="525974"/>
                </a:lnTo>
                <a:lnTo>
                  <a:pt x="1480621" y="535762"/>
                </a:lnTo>
                <a:lnTo>
                  <a:pt x="1485381" y="545550"/>
                </a:lnTo>
                <a:lnTo>
                  <a:pt x="1489348" y="555867"/>
                </a:lnTo>
                <a:lnTo>
                  <a:pt x="1493050" y="566449"/>
                </a:lnTo>
                <a:lnTo>
                  <a:pt x="1495959" y="577031"/>
                </a:lnTo>
                <a:lnTo>
                  <a:pt x="1498603" y="587613"/>
                </a:lnTo>
                <a:lnTo>
                  <a:pt x="1500719" y="598988"/>
                </a:lnTo>
                <a:lnTo>
                  <a:pt x="1502305" y="610363"/>
                </a:lnTo>
                <a:lnTo>
                  <a:pt x="1503099" y="621739"/>
                </a:lnTo>
                <a:lnTo>
                  <a:pt x="1503363" y="633378"/>
                </a:lnTo>
                <a:lnTo>
                  <a:pt x="1503363" y="635094"/>
                </a:lnTo>
                <a:lnTo>
                  <a:pt x="1950691" y="197947"/>
                </a:lnTo>
                <a:close/>
                <a:moveTo>
                  <a:pt x="2235011" y="0"/>
                </a:moveTo>
                <a:lnTo>
                  <a:pt x="2244532" y="265"/>
                </a:lnTo>
                <a:lnTo>
                  <a:pt x="2254054" y="794"/>
                </a:lnTo>
                <a:lnTo>
                  <a:pt x="2263575" y="2117"/>
                </a:lnTo>
                <a:lnTo>
                  <a:pt x="2272832" y="3440"/>
                </a:lnTo>
                <a:lnTo>
                  <a:pt x="2282354" y="5557"/>
                </a:lnTo>
                <a:lnTo>
                  <a:pt x="2291611" y="7939"/>
                </a:lnTo>
                <a:lnTo>
                  <a:pt x="2300867" y="11115"/>
                </a:lnTo>
                <a:lnTo>
                  <a:pt x="2309860" y="14290"/>
                </a:lnTo>
                <a:lnTo>
                  <a:pt x="2318588" y="18260"/>
                </a:lnTo>
                <a:lnTo>
                  <a:pt x="2327316" y="22229"/>
                </a:lnTo>
                <a:lnTo>
                  <a:pt x="2336044" y="26728"/>
                </a:lnTo>
                <a:lnTo>
                  <a:pt x="2344243" y="32021"/>
                </a:lnTo>
                <a:lnTo>
                  <a:pt x="2352442" y="37578"/>
                </a:lnTo>
                <a:lnTo>
                  <a:pt x="2360376" y="43400"/>
                </a:lnTo>
                <a:lnTo>
                  <a:pt x="2368046" y="50016"/>
                </a:lnTo>
                <a:lnTo>
                  <a:pt x="2375187" y="56897"/>
                </a:lnTo>
                <a:lnTo>
                  <a:pt x="2382328" y="64042"/>
                </a:lnTo>
                <a:lnTo>
                  <a:pt x="2388940" y="71451"/>
                </a:lnTo>
                <a:lnTo>
                  <a:pt x="2395024" y="79126"/>
                </a:lnTo>
                <a:lnTo>
                  <a:pt x="2400842" y="87065"/>
                </a:lnTo>
                <a:lnTo>
                  <a:pt x="2406132" y="95533"/>
                </a:lnTo>
                <a:lnTo>
                  <a:pt x="2410893" y="103737"/>
                </a:lnTo>
                <a:lnTo>
                  <a:pt x="2415124" y="112205"/>
                </a:lnTo>
                <a:lnTo>
                  <a:pt x="2418827" y="120938"/>
                </a:lnTo>
                <a:lnTo>
                  <a:pt x="2422265" y="129671"/>
                </a:lnTo>
                <a:lnTo>
                  <a:pt x="2425175" y="138669"/>
                </a:lnTo>
                <a:lnTo>
                  <a:pt x="2427820" y="147666"/>
                </a:lnTo>
                <a:lnTo>
                  <a:pt x="2429935" y="156928"/>
                </a:lnTo>
                <a:lnTo>
                  <a:pt x="2431522" y="165926"/>
                </a:lnTo>
                <a:lnTo>
                  <a:pt x="2432580" y="175188"/>
                </a:lnTo>
                <a:lnTo>
                  <a:pt x="2433109" y="184450"/>
                </a:lnTo>
                <a:lnTo>
                  <a:pt x="2433638" y="193713"/>
                </a:lnTo>
                <a:lnTo>
                  <a:pt x="2433109" y="203239"/>
                </a:lnTo>
                <a:lnTo>
                  <a:pt x="2432580" y="212502"/>
                </a:lnTo>
                <a:lnTo>
                  <a:pt x="2431522" y="221764"/>
                </a:lnTo>
                <a:lnTo>
                  <a:pt x="2429935" y="231026"/>
                </a:lnTo>
                <a:lnTo>
                  <a:pt x="2427820" y="240024"/>
                </a:lnTo>
                <a:lnTo>
                  <a:pt x="2425175" y="249021"/>
                </a:lnTo>
                <a:lnTo>
                  <a:pt x="2422265" y="258019"/>
                </a:lnTo>
                <a:lnTo>
                  <a:pt x="2418827" y="267016"/>
                </a:lnTo>
                <a:lnTo>
                  <a:pt x="2415124" y="275485"/>
                </a:lnTo>
                <a:lnTo>
                  <a:pt x="2410893" y="283953"/>
                </a:lnTo>
                <a:lnTo>
                  <a:pt x="2406132" y="292157"/>
                </a:lnTo>
                <a:lnTo>
                  <a:pt x="2400842" y="300625"/>
                </a:lnTo>
                <a:lnTo>
                  <a:pt x="2395024" y="308564"/>
                </a:lnTo>
                <a:lnTo>
                  <a:pt x="2388940" y="316238"/>
                </a:lnTo>
                <a:lnTo>
                  <a:pt x="2382328" y="323648"/>
                </a:lnTo>
                <a:lnTo>
                  <a:pt x="2375187" y="330793"/>
                </a:lnTo>
                <a:lnTo>
                  <a:pt x="2295842" y="408596"/>
                </a:lnTo>
                <a:lnTo>
                  <a:pt x="2015490" y="134434"/>
                </a:lnTo>
                <a:lnTo>
                  <a:pt x="2095099" y="56897"/>
                </a:lnTo>
                <a:lnTo>
                  <a:pt x="2102505" y="50016"/>
                </a:lnTo>
                <a:lnTo>
                  <a:pt x="2110175" y="43400"/>
                </a:lnTo>
                <a:lnTo>
                  <a:pt x="2117845" y="37578"/>
                </a:lnTo>
                <a:lnTo>
                  <a:pt x="2126044" y="32021"/>
                </a:lnTo>
                <a:lnTo>
                  <a:pt x="2134507" y="26728"/>
                </a:lnTo>
                <a:lnTo>
                  <a:pt x="2142971" y="22229"/>
                </a:lnTo>
                <a:lnTo>
                  <a:pt x="2151963" y="18260"/>
                </a:lnTo>
                <a:lnTo>
                  <a:pt x="2160427" y="14290"/>
                </a:lnTo>
                <a:lnTo>
                  <a:pt x="2169684" y="11115"/>
                </a:lnTo>
                <a:lnTo>
                  <a:pt x="2178676" y="7939"/>
                </a:lnTo>
                <a:lnTo>
                  <a:pt x="2187933" y="5557"/>
                </a:lnTo>
                <a:lnTo>
                  <a:pt x="2197454" y="3440"/>
                </a:lnTo>
                <a:lnTo>
                  <a:pt x="2206447" y="2117"/>
                </a:lnTo>
                <a:lnTo>
                  <a:pt x="2215968" y="794"/>
                </a:lnTo>
                <a:lnTo>
                  <a:pt x="2225490" y="265"/>
                </a:lnTo>
                <a:lnTo>
                  <a:pt x="22350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sp>
        <p:nvSpPr>
          <p:cNvPr id="43" name="MH_Other_5">
            <a:extLst>
              <a:ext uri="{FF2B5EF4-FFF2-40B4-BE49-F238E27FC236}">
                <a16:creationId xmlns="" xmlns:a16="http://schemas.microsoft.com/office/drawing/2014/main" id="{D2046252-C045-4DD6-9098-F6EB6A509C1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1892884" y="4186543"/>
            <a:ext cx="262693" cy="22363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cxnSp>
        <p:nvCxnSpPr>
          <p:cNvPr id="29" name="MH_Other_1">
            <a:extLst>
              <a:ext uri="{FF2B5EF4-FFF2-40B4-BE49-F238E27FC236}">
                <a16:creationId xmlns="" xmlns:a16="http://schemas.microsoft.com/office/drawing/2014/main" id="{7B3F3E75-F498-47CF-A8A2-A909C8FB13FF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 flipH="1">
            <a:off x="1719798" y="2838616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MH_Other_6">
            <a:extLst>
              <a:ext uri="{FF2B5EF4-FFF2-40B4-BE49-F238E27FC236}">
                <a16:creationId xmlns="" xmlns:a16="http://schemas.microsoft.com/office/drawing/2014/main" id="{DC29F740-BFCD-4451-9CF3-5B257A9BB3B6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 flipH="1">
            <a:off x="1719798" y="3488072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MH_Other_7">
            <a:extLst>
              <a:ext uri="{FF2B5EF4-FFF2-40B4-BE49-F238E27FC236}">
                <a16:creationId xmlns="" xmlns:a16="http://schemas.microsoft.com/office/drawing/2014/main" id="{37BAA3D6-7892-4C4D-ABC8-212E63E871AE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1719798" y="4113019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E808007-88A1-4B00-BA9D-3A907F658AF6}"/>
              </a:ext>
            </a:extLst>
          </p:cNvPr>
          <p:cNvSpPr/>
          <p:nvPr/>
        </p:nvSpPr>
        <p:spPr>
          <a:xfrm>
            <a:off x="2177021" y="230148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要加强安全文化建设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CFC7037F-260B-4EEE-B9FB-59A3025FFC8B}"/>
              </a:ext>
            </a:extLst>
          </p:cNvPr>
          <p:cNvSpPr/>
          <p:nvPr/>
        </p:nvSpPr>
        <p:spPr>
          <a:xfrm>
            <a:off x="2155577" y="292949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要强化安全理念教育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82F2DB24-3FF1-4AC7-A655-80415AAC4E85}"/>
              </a:ext>
            </a:extLst>
          </p:cNvPr>
          <p:cNvSpPr/>
          <p:nvPr/>
        </p:nvSpPr>
        <p:spPr>
          <a:xfrm>
            <a:off x="2148683" y="3576912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要开展主题教育活动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8EE6656A-F5AD-4C1C-BD1D-AD5B2D597DD8}"/>
              </a:ext>
            </a:extLst>
          </p:cNvPr>
          <p:cNvSpPr/>
          <p:nvPr/>
        </p:nvSpPr>
        <p:spPr>
          <a:xfrm>
            <a:off x="2155577" y="4186543"/>
            <a:ext cx="2185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突出安全行为习惯的养成教育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69FA766-9130-4177-8D74-A33D3383B4A1}"/>
              </a:ext>
            </a:extLst>
          </p:cNvPr>
          <p:cNvSpPr/>
          <p:nvPr/>
        </p:nvSpPr>
        <p:spPr>
          <a:xfrm>
            <a:off x="1779122" y="2521623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牢固树立我要安全的理念，大力开展习惯性违章分析与防范对策的分析和预控，促使广大员工成为自觉维护安全生产的身体力行者，实现“人人想要安全”。</a:t>
            </a:r>
            <a:endParaRPr lang="en-US" altLang="zh-CN" sz="9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445A1396-1E73-4248-A91F-61B1AE0AE7E1}"/>
              </a:ext>
            </a:extLst>
          </p:cNvPr>
          <p:cNvSpPr/>
          <p:nvPr/>
        </p:nvSpPr>
        <p:spPr>
          <a:xfrm>
            <a:off x="1822491" y="313234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倡导“相互关爱，共保平安”理念。以深化安全理念为主题，结合“安全月”等活动，开展年度</a:t>
            </a:r>
            <a:r>
              <a:rPr lang="en-US" altLang="zh-CN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安规</a:t>
            </a:r>
            <a:r>
              <a:rPr lang="en-US" altLang="zh-CN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考试，形式多样的安全文化活动。实施作业现场工作会前安全文化宣贯制度，针对现场工作特点制作移动安全文化展板，强化安全理念入脑、入耳、入心。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D25C5311-C51C-4039-86BF-5156316119BF}"/>
              </a:ext>
            </a:extLst>
          </p:cNvPr>
          <p:cNvSpPr/>
          <p:nvPr/>
        </p:nvSpPr>
        <p:spPr>
          <a:xfrm>
            <a:off x="1822491" y="379423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开展解剖性教育，对发生过的事故和违章进行解剖，让广大员工引以为戒。吸收成熟的职业安全健康管理体系的理念，开展职业安全与健康教育培训。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62B23827-EECA-49A0-99F1-A34FC2AE0661}"/>
              </a:ext>
            </a:extLst>
          </p:cNvPr>
          <p:cNvSpPr/>
          <p:nvPr/>
        </p:nvSpPr>
        <p:spPr>
          <a:xfrm>
            <a:off x="1822491" y="4430087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行作业标准化和反违章常态管理，培养严谨、细致、规范的作风，坚决抵制“图省事、怕麻烦、抄近路”等不良思想和行为。强化“四种人”的责任意识，对于安全工作中履职不到位的，一经发现即使未造成后果，也按严重违章进行处理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B6E717BF-E381-41B8-8F40-C7BE4C49462C}"/>
              </a:ext>
            </a:extLst>
          </p:cNvPr>
          <p:cNvGrpSpPr/>
          <p:nvPr/>
        </p:nvGrpSpPr>
        <p:grpSpPr>
          <a:xfrm>
            <a:off x="371104" y="2278729"/>
            <a:ext cx="1175607" cy="2520690"/>
            <a:chOff x="371104" y="2278729"/>
            <a:chExt cx="1175607" cy="2520690"/>
          </a:xfrm>
        </p:grpSpPr>
        <p:sp>
          <p:nvSpPr>
            <p:cNvPr id="28" name="MH_Title_1">
              <a:extLst>
                <a:ext uri="{FF2B5EF4-FFF2-40B4-BE49-F238E27FC236}">
                  <a16:creationId xmlns="" xmlns:a16="http://schemas.microsoft.com/office/drawing/2014/main" id="{9570829B-924B-4464-B74F-1E4CCD49246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71104" y="2278729"/>
              <a:ext cx="1175607" cy="252069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zh-CN" altLang="en-US" sz="4500" b="1" spc="450" dirty="0">
                <a:solidFill>
                  <a:srgbClr val="D83417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E059F08-C397-4BFF-90DE-C01B30FA0CE8}"/>
                </a:ext>
              </a:extLst>
            </p:cNvPr>
            <p:cNvSpPr/>
            <p:nvPr/>
          </p:nvSpPr>
          <p:spPr>
            <a:xfrm>
              <a:off x="708199" y="2439982"/>
              <a:ext cx="638224" cy="2308324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accent1"/>
                  </a:solidFill>
                  <a:latin typeface="+mj-ea"/>
                  <a:ea typeface="+mj-ea"/>
                </a:rPr>
                <a:t>安全教育培训</a:t>
              </a:r>
              <a:endParaRPr lang="en-US" altLang="zh-CN" sz="24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0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743770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4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/>
      <p:bldP spid="31" grpId="0" animBg="1"/>
      <p:bldP spid="39" grpId="0" animBg="1"/>
      <p:bldP spid="41" grpId="0" animBg="1"/>
      <p:bldP spid="43" grpId="0" animBg="1"/>
      <p:bldP spid="6" grpId="0"/>
      <p:bldP spid="50" grpId="0"/>
      <p:bldP spid="51" grpId="0"/>
      <p:bldP spid="52" grpId="0"/>
      <p:bldP spid="8" grpId="0"/>
      <p:bldP spid="53" grpId="0"/>
      <p:bldP spid="54" grpId="0"/>
      <p:bldP spid="5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cs typeface="宋体" panose="02010600030101010101" pitchFamily="2" charset="-122"/>
              </a:rPr>
              <a:t>保证措施</a:t>
            </a:r>
            <a:endParaRPr lang="zh-CN" altLang="en-US" sz="2000" b="1" dirty="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05BC1F3-ED80-4C73-84E3-EB0CC6B0D498}"/>
              </a:ext>
            </a:extLst>
          </p:cNvPr>
          <p:cNvSpPr/>
          <p:nvPr/>
        </p:nvSpPr>
        <p:spPr>
          <a:xfrm>
            <a:off x="321583" y="2427911"/>
            <a:ext cx="84985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anose="02010609060101010101" pitchFamily="49" charset="-122"/>
                <a:ea typeface="楷体" panose="02010609060101010101" pitchFamily="49" charset="-122"/>
              </a:rPr>
              <a:t>一是</a:t>
            </a:r>
            <a:r>
              <a:rPr lang="zh-CN" altLang="zh-CN" sz="10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针对“计划安排、班组作业、现场实施”等关键环节，分层分级，各有侧重，实施风险识别、预警和控制的全过程管理。</a:t>
            </a:r>
            <a:endParaRPr lang="zh-CN" altLang="zh-CN" sz="1000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anose="02010609060101010101" pitchFamily="49" charset="-122"/>
                <a:ea typeface="楷体" panose="02010609060101010101" pitchFamily="49" charset="-122"/>
              </a:rPr>
              <a:t>二是</a:t>
            </a:r>
            <a:r>
              <a:rPr lang="zh-CN" altLang="zh-CN" sz="10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强化生产计划管理，综合考虑线路施工等工作，优化施工方案，避免重复停电，杜绝一事一停，减少频繁操作。严格执行《生产计划管理规定》，增强作业计划的完整性、规范性和严肃性，严禁擅自扩大工作范围和工作内容，严禁无票工作，没有纳入周计划的工作不得临时增补。</a:t>
            </a:r>
            <a:endParaRPr lang="zh-CN" altLang="zh-CN" sz="1000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anose="02010609060101010101" pitchFamily="49" charset="-122"/>
                <a:ea typeface="楷体" panose="02010609060101010101" pitchFamily="49" charset="-122"/>
              </a:rPr>
              <a:t>三是</a:t>
            </a:r>
            <a:r>
              <a:rPr lang="zh-CN" altLang="zh-CN" sz="10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强化作业小组管理，随着人员的逐渐减少，认真分析班组承载能力，合理安排工作负责人以及装备器材，明确关键环节、关键部位到岗到位人员和重点管控措施。坚持现场勘查制度，细化现场风险预控措施，提前做好工前各项准备。</a:t>
            </a:r>
            <a:endParaRPr lang="zh-CN" altLang="zh-CN" sz="1000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anose="02010609060101010101" pitchFamily="49" charset="-122"/>
                <a:ea typeface="楷体" panose="02010609060101010101" pitchFamily="49" charset="-122"/>
              </a:rPr>
              <a:t>四是</a:t>
            </a:r>
            <a:r>
              <a:rPr lang="zh-CN" altLang="zh-CN" sz="10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加强运行环节管控。严格执行安全措施标准化设置要求，规范做好现场安全防护措施。</a:t>
            </a:r>
            <a:endParaRPr lang="zh-CN" altLang="zh-CN" sz="1000" kern="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anose="02010609060101010101" pitchFamily="49" charset="-122"/>
                <a:ea typeface="楷体" panose="02010609060101010101" pitchFamily="49" charset="-122"/>
              </a:rPr>
              <a:t>五是</a:t>
            </a:r>
            <a:r>
              <a:rPr lang="zh-CN" altLang="zh-CN" sz="10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规范开展现场工作。要做好“开门三件事”（开好会，办好票，带好工具、措施和材料），做到“工作任务四明确”（工作任务、现场安措、危险点分析和预控、操作步骤）。工作负责人要严格执行“三查”（衣着、状态、工具）、“三交”（任务、安全、技术），加强现场工作监护和安全督查。工作班成员要根据任务分工，推行现场标准化作业指导书的实践工作，严格执行安全风险预控措施，养成“一停、二想、三看、四查、五动手”的作业习惯、规范作业行为。</a:t>
            </a:r>
            <a:endParaRPr lang="zh-CN" altLang="zh-CN" sz="10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7CA72A59-BCB2-4ECB-BE1B-E74F58BDE054}"/>
              </a:ext>
            </a:extLst>
          </p:cNvPr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、加强安全风险管控，防范各类安全事故。</a:t>
            </a:r>
          </a:p>
        </p:txBody>
      </p:sp>
      <p:cxnSp>
        <p:nvCxnSpPr>
          <p:cNvPr id="47" name="MH_Other_7">
            <a:extLst>
              <a:ext uri="{FF2B5EF4-FFF2-40B4-BE49-F238E27FC236}">
                <a16:creationId xmlns="" xmlns:a16="http://schemas.microsoft.com/office/drawing/2014/main" id="{29AEB644-D5CC-4CE3-9ED3-78899848492B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 flipH="1">
            <a:off x="323850" y="2292536"/>
            <a:ext cx="2675335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8" name="MH_Other_7">
            <a:extLst>
              <a:ext uri="{FF2B5EF4-FFF2-40B4-BE49-F238E27FC236}">
                <a16:creationId xmlns="" xmlns:a16="http://schemas.microsoft.com/office/drawing/2014/main" id="{697CF0F9-C487-476C-8D6C-B250F7E4E8F9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 flipH="1">
            <a:off x="6144815" y="4928731"/>
            <a:ext cx="2675335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9" name="MH_Other_6">
            <a:extLst>
              <a:ext uri="{FF2B5EF4-FFF2-40B4-BE49-F238E27FC236}">
                <a16:creationId xmlns="" xmlns:a16="http://schemas.microsoft.com/office/drawing/2014/main" id="{48DF84AE-D854-450B-8A1C-052F10D116D3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 flipV="1">
            <a:off x="8820150" y="4276522"/>
            <a:ext cx="0" cy="369094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MH_Other_6">
            <a:extLst>
              <a:ext uri="{FF2B5EF4-FFF2-40B4-BE49-F238E27FC236}">
                <a16:creationId xmlns="" xmlns:a16="http://schemas.microsoft.com/office/drawing/2014/main" id="{00CB6E06-B9B1-4D3C-998E-306392C01132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V="1">
            <a:off x="328952" y="2591206"/>
            <a:ext cx="0" cy="369094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2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38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312062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 build="p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cs typeface="宋体" panose="02010600030101010101" pitchFamily="2" charset="-122"/>
              </a:rPr>
              <a:t>保证措施</a:t>
            </a:r>
            <a:endParaRPr lang="zh-CN" altLang="en-US" sz="2000" b="1" dirty="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=""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05BC1F3-ED80-4C73-84E3-EB0CC6B0D498}"/>
              </a:ext>
            </a:extLst>
          </p:cNvPr>
          <p:cNvSpPr/>
          <p:nvPr/>
        </p:nvSpPr>
        <p:spPr>
          <a:xfrm>
            <a:off x="3624737" y="2576738"/>
            <a:ext cx="523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200" kern="1400" dirty="0">
                <a:latin typeface="楷体" panose="02010609060101010101" pitchFamily="49" charset="-122"/>
                <a:ea typeface="楷体" panose="02010609060101010101" pitchFamily="49" charset="-122"/>
              </a:rPr>
              <a:t>工作负责人应认真履行工作职责，向工作班成员交代当天施工任务和工作分配，告知现场危险点和安全设施的布置，明确施工作业行为防范要点和当天的作业方法，并对现场人员进行提问。对现场设置的专职监护人应交代监护人工作职责，明确工作任务。工作负责人本人在工程施工过程中可不参加具体施工任务，着重加强现场协调和安全管理。收工会应重点清点现场接地线数量和核对接地线编号，确保该撤除的接地线全部撤除。集中所有施工人员，清点人员数量，同时对本次施工作业进行点评，然后向工作票许可人汇报工作终结。</a:t>
            </a:r>
            <a:endParaRPr lang="zh-CN" altLang="zh-CN" sz="12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7CA72A59-BCB2-4ECB-BE1B-E74F58BDE054}"/>
              </a:ext>
            </a:extLst>
          </p:cNvPr>
          <p:cNvSpPr/>
          <p:nvPr/>
        </p:nvSpPr>
        <p:spPr>
          <a:xfrm>
            <a:off x="333578" y="1751291"/>
            <a:ext cx="4408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、认真组织开、收工会，确保开、收工会质量</a:t>
            </a:r>
          </a:p>
        </p:txBody>
      </p:sp>
      <p:sp>
        <p:nvSpPr>
          <p:cNvPr id="39" name="MH_Other_6">
            <a:extLst>
              <a:ext uri="{FF2B5EF4-FFF2-40B4-BE49-F238E27FC236}">
                <a16:creationId xmlns="" xmlns:a16="http://schemas.microsoft.com/office/drawing/2014/main" id="{ABA56A1D-C77A-47A7-8D12-48E56BB696B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-1" y="5020616"/>
            <a:ext cx="9144000" cy="122884"/>
          </a:xfrm>
          <a:custGeom>
            <a:avLst/>
            <a:gdLst>
              <a:gd name="connsiteX0" fmla="*/ 0 w 9166507"/>
              <a:gd name="connsiteY0" fmla="*/ 0 h 172090"/>
              <a:gd name="connsiteX1" fmla="*/ 3642069 w 9166507"/>
              <a:gd name="connsiteY1" fmla="*/ 0 h 172090"/>
              <a:gd name="connsiteX2" fmla="*/ 3800727 w 9166507"/>
              <a:gd name="connsiteY2" fmla="*/ 154090 h 172090"/>
              <a:gd name="connsiteX3" fmla="*/ 9166507 w 9166507"/>
              <a:gd name="connsiteY3" fmla="*/ 154090 h 172090"/>
              <a:gd name="connsiteX4" fmla="*/ 9166507 w 9166507"/>
              <a:gd name="connsiteY4" fmla="*/ 172090 h 172090"/>
              <a:gd name="connsiteX5" fmla="*/ 3816423 w 9166507"/>
              <a:gd name="connsiteY5" fmla="*/ 172090 h 172090"/>
              <a:gd name="connsiteX6" fmla="*/ 3730507 w 9166507"/>
              <a:gd name="connsiteY6" fmla="*/ 172090 h 172090"/>
              <a:gd name="connsiteX7" fmla="*/ 0 w 9166507"/>
              <a:gd name="connsiteY7" fmla="*/ 172090 h 17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6507" h="172090">
                <a:moveTo>
                  <a:pt x="0" y="0"/>
                </a:moveTo>
                <a:lnTo>
                  <a:pt x="3642069" y="0"/>
                </a:lnTo>
                <a:lnTo>
                  <a:pt x="3800727" y="154090"/>
                </a:lnTo>
                <a:lnTo>
                  <a:pt x="9166507" y="154090"/>
                </a:lnTo>
                <a:lnTo>
                  <a:pt x="9166507" y="172090"/>
                </a:lnTo>
                <a:lnTo>
                  <a:pt x="3816423" y="172090"/>
                </a:lnTo>
                <a:lnTo>
                  <a:pt x="3730507" y="172090"/>
                </a:lnTo>
                <a:lnTo>
                  <a:pt x="0" y="17209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DBBE5C0-3B42-45FE-8104-90B294196D90}"/>
              </a:ext>
            </a:extLst>
          </p:cNvPr>
          <p:cNvGrpSpPr/>
          <p:nvPr/>
        </p:nvGrpSpPr>
        <p:grpSpPr>
          <a:xfrm>
            <a:off x="372401" y="2560662"/>
            <a:ext cx="2236943" cy="2457679"/>
            <a:chOff x="1199256" y="2560662"/>
            <a:chExt cx="2236943" cy="2457679"/>
          </a:xfrm>
        </p:grpSpPr>
        <p:sp>
          <p:nvSpPr>
            <p:cNvPr id="28" name="MH_Other_1">
              <a:extLst>
                <a:ext uri="{FF2B5EF4-FFF2-40B4-BE49-F238E27FC236}">
                  <a16:creationId xmlns="" xmlns:a16="http://schemas.microsoft.com/office/drawing/2014/main" id="{5AA7249A-AFF9-401E-A785-6A6AA41AF4E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 rot="622676">
              <a:off x="2893462" y="2560662"/>
              <a:ext cx="542737" cy="613282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connsiteX0" fmla="*/ 255223 w 991823"/>
                <a:gd name="connsiteY0" fmla="*/ 18035 h 1211835"/>
                <a:gd name="connsiteX1" fmla="*/ 26623 w 991823"/>
                <a:gd name="connsiteY1" fmla="*/ 945135 h 1211835"/>
                <a:gd name="connsiteX2" fmla="*/ 801323 w 991823"/>
                <a:gd name="connsiteY2" fmla="*/ 1211835 h 1211835"/>
                <a:gd name="connsiteX3" fmla="*/ 991823 w 991823"/>
                <a:gd name="connsiteY3" fmla="*/ 399035 h 1211835"/>
                <a:gd name="connsiteX4" fmla="*/ 255223 w 991823"/>
                <a:gd name="connsiteY4" fmla="*/ 18035 h 1211835"/>
                <a:gd name="connsiteX0" fmla="*/ 307466 w 1044066"/>
                <a:gd name="connsiteY0" fmla="*/ 18035 h 1211835"/>
                <a:gd name="connsiteX1" fmla="*/ 78866 w 1044066"/>
                <a:gd name="connsiteY1" fmla="*/ 945135 h 1211835"/>
                <a:gd name="connsiteX2" fmla="*/ 853566 w 1044066"/>
                <a:gd name="connsiteY2" fmla="*/ 1211835 h 1211835"/>
                <a:gd name="connsiteX3" fmla="*/ 1044066 w 1044066"/>
                <a:gd name="connsiteY3" fmla="*/ 399035 h 1211835"/>
                <a:gd name="connsiteX4" fmla="*/ 307466 w 1044066"/>
                <a:gd name="connsiteY4" fmla="*/ 18035 h 1211835"/>
                <a:gd name="connsiteX0" fmla="*/ 307466 w 1092523"/>
                <a:gd name="connsiteY0" fmla="*/ 18035 h 1219569"/>
                <a:gd name="connsiteX1" fmla="*/ 78866 w 1092523"/>
                <a:gd name="connsiteY1" fmla="*/ 945135 h 1219569"/>
                <a:gd name="connsiteX2" fmla="*/ 853566 w 1092523"/>
                <a:gd name="connsiteY2" fmla="*/ 1211835 h 1219569"/>
                <a:gd name="connsiteX3" fmla="*/ 1044066 w 1092523"/>
                <a:gd name="connsiteY3" fmla="*/ 399035 h 1219569"/>
                <a:gd name="connsiteX4" fmla="*/ 307466 w 1092523"/>
                <a:gd name="connsiteY4" fmla="*/ 18035 h 1219569"/>
                <a:gd name="connsiteX0" fmla="*/ 307466 w 1128943"/>
                <a:gd name="connsiteY0" fmla="*/ 18035 h 1256152"/>
                <a:gd name="connsiteX1" fmla="*/ 78866 w 1128943"/>
                <a:gd name="connsiteY1" fmla="*/ 945135 h 1256152"/>
                <a:gd name="connsiteX2" fmla="*/ 853566 w 1128943"/>
                <a:gd name="connsiteY2" fmla="*/ 1211835 h 1256152"/>
                <a:gd name="connsiteX3" fmla="*/ 1044066 w 1128943"/>
                <a:gd name="connsiteY3" fmla="*/ 399035 h 1256152"/>
                <a:gd name="connsiteX4" fmla="*/ 307466 w 1128943"/>
                <a:gd name="connsiteY4" fmla="*/ 18035 h 1256152"/>
                <a:gd name="connsiteX0" fmla="*/ 307466 w 1128943"/>
                <a:gd name="connsiteY0" fmla="*/ 18035 h 1295996"/>
                <a:gd name="connsiteX1" fmla="*/ 78866 w 1128943"/>
                <a:gd name="connsiteY1" fmla="*/ 945135 h 1295996"/>
                <a:gd name="connsiteX2" fmla="*/ 853566 w 1128943"/>
                <a:gd name="connsiteY2" fmla="*/ 1211835 h 1295996"/>
                <a:gd name="connsiteX3" fmla="*/ 1044066 w 1128943"/>
                <a:gd name="connsiteY3" fmla="*/ 399035 h 1295996"/>
                <a:gd name="connsiteX4" fmla="*/ 307466 w 1128943"/>
                <a:gd name="connsiteY4" fmla="*/ 18035 h 1295996"/>
                <a:gd name="connsiteX0" fmla="*/ 379312 w 1200789"/>
                <a:gd name="connsiteY0" fmla="*/ 18035 h 1295996"/>
                <a:gd name="connsiteX1" fmla="*/ 150712 w 1200789"/>
                <a:gd name="connsiteY1" fmla="*/ 945135 h 1295996"/>
                <a:gd name="connsiteX2" fmla="*/ 925412 w 1200789"/>
                <a:gd name="connsiteY2" fmla="*/ 1211835 h 1295996"/>
                <a:gd name="connsiteX3" fmla="*/ 1115912 w 1200789"/>
                <a:gd name="connsiteY3" fmla="*/ 399035 h 1295996"/>
                <a:gd name="connsiteX4" fmla="*/ 379312 w 1200789"/>
                <a:gd name="connsiteY4" fmla="*/ 18035 h 1295996"/>
                <a:gd name="connsiteX0" fmla="*/ 368256 w 1189733"/>
                <a:gd name="connsiteY0" fmla="*/ 18035 h 1315677"/>
                <a:gd name="connsiteX1" fmla="*/ 139656 w 1189733"/>
                <a:gd name="connsiteY1" fmla="*/ 945135 h 1315677"/>
                <a:gd name="connsiteX2" fmla="*/ 914356 w 1189733"/>
                <a:gd name="connsiteY2" fmla="*/ 1211835 h 1315677"/>
                <a:gd name="connsiteX3" fmla="*/ 1104856 w 1189733"/>
                <a:gd name="connsiteY3" fmla="*/ 399035 h 1315677"/>
                <a:gd name="connsiteX4" fmla="*/ 368256 w 1189733"/>
                <a:gd name="connsiteY4" fmla="*/ 18035 h 1315677"/>
                <a:gd name="connsiteX0" fmla="*/ 308355 w 1129832"/>
                <a:gd name="connsiteY0" fmla="*/ 18035 h 1295996"/>
                <a:gd name="connsiteX1" fmla="*/ 79755 w 1129832"/>
                <a:gd name="connsiteY1" fmla="*/ 945135 h 1295996"/>
                <a:gd name="connsiteX2" fmla="*/ 854455 w 1129832"/>
                <a:gd name="connsiteY2" fmla="*/ 1211835 h 1295996"/>
                <a:gd name="connsiteX3" fmla="*/ 1044955 w 1129832"/>
                <a:gd name="connsiteY3" fmla="*/ 399035 h 1295996"/>
                <a:gd name="connsiteX4" fmla="*/ 308355 w 1129832"/>
                <a:gd name="connsiteY4" fmla="*/ 18035 h 1295996"/>
                <a:gd name="connsiteX0" fmla="*/ 308355 w 1121503"/>
                <a:gd name="connsiteY0" fmla="*/ 18035 h 1237984"/>
                <a:gd name="connsiteX1" fmla="*/ 79755 w 1121503"/>
                <a:gd name="connsiteY1" fmla="*/ 945135 h 1237984"/>
                <a:gd name="connsiteX2" fmla="*/ 854455 w 1121503"/>
                <a:gd name="connsiteY2" fmla="*/ 1211835 h 1237984"/>
                <a:gd name="connsiteX3" fmla="*/ 1044955 w 1121503"/>
                <a:gd name="connsiteY3" fmla="*/ 399035 h 1237984"/>
                <a:gd name="connsiteX4" fmla="*/ 308355 w 1121503"/>
                <a:gd name="connsiteY4" fmla="*/ 18035 h 1237984"/>
                <a:gd name="connsiteX0" fmla="*/ 308355 w 1176171"/>
                <a:gd name="connsiteY0" fmla="*/ 18035 h 1301167"/>
                <a:gd name="connsiteX1" fmla="*/ 79755 w 1176171"/>
                <a:gd name="connsiteY1" fmla="*/ 945135 h 1301167"/>
                <a:gd name="connsiteX2" fmla="*/ 854455 w 1176171"/>
                <a:gd name="connsiteY2" fmla="*/ 1211835 h 1301167"/>
                <a:gd name="connsiteX3" fmla="*/ 1044955 w 1176171"/>
                <a:gd name="connsiteY3" fmla="*/ 399035 h 1301167"/>
                <a:gd name="connsiteX4" fmla="*/ 308355 w 1176171"/>
                <a:gd name="connsiteY4" fmla="*/ 18035 h 1301167"/>
                <a:gd name="connsiteX0" fmla="*/ 311025 w 1206943"/>
                <a:gd name="connsiteY0" fmla="*/ 18035 h 1327216"/>
                <a:gd name="connsiteX1" fmla="*/ 82425 w 1206943"/>
                <a:gd name="connsiteY1" fmla="*/ 945135 h 1327216"/>
                <a:gd name="connsiteX2" fmla="*/ 907925 w 1206943"/>
                <a:gd name="connsiteY2" fmla="*/ 1224535 h 1327216"/>
                <a:gd name="connsiteX3" fmla="*/ 1047625 w 1206943"/>
                <a:gd name="connsiteY3" fmla="*/ 399035 h 1327216"/>
                <a:gd name="connsiteX4" fmla="*/ 311025 w 1206943"/>
                <a:gd name="connsiteY4" fmla="*/ 18035 h 1327216"/>
                <a:gd name="connsiteX0" fmla="*/ 311025 w 1171155"/>
                <a:gd name="connsiteY0" fmla="*/ 18035 h 1300243"/>
                <a:gd name="connsiteX1" fmla="*/ 82425 w 1171155"/>
                <a:gd name="connsiteY1" fmla="*/ 945135 h 1300243"/>
                <a:gd name="connsiteX2" fmla="*/ 907925 w 1171155"/>
                <a:gd name="connsiteY2" fmla="*/ 1224535 h 1300243"/>
                <a:gd name="connsiteX3" fmla="*/ 1047625 w 1171155"/>
                <a:gd name="connsiteY3" fmla="*/ 399035 h 1300243"/>
                <a:gd name="connsiteX4" fmla="*/ 311025 w 1171155"/>
                <a:gd name="connsiteY4" fmla="*/ 18035 h 1300243"/>
                <a:gd name="connsiteX0" fmla="*/ 311025 w 1151607"/>
                <a:gd name="connsiteY0" fmla="*/ 18035 h 1300243"/>
                <a:gd name="connsiteX1" fmla="*/ 82425 w 1151607"/>
                <a:gd name="connsiteY1" fmla="*/ 945135 h 1300243"/>
                <a:gd name="connsiteX2" fmla="*/ 907925 w 1151607"/>
                <a:gd name="connsiteY2" fmla="*/ 1224535 h 1300243"/>
                <a:gd name="connsiteX3" fmla="*/ 1047625 w 1151607"/>
                <a:gd name="connsiteY3" fmla="*/ 399035 h 1300243"/>
                <a:gd name="connsiteX4" fmla="*/ 311025 w 1151607"/>
                <a:gd name="connsiteY4" fmla="*/ 18035 h 1300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607" h="1300243">
                  <a:moveTo>
                    <a:pt x="311025" y="18035"/>
                  </a:moveTo>
                  <a:cubicBezTo>
                    <a:pt x="-103842" y="109052"/>
                    <a:pt x="-17058" y="744052"/>
                    <a:pt x="82425" y="945135"/>
                  </a:cubicBezTo>
                  <a:cubicBezTo>
                    <a:pt x="181908" y="1146218"/>
                    <a:pt x="535392" y="1440435"/>
                    <a:pt x="907925" y="1224535"/>
                  </a:cubicBezTo>
                  <a:cubicBezTo>
                    <a:pt x="1280458" y="1008635"/>
                    <a:pt x="1138642" y="598002"/>
                    <a:pt x="1047625" y="399035"/>
                  </a:cubicBezTo>
                  <a:cubicBezTo>
                    <a:pt x="956608" y="200068"/>
                    <a:pt x="725892" y="-72982"/>
                    <a:pt x="311025" y="180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788" b="1">
                <a:latin typeface="微软雅黑" pitchFamily="34" charset="-122"/>
              </a:endParaRPr>
            </a:p>
          </p:txBody>
        </p:sp>
        <p:sp>
          <p:nvSpPr>
            <p:cNvPr id="29" name="MH_Other_2">
              <a:extLst>
                <a:ext uri="{FF2B5EF4-FFF2-40B4-BE49-F238E27FC236}">
                  <a16:creationId xmlns="" xmlns:a16="http://schemas.microsoft.com/office/drawing/2014/main" id="{947E3E9C-284B-4B80-880F-02D9356D8B2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2281318" y="2863321"/>
              <a:ext cx="364101" cy="399373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connsiteX0" fmla="*/ 255223 w 991823"/>
                <a:gd name="connsiteY0" fmla="*/ 18035 h 1211835"/>
                <a:gd name="connsiteX1" fmla="*/ 26623 w 991823"/>
                <a:gd name="connsiteY1" fmla="*/ 945135 h 1211835"/>
                <a:gd name="connsiteX2" fmla="*/ 801323 w 991823"/>
                <a:gd name="connsiteY2" fmla="*/ 1211835 h 1211835"/>
                <a:gd name="connsiteX3" fmla="*/ 991823 w 991823"/>
                <a:gd name="connsiteY3" fmla="*/ 399035 h 1211835"/>
                <a:gd name="connsiteX4" fmla="*/ 255223 w 991823"/>
                <a:gd name="connsiteY4" fmla="*/ 18035 h 1211835"/>
                <a:gd name="connsiteX0" fmla="*/ 307466 w 1044066"/>
                <a:gd name="connsiteY0" fmla="*/ 18035 h 1211835"/>
                <a:gd name="connsiteX1" fmla="*/ 78866 w 1044066"/>
                <a:gd name="connsiteY1" fmla="*/ 945135 h 1211835"/>
                <a:gd name="connsiteX2" fmla="*/ 853566 w 1044066"/>
                <a:gd name="connsiteY2" fmla="*/ 1211835 h 1211835"/>
                <a:gd name="connsiteX3" fmla="*/ 1044066 w 1044066"/>
                <a:gd name="connsiteY3" fmla="*/ 399035 h 1211835"/>
                <a:gd name="connsiteX4" fmla="*/ 307466 w 1044066"/>
                <a:gd name="connsiteY4" fmla="*/ 18035 h 1211835"/>
                <a:gd name="connsiteX0" fmla="*/ 307466 w 1092523"/>
                <a:gd name="connsiteY0" fmla="*/ 18035 h 1219569"/>
                <a:gd name="connsiteX1" fmla="*/ 78866 w 1092523"/>
                <a:gd name="connsiteY1" fmla="*/ 945135 h 1219569"/>
                <a:gd name="connsiteX2" fmla="*/ 853566 w 1092523"/>
                <a:gd name="connsiteY2" fmla="*/ 1211835 h 1219569"/>
                <a:gd name="connsiteX3" fmla="*/ 1044066 w 1092523"/>
                <a:gd name="connsiteY3" fmla="*/ 399035 h 1219569"/>
                <a:gd name="connsiteX4" fmla="*/ 307466 w 1092523"/>
                <a:gd name="connsiteY4" fmla="*/ 18035 h 1219569"/>
                <a:gd name="connsiteX0" fmla="*/ 307466 w 1128943"/>
                <a:gd name="connsiteY0" fmla="*/ 18035 h 1256152"/>
                <a:gd name="connsiteX1" fmla="*/ 78866 w 1128943"/>
                <a:gd name="connsiteY1" fmla="*/ 945135 h 1256152"/>
                <a:gd name="connsiteX2" fmla="*/ 853566 w 1128943"/>
                <a:gd name="connsiteY2" fmla="*/ 1211835 h 1256152"/>
                <a:gd name="connsiteX3" fmla="*/ 1044066 w 1128943"/>
                <a:gd name="connsiteY3" fmla="*/ 399035 h 1256152"/>
                <a:gd name="connsiteX4" fmla="*/ 307466 w 1128943"/>
                <a:gd name="connsiteY4" fmla="*/ 18035 h 1256152"/>
                <a:gd name="connsiteX0" fmla="*/ 307466 w 1128943"/>
                <a:gd name="connsiteY0" fmla="*/ 18035 h 1295996"/>
                <a:gd name="connsiteX1" fmla="*/ 78866 w 1128943"/>
                <a:gd name="connsiteY1" fmla="*/ 945135 h 1295996"/>
                <a:gd name="connsiteX2" fmla="*/ 853566 w 1128943"/>
                <a:gd name="connsiteY2" fmla="*/ 1211835 h 1295996"/>
                <a:gd name="connsiteX3" fmla="*/ 1044066 w 1128943"/>
                <a:gd name="connsiteY3" fmla="*/ 399035 h 1295996"/>
                <a:gd name="connsiteX4" fmla="*/ 307466 w 1128943"/>
                <a:gd name="connsiteY4" fmla="*/ 18035 h 1295996"/>
                <a:gd name="connsiteX0" fmla="*/ 379312 w 1200789"/>
                <a:gd name="connsiteY0" fmla="*/ 18035 h 1295996"/>
                <a:gd name="connsiteX1" fmla="*/ 150712 w 1200789"/>
                <a:gd name="connsiteY1" fmla="*/ 945135 h 1295996"/>
                <a:gd name="connsiteX2" fmla="*/ 925412 w 1200789"/>
                <a:gd name="connsiteY2" fmla="*/ 1211835 h 1295996"/>
                <a:gd name="connsiteX3" fmla="*/ 1115912 w 1200789"/>
                <a:gd name="connsiteY3" fmla="*/ 399035 h 1295996"/>
                <a:gd name="connsiteX4" fmla="*/ 379312 w 1200789"/>
                <a:gd name="connsiteY4" fmla="*/ 18035 h 1295996"/>
                <a:gd name="connsiteX0" fmla="*/ 368256 w 1189733"/>
                <a:gd name="connsiteY0" fmla="*/ 18035 h 1315677"/>
                <a:gd name="connsiteX1" fmla="*/ 139656 w 1189733"/>
                <a:gd name="connsiteY1" fmla="*/ 945135 h 1315677"/>
                <a:gd name="connsiteX2" fmla="*/ 914356 w 1189733"/>
                <a:gd name="connsiteY2" fmla="*/ 1211835 h 1315677"/>
                <a:gd name="connsiteX3" fmla="*/ 1104856 w 1189733"/>
                <a:gd name="connsiteY3" fmla="*/ 399035 h 1315677"/>
                <a:gd name="connsiteX4" fmla="*/ 368256 w 1189733"/>
                <a:gd name="connsiteY4" fmla="*/ 18035 h 1315677"/>
                <a:gd name="connsiteX0" fmla="*/ 308355 w 1129832"/>
                <a:gd name="connsiteY0" fmla="*/ 18035 h 1295996"/>
                <a:gd name="connsiteX1" fmla="*/ 79755 w 1129832"/>
                <a:gd name="connsiteY1" fmla="*/ 945135 h 1295996"/>
                <a:gd name="connsiteX2" fmla="*/ 854455 w 1129832"/>
                <a:gd name="connsiteY2" fmla="*/ 1211835 h 1295996"/>
                <a:gd name="connsiteX3" fmla="*/ 1044955 w 1129832"/>
                <a:gd name="connsiteY3" fmla="*/ 399035 h 1295996"/>
                <a:gd name="connsiteX4" fmla="*/ 308355 w 1129832"/>
                <a:gd name="connsiteY4" fmla="*/ 18035 h 1295996"/>
                <a:gd name="connsiteX0" fmla="*/ 308355 w 1121503"/>
                <a:gd name="connsiteY0" fmla="*/ 18035 h 1237984"/>
                <a:gd name="connsiteX1" fmla="*/ 79755 w 1121503"/>
                <a:gd name="connsiteY1" fmla="*/ 945135 h 1237984"/>
                <a:gd name="connsiteX2" fmla="*/ 854455 w 1121503"/>
                <a:gd name="connsiteY2" fmla="*/ 1211835 h 1237984"/>
                <a:gd name="connsiteX3" fmla="*/ 1044955 w 1121503"/>
                <a:gd name="connsiteY3" fmla="*/ 399035 h 1237984"/>
                <a:gd name="connsiteX4" fmla="*/ 308355 w 1121503"/>
                <a:gd name="connsiteY4" fmla="*/ 18035 h 1237984"/>
                <a:gd name="connsiteX0" fmla="*/ 308355 w 1176171"/>
                <a:gd name="connsiteY0" fmla="*/ 18035 h 1301167"/>
                <a:gd name="connsiteX1" fmla="*/ 79755 w 1176171"/>
                <a:gd name="connsiteY1" fmla="*/ 945135 h 1301167"/>
                <a:gd name="connsiteX2" fmla="*/ 854455 w 1176171"/>
                <a:gd name="connsiteY2" fmla="*/ 1211835 h 1301167"/>
                <a:gd name="connsiteX3" fmla="*/ 1044955 w 1176171"/>
                <a:gd name="connsiteY3" fmla="*/ 399035 h 1301167"/>
                <a:gd name="connsiteX4" fmla="*/ 308355 w 1176171"/>
                <a:gd name="connsiteY4" fmla="*/ 18035 h 1301167"/>
                <a:gd name="connsiteX0" fmla="*/ 311025 w 1206943"/>
                <a:gd name="connsiteY0" fmla="*/ 18035 h 1327216"/>
                <a:gd name="connsiteX1" fmla="*/ 82425 w 1206943"/>
                <a:gd name="connsiteY1" fmla="*/ 945135 h 1327216"/>
                <a:gd name="connsiteX2" fmla="*/ 907925 w 1206943"/>
                <a:gd name="connsiteY2" fmla="*/ 1224535 h 1327216"/>
                <a:gd name="connsiteX3" fmla="*/ 1047625 w 1206943"/>
                <a:gd name="connsiteY3" fmla="*/ 399035 h 1327216"/>
                <a:gd name="connsiteX4" fmla="*/ 311025 w 1206943"/>
                <a:gd name="connsiteY4" fmla="*/ 18035 h 1327216"/>
                <a:gd name="connsiteX0" fmla="*/ 311025 w 1171155"/>
                <a:gd name="connsiteY0" fmla="*/ 18035 h 1300243"/>
                <a:gd name="connsiteX1" fmla="*/ 82425 w 1171155"/>
                <a:gd name="connsiteY1" fmla="*/ 945135 h 1300243"/>
                <a:gd name="connsiteX2" fmla="*/ 907925 w 1171155"/>
                <a:gd name="connsiteY2" fmla="*/ 1224535 h 1300243"/>
                <a:gd name="connsiteX3" fmla="*/ 1047625 w 1171155"/>
                <a:gd name="connsiteY3" fmla="*/ 399035 h 1300243"/>
                <a:gd name="connsiteX4" fmla="*/ 311025 w 1171155"/>
                <a:gd name="connsiteY4" fmla="*/ 18035 h 1300243"/>
                <a:gd name="connsiteX0" fmla="*/ 311025 w 1151607"/>
                <a:gd name="connsiteY0" fmla="*/ 18035 h 1300243"/>
                <a:gd name="connsiteX1" fmla="*/ 82425 w 1151607"/>
                <a:gd name="connsiteY1" fmla="*/ 945135 h 1300243"/>
                <a:gd name="connsiteX2" fmla="*/ 907925 w 1151607"/>
                <a:gd name="connsiteY2" fmla="*/ 1224535 h 1300243"/>
                <a:gd name="connsiteX3" fmla="*/ 1047625 w 1151607"/>
                <a:gd name="connsiteY3" fmla="*/ 399035 h 1300243"/>
                <a:gd name="connsiteX4" fmla="*/ 311025 w 1151607"/>
                <a:gd name="connsiteY4" fmla="*/ 18035 h 1300243"/>
                <a:gd name="connsiteX0" fmla="*/ 311025 w 1151605"/>
                <a:gd name="connsiteY0" fmla="*/ 18035 h 1390374"/>
                <a:gd name="connsiteX1" fmla="*/ 82425 w 1151605"/>
                <a:gd name="connsiteY1" fmla="*/ 945135 h 1390374"/>
                <a:gd name="connsiteX2" fmla="*/ 907924 w 1151605"/>
                <a:gd name="connsiteY2" fmla="*/ 1326039 h 1390374"/>
                <a:gd name="connsiteX3" fmla="*/ 1047625 w 1151605"/>
                <a:gd name="connsiteY3" fmla="*/ 399035 h 1390374"/>
                <a:gd name="connsiteX4" fmla="*/ 311025 w 1151605"/>
                <a:gd name="connsiteY4" fmla="*/ 18035 h 1390374"/>
                <a:gd name="connsiteX0" fmla="*/ 302517 w 1094827"/>
                <a:gd name="connsiteY0" fmla="*/ 18035 h 1483396"/>
                <a:gd name="connsiteX1" fmla="*/ 73917 w 1094827"/>
                <a:gd name="connsiteY1" fmla="*/ 945135 h 1483396"/>
                <a:gd name="connsiteX2" fmla="*/ 777640 w 1094827"/>
                <a:gd name="connsiteY2" fmla="*/ 1427543 h 1483396"/>
                <a:gd name="connsiteX3" fmla="*/ 1039117 w 1094827"/>
                <a:gd name="connsiteY3" fmla="*/ 399035 h 1483396"/>
                <a:gd name="connsiteX4" fmla="*/ 302517 w 1094827"/>
                <a:gd name="connsiteY4" fmla="*/ 18035 h 1483396"/>
                <a:gd name="connsiteX0" fmla="*/ 302515 w 1078069"/>
                <a:gd name="connsiteY0" fmla="*/ 18035 h 1483396"/>
                <a:gd name="connsiteX1" fmla="*/ 73915 w 1078069"/>
                <a:gd name="connsiteY1" fmla="*/ 945135 h 1483396"/>
                <a:gd name="connsiteX2" fmla="*/ 777638 w 1078069"/>
                <a:gd name="connsiteY2" fmla="*/ 1427543 h 1483396"/>
                <a:gd name="connsiteX3" fmla="*/ 1039115 w 1078069"/>
                <a:gd name="connsiteY3" fmla="*/ 399035 h 1483396"/>
                <a:gd name="connsiteX4" fmla="*/ 302515 w 1078069"/>
                <a:gd name="connsiteY4" fmla="*/ 18035 h 1483396"/>
                <a:gd name="connsiteX0" fmla="*/ 302515 w 1071948"/>
                <a:gd name="connsiteY0" fmla="*/ 18035 h 1449336"/>
                <a:gd name="connsiteX1" fmla="*/ 73915 w 1071948"/>
                <a:gd name="connsiteY1" fmla="*/ 945135 h 1449336"/>
                <a:gd name="connsiteX2" fmla="*/ 777638 w 1071948"/>
                <a:gd name="connsiteY2" fmla="*/ 1427543 h 1449336"/>
                <a:gd name="connsiteX3" fmla="*/ 1039115 w 1071948"/>
                <a:gd name="connsiteY3" fmla="*/ 399035 h 1449336"/>
                <a:gd name="connsiteX4" fmla="*/ 302515 w 1071948"/>
                <a:gd name="connsiteY4" fmla="*/ 18035 h 1449336"/>
                <a:gd name="connsiteX0" fmla="*/ 302515 w 1071948"/>
                <a:gd name="connsiteY0" fmla="*/ 53441 h 1484742"/>
                <a:gd name="connsiteX1" fmla="*/ 73915 w 1071948"/>
                <a:gd name="connsiteY1" fmla="*/ 980541 h 1484742"/>
                <a:gd name="connsiteX2" fmla="*/ 777638 w 1071948"/>
                <a:gd name="connsiteY2" fmla="*/ 1462949 h 1484742"/>
                <a:gd name="connsiteX3" fmla="*/ 1039115 w 1071948"/>
                <a:gd name="connsiteY3" fmla="*/ 434441 h 1484742"/>
                <a:gd name="connsiteX4" fmla="*/ 302515 w 1071948"/>
                <a:gd name="connsiteY4" fmla="*/ 53441 h 1484742"/>
                <a:gd name="connsiteX0" fmla="*/ 315981 w 1085414"/>
                <a:gd name="connsiteY0" fmla="*/ 53443 h 1484744"/>
                <a:gd name="connsiteX1" fmla="*/ 87381 w 1085414"/>
                <a:gd name="connsiteY1" fmla="*/ 980543 h 1484744"/>
                <a:gd name="connsiteX2" fmla="*/ 791104 w 1085414"/>
                <a:gd name="connsiteY2" fmla="*/ 1462951 h 1484744"/>
                <a:gd name="connsiteX3" fmla="*/ 1052581 w 1085414"/>
                <a:gd name="connsiteY3" fmla="*/ 434443 h 1484744"/>
                <a:gd name="connsiteX4" fmla="*/ 315981 w 1085414"/>
                <a:gd name="connsiteY4" fmla="*/ 53443 h 1484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414" h="1484744">
                  <a:moveTo>
                    <a:pt x="315981" y="53443"/>
                  </a:moveTo>
                  <a:cubicBezTo>
                    <a:pt x="-139479" y="169837"/>
                    <a:pt x="8194" y="745625"/>
                    <a:pt x="87381" y="980543"/>
                  </a:cubicBezTo>
                  <a:cubicBezTo>
                    <a:pt x="166568" y="1215461"/>
                    <a:pt x="540348" y="1577347"/>
                    <a:pt x="791104" y="1462951"/>
                  </a:cubicBezTo>
                  <a:cubicBezTo>
                    <a:pt x="1041860" y="1348555"/>
                    <a:pt x="1143598" y="633410"/>
                    <a:pt x="1052581" y="434443"/>
                  </a:cubicBezTo>
                  <a:cubicBezTo>
                    <a:pt x="961564" y="235476"/>
                    <a:pt x="730848" y="-139078"/>
                    <a:pt x="315981" y="534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30" name="MH_Other_3">
              <a:extLst>
                <a:ext uri="{FF2B5EF4-FFF2-40B4-BE49-F238E27FC236}">
                  <a16:creationId xmlns="" xmlns:a16="http://schemas.microsoft.com/office/drawing/2014/main" id="{55B46B9D-2302-4115-AD50-88390AB75A0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1875118" y="3136396"/>
              <a:ext cx="360688" cy="430094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connsiteX0" fmla="*/ 255223 w 991823"/>
                <a:gd name="connsiteY0" fmla="*/ 18035 h 1211835"/>
                <a:gd name="connsiteX1" fmla="*/ 26623 w 991823"/>
                <a:gd name="connsiteY1" fmla="*/ 945135 h 1211835"/>
                <a:gd name="connsiteX2" fmla="*/ 801323 w 991823"/>
                <a:gd name="connsiteY2" fmla="*/ 1211835 h 1211835"/>
                <a:gd name="connsiteX3" fmla="*/ 991823 w 991823"/>
                <a:gd name="connsiteY3" fmla="*/ 399035 h 1211835"/>
                <a:gd name="connsiteX4" fmla="*/ 255223 w 991823"/>
                <a:gd name="connsiteY4" fmla="*/ 18035 h 1211835"/>
                <a:gd name="connsiteX0" fmla="*/ 307466 w 1044066"/>
                <a:gd name="connsiteY0" fmla="*/ 18035 h 1211835"/>
                <a:gd name="connsiteX1" fmla="*/ 78866 w 1044066"/>
                <a:gd name="connsiteY1" fmla="*/ 945135 h 1211835"/>
                <a:gd name="connsiteX2" fmla="*/ 853566 w 1044066"/>
                <a:gd name="connsiteY2" fmla="*/ 1211835 h 1211835"/>
                <a:gd name="connsiteX3" fmla="*/ 1044066 w 1044066"/>
                <a:gd name="connsiteY3" fmla="*/ 399035 h 1211835"/>
                <a:gd name="connsiteX4" fmla="*/ 307466 w 1044066"/>
                <a:gd name="connsiteY4" fmla="*/ 18035 h 1211835"/>
                <a:gd name="connsiteX0" fmla="*/ 307466 w 1092523"/>
                <a:gd name="connsiteY0" fmla="*/ 18035 h 1219569"/>
                <a:gd name="connsiteX1" fmla="*/ 78866 w 1092523"/>
                <a:gd name="connsiteY1" fmla="*/ 945135 h 1219569"/>
                <a:gd name="connsiteX2" fmla="*/ 853566 w 1092523"/>
                <a:gd name="connsiteY2" fmla="*/ 1211835 h 1219569"/>
                <a:gd name="connsiteX3" fmla="*/ 1044066 w 1092523"/>
                <a:gd name="connsiteY3" fmla="*/ 399035 h 1219569"/>
                <a:gd name="connsiteX4" fmla="*/ 307466 w 1092523"/>
                <a:gd name="connsiteY4" fmla="*/ 18035 h 1219569"/>
                <a:gd name="connsiteX0" fmla="*/ 307466 w 1128943"/>
                <a:gd name="connsiteY0" fmla="*/ 18035 h 1256152"/>
                <a:gd name="connsiteX1" fmla="*/ 78866 w 1128943"/>
                <a:gd name="connsiteY1" fmla="*/ 945135 h 1256152"/>
                <a:gd name="connsiteX2" fmla="*/ 853566 w 1128943"/>
                <a:gd name="connsiteY2" fmla="*/ 1211835 h 1256152"/>
                <a:gd name="connsiteX3" fmla="*/ 1044066 w 1128943"/>
                <a:gd name="connsiteY3" fmla="*/ 399035 h 1256152"/>
                <a:gd name="connsiteX4" fmla="*/ 307466 w 1128943"/>
                <a:gd name="connsiteY4" fmla="*/ 18035 h 1256152"/>
                <a:gd name="connsiteX0" fmla="*/ 307466 w 1128943"/>
                <a:gd name="connsiteY0" fmla="*/ 18035 h 1295996"/>
                <a:gd name="connsiteX1" fmla="*/ 78866 w 1128943"/>
                <a:gd name="connsiteY1" fmla="*/ 945135 h 1295996"/>
                <a:gd name="connsiteX2" fmla="*/ 853566 w 1128943"/>
                <a:gd name="connsiteY2" fmla="*/ 1211835 h 1295996"/>
                <a:gd name="connsiteX3" fmla="*/ 1044066 w 1128943"/>
                <a:gd name="connsiteY3" fmla="*/ 399035 h 1295996"/>
                <a:gd name="connsiteX4" fmla="*/ 307466 w 1128943"/>
                <a:gd name="connsiteY4" fmla="*/ 18035 h 1295996"/>
                <a:gd name="connsiteX0" fmla="*/ 379312 w 1200789"/>
                <a:gd name="connsiteY0" fmla="*/ 18035 h 1295996"/>
                <a:gd name="connsiteX1" fmla="*/ 150712 w 1200789"/>
                <a:gd name="connsiteY1" fmla="*/ 945135 h 1295996"/>
                <a:gd name="connsiteX2" fmla="*/ 925412 w 1200789"/>
                <a:gd name="connsiteY2" fmla="*/ 1211835 h 1295996"/>
                <a:gd name="connsiteX3" fmla="*/ 1115912 w 1200789"/>
                <a:gd name="connsiteY3" fmla="*/ 399035 h 1295996"/>
                <a:gd name="connsiteX4" fmla="*/ 379312 w 1200789"/>
                <a:gd name="connsiteY4" fmla="*/ 18035 h 1295996"/>
                <a:gd name="connsiteX0" fmla="*/ 368256 w 1189733"/>
                <a:gd name="connsiteY0" fmla="*/ 18035 h 1315677"/>
                <a:gd name="connsiteX1" fmla="*/ 139656 w 1189733"/>
                <a:gd name="connsiteY1" fmla="*/ 945135 h 1315677"/>
                <a:gd name="connsiteX2" fmla="*/ 914356 w 1189733"/>
                <a:gd name="connsiteY2" fmla="*/ 1211835 h 1315677"/>
                <a:gd name="connsiteX3" fmla="*/ 1104856 w 1189733"/>
                <a:gd name="connsiteY3" fmla="*/ 399035 h 1315677"/>
                <a:gd name="connsiteX4" fmla="*/ 368256 w 1189733"/>
                <a:gd name="connsiteY4" fmla="*/ 18035 h 1315677"/>
                <a:gd name="connsiteX0" fmla="*/ 308355 w 1129832"/>
                <a:gd name="connsiteY0" fmla="*/ 18035 h 1295996"/>
                <a:gd name="connsiteX1" fmla="*/ 79755 w 1129832"/>
                <a:gd name="connsiteY1" fmla="*/ 945135 h 1295996"/>
                <a:gd name="connsiteX2" fmla="*/ 854455 w 1129832"/>
                <a:gd name="connsiteY2" fmla="*/ 1211835 h 1295996"/>
                <a:gd name="connsiteX3" fmla="*/ 1044955 w 1129832"/>
                <a:gd name="connsiteY3" fmla="*/ 399035 h 1295996"/>
                <a:gd name="connsiteX4" fmla="*/ 308355 w 1129832"/>
                <a:gd name="connsiteY4" fmla="*/ 18035 h 1295996"/>
                <a:gd name="connsiteX0" fmla="*/ 308355 w 1121503"/>
                <a:gd name="connsiteY0" fmla="*/ 18035 h 1237984"/>
                <a:gd name="connsiteX1" fmla="*/ 79755 w 1121503"/>
                <a:gd name="connsiteY1" fmla="*/ 945135 h 1237984"/>
                <a:gd name="connsiteX2" fmla="*/ 854455 w 1121503"/>
                <a:gd name="connsiteY2" fmla="*/ 1211835 h 1237984"/>
                <a:gd name="connsiteX3" fmla="*/ 1044955 w 1121503"/>
                <a:gd name="connsiteY3" fmla="*/ 399035 h 1237984"/>
                <a:gd name="connsiteX4" fmla="*/ 308355 w 1121503"/>
                <a:gd name="connsiteY4" fmla="*/ 18035 h 1237984"/>
                <a:gd name="connsiteX0" fmla="*/ 308355 w 1176171"/>
                <a:gd name="connsiteY0" fmla="*/ 18035 h 1301167"/>
                <a:gd name="connsiteX1" fmla="*/ 79755 w 1176171"/>
                <a:gd name="connsiteY1" fmla="*/ 945135 h 1301167"/>
                <a:gd name="connsiteX2" fmla="*/ 854455 w 1176171"/>
                <a:gd name="connsiteY2" fmla="*/ 1211835 h 1301167"/>
                <a:gd name="connsiteX3" fmla="*/ 1044955 w 1176171"/>
                <a:gd name="connsiteY3" fmla="*/ 399035 h 1301167"/>
                <a:gd name="connsiteX4" fmla="*/ 308355 w 1176171"/>
                <a:gd name="connsiteY4" fmla="*/ 18035 h 1301167"/>
                <a:gd name="connsiteX0" fmla="*/ 311025 w 1206943"/>
                <a:gd name="connsiteY0" fmla="*/ 18035 h 1327216"/>
                <a:gd name="connsiteX1" fmla="*/ 82425 w 1206943"/>
                <a:gd name="connsiteY1" fmla="*/ 945135 h 1327216"/>
                <a:gd name="connsiteX2" fmla="*/ 907925 w 1206943"/>
                <a:gd name="connsiteY2" fmla="*/ 1224535 h 1327216"/>
                <a:gd name="connsiteX3" fmla="*/ 1047625 w 1206943"/>
                <a:gd name="connsiteY3" fmla="*/ 399035 h 1327216"/>
                <a:gd name="connsiteX4" fmla="*/ 311025 w 1206943"/>
                <a:gd name="connsiteY4" fmla="*/ 18035 h 1327216"/>
                <a:gd name="connsiteX0" fmla="*/ 311025 w 1171155"/>
                <a:gd name="connsiteY0" fmla="*/ 18035 h 1300243"/>
                <a:gd name="connsiteX1" fmla="*/ 82425 w 1171155"/>
                <a:gd name="connsiteY1" fmla="*/ 945135 h 1300243"/>
                <a:gd name="connsiteX2" fmla="*/ 907925 w 1171155"/>
                <a:gd name="connsiteY2" fmla="*/ 1224535 h 1300243"/>
                <a:gd name="connsiteX3" fmla="*/ 1047625 w 1171155"/>
                <a:gd name="connsiteY3" fmla="*/ 399035 h 1300243"/>
                <a:gd name="connsiteX4" fmla="*/ 311025 w 1171155"/>
                <a:gd name="connsiteY4" fmla="*/ 18035 h 1300243"/>
                <a:gd name="connsiteX0" fmla="*/ 311025 w 1151607"/>
                <a:gd name="connsiteY0" fmla="*/ 18035 h 1300243"/>
                <a:gd name="connsiteX1" fmla="*/ 82425 w 1151607"/>
                <a:gd name="connsiteY1" fmla="*/ 945135 h 1300243"/>
                <a:gd name="connsiteX2" fmla="*/ 907925 w 1151607"/>
                <a:gd name="connsiteY2" fmla="*/ 1224535 h 1300243"/>
                <a:gd name="connsiteX3" fmla="*/ 1047625 w 1151607"/>
                <a:gd name="connsiteY3" fmla="*/ 399035 h 1300243"/>
                <a:gd name="connsiteX4" fmla="*/ 311025 w 1151607"/>
                <a:gd name="connsiteY4" fmla="*/ 18035 h 1300243"/>
                <a:gd name="connsiteX0" fmla="*/ 311025 w 1151605"/>
                <a:gd name="connsiteY0" fmla="*/ 18035 h 1390374"/>
                <a:gd name="connsiteX1" fmla="*/ 82425 w 1151605"/>
                <a:gd name="connsiteY1" fmla="*/ 945135 h 1390374"/>
                <a:gd name="connsiteX2" fmla="*/ 907924 w 1151605"/>
                <a:gd name="connsiteY2" fmla="*/ 1326039 h 1390374"/>
                <a:gd name="connsiteX3" fmla="*/ 1047625 w 1151605"/>
                <a:gd name="connsiteY3" fmla="*/ 399035 h 1390374"/>
                <a:gd name="connsiteX4" fmla="*/ 311025 w 1151605"/>
                <a:gd name="connsiteY4" fmla="*/ 18035 h 1390374"/>
                <a:gd name="connsiteX0" fmla="*/ 302517 w 1094827"/>
                <a:gd name="connsiteY0" fmla="*/ 18035 h 1483396"/>
                <a:gd name="connsiteX1" fmla="*/ 73917 w 1094827"/>
                <a:gd name="connsiteY1" fmla="*/ 945135 h 1483396"/>
                <a:gd name="connsiteX2" fmla="*/ 777640 w 1094827"/>
                <a:gd name="connsiteY2" fmla="*/ 1427543 h 1483396"/>
                <a:gd name="connsiteX3" fmla="*/ 1039117 w 1094827"/>
                <a:gd name="connsiteY3" fmla="*/ 399035 h 1483396"/>
                <a:gd name="connsiteX4" fmla="*/ 302517 w 1094827"/>
                <a:gd name="connsiteY4" fmla="*/ 18035 h 1483396"/>
                <a:gd name="connsiteX0" fmla="*/ 302515 w 1078069"/>
                <a:gd name="connsiteY0" fmla="*/ 18035 h 1483396"/>
                <a:gd name="connsiteX1" fmla="*/ 73915 w 1078069"/>
                <a:gd name="connsiteY1" fmla="*/ 945135 h 1483396"/>
                <a:gd name="connsiteX2" fmla="*/ 777638 w 1078069"/>
                <a:gd name="connsiteY2" fmla="*/ 1427543 h 1483396"/>
                <a:gd name="connsiteX3" fmla="*/ 1039115 w 1078069"/>
                <a:gd name="connsiteY3" fmla="*/ 399035 h 1483396"/>
                <a:gd name="connsiteX4" fmla="*/ 302515 w 1078069"/>
                <a:gd name="connsiteY4" fmla="*/ 18035 h 1483396"/>
                <a:gd name="connsiteX0" fmla="*/ 302515 w 1071948"/>
                <a:gd name="connsiteY0" fmla="*/ 18035 h 1449336"/>
                <a:gd name="connsiteX1" fmla="*/ 73915 w 1071948"/>
                <a:gd name="connsiteY1" fmla="*/ 945135 h 1449336"/>
                <a:gd name="connsiteX2" fmla="*/ 777638 w 1071948"/>
                <a:gd name="connsiteY2" fmla="*/ 1427543 h 1449336"/>
                <a:gd name="connsiteX3" fmla="*/ 1039115 w 1071948"/>
                <a:gd name="connsiteY3" fmla="*/ 399035 h 1449336"/>
                <a:gd name="connsiteX4" fmla="*/ 302515 w 1071948"/>
                <a:gd name="connsiteY4" fmla="*/ 18035 h 1449336"/>
                <a:gd name="connsiteX0" fmla="*/ 302515 w 1071948"/>
                <a:gd name="connsiteY0" fmla="*/ 53441 h 1484742"/>
                <a:gd name="connsiteX1" fmla="*/ 73915 w 1071948"/>
                <a:gd name="connsiteY1" fmla="*/ 980541 h 1484742"/>
                <a:gd name="connsiteX2" fmla="*/ 777638 w 1071948"/>
                <a:gd name="connsiteY2" fmla="*/ 1462949 h 1484742"/>
                <a:gd name="connsiteX3" fmla="*/ 1039115 w 1071948"/>
                <a:gd name="connsiteY3" fmla="*/ 434441 h 1484742"/>
                <a:gd name="connsiteX4" fmla="*/ 302515 w 1071948"/>
                <a:gd name="connsiteY4" fmla="*/ 53441 h 1484742"/>
                <a:gd name="connsiteX0" fmla="*/ 315981 w 1085414"/>
                <a:gd name="connsiteY0" fmla="*/ 53443 h 1484744"/>
                <a:gd name="connsiteX1" fmla="*/ 87381 w 1085414"/>
                <a:gd name="connsiteY1" fmla="*/ 980543 h 1484744"/>
                <a:gd name="connsiteX2" fmla="*/ 791104 w 1085414"/>
                <a:gd name="connsiteY2" fmla="*/ 1462951 h 1484744"/>
                <a:gd name="connsiteX3" fmla="*/ 1052581 w 1085414"/>
                <a:gd name="connsiteY3" fmla="*/ 434443 h 1484744"/>
                <a:gd name="connsiteX4" fmla="*/ 315981 w 1085414"/>
                <a:gd name="connsiteY4" fmla="*/ 53443 h 1484744"/>
                <a:gd name="connsiteX0" fmla="*/ 326258 w 1075395"/>
                <a:gd name="connsiteY0" fmla="*/ 44948 h 1578533"/>
                <a:gd name="connsiteX1" fmla="*/ 77362 w 1075395"/>
                <a:gd name="connsiteY1" fmla="*/ 1073551 h 1578533"/>
                <a:gd name="connsiteX2" fmla="*/ 781085 w 1075395"/>
                <a:gd name="connsiteY2" fmla="*/ 1555959 h 1578533"/>
                <a:gd name="connsiteX3" fmla="*/ 1042562 w 1075395"/>
                <a:gd name="connsiteY3" fmla="*/ 527451 h 1578533"/>
                <a:gd name="connsiteX4" fmla="*/ 326258 w 1075395"/>
                <a:gd name="connsiteY4" fmla="*/ 44948 h 1578533"/>
                <a:gd name="connsiteX0" fmla="*/ 302142 w 1051279"/>
                <a:gd name="connsiteY0" fmla="*/ 44948 h 1578533"/>
                <a:gd name="connsiteX1" fmla="*/ 53246 w 1051279"/>
                <a:gd name="connsiteY1" fmla="*/ 1073551 h 1578533"/>
                <a:gd name="connsiteX2" fmla="*/ 756969 w 1051279"/>
                <a:gd name="connsiteY2" fmla="*/ 1555959 h 1578533"/>
                <a:gd name="connsiteX3" fmla="*/ 1018446 w 1051279"/>
                <a:gd name="connsiteY3" fmla="*/ 527451 h 1578533"/>
                <a:gd name="connsiteX4" fmla="*/ 302142 w 1051279"/>
                <a:gd name="connsiteY4" fmla="*/ 44948 h 1578533"/>
                <a:gd name="connsiteX0" fmla="*/ 302142 w 1004635"/>
                <a:gd name="connsiteY0" fmla="*/ 40123 h 1563521"/>
                <a:gd name="connsiteX1" fmla="*/ 53246 w 1004635"/>
                <a:gd name="connsiteY1" fmla="*/ 1068726 h 1563521"/>
                <a:gd name="connsiteX2" fmla="*/ 756969 w 1004635"/>
                <a:gd name="connsiteY2" fmla="*/ 1551134 h 1563521"/>
                <a:gd name="connsiteX3" fmla="*/ 977854 w 1004635"/>
                <a:gd name="connsiteY3" fmla="*/ 598755 h 1563521"/>
                <a:gd name="connsiteX4" fmla="*/ 302142 w 1004635"/>
                <a:gd name="connsiteY4" fmla="*/ 40123 h 1563521"/>
                <a:gd name="connsiteX0" fmla="*/ 331365 w 1034545"/>
                <a:gd name="connsiteY0" fmla="*/ 40121 h 1576916"/>
                <a:gd name="connsiteX1" fmla="*/ 41877 w 1034545"/>
                <a:gd name="connsiteY1" fmla="*/ 1195604 h 1576916"/>
                <a:gd name="connsiteX2" fmla="*/ 786192 w 1034545"/>
                <a:gd name="connsiteY2" fmla="*/ 1551132 h 1576916"/>
                <a:gd name="connsiteX3" fmla="*/ 1007077 w 1034545"/>
                <a:gd name="connsiteY3" fmla="*/ 598753 h 1576916"/>
                <a:gd name="connsiteX4" fmla="*/ 331365 w 1034545"/>
                <a:gd name="connsiteY4" fmla="*/ 40121 h 1576916"/>
                <a:gd name="connsiteX0" fmla="*/ 331365 w 1057619"/>
                <a:gd name="connsiteY0" fmla="*/ 40121 h 1596074"/>
                <a:gd name="connsiteX1" fmla="*/ 41877 w 1057619"/>
                <a:gd name="connsiteY1" fmla="*/ 1195604 h 1596074"/>
                <a:gd name="connsiteX2" fmla="*/ 786192 w 1057619"/>
                <a:gd name="connsiteY2" fmla="*/ 1551132 h 1596074"/>
                <a:gd name="connsiteX3" fmla="*/ 1007077 w 1057619"/>
                <a:gd name="connsiteY3" fmla="*/ 598753 h 1596074"/>
                <a:gd name="connsiteX4" fmla="*/ 331365 w 1057619"/>
                <a:gd name="connsiteY4" fmla="*/ 40121 h 1596074"/>
                <a:gd name="connsiteX0" fmla="*/ 331365 w 1073428"/>
                <a:gd name="connsiteY0" fmla="*/ 40121 h 1596074"/>
                <a:gd name="connsiteX1" fmla="*/ 41877 w 1073428"/>
                <a:gd name="connsiteY1" fmla="*/ 1195604 h 1596074"/>
                <a:gd name="connsiteX2" fmla="*/ 786192 w 1073428"/>
                <a:gd name="connsiteY2" fmla="*/ 1551132 h 1596074"/>
                <a:gd name="connsiteX3" fmla="*/ 1007077 w 1073428"/>
                <a:gd name="connsiteY3" fmla="*/ 598753 h 1596074"/>
                <a:gd name="connsiteX4" fmla="*/ 331365 w 1073428"/>
                <a:gd name="connsiteY4" fmla="*/ 40121 h 159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3428" h="1596074">
                  <a:moveTo>
                    <a:pt x="331365" y="40121"/>
                  </a:moveTo>
                  <a:cubicBezTo>
                    <a:pt x="-42910" y="156516"/>
                    <a:pt x="-33927" y="943769"/>
                    <a:pt x="41877" y="1195604"/>
                  </a:cubicBezTo>
                  <a:cubicBezTo>
                    <a:pt x="117681" y="1447439"/>
                    <a:pt x="422364" y="1701359"/>
                    <a:pt x="786192" y="1551132"/>
                  </a:cubicBezTo>
                  <a:cubicBezTo>
                    <a:pt x="1150020" y="1400905"/>
                    <a:pt x="1098094" y="797720"/>
                    <a:pt x="1007077" y="598753"/>
                  </a:cubicBezTo>
                  <a:cubicBezTo>
                    <a:pt x="916060" y="399786"/>
                    <a:pt x="746232" y="-152400"/>
                    <a:pt x="331365" y="40121"/>
                  </a:cubicBez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prstDash val="solid"/>
              <a:round/>
              <a:headEnd/>
              <a:tailE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88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MH_Other_4">
              <a:extLst>
                <a:ext uri="{FF2B5EF4-FFF2-40B4-BE49-F238E27FC236}">
                  <a16:creationId xmlns="" xmlns:a16="http://schemas.microsoft.com/office/drawing/2014/main" id="{82650394-1BC6-4A45-BE74-FB5137C05FD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1498502" y="3473189"/>
              <a:ext cx="325415" cy="390271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connsiteX0" fmla="*/ 255223 w 991823"/>
                <a:gd name="connsiteY0" fmla="*/ 18035 h 1211835"/>
                <a:gd name="connsiteX1" fmla="*/ 26623 w 991823"/>
                <a:gd name="connsiteY1" fmla="*/ 945135 h 1211835"/>
                <a:gd name="connsiteX2" fmla="*/ 801323 w 991823"/>
                <a:gd name="connsiteY2" fmla="*/ 1211835 h 1211835"/>
                <a:gd name="connsiteX3" fmla="*/ 991823 w 991823"/>
                <a:gd name="connsiteY3" fmla="*/ 399035 h 1211835"/>
                <a:gd name="connsiteX4" fmla="*/ 255223 w 991823"/>
                <a:gd name="connsiteY4" fmla="*/ 18035 h 1211835"/>
                <a:gd name="connsiteX0" fmla="*/ 307466 w 1044066"/>
                <a:gd name="connsiteY0" fmla="*/ 18035 h 1211835"/>
                <a:gd name="connsiteX1" fmla="*/ 78866 w 1044066"/>
                <a:gd name="connsiteY1" fmla="*/ 945135 h 1211835"/>
                <a:gd name="connsiteX2" fmla="*/ 853566 w 1044066"/>
                <a:gd name="connsiteY2" fmla="*/ 1211835 h 1211835"/>
                <a:gd name="connsiteX3" fmla="*/ 1044066 w 1044066"/>
                <a:gd name="connsiteY3" fmla="*/ 399035 h 1211835"/>
                <a:gd name="connsiteX4" fmla="*/ 307466 w 1044066"/>
                <a:gd name="connsiteY4" fmla="*/ 18035 h 1211835"/>
                <a:gd name="connsiteX0" fmla="*/ 307466 w 1092523"/>
                <a:gd name="connsiteY0" fmla="*/ 18035 h 1219569"/>
                <a:gd name="connsiteX1" fmla="*/ 78866 w 1092523"/>
                <a:gd name="connsiteY1" fmla="*/ 945135 h 1219569"/>
                <a:gd name="connsiteX2" fmla="*/ 853566 w 1092523"/>
                <a:gd name="connsiteY2" fmla="*/ 1211835 h 1219569"/>
                <a:gd name="connsiteX3" fmla="*/ 1044066 w 1092523"/>
                <a:gd name="connsiteY3" fmla="*/ 399035 h 1219569"/>
                <a:gd name="connsiteX4" fmla="*/ 307466 w 1092523"/>
                <a:gd name="connsiteY4" fmla="*/ 18035 h 1219569"/>
                <a:gd name="connsiteX0" fmla="*/ 307466 w 1128943"/>
                <a:gd name="connsiteY0" fmla="*/ 18035 h 1256152"/>
                <a:gd name="connsiteX1" fmla="*/ 78866 w 1128943"/>
                <a:gd name="connsiteY1" fmla="*/ 945135 h 1256152"/>
                <a:gd name="connsiteX2" fmla="*/ 853566 w 1128943"/>
                <a:gd name="connsiteY2" fmla="*/ 1211835 h 1256152"/>
                <a:gd name="connsiteX3" fmla="*/ 1044066 w 1128943"/>
                <a:gd name="connsiteY3" fmla="*/ 399035 h 1256152"/>
                <a:gd name="connsiteX4" fmla="*/ 307466 w 1128943"/>
                <a:gd name="connsiteY4" fmla="*/ 18035 h 1256152"/>
                <a:gd name="connsiteX0" fmla="*/ 307466 w 1128943"/>
                <a:gd name="connsiteY0" fmla="*/ 18035 h 1295996"/>
                <a:gd name="connsiteX1" fmla="*/ 78866 w 1128943"/>
                <a:gd name="connsiteY1" fmla="*/ 945135 h 1295996"/>
                <a:gd name="connsiteX2" fmla="*/ 853566 w 1128943"/>
                <a:gd name="connsiteY2" fmla="*/ 1211835 h 1295996"/>
                <a:gd name="connsiteX3" fmla="*/ 1044066 w 1128943"/>
                <a:gd name="connsiteY3" fmla="*/ 399035 h 1295996"/>
                <a:gd name="connsiteX4" fmla="*/ 307466 w 1128943"/>
                <a:gd name="connsiteY4" fmla="*/ 18035 h 1295996"/>
                <a:gd name="connsiteX0" fmla="*/ 379312 w 1200789"/>
                <a:gd name="connsiteY0" fmla="*/ 18035 h 1295996"/>
                <a:gd name="connsiteX1" fmla="*/ 150712 w 1200789"/>
                <a:gd name="connsiteY1" fmla="*/ 945135 h 1295996"/>
                <a:gd name="connsiteX2" fmla="*/ 925412 w 1200789"/>
                <a:gd name="connsiteY2" fmla="*/ 1211835 h 1295996"/>
                <a:gd name="connsiteX3" fmla="*/ 1115912 w 1200789"/>
                <a:gd name="connsiteY3" fmla="*/ 399035 h 1295996"/>
                <a:gd name="connsiteX4" fmla="*/ 379312 w 1200789"/>
                <a:gd name="connsiteY4" fmla="*/ 18035 h 1295996"/>
                <a:gd name="connsiteX0" fmla="*/ 368256 w 1189733"/>
                <a:gd name="connsiteY0" fmla="*/ 18035 h 1315677"/>
                <a:gd name="connsiteX1" fmla="*/ 139656 w 1189733"/>
                <a:gd name="connsiteY1" fmla="*/ 945135 h 1315677"/>
                <a:gd name="connsiteX2" fmla="*/ 914356 w 1189733"/>
                <a:gd name="connsiteY2" fmla="*/ 1211835 h 1315677"/>
                <a:gd name="connsiteX3" fmla="*/ 1104856 w 1189733"/>
                <a:gd name="connsiteY3" fmla="*/ 399035 h 1315677"/>
                <a:gd name="connsiteX4" fmla="*/ 368256 w 1189733"/>
                <a:gd name="connsiteY4" fmla="*/ 18035 h 1315677"/>
                <a:gd name="connsiteX0" fmla="*/ 308355 w 1129832"/>
                <a:gd name="connsiteY0" fmla="*/ 18035 h 1295996"/>
                <a:gd name="connsiteX1" fmla="*/ 79755 w 1129832"/>
                <a:gd name="connsiteY1" fmla="*/ 945135 h 1295996"/>
                <a:gd name="connsiteX2" fmla="*/ 854455 w 1129832"/>
                <a:gd name="connsiteY2" fmla="*/ 1211835 h 1295996"/>
                <a:gd name="connsiteX3" fmla="*/ 1044955 w 1129832"/>
                <a:gd name="connsiteY3" fmla="*/ 399035 h 1295996"/>
                <a:gd name="connsiteX4" fmla="*/ 308355 w 1129832"/>
                <a:gd name="connsiteY4" fmla="*/ 18035 h 1295996"/>
                <a:gd name="connsiteX0" fmla="*/ 308355 w 1121503"/>
                <a:gd name="connsiteY0" fmla="*/ 18035 h 1237984"/>
                <a:gd name="connsiteX1" fmla="*/ 79755 w 1121503"/>
                <a:gd name="connsiteY1" fmla="*/ 945135 h 1237984"/>
                <a:gd name="connsiteX2" fmla="*/ 854455 w 1121503"/>
                <a:gd name="connsiteY2" fmla="*/ 1211835 h 1237984"/>
                <a:gd name="connsiteX3" fmla="*/ 1044955 w 1121503"/>
                <a:gd name="connsiteY3" fmla="*/ 399035 h 1237984"/>
                <a:gd name="connsiteX4" fmla="*/ 308355 w 1121503"/>
                <a:gd name="connsiteY4" fmla="*/ 18035 h 1237984"/>
                <a:gd name="connsiteX0" fmla="*/ 308355 w 1176171"/>
                <a:gd name="connsiteY0" fmla="*/ 18035 h 1301167"/>
                <a:gd name="connsiteX1" fmla="*/ 79755 w 1176171"/>
                <a:gd name="connsiteY1" fmla="*/ 945135 h 1301167"/>
                <a:gd name="connsiteX2" fmla="*/ 854455 w 1176171"/>
                <a:gd name="connsiteY2" fmla="*/ 1211835 h 1301167"/>
                <a:gd name="connsiteX3" fmla="*/ 1044955 w 1176171"/>
                <a:gd name="connsiteY3" fmla="*/ 399035 h 1301167"/>
                <a:gd name="connsiteX4" fmla="*/ 308355 w 1176171"/>
                <a:gd name="connsiteY4" fmla="*/ 18035 h 1301167"/>
                <a:gd name="connsiteX0" fmla="*/ 311025 w 1206943"/>
                <a:gd name="connsiteY0" fmla="*/ 18035 h 1327216"/>
                <a:gd name="connsiteX1" fmla="*/ 82425 w 1206943"/>
                <a:gd name="connsiteY1" fmla="*/ 945135 h 1327216"/>
                <a:gd name="connsiteX2" fmla="*/ 907925 w 1206943"/>
                <a:gd name="connsiteY2" fmla="*/ 1224535 h 1327216"/>
                <a:gd name="connsiteX3" fmla="*/ 1047625 w 1206943"/>
                <a:gd name="connsiteY3" fmla="*/ 399035 h 1327216"/>
                <a:gd name="connsiteX4" fmla="*/ 311025 w 1206943"/>
                <a:gd name="connsiteY4" fmla="*/ 18035 h 1327216"/>
                <a:gd name="connsiteX0" fmla="*/ 311025 w 1171155"/>
                <a:gd name="connsiteY0" fmla="*/ 18035 h 1300243"/>
                <a:gd name="connsiteX1" fmla="*/ 82425 w 1171155"/>
                <a:gd name="connsiteY1" fmla="*/ 945135 h 1300243"/>
                <a:gd name="connsiteX2" fmla="*/ 907925 w 1171155"/>
                <a:gd name="connsiteY2" fmla="*/ 1224535 h 1300243"/>
                <a:gd name="connsiteX3" fmla="*/ 1047625 w 1171155"/>
                <a:gd name="connsiteY3" fmla="*/ 399035 h 1300243"/>
                <a:gd name="connsiteX4" fmla="*/ 311025 w 1171155"/>
                <a:gd name="connsiteY4" fmla="*/ 18035 h 1300243"/>
                <a:gd name="connsiteX0" fmla="*/ 311025 w 1151607"/>
                <a:gd name="connsiteY0" fmla="*/ 18035 h 1300243"/>
                <a:gd name="connsiteX1" fmla="*/ 82425 w 1151607"/>
                <a:gd name="connsiteY1" fmla="*/ 945135 h 1300243"/>
                <a:gd name="connsiteX2" fmla="*/ 907925 w 1151607"/>
                <a:gd name="connsiteY2" fmla="*/ 1224535 h 1300243"/>
                <a:gd name="connsiteX3" fmla="*/ 1047625 w 1151607"/>
                <a:gd name="connsiteY3" fmla="*/ 399035 h 1300243"/>
                <a:gd name="connsiteX4" fmla="*/ 311025 w 1151607"/>
                <a:gd name="connsiteY4" fmla="*/ 18035 h 1300243"/>
                <a:gd name="connsiteX0" fmla="*/ 311025 w 1151605"/>
                <a:gd name="connsiteY0" fmla="*/ 18035 h 1390374"/>
                <a:gd name="connsiteX1" fmla="*/ 82425 w 1151605"/>
                <a:gd name="connsiteY1" fmla="*/ 945135 h 1390374"/>
                <a:gd name="connsiteX2" fmla="*/ 907924 w 1151605"/>
                <a:gd name="connsiteY2" fmla="*/ 1326039 h 1390374"/>
                <a:gd name="connsiteX3" fmla="*/ 1047625 w 1151605"/>
                <a:gd name="connsiteY3" fmla="*/ 399035 h 1390374"/>
                <a:gd name="connsiteX4" fmla="*/ 311025 w 1151605"/>
                <a:gd name="connsiteY4" fmla="*/ 18035 h 1390374"/>
                <a:gd name="connsiteX0" fmla="*/ 302517 w 1094827"/>
                <a:gd name="connsiteY0" fmla="*/ 18035 h 1483396"/>
                <a:gd name="connsiteX1" fmla="*/ 73917 w 1094827"/>
                <a:gd name="connsiteY1" fmla="*/ 945135 h 1483396"/>
                <a:gd name="connsiteX2" fmla="*/ 777640 w 1094827"/>
                <a:gd name="connsiteY2" fmla="*/ 1427543 h 1483396"/>
                <a:gd name="connsiteX3" fmla="*/ 1039117 w 1094827"/>
                <a:gd name="connsiteY3" fmla="*/ 399035 h 1483396"/>
                <a:gd name="connsiteX4" fmla="*/ 302517 w 1094827"/>
                <a:gd name="connsiteY4" fmla="*/ 18035 h 1483396"/>
                <a:gd name="connsiteX0" fmla="*/ 302515 w 1078069"/>
                <a:gd name="connsiteY0" fmla="*/ 18035 h 1483396"/>
                <a:gd name="connsiteX1" fmla="*/ 73915 w 1078069"/>
                <a:gd name="connsiteY1" fmla="*/ 945135 h 1483396"/>
                <a:gd name="connsiteX2" fmla="*/ 777638 w 1078069"/>
                <a:gd name="connsiteY2" fmla="*/ 1427543 h 1483396"/>
                <a:gd name="connsiteX3" fmla="*/ 1039115 w 1078069"/>
                <a:gd name="connsiteY3" fmla="*/ 399035 h 1483396"/>
                <a:gd name="connsiteX4" fmla="*/ 302515 w 1078069"/>
                <a:gd name="connsiteY4" fmla="*/ 18035 h 1483396"/>
                <a:gd name="connsiteX0" fmla="*/ 302515 w 1071948"/>
                <a:gd name="connsiteY0" fmla="*/ 18035 h 1449336"/>
                <a:gd name="connsiteX1" fmla="*/ 73915 w 1071948"/>
                <a:gd name="connsiteY1" fmla="*/ 945135 h 1449336"/>
                <a:gd name="connsiteX2" fmla="*/ 777638 w 1071948"/>
                <a:gd name="connsiteY2" fmla="*/ 1427543 h 1449336"/>
                <a:gd name="connsiteX3" fmla="*/ 1039115 w 1071948"/>
                <a:gd name="connsiteY3" fmla="*/ 399035 h 1449336"/>
                <a:gd name="connsiteX4" fmla="*/ 302515 w 1071948"/>
                <a:gd name="connsiteY4" fmla="*/ 18035 h 1449336"/>
                <a:gd name="connsiteX0" fmla="*/ 302515 w 1071948"/>
                <a:gd name="connsiteY0" fmla="*/ 53441 h 1484742"/>
                <a:gd name="connsiteX1" fmla="*/ 73915 w 1071948"/>
                <a:gd name="connsiteY1" fmla="*/ 980541 h 1484742"/>
                <a:gd name="connsiteX2" fmla="*/ 777638 w 1071948"/>
                <a:gd name="connsiteY2" fmla="*/ 1462949 h 1484742"/>
                <a:gd name="connsiteX3" fmla="*/ 1039115 w 1071948"/>
                <a:gd name="connsiteY3" fmla="*/ 434441 h 1484742"/>
                <a:gd name="connsiteX4" fmla="*/ 302515 w 1071948"/>
                <a:gd name="connsiteY4" fmla="*/ 53441 h 1484742"/>
                <a:gd name="connsiteX0" fmla="*/ 315981 w 1085414"/>
                <a:gd name="connsiteY0" fmla="*/ 53443 h 1484744"/>
                <a:gd name="connsiteX1" fmla="*/ 87381 w 1085414"/>
                <a:gd name="connsiteY1" fmla="*/ 980543 h 1484744"/>
                <a:gd name="connsiteX2" fmla="*/ 791104 w 1085414"/>
                <a:gd name="connsiteY2" fmla="*/ 1462951 h 1484744"/>
                <a:gd name="connsiteX3" fmla="*/ 1052581 w 1085414"/>
                <a:gd name="connsiteY3" fmla="*/ 434443 h 1484744"/>
                <a:gd name="connsiteX4" fmla="*/ 315981 w 1085414"/>
                <a:gd name="connsiteY4" fmla="*/ 53443 h 1484744"/>
                <a:gd name="connsiteX0" fmla="*/ 326258 w 1075395"/>
                <a:gd name="connsiteY0" fmla="*/ 44948 h 1578533"/>
                <a:gd name="connsiteX1" fmla="*/ 77362 w 1075395"/>
                <a:gd name="connsiteY1" fmla="*/ 1073551 h 1578533"/>
                <a:gd name="connsiteX2" fmla="*/ 781085 w 1075395"/>
                <a:gd name="connsiteY2" fmla="*/ 1555959 h 1578533"/>
                <a:gd name="connsiteX3" fmla="*/ 1042562 w 1075395"/>
                <a:gd name="connsiteY3" fmla="*/ 527451 h 1578533"/>
                <a:gd name="connsiteX4" fmla="*/ 326258 w 1075395"/>
                <a:gd name="connsiteY4" fmla="*/ 44948 h 1578533"/>
                <a:gd name="connsiteX0" fmla="*/ 302142 w 1051279"/>
                <a:gd name="connsiteY0" fmla="*/ 44948 h 1578533"/>
                <a:gd name="connsiteX1" fmla="*/ 53246 w 1051279"/>
                <a:gd name="connsiteY1" fmla="*/ 1073551 h 1578533"/>
                <a:gd name="connsiteX2" fmla="*/ 756969 w 1051279"/>
                <a:gd name="connsiteY2" fmla="*/ 1555959 h 1578533"/>
                <a:gd name="connsiteX3" fmla="*/ 1018446 w 1051279"/>
                <a:gd name="connsiteY3" fmla="*/ 527451 h 1578533"/>
                <a:gd name="connsiteX4" fmla="*/ 302142 w 1051279"/>
                <a:gd name="connsiteY4" fmla="*/ 44948 h 1578533"/>
                <a:gd name="connsiteX0" fmla="*/ 302142 w 1004635"/>
                <a:gd name="connsiteY0" fmla="*/ 40123 h 1563521"/>
                <a:gd name="connsiteX1" fmla="*/ 53246 w 1004635"/>
                <a:gd name="connsiteY1" fmla="*/ 1068726 h 1563521"/>
                <a:gd name="connsiteX2" fmla="*/ 756969 w 1004635"/>
                <a:gd name="connsiteY2" fmla="*/ 1551134 h 1563521"/>
                <a:gd name="connsiteX3" fmla="*/ 977854 w 1004635"/>
                <a:gd name="connsiteY3" fmla="*/ 598755 h 1563521"/>
                <a:gd name="connsiteX4" fmla="*/ 302142 w 1004635"/>
                <a:gd name="connsiteY4" fmla="*/ 40123 h 1563521"/>
                <a:gd name="connsiteX0" fmla="*/ 331365 w 1034545"/>
                <a:gd name="connsiteY0" fmla="*/ 40121 h 1576916"/>
                <a:gd name="connsiteX1" fmla="*/ 41877 w 1034545"/>
                <a:gd name="connsiteY1" fmla="*/ 1195604 h 1576916"/>
                <a:gd name="connsiteX2" fmla="*/ 786192 w 1034545"/>
                <a:gd name="connsiteY2" fmla="*/ 1551132 h 1576916"/>
                <a:gd name="connsiteX3" fmla="*/ 1007077 w 1034545"/>
                <a:gd name="connsiteY3" fmla="*/ 598753 h 1576916"/>
                <a:gd name="connsiteX4" fmla="*/ 331365 w 1034545"/>
                <a:gd name="connsiteY4" fmla="*/ 40121 h 1576916"/>
                <a:gd name="connsiteX0" fmla="*/ 331365 w 1057619"/>
                <a:gd name="connsiteY0" fmla="*/ 40121 h 1596074"/>
                <a:gd name="connsiteX1" fmla="*/ 41877 w 1057619"/>
                <a:gd name="connsiteY1" fmla="*/ 1195604 h 1596074"/>
                <a:gd name="connsiteX2" fmla="*/ 786192 w 1057619"/>
                <a:gd name="connsiteY2" fmla="*/ 1551132 h 1596074"/>
                <a:gd name="connsiteX3" fmla="*/ 1007077 w 1057619"/>
                <a:gd name="connsiteY3" fmla="*/ 598753 h 1596074"/>
                <a:gd name="connsiteX4" fmla="*/ 331365 w 1057619"/>
                <a:gd name="connsiteY4" fmla="*/ 40121 h 1596074"/>
                <a:gd name="connsiteX0" fmla="*/ 331365 w 1073428"/>
                <a:gd name="connsiteY0" fmla="*/ 40121 h 1596074"/>
                <a:gd name="connsiteX1" fmla="*/ 41877 w 1073428"/>
                <a:gd name="connsiteY1" fmla="*/ 1195604 h 1596074"/>
                <a:gd name="connsiteX2" fmla="*/ 786192 w 1073428"/>
                <a:gd name="connsiteY2" fmla="*/ 1551132 h 1596074"/>
                <a:gd name="connsiteX3" fmla="*/ 1007077 w 1073428"/>
                <a:gd name="connsiteY3" fmla="*/ 598753 h 1596074"/>
                <a:gd name="connsiteX4" fmla="*/ 331365 w 1073428"/>
                <a:gd name="connsiteY4" fmla="*/ 40121 h 1596074"/>
                <a:gd name="connsiteX0" fmla="*/ 232737 w 933334"/>
                <a:gd name="connsiteY0" fmla="*/ 40121 h 1573503"/>
                <a:gd name="connsiteX1" fmla="*/ 105618 w 933334"/>
                <a:gd name="connsiteY1" fmla="*/ 1170228 h 1573503"/>
                <a:gd name="connsiteX2" fmla="*/ 687564 w 933334"/>
                <a:gd name="connsiteY2" fmla="*/ 1551132 h 1573503"/>
                <a:gd name="connsiteX3" fmla="*/ 908449 w 933334"/>
                <a:gd name="connsiteY3" fmla="*/ 598753 h 1573503"/>
                <a:gd name="connsiteX4" fmla="*/ 232737 w 933334"/>
                <a:gd name="connsiteY4" fmla="*/ 40121 h 1573503"/>
                <a:gd name="connsiteX0" fmla="*/ 250294 w 910297"/>
                <a:gd name="connsiteY0" fmla="*/ 48842 h 1454036"/>
                <a:gd name="connsiteX1" fmla="*/ 82583 w 910297"/>
                <a:gd name="connsiteY1" fmla="*/ 1052068 h 1454036"/>
                <a:gd name="connsiteX2" fmla="*/ 664529 w 910297"/>
                <a:gd name="connsiteY2" fmla="*/ 1432972 h 1454036"/>
                <a:gd name="connsiteX3" fmla="*/ 885414 w 910297"/>
                <a:gd name="connsiteY3" fmla="*/ 480593 h 1454036"/>
                <a:gd name="connsiteX4" fmla="*/ 250294 w 910297"/>
                <a:gd name="connsiteY4" fmla="*/ 48842 h 1454036"/>
                <a:gd name="connsiteX0" fmla="*/ 250294 w 930082"/>
                <a:gd name="connsiteY0" fmla="*/ 48842 h 1454038"/>
                <a:gd name="connsiteX1" fmla="*/ 82583 w 930082"/>
                <a:gd name="connsiteY1" fmla="*/ 1052068 h 1454038"/>
                <a:gd name="connsiteX2" fmla="*/ 664529 w 930082"/>
                <a:gd name="connsiteY2" fmla="*/ 1432972 h 1454038"/>
                <a:gd name="connsiteX3" fmla="*/ 885414 w 930082"/>
                <a:gd name="connsiteY3" fmla="*/ 480593 h 1454038"/>
                <a:gd name="connsiteX4" fmla="*/ 250294 w 930082"/>
                <a:gd name="connsiteY4" fmla="*/ 48842 h 1454038"/>
                <a:gd name="connsiteX0" fmla="*/ 250294 w 957095"/>
                <a:gd name="connsiteY0" fmla="*/ 48842 h 1454036"/>
                <a:gd name="connsiteX1" fmla="*/ 82583 w 957095"/>
                <a:gd name="connsiteY1" fmla="*/ 1052068 h 1454036"/>
                <a:gd name="connsiteX2" fmla="*/ 664529 w 957095"/>
                <a:gd name="connsiteY2" fmla="*/ 1432972 h 1454036"/>
                <a:gd name="connsiteX3" fmla="*/ 885414 w 957095"/>
                <a:gd name="connsiteY3" fmla="*/ 480593 h 1454036"/>
                <a:gd name="connsiteX4" fmla="*/ 250294 w 957095"/>
                <a:gd name="connsiteY4" fmla="*/ 48842 h 1454036"/>
                <a:gd name="connsiteX0" fmla="*/ 250294 w 966104"/>
                <a:gd name="connsiteY0" fmla="*/ 48842 h 1454038"/>
                <a:gd name="connsiteX1" fmla="*/ 82583 w 966104"/>
                <a:gd name="connsiteY1" fmla="*/ 1052068 h 1454038"/>
                <a:gd name="connsiteX2" fmla="*/ 664529 w 966104"/>
                <a:gd name="connsiteY2" fmla="*/ 1432972 h 1454038"/>
                <a:gd name="connsiteX3" fmla="*/ 885414 w 966104"/>
                <a:gd name="connsiteY3" fmla="*/ 480593 h 1454038"/>
                <a:gd name="connsiteX4" fmla="*/ 250294 w 966104"/>
                <a:gd name="connsiteY4" fmla="*/ 48842 h 145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6104" h="1454038">
                  <a:moveTo>
                    <a:pt x="250294" y="48842"/>
                  </a:moveTo>
                  <a:cubicBezTo>
                    <a:pt x="-123981" y="165237"/>
                    <a:pt x="13544" y="821380"/>
                    <a:pt x="82583" y="1052068"/>
                  </a:cubicBezTo>
                  <a:cubicBezTo>
                    <a:pt x="151622" y="1282756"/>
                    <a:pt x="388651" y="1528218"/>
                    <a:pt x="664529" y="1432972"/>
                  </a:cubicBezTo>
                  <a:cubicBezTo>
                    <a:pt x="940407" y="1337726"/>
                    <a:pt x="1057615" y="781063"/>
                    <a:pt x="885414" y="480593"/>
                  </a:cubicBezTo>
                  <a:cubicBezTo>
                    <a:pt x="794397" y="281626"/>
                    <a:pt x="665161" y="-143679"/>
                    <a:pt x="250294" y="48842"/>
                  </a:cubicBez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prstDash val="solid"/>
              <a:round/>
              <a:headEnd/>
              <a:tailE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88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MH_Other_5">
              <a:extLst>
                <a:ext uri="{FF2B5EF4-FFF2-40B4-BE49-F238E27FC236}">
                  <a16:creationId xmlns="" xmlns:a16="http://schemas.microsoft.com/office/drawing/2014/main" id="{4567926A-8757-4158-8B48-360C71B1CE0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1199256" y="3850943"/>
              <a:ext cx="347034" cy="409613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connsiteX0" fmla="*/ 255223 w 991823"/>
                <a:gd name="connsiteY0" fmla="*/ 18035 h 1211835"/>
                <a:gd name="connsiteX1" fmla="*/ 26623 w 991823"/>
                <a:gd name="connsiteY1" fmla="*/ 945135 h 1211835"/>
                <a:gd name="connsiteX2" fmla="*/ 801323 w 991823"/>
                <a:gd name="connsiteY2" fmla="*/ 1211835 h 1211835"/>
                <a:gd name="connsiteX3" fmla="*/ 991823 w 991823"/>
                <a:gd name="connsiteY3" fmla="*/ 399035 h 1211835"/>
                <a:gd name="connsiteX4" fmla="*/ 255223 w 991823"/>
                <a:gd name="connsiteY4" fmla="*/ 18035 h 1211835"/>
                <a:gd name="connsiteX0" fmla="*/ 307466 w 1044066"/>
                <a:gd name="connsiteY0" fmla="*/ 18035 h 1211835"/>
                <a:gd name="connsiteX1" fmla="*/ 78866 w 1044066"/>
                <a:gd name="connsiteY1" fmla="*/ 945135 h 1211835"/>
                <a:gd name="connsiteX2" fmla="*/ 853566 w 1044066"/>
                <a:gd name="connsiteY2" fmla="*/ 1211835 h 1211835"/>
                <a:gd name="connsiteX3" fmla="*/ 1044066 w 1044066"/>
                <a:gd name="connsiteY3" fmla="*/ 399035 h 1211835"/>
                <a:gd name="connsiteX4" fmla="*/ 307466 w 1044066"/>
                <a:gd name="connsiteY4" fmla="*/ 18035 h 1211835"/>
                <a:gd name="connsiteX0" fmla="*/ 307466 w 1092523"/>
                <a:gd name="connsiteY0" fmla="*/ 18035 h 1219569"/>
                <a:gd name="connsiteX1" fmla="*/ 78866 w 1092523"/>
                <a:gd name="connsiteY1" fmla="*/ 945135 h 1219569"/>
                <a:gd name="connsiteX2" fmla="*/ 853566 w 1092523"/>
                <a:gd name="connsiteY2" fmla="*/ 1211835 h 1219569"/>
                <a:gd name="connsiteX3" fmla="*/ 1044066 w 1092523"/>
                <a:gd name="connsiteY3" fmla="*/ 399035 h 1219569"/>
                <a:gd name="connsiteX4" fmla="*/ 307466 w 1092523"/>
                <a:gd name="connsiteY4" fmla="*/ 18035 h 1219569"/>
                <a:gd name="connsiteX0" fmla="*/ 307466 w 1128943"/>
                <a:gd name="connsiteY0" fmla="*/ 18035 h 1256152"/>
                <a:gd name="connsiteX1" fmla="*/ 78866 w 1128943"/>
                <a:gd name="connsiteY1" fmla="*/ 945135 h 1256152"/>
                <a:gd name="connsiteX2" fmla="*/ 853566 w 1128943"/>
                <a:gd name="connsiteY2" fmla="*/ 1211835 h 1256152"/>
                <a:gd name="connsiteX3" fmla="*/ 1044066 w 1128943"/>
                <a:gd name="connsiteY3" fmla="*/ 399035 h 1256152"/>
                <a:gd name="connsiteX4" fmla="*/ 307466 w 1128943"/>
                <a:gd name="connsiteY4" fmla="*/ 18035 h 1256152"/>
                <a:gd name="connsiteX0" fmla="*/ 307466 w 1128943"/>
                <a:gd name="connsiteY0" fmla="*/ 18035 h 1295996"/>
                <a:gd name="connsiteX1" fmla="*/ 78866 w 1128943"/>
                <a:gd name="connsiteY1" fmla="*/ 945135 h 1295996"/>
                <a:gd name="connsiteX2" fmla="*/ 853566 w 1128943"/>
                <a:gd name="connsiteY2" fmla="*/ 1211835 h 1295996"/>
                <a:gd name="connsiteX3" fmla="*/ 1044066 w 1128943"/>
                <a:gd name="connsiteY3" fmla="*/ 399035 h 1295996"/>
                <a:gd name="connsiteX4" fmla="*/ 307466 w 1128943"/>
                <a:gd name="connsiteY4" fmla="*/ 18035 h 1295996"/>
                <a:gd name="connsiteX0" fmla="*/ 379312 w 1200789"/>
                <a:gd name="connsiteY0" fmla="*/ 18035 h 1295996"/>
                <a:gd name="connsiteX1" fmla="*/ 150712 w 1200789"/>
                <a:gd name="connsiteY1" fmla="*/ 945135 h 1295996"/>
                <a:gd name="connsiteX2" fmla="*/ 925412 w 1200789"/>
                <a:gd name="connsiteY2" fmla="*/ 1211835 h 1295996"/>
                <a:gd name="connsiteX3" fmla="*/ 1115912 w 1200789"/>
                <a:gd name="connsiteY3" fmla="*/ 399035 h 1295996"/>
                <a:gd name="connsiteX4" fmla="*/ 379312 w 1200789"/>
                <a:gd name="connsiteY4" fmla="*/ 18035 h 1295996"/>
                <a:gd name="connsiteX0" fmla="*/ 368256 w 1189733"/>
                <a:gd name="connsiteY0" fmla="*/ 18035 h 1315677"/>
                <a:gd name="connsiteX1" fmla="*/ 139656 w 1189733"/>
                <a:gd name="connsiteY1" fmla="*/ 945135 h 1315677"/>
                <a:gd name="connsiteX2" fmla="*/ 914356 w 1189733"/>
                <a:gd name="connsiteY2" fmla="*/ 1211835 h 1315677"/>
                <a:gd name="connsiteX3" fmla="*/ 1104856 w 1189733"/>
                <a:gd name="connsiteY3" fmla="*/ 399035 h 1315677"/>
                <a:gd name="connsiteX4" fmla="*/ 368256 w 1189733"/>
                <a:gd name="connsiteY4" fmla="*/ 18035 h 1315677"/>
                <a:gd name="connsiteX0" fmla="*/ 308355 w 1129832"/>
                <a:gd name="connsiteY0" fmla="*/ 18035 h 1295996"/>
                <a:gd name="connsiteX1" fmla="*/ 79755 w 1129832"/>
                <a:gd name="connsiteY1" fmla="*/ 945135 h 1295996"/>
                <a:gd name="connsiteX2" fmla="*/ 854455 w 1129832"/>
                <a:gd name="connsiteY2" fmla="*/ 1211835 h 1295996"/>
                <a:gd name="connsiteX3" fmla="*/ 1044955 w 1129832"/>
                <a:gd name="connsiteY3" fmla="*/ 399035 h 1295996"/>
                <a:gd name="connsiteX4" fmla="*/ 308355 w 1129832"/>
                <a:gd name="connsiteY4" fmla="*/ 18035 h 1295996"/>
                <a:gd name="connsiteX0" fmla="*/ 308355 w 1121503"/>
                <a:gd name="connsiteY0" fmla="*/ 18035 h 1237984"/>
                <a:gd name="connsiteX1" fmla="*/ 79755 w 1121503"/>
                <a:gd name="connsiteY1" fmla="*/ 945135 h 1237984"/>
                <a:gd name="connsiteX2" fmla="*/ 854455 w 1121503"/>
                <a:gd name="connsiteY2" fmla="*/ 1211835 h 1237984"/>
                <a:gd name="connsiteX3" fmla="*/ 1044955 w 1121503"/>
                <a:gd name="connsiteY3" fmla="*/ 399035 h 1237984"/>
                <a:gd name="connsiteX4" fmla="*/ 308355 w 1121503"/>
                <a:gd name="connsiteY4" fmla="*/ 18035 h 1237984"/>
                <a:gd name="connsiteX0" fmla="*/ 308355 w 1176171"/>
                <a:gd name="connsiteY0" fmla="*/ 18035 h 1301167"/>
                <a:gd name="connsiteX1" fmla="*/ 79755 w 1176171"/>
                <a:gd name="connsiteY1" fmla="*/ 945135 h 1301167"/>
                <a:gd name="connsiteX2" fmla="*/ 854455 w 1176171"/>
                <a:gd name="connsiteY2" fmla="*/ 1211835 h 1301167"/>
                <a:gd name="connsiteX3" fmla="*/ 1044955 w 1176171"/>
                <a:gd name="connsiteY3" fmla="*/ 399035 h 1301167"/>
                <a:gd name="connsiteX4" fmla="*/ 308355 w 1176171"/>
                <a:gd name="connsiteY4" fmla="*/ 18035 h 1301167"/>
                <a:gd name="connsiteX0" fmla="*/ 311025 w 1206943"/>
                <a:gd name="connsiteY0" fmla="*/ 18035 h 1327216"/>
                <a:gd name="connsiteX1" fmla="*/ 82425 w 1206943"/>
                <a:gd name="connsiteY1" fmla="*/ 945135 h 1327216"/>
                <a:gd name="connsiteX2" fmla="*/ 907925 w 1206943"/>
                <a:gd name="connsiteY2" fmla="*/ 1224535 h 1327216"/>
                <a:gd name="connsiteX3" fmla="*/ 1047625 w 1206943"/>
                <a:gd name="connsiteY3" fmla="*/ 399035 h 1327216"/>
                <a:gd name="connsiteX4" fmla="*/ 311025 w 1206943"/>
                <a:gd name="connsiteY4" fmla="*/ 18035 h 1327216"/>
                <a:gd name="connsiteX0" fmla="*/ 311025 w 1171155"/>
                <a:gd name="connsiteY0" fmla="*/ 18035 h 1300243"/>
                <a:gd name="connsiteX1" fmla="*/ 82425 w 1171155"/>
                <a:gd name="connsiteY1" fmla="*/ 945135 h 1300243"/>
                <a:gd name="connsiteX2" fmla="*/ 907925 w 1171155"/>
                <a:gd name="connsiteY2" fmla="*/ 1224535 h 1300243"/>
                <a:gd name="connsiteX3" fmla="*/ 1047625 w 1171155"/>
                <a:gd name="connsiteY3" fmla="*/ 399035 h 1300243"/>
                <a:gd name="connsiteX4" fmla="*/ 311025 w 1171155"/>
                <a:gd name="connsiteY4" fmla="*/ 18035 h 1300243"/>
                <a:gd name="connsiteX0" fmla="*/ 311025 w 1151607"/>
                <a:gd name="connsiteY0" fmla="*/ 18035 h 1300243"/>
                <a:gd name="connsiteX1" fmla="*/ 82425 w 1151607"/>
                <a:gd name="connsiteY1" fmla="*/ 945135 h 1300243"/>
                <a:gd name="connsiteX2" fmla="*/ 907925 w 1151607"/>
                <a:gd name="connsiteY2" fmla="*/ 1224535 h 1300243"/>
                <a:gd name="connsiteX3" fmla="*/ 1047625 w 1151607"/>
                <a:gd name="connsiteY3" fmla="*/ 399035 h 1300243"/>
                <a:gd name="connsiteX4" fmla="*/ 311025 w 1151607"/>
                <a:gd name="connsiteY4" fmla="*/ 18035 h 1300243"/>
                <a:gd name="connsiteX0" fmla="*/ 311025 w 1151605"/>
                <a:gd name="connsiteY0" fmla="*/ 18035 h 1390374"/>
                <a:gd name="connsiteX1" fmla="*/ 82425 w 1151605"/>
                <a:gd name="connsiteY1" fmla="*/ 945135 h 1390374"/>
                <a:gd name="connsiteX2" fmla="*/ 907924 w 1151605"/>
                <a:gd name="connsiteY2" fmla="*/ 1326039 h 1390374"/>
                <a:gd name="connsiteX3" fmla="*/ 1047625 w 1151605"/>
                <a:gd name="connsiteY3" fmla="*/ 399035 h 1390374"/>
                <a:gd name="connsiteX4" fmla="*/ 311025 w 1151605"/>
                <a:gd name="connsiteY4" fmla="*/ 18035 h 1390374"/>
                <a:gd name="connsiteX0" fmla="*/ 302517 w 1094827"/>
                <a:gd name="connsiteY0" fmla="*/ 18035 h 1483396"/>
                <a:gd name="connsiteX1" fmla="*/ 73917 w 1094827"/>
                <a:gd name="connsiteY1" fmla="*/ 945135 h 1483396"/>
                <a:gd name="connsiteX2" fmla="*/ 777640 w 1094827"/>
                <a:gd name="connsiteY2" fmla="*/ 1427543 h 1483396"/>
                <a:gd name="connsiteX3" fmla="*/ 1039117 w 1094827"/>
                <a:gd name="connsiteY3" fmla="*/ 399035 h 1483396"/>
                <a:gd name="connsiteX4" fmla="*/ 302517 w 1094827"/>
                <a:gd name="connsiteY4" fmla="*/ 18035 h 1483396"/>
                <a:gd name="connsiteX0" fmla="*/ 302515 w 1078069"/>
                <a:gd name="connsiteY0" fmla="*/ 18035 h 1483396"/>
                <a:gd name="connsiteX1" fmla="*/ 73915 w 1078069"/>
                <a:gd name="connsiteY1" fmla="*/ 945135 h 1483396"/>
                <a:gd name="connsiteX2" fmla="*/ 777638 w 1078069"/>
                <a:gd name="connsiteY2" fmla="*/ 1427543 h 1483396"/>
                <a:gd name="connsiteX3" fmla="*/ 1039115 w 1078069"/>
                <a:gd name="connsiteY3" fmla="*/ 399035 h 1483396"/>
                <a:gd name="connsiteX4" fmla="*/ 302515 w 1078069"/>
                <a:gd name="connsiteY4" fmla="*/ 18035 h 1483396"/>
                <a:gd name="connsiteX0" fmla="*/ 302515 w 1071948"/>
                <a:gd name="connsiteY0" fmla="*/ 18035 h 1449336"/>
                <a:gd name="connsiteX1" fmla="*/ 73915 w 1071948"/>
                <a:gd name="connsiteY1" fmla="*/ 945135 h 1449336"/>
                <a:gd name="connsiteX2" fmla="*/ 777638 w 1071948"/>
                <a:gd name="connsiteY2" fmla="*/ 1427543 h 1449336"/>
                <a:gd name="connsiteX3" fmla="*/ 1039115 w 1071948"/>
                <a:gd name="connsiteY3" fmla="*/ 399035 h 1449336"/>
                <a:gd name="connsiteX4" fmla="*/ 302515 w 1071948"/>
                <a:gd name="connsiteY4" fmla="*/ 18035 h 1449336"/>
                <a:gd name="connsiteX0" fmla="*/ 302515 w 1071948"/>
                <a:gd name="connsiteY0" fmla="*/ 53441 h 1484742"/>
                <a:gd name="connsiteX1" fmla="*/ 73915 w 1071948"/>
                <a:gd name="connsiteY1" fmla="*/ 980541 h 1484742"/>
                <a:gd name="connsiteX2" fmla="*/ 777638 w 1071948"/>
                <a:gd name="connsiteY2" fmla="*/ 1462949 h 1484742"/>
                <a:gd name="connsiteX3" fmla="*/ 1039115 w 1071948"/>
                <a:gd name="connsiteY3" fmla="*/ 434441 h 1484742"/>
                <a:gd name="connsiteX4" fmla="*/ 302515 w 1071948"/>
                <a:gd name="connsiteY4" fmla="*/ 53441 h 1484742"/>
                <a:gd name="connsiteX0" fmla="*/ 315981 w 1085414"/>
                <a:gd name="connsiteY0" fmla="*/ 53443 h 1484744"/>
                <a:gd name="connsiteX1" fmla="*/ 87381 w 1085414"/>
                <a:gd name="connsiteY1" fmla="*/ 980543 h 1484744"/>
                <a:gd name="connsiteX2" fmla="*/ 791104 w 1085414"/>
                <a:gd name="connsiteY2" fmla="*/ 1462951 h 1484744"/>
                <a:gd name="connsiteX3" fmla="*/ 1052581 w 1085414"/>
                <a:gd name="connsiteY3" fmla="*/ 434443 h 1484744"/>
                <a:gd name="connsiteX4" fmla="*/ 315981 w 1085414"/>
                <a:gd name="connsiteY4" fmla="*/ 53443 h 1484744"/>
                <a:gd name="connsiteX0" fmla="*/ 326258 w 1075395"/>
                <a:gd name="connsiteY0" fmla="*/ 44948 h 1578533"/>
                <a:gd name="connsiteX1" fmla="*/ 77362 w 1075395"/>
                <a:gd name="connsiteY1" fmla="*/ 1073551 h 1578533"/>
                <a:gd name="connsiteX2" fmla="*/ 781085 w 1075395"/>
                <a:gd name="connsiteY2" fmla="*/ 1555959 h 1578533"/>
                <a:gd name="connsiteX3" fmla="*/ 1042562 w 1075395"/>
                <a:gd name="connsiteY3" fmla="*/ 527451 h 1578533"/>
                <a:gd name="connsiteX4" fmla="*/ 326258 w 1075395"/>
                <a:gd name="connsiteY4" fmla="*/ 44948 h 1578533"/>
                <a:gd name="connsiteX0" fmla="*/ 302142 w 1051279"/>
                <a:gd name="connsiteY0" fmla="*/ 44948 h 1578533"/>
                <a:gd name="connsiteX1" fmla="*/ 53246 w 1051279"/>
                <a:gd name="connsiteY1" fmla="*/ 1073551 h 1578533"/>
                <a:gd name="connsiteX2" fmla="*/ 756969 w 1051279"/>
                <a:gd name="connsiteY2" fmla="*/ 1555959 h 1578533"/>
                <a:gd name="connsiteX3" fmla="*/ 1018446 w 1051279"/>
                <a:gd name="connsiteY3" fmla="*/ 527451 h 1578533"/>
                <a:gd name="connsiteX4" fmla="*/ 302142 w 1051279"/>
                <a:gd name="connsiteY4" fmla="*/ 44948 h 1578533"/>
                <a:gd name="connsiteX0" fmla="*/ 302142 w 1004635"/>
                <a:gd name="connsiteY0" fmla="*/ 40123 h 1563521"/>
                <a:gd name="connsiteX1" fmla="*/ 53246 w 1004635"/>
                <a:gd name="connsiteY1" fmla="*/ 1068726 h 1563521"/>
                <a:gd name="connsiteX2" fmla="*/ 756969 w 1004635"/>
                <a:gd name="connsiteY2" fmla="*/ 1551134 h 1563521"/>
                <a:gd name="connsiteX3" fmla="*/ 977854 w 1004635"/>
                <a:gd name="connsiteY3" fmla="*/ 598755 h 1563521"/>
                <a:gd name="connsiteX4" fmla="*/ 302142 w 1004635"/>
                <a:gd name="connsiteY4" fmla="*/ 40123 h 1563521"/>
                <a:gd name="connsiteX0" fmla="*/ 331365 w 1034545"/>
                <a:gd name="connsiteY0" fmla="*/ 40121 h 1576916"/>
                <a:gd name="connsiteX1" fmla="*/ 41877 w 1034545"/>
                <a:gd name="connsiteY1" fmla="*/ 1195604 h 1576916"/>
                <a:gd name="connsiteX2" fmla="*/ 786192 w 1034545"/>
                <a:gd name="connsiteY2" fmla="*/ 1551132 h 1576916"/>
                <a:gd name="connsiteX3" fmla="*/ 1007077 w 1034545"/>
                <a:gd name="connsiteY3" fmla="*/ 598753 h 1576916"/>
                <a:gd name="connsiteX4" fmla="*/ 331365 w 1034545"/>
                <a:gd name="connsiteY4" fmla="*/ 40121 h 1576916"/>
                <a:gd name="connsiteX0" fmla="*/ 331365 w 1057619"/>
                <a:gd name="connsiteY0" fmla="*/ 40121 h 1596074"/>
                <a:gd name="connsiteX1" fmla="*/ 41877 w 1057619"/>
                <a:gd name="connsiteY1" fmla="*/ 1195604 h 1596074"/>
                <a:gd name="connsiteX2" fmla="*/ 786192 w 1057619"/>
                <a:gd name="connsiteY2" fmla="*/ 1551132 h 1596074"/>
                <a:gd name="connsiteX3" fmla="*/ 1007077 w 1057619"/>
                <a:gd name="connsiteY3" fmla="*/ 598753 h 1596074"/>
                <a:gd name="connsiteX4" fmla="*/ 331365 w 1057619"/>
                <a:gd name="connsiteY4" fmla="*/ 40121 h 1596074"/>
                <a:gd name="connsiteX0" fmla="*/ 331365 w 1073428"/>
                <a:gd name="connsiteY0" fmla="*/ 40121 h 1596074"/>
                <a:gd name="connsiteX1" fmla="*/ 41877 w 1073428"/>
                <a:gd name="connsiteY1" fmla="*/ 1195604 h 1596074"/>
                <a:gd name="connsiteX2" fmla="*/ 786192 w 1073428"/>
                <a:gd name="connsiteY2" fmla="*/ 1551132 h 1596074"/>
                <a:gd name="connsiteX3" fmla="*/ 1007077 w 1073428"/>
                <a:gd name="connsiteY3" fmla="*/ 598753 h 1596074"/>
                <a:gd name="connsiteX4" fmla="*/ 331365 w 1073428"/>
                <a:gd name="connsiteY4" fmla="*/ 40121 h 1596074"/>
                <a:gd name="connsiteX0" fmla="*/ 232737 w 933334"/>
                <a:gd name="connsiteY0" fmla="*/ 40121 h 1573503"/>
                <a:gd name="connsiteX1" fmla="*/ 105618 w 933334"/>
                <a:gd name="connsiteY1" fmla="*/ 1170228 h 1573503"/>
                <a:gd name="connsiteX2" fmla="*/ 687564 w 933334"/>
                <a:gd name="connsiteY2" fmla="*/ 1551132 h 1573503"/>
                <a:gd name="connsiteX3" fmla="*/ 908449 w 933334"/>
                <a:gd name="connsiteY3" fmla="*/ 598753 h 1573503"/>
                <a:gd name="connsiteX4" fmla="*/ 232737 w 933334"/>
                <a:gd name="connsiteY4" fmla="*/ 40121 h 1573503"/>
                <a:gd name="connsiteX0" fmla="*/ 250294 w 910297"/>
                <a:gd name="connsiteY0" fmla="*/ 48842 h 1454036"/>
                <a:gd name="connsiteX1" fmla="*/ 82583 w 910297"/>
                <a:gd name="connsiteY1" fmla="*/ 1052068 h 1454036"/>
                <a:gd name="connsiteX2" fmla="*/ 664529 w 910297"/>
                <a:gd name="connsiteY2" fmla="*/ 1432972 h 1454036"/>
                <a:gd name="connsiteX3" fmla="*/ 885414 w 910297"/>
                <a:gd name="connsiteY3" fmla="*/ 480593 h 1454036"/>
                <a:gd name="connsiteX4" fmla="*/ 250294 w 910297"/>
                <a:gd name="connsiteY4" fmla="*/ 48842 h 1454036"/>
                <a:gd name="connsiteX0" fmla="*/ 250294 w 930082"/>
                <a:gd name="connsiteY0" fmla="*/ 48842 h 1454038"/>
                <a:gd name="connsiteX1" fmla="*/ 82583 w 930082"/>
                <a:gd name="connsiteY1" fmla="*/ 1052068 h 1454038"/>
                <a:gd name="connsiteX2" fmla="*/ 664529 w 930082"/>
                <a:gd name="connsiteY2" fmla="*/ 1432972 h 1454038"/>
                <a:gd name="connsiteX3" fmla="*/ 885414 w 930082"/>
                <a:gd name="connsiteY3" fmla="*/ 480593 h 1454038"/>
                <a:gd name="connsiteX4" fmla="*/ 250294 w 930082"/>
                <a:gd name="connsiteY4" fmla="*/ 48842 h 1454038"/>
                <a:gd name="connsiteX0" fmla="*/ 250294 w 957095"/>
                <a:gd name="connsiteY0" fmla="*/ 48842 h 1454036"/>
                <a:gd name="connsiteX1" fmla="*/ 82583 w 957095"/>
                <a:gd name="connsiteY1" fmla="*/ 1052068 h 1454036"/>
                <a:gd name="connsiteX2" fmla="*/ 664529 w 957095"/>
                <a:gd name="connsiteY2" fmla="*/ 1432972 h 1454036"/>
                <a:gd name="connsiteX3" fmla="*/ 885414 w 957095"/>
                <a:gd name="connsiteY3" fmla="*/ 480593 h 1454036"/>
                <a:gd name="connsiteX4" fmla="*/ 250294 w 957095"/>
                <a:gd name="connsiteY4" fmla="*/ 48842 h 1454036"/>
                <a:gd name="connsiteX0" fmla="*/ 250294 w 966104"/>
                <a:gd name="connsiteY0" fmla="*/ 48842 h 1454038"/>
                <a:gd name="connsiteX1" fmla="*/ 82583 w 966104"/>
                <a:gd name="connsiteY1" fmla="*/ 1052068 h 1454038"/>
                <a:gd name="connsiteX2" fmla="*/ 664529 w 966104"/>
                <a:gd name="connsiteY2" fmla="*/ 1432972 h 1454038"/>
                <a:gd name="connsiteX3" fmla="*/ 885414 w 966104"/>
                <a:gd name="connsiteY3" fmla="*/ 480593 h 1454038"/>
                <a:gd name="connsiteX4" fmla="*/ 250294 w 966104"/>
                <a:gd name="connsiteY4" fmla="*/ 48842 h 1454038"/>
                <a:gd name="connsiteX0" fmla="*/ 217301 w 1014295"/>
                <a:gd name="connsiteY0" fmla="*/ 38729 h 1597766"/>
                <a:gd name="connsiteX1" fmla="*/ 130774 w 1014295"/>
                <a:gd name="connsiteY1" fmla="*/ 1194211 h 1597766"/>
                <a:gd name="connsiteX2" fmla="*/ 712720 w 1014295"/>
                <a:gd name="connsiteY2" fmla="*/ 1575115 h 1597766"/>
                <a:gd name="connsiteX3" fmla="*/ 933605 w 1014295"/>
                <a:gd name="connsiteY3" fmla="*/ 622736 h 1597766"/>
                <a:gd name="connsiteX4" fmla="*/ 217301 w 1014295"/>
                <a:gd name="connsiteY4" fmla="*/ 38729 h 1597766"/>
                <a:gd name="connsiteX0" fmla="*/ 217301 w 1014295"/>
                <a:gd name="connsiteY0" fmla="*/ 23901 h 1582936"/>
                <a:gd name="connsiteX1" fmla="*/ 130774 w 1014295"/>
                <a:gd name="connsiteY1" fmla="*/ 1179383 h 1582936"/>
                <a:gd name="connsiteX2" fmla="*/ 712720 w 1014295"/>
                <a:gd name="connsiteY2" fmla="*/ 1560287 h 1582936"/>
                <a:gd name="connsiteX3" fmla="*/ 933605 w 1014295"/>
                <a:gd name="connsiteY3" fmla="*/ 607908 h 1582936"/>
                <a:gd name="connsiteX4" fmla="*/ 217301 w 1014295"/>
                <a:gd name="connsiteY4" fmla="*/ 23901 h 1582936"/>
                <a:gd name="connsiteX0" fmla="*/ 217301 w 1014295"/>
                <a:gd name="connsiteY0" fmla="*/ 17309 h 1576346"/>
                <a:gd name="connsiteX1" fmla="*/ 130774 w 1014295"/>
                <a:gd name="connsiteY1" fmla="*/ 1172791 h 1576346"/>
                <a:gd name="connsiteX2" fmla="*/ 712720 w 1014295"/>
                <a:gd name="connsiteY2" fmla="*/ 1553695 h 1576346"/>
                <a:gd name="connsiteX3" fmla="*/ 933605 w 1014295"/>
                <a:gd name="connsiteY3" fmla="*/ 601316 h 1576346"/>
                <a:gd name="connsiteX4" fmla="*/ 217301 w 1014295"/>
                <a:gd name="connsiteY4" fmla="*/ 17309 h 1576346"/>
                <a:gd name="connsiteX0" fmla="*/ 176603 w 973597"/>
                <a:gd name="connsiteY0" fmla="*/ 17309 h 1576344"/>
                <a:gd name="connsiteX1" fmla="*/ 90076 w 973597"/>
                <a:gd name="connsiteY1" fmla="*/ 1172791 h 1576344"/>
                <a:gd name="connsiteX2" fmla="*/ 672022 w 973597"/>
                <a:gd name="connsiteY2" fmla="*/ 1553695 h 1576344"/>
                <a:gd name="connsiteX3" fmla="*/ 892907 w 973597"/>
                <a:gd name="connsiteY3" fmla="*/ 601316 h 1576344"/>
                <a:gd name="connsiteX4" fmla="*/ 176603 w 973597"/>
                <a:gd name="connsiteY4" fmla="*/ 17309 h 1576344"/>
                <a:gd name="connsiteX0" fmla="*/ 167230 w 940251"/>
                <a:gd name="connsiteY0" fmla="*/ 17309 h 1570629"/>
                <a:gd name="connsiteX1" fmla="*/ 100999 w 940251"/>
                <a:gd name="connsiteY1" fmla="*/ 1122039 h 1570629"/>
                <a:gd name="connsiteX2" fmla="*/ 662649 w 940251"/>
                <a:gd name="connsiteY2" fmla="*/ 1553695 h 1570629"/>
                <a:gd name="connsiteX3" fmla="*/ 883534 w 940251"/>
                <a:gd name="connsiteY3" fmla="*/ 601316 h 1570629"/>
                <a:gd name="connsiteX4" fmla="*/ 167230 w 940251"/>
                <a:gd name="connsiteY4" fmla="*/ 17309 h 1570629"/>
                <a:gd name="connsiteX0" fmla="*/ 170751 w 953536"/>
                <a:gd name="connsiteY0" fmla="*/ 17309 h 1522229"/>
                <a:gd name="connsiteX1" fmla="*/ 104520 w 953536"/>
                <a:gd name="connsiteY1" fmla="*/ 1122039 h 1522229"/>
                <a:gd name="connsiteX2" fmla="*/ 727058 w 953536"/>
                <a:gd name="connsiteY2" fmla="*/ 1502943 h 1522229"/>
                <a:gd name="connsiteX3" fmla="*/ 887055 w 953536"/>
                <a:gd name="connsiteY3" fmla="*/ 601316 h 1522229"/>
                <a:gd name="connsiteX4" fmla="*/ 170751 w 953536"/>
                <a:gd name="connsiteY4" fmla="*/ 17309 h 1522229"/>
                <a:gd name="connsiteX0" fmla="*/ 170751 w 969134"/>
                <a:gd name="connsiteY0" fmla="*/ 17309 h 1522227"/>
                <a:gd name="connsiteX1" fmla="*/ 104520 w 969134"/>
                <a:gd name="connsiteY1" fmla="*/ 1122039 h 1522227"/>
                <a:gd name="connsiteX2" fmla="*/ 727058 w 969134"/>
                <a:gd name="connsiteY2" fmla="*/ 1502943 h 1522227"/>
                <a:gd name="connsiteX3" fmla="*/ 887055 w 969134"/>
                <a:gd name="connsiteY3" fmla="*/ 601316 h 1522227"/>
                <a:gd name="connsiteX4" fmla="*/ 170751 w 969134"/>
                <a:gd name="connsiteY4" fmla="*/ 17309 h 1522227"/>
                <a:gd name="connsiteX0" fmla="*/ 170751 w 996193"/>
                <a:gd name="connsiteY0" fmla="*/ 17309 h 1522229"/>
                <a:gd name="connsiteX1" fmla="*/ 104520 w 996193"/>
                <a:gd name="connsiteY1" fmla="*/ 1122039 h 1522229"/>
                <a:gd name="connsiteX2" fmla="*/ 727058 w 996193"/>
                <a:gd name="connsiteY2" fmla="*/ 1502943 h 1522229"/>
                <a:gd name="connsiteX3" fmla="*/ 887055 w 996193"/>
                <a:gd name="connsiteY3" fmla="*/ 601316 h 1522229"/>
                <a:gd name="connsiteX4" fmla="*/ 170751 w 996193"/>
                <a:gd name="connsiteY4" fmla="*/ 17309 h 1522229"/>
                <a:gd name="connsiteX0" fmla="*/ 170751 w 1032275"/>
                <a:gd name="connsiteY0" fmla="*/ 17309 h 1522227"/>
                <a:gd name="connsiteX1" fmla="*/ 104520 w 1032275"/>
                <a:gd name="connsiteY1" fmla="*/ 1122039 h 1522227"/>
                <a:gd name="connsiteX2" fmla="*/ 727058 w 1032275"/>
                <a:gd name="connsiteY2" fmla="*/ 1502943 h 1522227"/>
                <a:gd name="connsiteX3" fmla="*/ 887055 w 1032275"/>
                <a:gd name="connsiteY3" fmla="*/ 601316 h 1522227"/>
                <a:gd name="connsiteX4" fmla="*/ 170751 w 1032275"/>
                <a:gd name="connsiteY4" fmla="*/ 17309 h 152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275" h="1522227">
                  <a:moveTo>
                    <a:pt x="170751" y="17309"/>
                  </a:moveTo>
                  <a:cubicBezTo>
                    <a:pt x="-102043" y="133703"/>
                    <a:pt x="11802" y="874433"/>
                    <a:pt x="104520" y="1122039"/>
                  </a:cubicBezTo>
                  <a:cubicBezTo>
                    <a:pt x="197238" y="1369645"/>
                    <a:pt x="515450" y="1589730"/>
                    <a:pt x="727058" y="1502943"/>
                  </a:cubicBezTo>
                  <a:cubicBezTo>
                    <a:pt x="938666" y="1416156"/>
                    <a:pt x="1201329" y="1104793"/>
                    <a:pt x="887055" y="601316"/>
                  </a:cubicBezTo>
                  <a:cubicBezTo>
                    <a:pt x="796038" y="402349"/>
                    <a:pt x="342064" y="-99084"/>
                    <a:pt x="170751" y="17309"/>
                  </a:cubicBezTo>
                  <a:close/>
                </a:path>
              </a:pathLst>
            </a:custGeom>
            <a:solidFill>
              <a:schemeClr val="accent1"/>
            </a:solidFill>
            <a:ln w="9525" cap="rnd">
              <a:noFill/>
              <a:prstDash val="solid"/>
              <a:round/>
              <a:headEnd/>
              <a:tailE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88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MH_Title_1">
              <a:extLst>
                <a:ext uri="{FF2B5EF4-FFF2-40B4-BE49-F238E27FC236}">
                  <a16:creationId xmlns="" xmlns:a16="http://schemas.microsoft.com/office/drawing/2014/main" id="{CC534951-B8B9-4A8C-8BD0-7111917DA19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1464367" y="3501635"/>
              <a:ext cx="1901287" cy="1516706"/>
            </a:xfrm>
            <a:custGeom>
              <a:avLst/>
              <a:gdLst>
                <a:gd name="connsiteX0" fmla="*/ 1732097 w 2652713"/>
                <a:gd name="connsiteY0" fmla="*/ 392 h 2116300"/>
                <a:gd name="connsiteX1" fmla="*/ 2598479 w 2652713"/>
                <a:gd name="connsiteY1" fmla="*/ 354128 h 2116300"/>
                <a:gd name="connsiteX2" fmla="*/ 2274554 w 2652713"/>
                <a:gd name="connsiteY2" fmla="*/ 1525364 h 2116300"/>
                <a:gd name="connsiteX3" fmla="*/ 1502849 w 2652713"/>
                <a:gd name="connsiteY3" fmla="*/ 1830076 h 2116300"/>
                <a:gd name="connsiteX4" fmla="*/ 1264668 w 2652713"/>
                <a:gd name="connsiteY4" fmla="*/ 2115743 h 2116300"/>
                <a:gd name="connsiteX5" fmla="*/ 1194447 w 2652713"/>
                <a:gd name="connsiteY5" fmla="*/ 2116300 h 2116300"/>
                <a:gd name="connsiteX6" fmla="*/ 59594 w 2652713"/>
                <a:gd name="connsiteY6" fmla="*/ 2116300 h 2116300"/>
                <a:gd name="connsiteX7" fmla="*/ 41741 w 2652713"/>
                <a:gd name="connsiteY7" fmla="*/ 2081829 h 2116300"/>
                <a:gd name="connsiteX8" fmla="*/ 235728 w 2652713"/>
                <a:gd name="connsiteY8" fmla="*/ 896896 h 2116300"/>
                <a:gd name="connsiteX9" fmla="*/ 1398049 w 2652713"/>
                <a:gd name="connsiteY9" fmla="*/ 30372 h 2116300"/>
                <a:gd name="connsiteX10" fmla="*/ 1732097 w 2652713"/>
                <a:gd name="connsiteY10" fmla="*/ 392 h 211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2713" h="2116300">
                  <a:moveTo>
                    <a:pt x="1732097" y="392"/>
                  </a:moveTo>
                  <a:cubicBezTo>
                    <a:pt x="2092345" y="8054"/>
                    <a:pt x="2493680" y="127975"/>
                    <a:pt x="2598479" y="354128"/>
                  </a:cubicBezTo>
                  <a:cubicBezTo>
                    <a:pt x="2738212" y="655666"/>
                    <a:pt x="2600067" y="1384118"/>
                    <a:pt x="2274554" y="1525364"/>
                  </a:cubicBezTo>
                  <a:cubicBezTo>
                    <a:pt x="1949040" y="1666610"/>
                    <a:pt x="1687041" y="1696764"/>
                    <a:pt x="1502849" y="1830076"/>
                  </a:cubicBezTo>
                  <a:cubicBezTo>
                    <a:pt x="1318656" y="1963387"/>
                    <a:pt x="1344061" y="2020521"/>
                    <a:pt x="1264668" y="2115743"/>
                  </a:cubicBezTo>
                  <a:lnTo>
                    <a:pt x="1194447" y="2116300"/>
                  </a:lnTo>
                  <a:lnTo>
                    <a:pt x="59594" y="2116300"/>
                  </a:lnTo>
                  <a:lnTo>
                    <a:pt x="41741" y="2081829"/>
                  </a:lnTo>
                  <a:cubicBezTo>
                    <a:pt x="-58277" y="1838891"/>
                    <a:pt x="27320" y="1224223"/>
                    <a:pt x="235728" y="896896"/>
                  </a:cubicBezTo>
                  <a:cubicBezTo>
                    <a:pt x="458029" y="547748"/>
                    <a:pt x="1004257" y="120833"/>
                    <a:pt x="1398049" y="30372"/>
                  </a:cubicBezTo>
                  <a:cubicBezTo>
                    <a:pt x="1496497" y="7757"/>
                    <a:pt x="1612015" y="-2162"/>
                    <a:pt x="1732097" y="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0" dirty="0">
                <a:solidFill>
                  <a:srgbClr val="303030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0800000" flipH="1">
            <a:off x="8257422" y="306792"/>
            <a:ext cx="604125" cy="215941"/>
            <a:chOff x="264939" y="188640"/>
            <a:chExt cx="604358" cy="216024"/>
          </a:xfrm>
        </p:grpSpPr>
        <p:sp>
          <p:nvSpPr>
            <p:cNvPr id="41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2EB2010C-74E6-42AF-9EC0-44558E6E0A7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10800000">
            <a:off x="221742" y="330198"/>
            <a:ext cx="604125" cy="215941"/>
            <a:chOff x="264939" y="188640"/>
            <a:chExt cx="604358" cy="216024"/>
          </a:xfrm>
        </p:grpSpPr>
        <p:sp>
          <p:nvSpPr>
            <p:cNvPr id="45" name="燕尾形 7">
              <a:extLst>
                <a:ext uri="{FF2B5EF4-FFF2-40B4-BE49-F238E27FC236}">
                  <a16:creationId xmlns="" xmlns:a16="http://schemas.microsoft.com/office/drawing/2014/main" id="{B782EC2D-7C07-4134-94FA-F35011594EF1}"/>
                </a:ext>
              </a:extLst>
            </p:cNvPr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燕尾形 8">
              <a:extLst>
                <a:ext uri="{FF2B5EF4-FFF2-40B4-BE49-F238E27FC236}">
                  <a16:creationId xmlns="" xmlns:a16="http://schemas.microsoft.com/office/drawing/2014/main" id="{DDDC2A90-6A71-48EA-AA00-EBFCDF786DE7}"/>
                </a:ext>
              </a:extLst>
            </p:cNvPr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燕尾形 9">
              <a:extLst>
                <a:ext uri="{FF2B5EF4-FFF2-40B4-BE49-F238E27FC236}">
                  <a16:creationId xmlns="" xmlns:a16="http://schemas.microsoft.com/office/drawing/2014/main" id="{C2648A78-A116-40D7-BE2B-954AC59C3E2E}"/>
                </a:ext>
              </a:extLst>
            </p:cNvPr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1">
                <a:lumMod val="40000"/>
                <a:lumOff val="60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1784561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PA_组合 16">
            <a:extLst>
              <a:ext uri="{FF2B5EF4-FFF2-40B4-BE49-F238E27FC236}">
                <a16:creationId xmlns="" xmlns:a16="http://schemas.microsoft.com/office/drawing/2014/main" id="{8EDEF369-C017-406E-A945-76A0F4352D5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525C537-6A31-40F9-961C-84F7D33D1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F94A49B1-CAA8-4DFE-A654-0E0A3BF9F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069" r="10719"/>
            <a:stretch/>
          </p:blipFill>
          <p:spPr>
            <a:xfrm>
              <a:off x="0" y="0"/>
              <a:ext cx="9144000" cy="1257797"/>
            </a:xfrm>
            <a:prstGeom prst="rect">
              <a:avLst/>
            </a:prstGeom>
          </p:spPr>
        </p:pic>
      </p:grpSp>
      <p:pic>
        <p:nvPicPr>
          <p:cNvPr id="9" name="PA_图片 8">
            <a:extLst>
              <a:ext uri="{FF2B5EF4-FFF2-40B4-BE49-F238E27FC236}">
                <a16:creationId xmlns="" xmlns:a16="http://schemas.microsoft.com/office/drawing/2014/main" id="{A64209C7-68E0-43F3-9946-FB47822BDA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93203"/>
            <a:ext cx="9144000" cy="2850298"/>
          </a:xfrm>
          <a:prstGeom prst="rect">
            <a:avLst/>
          </a:prstGeom>
        </p:spPr>
      </p:pic>
      <p:sp>
        <p:nvSpPr>
          <p:cNvPr id="12" name="PA_矩形 11">
            <a:extLst>
              <a:ext uri="{FF2B5EF4-FFF2-40B4-BE49-F238E27FC236}">
                <a16:creationId xmlns="" xmlns:a16="http://schemas.microsoft.com/office/drawing/2014/main" id="{131C2E60-8D80-49CB-882E-F612A00F79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03555" y="1688046"/>
            <a:ext cx="71368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汇报完毕 </a:t>
            </a:r>
            <a:r>
              <a:rPr lang="en-US" altLang="zh-CN" sz="60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· </a:t>
            </a:r>
            <a:r>
              <a:rPr lang="zh-CN" altLang="en-US" sz="6000" b="1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感谢聆听</a:t>
            </a:r>
          </a:p>
        </p:txBody>
      </p:sp>
      <p:sp>
        <p:nvSpPr>
          <p:cNvPr id="14" name="PA_文本框 13">
            <a:extLst>
              <a:ext uri="{FF2B5EF4-FFF2-40B4-BE49-F238E27FC236}">
                <a16:creationId xmlns="" xmlns:a16="http://schemas.microsoft.com/office/drawing/2014/main" id="{3AA740D3-2B8C-4FB6-BFE7-D7DACE729E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62310" y="1171548"/>
            <a:ext cx="60155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质量展示职工素质  </a:t>
            </a:r>
            <a:r>
              <a:rPr lang="en-US" altLang="zh-CN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精品铸就企业品牌</a:t>
            </a:r>
          </a:p>
        </p:txBody>
      </p:sp>
      <p:sp>
        <p:nvSpPr>
          <p:cNvPr id="16" name="PA_矩形 15">
            <a:extLst>
              <a:ext uri="{FF2B5EF4-FFF2-40B4-BE49-F238E27FC236}">
                <a16:creationId xmlns="" xmlns:a16="http://schemas.microsoft.com/office/drawing/2014/main" id="{F60E1F6B-B65B-46E4-B912-988D90F9C22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190605" y="902237"/>
            <a:ext cx="16273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 smtClean="0">
                <a:ln w="3175">
                  <a:solidFill>
                    <a:prstClr val="white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ephant" panose="02020904090505020303" pitchFamily="18" charset="0"/>
              </a:rPr>
              <a:t>2019</a:t>
            </a:r>
            <a:endParaRPr lang="zh-CN" altLang="en-US" sz="1600" dirty="0">
              <a:solidFill>
                <a:schemeClr val="accent1"/>
              </a:solidFill>
              <a:latin typeface="Elephant" panose="02020904090505020303" pitchFamily="18" charset="0"/>
            </a:endParaRPr>
          </a:p>
        </p:txBody>
      </p:sp>
      <p:sp>
        <p:nvSpPr>
          <p:cNvPr id="18" name="PA_文本框 17">
            <a:extLst>
              <a:ext uri="{FF2B5EF4-FFF2-40B4-BE49-F238E27FC236}">
                <a16:creationId xmlns="" xmlns:a16="http://schemas.microsoft.com/office/drawing/2014/main" id="{F288FA24-49C3-446C-BE33-658F1A9C4C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257425" y="2872206"/>
            <a:ext cx="462915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此模板可用于工作汇报、工作总结、年终总结、季度报告</a:t>
            </a:r>
          </a:p>
        </p:txBody>
      </p:sp>
    </p:spTree>
    <p:extLst>
      <p:ext uri="{BB962C8B-B14F-4D97-AF65-F5344CB8AC3E}">
        <p14:creationId xmlns:p14="http://schemas.microsoft.com/office/powerpoint/2010/main" xmlns="" val="120181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F182BE9-8D01-4741-AFE9-C0437EDC10D6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E:\PPT\觅知网\导出视频"/>
  <p:tag name="ISPRING_PRESENTATION_TITLE" val="安全生产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文本框 1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Oval 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Oval 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e6118d3-1e15-4e4a-86c4-55f6303f225f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Title"/>
  <p:tag name="MH_ORDER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Title"/>
  <p:tag name="MH_ORDER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rxdrnh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4cs3anc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Title"/>
  <p:tag name="MH_ORDER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669</TotalTime>
  <Words>5709</Words>
  <Application>Microsoft Office PowerPoint</Application>
  <PresentationFormat>全屏显示(16:9)</PresentationFormat>
  <Paragraphs>305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安全生产1</dc:title>
  <dc:creator>Administrator</dc:creator>
  <cp:lastModifiedBy>Administrator</cp:lastModifiedBy>
  <cp:revision>99</cp:revision>
  <dcterms:created xsi:type="dcterms:W3CDTF">2017-11-04T09:11:27Z</dcterms:created>
  <dcterms:modified xsi:type="dcterms:W3CDTF">2019-12-08T13:09:37Z</dcterms:modified>
</cp:coreProperties>
</file>