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1" r:id="rId2"/>
  </p:sldMasterIdLst>
  <p:notesMasterIdLst>
    <p:notesMasterId r:id="rId63"/>
  </p:notesMasterIdLst>
  <p:sldIdLst>
    <p:sldId id="270" r:id="rId3"/>
    <p:sldId id="354" r:id="rId4"/>
    <p:sldId id="275" r:id="rId5"/>
    <p:sldId id="277" r:id="rId6"/>
    <p:sldId id="278" r:id="rId7"/>
    <p:sldId id="348" r:id="rId8"/>
    <p:sldId id="280" r:id="rId9"/>
    <p:sldId id="335" r:id="rId10"/>
    <p:sldId id="356" r:id="rId11"/>
    <p:sldId id="336" r:id="rId12"/>
    <p:sldId id="342" r:id="rId13"/>
    <p:sldId id="343" r:id="rId14"/>
    <p:sldId id="338" r:id="rId15"/>
    <p:sldId id="344" r:id="rId16"/>
    <p:sldId id="345" r:id="rId17"/>
    <p:sldId id="340" r:id="rId18"/>
    <p:sldId id="341" r:id="rId19"/>
    <p:sldId id="346" r:id="rId20"/>
    <p:sldId id="349" r:id="rId21"/>
    <p:sldId id="282" r:id="rId22"/>
    <p:sldId id="283" r:id="rId23"/>
    <p:sldId id="284" r:id="rId24"/>
    <p:sldId id="285" r:id="rId25"/>
    <p:sldId id="286" r:id="rId26"/>
    <p:sldId id="287" r:id="rId27"/>
    <p:sldId id="288" r:id="rId28"/>
    <p:sldId id="350" r:id="rId29"/>
    <p:sldId id="290" r:id="rId30"/>
    <p:sldId id="291" r:id="rId31"/>
    <p:sldId id="292" r:id="rId32"/>
    <p:sldId id="293" r:id="rId33"/>
    <p:sldId id="294" r:id="rId34"/>
    <p:sldId id="295" r:id="rId35"/>
    <p:sldId id="351" r:id="rId36"/>
    <p:sldId id="297" r:id="rId37"/>
    <p:sldId id="298" r:id="rId38"/>
    <p:sldId id="299" r:id="rId39"/>
    <p:sldId id="300" r:id="rId40"/>
    <p:sldId id="301" r:id="rId41"/>
    <p:sldId id="302" r:id="rId42"/>
    <p:sldId id="303" r:id="rId43"/>
    <p:sldId id="304" r:id="rId44"/>
    <p:sldId id="305" r:id="rId45"/>
    <p:sldId id="306" r:id="rId46"/>
    <p:sldId id="352" r:id="rId47"/>
    <p:sldId id="308" r:id="rId48"/>
    <p:sldId id="309" r:id="rId49"/>
    <p:sldId id="310" r:id="rId50"/>
    <p:sldId id="311" r:id="rId51"/>
    <p:sldId id="312" r:id="rId52"/>
    <p:sldId id="313" r:id="rId53"/>
    <p:sldId id="314" r:id="rId54"/>
    <p:sldId id="315" r:id="rId55"/>
    <p:sldId id="347" r:id="rId56"/>
    <p:sldId id="316" r:id="rId57"/>
    <p:sldId id="353" r:id="rId58"/>
    <p:sldId id="325" r:id="rId59"/>
    <p:sldId id="326" r:id="rId60"/>
    <p:sldId id="327" r:id="rId61"/>
    <p:sldId id="271" r:id="rId62"/>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1185">
          <p15:clr>
            <a:srgbClr val="A4A3A4"/>
          </p15:clr>
        </p15:guide>
        <p15:guide id="2" pos="567">
          <p15:clr>
            <a:srgbClr val="A4A3A4"/>
          </p15:clr>
        </p15:guide>
        <p15:guide id="3" pos="2880">
          <p15:clr>
            <a:srgbClr val="A4A3A4"/>
          </p15:clr>
        </p15:guide>
        <p15:guide id="4" pos="54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C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46" autoAdjust="0"/>
    <p:restoredTop sz="98060" autoAdjust="0"/>
  </p:normalViewPr>
  <p:slideViewPr>
    <p:cSldViewPr snapToGrid="0" snapToObjects="1" showGuides="1">
      <p:cViewPr varScale="1">
        <p:scale>
          <a:sx n="72" d="100"/>
          <a:sy n="72" d="100"/>
        </p:scale>
        <p:origin x="1194" y="72"/>
      </p:cViewPr>
      <p:guideLst>
        <p:guide orient="horz" pos="1185"/>
        <p:guide pos="567"/>
        <p:guide pos="2880"/>
        <p:guide pos="542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fontAlgn="auto">
              <a:spcBef>
                <a:spcPts val="0"/>
              </a:spcBef>
              <a:spcAft>
                <a:spcPts val="0"/>
              </a:spcAft>
              <a:defRPr sz="1300">
                <a:latin typeface="+mn-lt"/>
                <a:ea typeface="+mn-ea"/>
                <a:cs typeface="+mn-cs"/>
              </a:defRPr>
            </a:lvl1pPr>
          </a:lstStyle>
          <a:p>
            <a:pPr>
              <a:defRPr/>
            </a:pPr>
            <a:fld id="{FD654F10-F32B-4BAF-9A4E-83F2E2C9C84F}" type="datetime1">
              <a:rPr lang="en-US"/>
              <a:t>3/22/2019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fontAlgn="auto">
              <a:spcBef>
                <a:spcPts val="0"/>
              </a:spcBef>
              <a:spcAft>
                <a:spcPts val="0"/>
              </a:spcAft>
              <a:defRPr sz="1300">
                <a:latin typeface="+mn-lt"/>
                <a:ea typeface="+mn-ea"/>
                <a:cs typeface="+mn-cs"/>
              </a:defRPr>
            </a:lvl1pPr>
          </a:lstStyle>
          <a:p>
            <a:pPr>
              <a:defRPr/>
            </a:pPr>
            <a:fld id="{08B8023F-CFC3-4A2C-96D7-8C44AF11EA33}"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027363" y="855663"/>
            <a:ext cx="3084512" cy="2312987"/>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等线" pitchFamily="2" charset="-122"/>
                <a:cs typeface="+mn-cs"/>
              </a:rPr>
              <a:t>2019/3/22 Friday</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等线"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等线"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等线"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等线"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等线" pitchFamily="2" charset="-122"/>
                <a:cs typeface="+mn-cs"/>
              </a:rPr>
              <a:t>2019/3/22 Friday</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等线"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等线"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等线"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等线"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等线" pitchFamily="2" charset="-122"/>
                <a:cs typeface="+mn-cs"/>
              </a:rPr>
              <a:t>2019/3/22 Friday</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等线"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等线"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等线"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等线"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等线" pitchFamily="2" charset="-122"/>
                <a:cs typeface="+mn-cs"/>
              </a:rPr>
              <a:t>2019/3/22 Friday</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等线"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等线"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等线"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等线" pitchFamily="2"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等线" pitchFamily="2" charset="-122"/>
                <a:cs typeface="+mn-cs"/>
              </a:rPr>
              <a:t>2019/3/22 Friday</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等线"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等线" pitchFamily="2" charset="-122"/>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等线"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等线" pitchFamily="2" charset="-122"/>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等线" pitchFamily="2" charset="-122"/>
                <a:cs typeface="+mn-cs"/>
              </a:rPr>
              <a:t>2019/3/22 Friday</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等线"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等线"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等线"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等线" pitchFamily="2" charset="-122"/>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等线" pitchFamily="2" charset="-122"/>
                <a:cs typeface="+mn-cs"/>
              </a:rPr>
              <a:t>2019/3/22 Friday</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等线" pitchFamily="2" charset="-122"/>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等线" pitchFamily="2" charset="-122"/>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等线"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等线" pitchFamily="2" charset="-122"/>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等线" pitchFamily="2" charset="-122"/>
                <a:cs typeface="+mn-cs"/>
              </a:rPr>
              <a:t>2019/3/22 Friday</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等线"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等线"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等线"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等线" pitchFamily="2" charset="-122"/>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等线" pitchFamily="2" charset="-122"/>
                <a:cs typeface="+mn-cs"/>
              </a:rPr>
              <a:t>2019/3/22 Friday</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等线"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等线"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等线"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等线" pitchFamily="2" charset="-122"/>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等线" pitchFamily="2" charset="-122"/>
                <a:cs typeface="+mn-cs"/>
              </a:rPr>
              <a:t>2019/3/22 Friday</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等线"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等线"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等线"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等线"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等线" pitchFamily="2" charset="-122"/>
                <a:cs typeface="+mn-cs"/>
              </a:rPr>
              <a:t>2019/3/22 Friday</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等线"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等线"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等线"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等线" pitchFamily="2" charset="-122"/>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自定义版式">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76263" y="576263"/>
            <a:ext cx="8229600" cy="1143000"/>
          </a:xfrm>
          <a:prstGeom prst="rect">
            <a:avLst/>
          </a:prstGeom>
        </p:spPr>
        <p:txBody>
          <a:bodyPr/>
          <a:lstStyle/>
          <a:p>
            <a:r>
              <a:rPr lang="en-US" altLang="zh-CN"/>
              <a:t>Click to edit Master title style</a:t>
            </a:r>
            <a:endParaRPr lang="en-US"/>
          </a:p>
        </p:txBody>
      </p:sp>
      <p:sp>
        <p:nvSpPr>
          <p:cNvPr id="4" name="Content Placeholder 3"/>
          <p:cNvSpPr>
            <a:spLocks noGrp="1"/>
          </p:cNvSpPr>
          <p:nvPr>
            <p:ph sz="quarter" idx="10"/>
          </p:nvPr>
        </p:nvSpPr>
        <p:spPr>
          <a:xfrm>
            <a:off x="592138" y="1869141"/>
            <a:ext cx="8213725" cy="4424082"/>
          </a:xfrm>
          <a:prstGeom prst="rect">
            <a:avLst/>
          </a:prstGeo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6263" y="576263"/>
            <a:ext cx="8229600" cy="1011906"/>
          </a:xfrm>
          <a:prstGeom prst="rect">
            <a:avLst/>
          </a:prstGeom>
        </p:spPr>
        <p:txBody>
          <a:bodyPr/>
          <a:lstStyle/>
          <a:p>
            <a:r>
              <a:rPr lang="en-US" altLang="zh-CN"/>
              <a:t>Click to edit Master title style</a:t>
            </a:r>
            <a:endParaRPr lang="en-US" dirty="0"/>
          </a:p>
        </p:txBody>
      </p:sp>
      <p:sp>
        <p:nvSpPr>
          <p:cNvPr id="4" name="Content Placeholder 3"/>
          <p:cNvSpPr>
            <a:spLocks noGrp="1"/>
          </p:cNvSpPr>
          <p:nvPr>
            <p:ph sz="quarter" idx="10"/>
          </p:nvPr>
        </p:nvSpPr>
        <p:spPr>
          <a:xfrm>
            <a:off x="576264" y="1862808"/>
            <a:ext cx="4034926" cy="4485741"/>
          </a:xfrm>
          <a:prstGeom prst="rect">
            <a:avLst/>
          </a:prstGeo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6" name="Content Placeholder 5"/>
          <p:cNvSpPr>
            <a:spLocks noGrp="1"/>
          </p:cNvSpPr>
          <p:nvPr>
            <p:ph sz="quarter" idx="11"/>
          </p:nvPr>
        </p:nvSpPr>
        <p:spPr>
          <a:xfrm>
            <a:off x="4724401" y="1868490"/>
            <a:ext cx="4081463" cy="4499471"/>
          </a:xfrm>
          <a:prstGeom prst="rect">
            <a:avLst/>
          </a:prstGeo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6263" y="576265"/>
            <a:ext cx="8229600" cy="1023937"/>
          </a:xfrm>
          <a:prstGeom prst="rect">
            <a:avLst/>
          </a:prstGeom>
        </p:spPr>
        <p:txBody>
          <a:bodyPr/>
          <a:lstStyle/>
          <a:p>
            <a:r>
              <a:rPr lang="en-US" altLang="zh-CN"/>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48350"/>
          </a:xfrm>
          <a:prstGeom prst="rect">
            <a:avLst/>
          </a:prstGeo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3" name="Rectangle 69"/>
          <p:cNvSpPr>
            <a:spLocks noGrp="1" noChangeArrowheads="1"/>
          </p:cNvSpPr>
          <p:nvPr>
            <p:ph type="dt" sz="half" idx="10"/>
          </p:nvPr>
        </p:nvSpPr>
        <p:spPr>
          <a:xfrm>
            <a:off x="457200" y="6245225"/>
            <a:ext cx="2133600" cy="476250"/>
          </a:xfrm>
          <a:prstGeom prst="rect">
            <a:avLst/>
          </a:prstGeom>
        </p:spPr>
        <p:txBody>
          <a:bodyPr/>
          <a:lstStyle>
            <a:lvl1pPr>
              <a:defRPr>
                <a:latin typeface="微软雅黑" pitchFamily="34" charset="-122"/>
              </a:defRPr>
            </a:lvl1pPr>
          </a:lstStyle>
          <a:p>
            <a:pPr>
              <a:defRPr/>
            </a:pPr>
            <a:endParaRPr lang="en-US" altLang="zh-CN" dirty="0"/>
          </a:p>
        </p:txBody>
      </p:sp>
      <p:sp>
        <p:nvSpPr>
          <p:cNvPr id="4" name="Rectangle 70"/>
          <p:cNvSpPr>
            <a:spLocks noGrp="1" noChangeArrowheads="1"/>
          </p:cNvSpPr>
          <p:nvPr>
            <p:ph type="ftr" sz="quarter" idx="11"/>
          </p:nvPr>
        </p:nvSpPr>
        <p:spPr>
          <a:xfrm>
            <a:off x="3124200" y="6245225"/>
            <a:ext cx="2895600" cy="476250"/>
          </a:xfrm>
          <a:prstGeom prst="rect">
            <a:avLst/>
          </a:prstGeom>
        </p:spPr>
        <p:txBody>
          <a:bodyPr/>
          <a:lstStyle>
            <a:lvl1pPr>
              <a:defRPr>
                <a:latin typeface="微软雅黑" pitchFamily="34" charset="-122"/>
              </a:defRPr>
            </a:lvl1pPr>
          </a:lstStyle>
          <a:p>
            <a:pPr>
              <a:defRPr/>
            </a:pPr>
            <a:endParaRPr lang="en-US" altLang="zh-CN" dirty="0"/>
          </a:p>
        </p:txBody>
      </p:sp>
      <p:sp>
        <p:nvSpPr>
          <p:cNvPr id="5" name="Rectangle 71"/>
          <p:cNvSpPr>
            <a:spLocks noGrp="1" noChangeArrowheads="1"/>
          </p:cNvSpPr>
          <p:nvPr>
            <p:ph type="sldNum" sz="quarter" idx="12"/>
          </p:nvPr>
        </p:nvSpPr>
        <p:spPr>
          <a:xfrm>
            <a:off x="6553200" y="6245225"/>
            <a:ext cx="2133600" cy="476250"/>
          </a:xfrm>
          <a:prstGeom prst="rect">
            <a:avLst/>
          </a:prstGeom>
        </p:spPr>
        <p:txBody>
          <a:bodyPr/>
          <a:lstStyle>
            <a:lvl1pPr>
              <a:defRPr>
                <a:latin typeface="微软雅黑" pitchFamily="34" charset="-122"/>
              </a:defRPr>
            </a:lvl1pPr>
          </a:lstStyle>
          <a:p>
            <a:pPr>
              <a:defRPr/>
            </a:pPr>
            <a:fld id="{44501A52-B2E3-431E-BC63-BC48BFD211C9}" type="slidenum">
              <a:rPr lang="en-US" altLang="zh-CN" smtClean="0"/>
              <a:t>‹#›</a:t>
            </a:fld>
            <a:endParaRPr lang="en-US" altLang="zh-C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6263" y="576263"/>
            <a:ext cx="8229600" cy="1143000"/>
          </a:xfrm>
          <a:prstGeom prst="rect">
            <a:avLst/>
          </a:prstGeom>
        </p:spPr>
        <p:txBody>
          <a:bodyPr/>
          <a:lstStyle/>
          <a:p>
            <a:r>
              <a:rPr lang="en-US" altLang="zh-CN"/>
              <a:t>Click to edit Master title style</a:t>
            </a:r>
            <a:endParaRPr lang="zh-CN" altLang="en-US"/>
          </a:p>
        </p:txBody>
      </p:sp>
      <p:sp>
        <p:nvSpPr>
          <p:cNvPr id="3" name="Content Placeholder 2"/>
          <p:cNvSpPr>
            <a:spLocks noGrp="1"/>
          </p:cNvSpPr>
          <p:nvPr>
            <p:ph idx="1"/>
          </p:nvPr>
        </p:nvSpPr>
        <p:spPr>
          <a:xfrm>
            <a:off x="576263" y="1868490"/>
            <a:ext cx="8229600" cy="4416425"/>
          </a:xfrm>
          <a:prstGeom prst="rect">
            <a:avLst/>
          </a:prstGeo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Rectangle 69"/>
          <p:cNvSpPr>
            <a:spLocks noGrp="1" noChangeArrowheads="1"/>
          </p:cNvSpPr>
          <p:nvPr>
            <p:ph type="dt" sz="half" idx="10"/>
          </p:nvPr>
        </p:nvSpPr>
        <p:spPr>
          <a:xfrm>
            <a:off x="457200" y="6245225"/>
            <a:ext cx="2133600" cy="476250"/>
          </a:xfrm>
          <a:prstGeom prst="rect">
            <a:avLst/>
          </a:prstGeom>
        </p:spPr>
        <p:txBody>
          <a:bodyPr/>
          <a:lstStyle>
            <a:lvl1pPr>
              <a:defRPr>
                <a:latin typeface="微软雅黑" pitchFamily="34" charset="-122"/>
              </a:defRPr>
            </a:lvl1pPr>
          </a:lstStyle>
          <a:p>
            <a:pPr>
              <a:defRPr/>
            </a:pPr>
            <a:endParaRPr lang="en-US" altLang="zh-CN" dirty="0"/>
          </a:p>
        </p:txBody>
      </p:sp>
      <p:sp>
        <p:nvSpPr>
          <p:cNvPr id="5" name="Rectangle 70"/>
          <p:cNvSpPr>
            <a:spLocks noGrp="1" noChangeArrowheads="1"/>
          </p:cNvSpPr>
          <p:nvPr>
            <p:ph type="ftr" sz="quarter" idx="11"/>
          </p:nvPr>
        </p:nvSpPr>
        <p:spPr>
          <a:xfrm>
            <a:off x="3124200" y="6245225"/>
            <a:ext cx="2895600" cy="476250"/>
          </a:xfrm>
          <a:prstGeom prst="rect">
            <a:avLst/>
          </a:prstGeom>
        </p:spPr>
        <p:txBody>
          <a:bodyPr/>
          <a:lstStyle>
            <a:lvl1pPr>
              <a:defRPr>
                <a:latin typeface="微软雅黑" pitchFamily="34" charset="-122"/>
              </a:defRPr>
            </a:lvl1pPr>
          </a:lstStyle>
          <a:p>
            <a:pPr>
              <a:defRPr/>
            </a:pPr>
            <a:endParaRPr lang="en-US" altLang="zh-CN" dirty="0"/>
          </a:p>
        </p:txBody>
      </p:sp>
      <p:sp>
        <p:nvSpPr>
          <p:cNvPr id="6" name="Rectangle 71"/>
          <p:cNvSpPr>
            <a:spLocks noGrp="1" noChangeArrowheads="1"/>
          </p:cNvSpPr>
          <p:nvPr>
            <p:ph type="sldNum" sz="quarter" idx="12"/>
          </p:nvPr>
        </p:nvSpPr>
        <p:spPr>
          <a:xfrm>
            <a:off x="6553200" y="6245225"/>
            <a:ext cx="2133600" cy="476250"/>
          </a:xfrm>
          <a:prstGeom prst="rect">
            <a:avLst/>
          </a:prstGeom>
        </p:spPr>
        <p:txBody>
          <a:bodyPr/>
          <a:lstStyle>
            <a:lvl1pPr>
              <a:defRPr>
                <a:latin typeface="微软雅黑" pitchFamily="34" charset="-122"/>
              </a:defRPr>
            </a:lvl1pPr>
          </a:lstStyle>
          <a:p>
            <a:pPr>
              <a:defRPr/>
            </a:pPr>
            <a:fld id="{1F016A28-25FB-43A7-B9F3-2A539A164C59}" type="slidenum">
              <a:rPr lang="en-US" altLang="zh-CN" smtClean="0"/>
              <a:t>‹#›</a:t>
            </a:fld>
            <a:endParaRPr lang="en-US"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5"/>
            <a:ext cx="8229600" cy="1139825"/>
          </a:xfrm>
          <a:prstGeom prst="rect">
            <a:avLst/>
          </a:prstGeom>
        </p:spPr>
        <p:txBody>
          <a:bodyPr/>
          <a:lstStyle/>
          <a:p>
            <a:r>
              <a:rPr lang="en-US" altLang="zh-CN"/>
              <a:t>Click to edit Master title style</a:t>
            </a:r>
            <a:endParaRPr lang="zh-CN" altLang="en-US"/>
          </a:p>
        </p:txBody>
      </p:sp>
      <p:sp>
        <p:nvSpPr>
          <p:cNvPr id="3" name="Text Placeholder 2"/>
          <p:cNvSpPr>
            <a:spLocks noGrp="1"/>
          </p:cNvSpPr>
          <p:nvPr>
            <p:ph type="body" sz="half" idx="1"/>
          </p:nvPr>
        </p:nvSpPr>
        <p:spPr>
          <a:xfrm>
            <a:off x="457200" y="1600202"/>
            <a:ext cx="4038600" cy="4525963"/>
          </a:xfrm>
          <a:prstGeom prst="rect">
            <a:avLst/>
          </a:prstGeo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600202"/>
            <a:ext cx="4038600" cy="4525963"/>
          </a:xfrm>
          <a:prstGeom prst="rect">
            <a:avLst/>
          </a:prstGeo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Rectangle 69"/>
          <p:cNvSpPr>
            <a:spLocks noGrp="1" noChangeArrowheads="1"/>
          </p:cNvSpPr>
          <p:nvPr>
            <p:ph type="dt" sz="half" idx="10"/>
          </p:nvPr>
        </p:nvSpPr>
        <p:spPr>
          <a:xfrm>
            <a:off x="457200" y="6245225"/>
            <a:ext cx="2133600" cy="476250"/>
          </a:xfrm>
          <a:prstGeom prst="rect">
            <a:avLst/>
          </a:prstGeom>
        </p:spPr>
        <p:txBody>
          <a:bodyPr/>
          <a:lstStyle>
            <a:lvl1pPr>
              <a:defRPr>
                <a:latin typeface="微软雅黑" pitchFamily="34" charset="-122"/>
              </a:defRPr>
            </a:lvl1pPr>
          </a:lstStyle>
          <a:p>
            <a:pPr>
              <a:defRPr/>
            </a:pPr>
            <a:endParaRPr lang="en-US" altLang="zh-CN" dirty="0"/>
          </a:p>
        </p:txBody>
      </p:sp>
      <p:sp>
        <p:nvSpPr>
          <p:cNvPr id="6" name="Rectangle 70"/>
          <p:cNvSpPr>
            <a:spLocks noGrp="1" noChangeArrowheads="1"/>
          </p:cNvSpPr>
          <p:nvPr>
            <p:ph type="ftr" sz="quarter" idx="11"/>
          </p:nvPr>
        </p:nvSpPr>
        <p:spPr>
          <a:xfrm>
            <a:off x="3124200" y="6245225"/>
            <a:ext cx="2895600" cy="476250"/>
          </a:xfrm>
          <a:prstGeom prst="rect">
            <a:avLst/>
          </a:prstGeom>
        </p:spPr>
        <p:txBody>
          <a:bodyPr/>
          <a:lstStyle>
            <a:lvl1pPr>
              <a:defRPr>
                <a:latin typeface="微软雅黑" pitchFamily="34" charset="-122"/>
              </a:defRPr>
            </a:lvl1pPr>
          </a:lstStyle>
          <a:p>
            <a:pPr>
              <a:defRPr/>
            </a:pPr>
            <a:endParaRPr lang="en-US" altLang="zh-CN" dirty="0"/>
          </a:p>
        </p:txBody>
      </p:sp>
      <p:sp>
        <p:nvSpPr>
          <p:cNvPr id="7" name="Rectangle 71"/>
          <p:cNvSpPr>
            <a:spLocks noGrp="1" noChangeArrowheads="1"/>
          </p:cNvSpPr>
          <p:nvPr>
            <p:ph type="sldNum" sz="quarter" idx="12"/>
          </p:nvPr>
        </p:nvSpPr>
        <p:spPr>
          <a:xfrm>
            <a:off x="6553200" y="6245225"/>
            <a:ext cx="2133600" cy="476250"/>
          </a:xfrm>
          <a:prstGeom prst="rect">
            <a:avLst/>
          </a:prstGeom>
        </p:spPr>
        <p:txBody>
          <a:bodyPr/>
          <a:lstStyle>
            <a:lvl1pPr>
              <a:defRPr>
                <a:latin typeface="微软雅黑" pitchFamily="34" charset="-122"/>
              </a:defRPr>
            </a:lvl1pPr>
          </a:lstStyle>
          <a:p>
            <a:pPr>
              <a:defRPr/>
            </a:pPr>
            <a:fld id="{069AAC77-B2AC-452B-999A-74C27928F97A}" type="slidenum">
              <a:rPr lang="en-US" altLang="zh-CN" smtClean="0"/>
              <a:t>‹#›</a:t>
            </a:fld>
            <a:endParaRPr lang="en-US"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6263" y="576263"/>
            <a:ext cx="8229600" cy="1143000"/>
          </a:xfrm>
          <a:prstGeom prst="rect">
            <a:avLst/>
          </a:prstGeom>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Rectangle 69"/>
          <p:cNvSpPr>
            <a:spLocks noGrp="1" noChangeArrowheads="1"/>
          </p:cNvSpPr>
          <p:nvPr>
            <p:ph type="dt" sz="half" idx="10"/>
          </p:nvPr>
        </p:nvSpPr>
        <p:spPr>
          <a:xfrm>
            <a:off x="457200" y="6245225"/>
            <a:ext cx="2133600" cy="476250"/>
          </a:xfrm>
          <a:prstGeom prst="rect">
            <a:avLst/>
          </a:prstGeom>
        </p:spPr>
        <p:txBody>
          <a:bodyPr/>
          <a:lstStyle>
            <a:lvl1pPr>
              <a:defRPr>
                <a:latin typeface="微软雅黑" pitchFamily="34" charset="-122"/>
              </a:defRPr>
            </a:lvl1pPr>
          </a:lstStyle>
          <a:p>
            <a:pPr>
              <a:defRPr/>
            </a:pPr>
            <a:endParaRPr lang="en-US" altLang="zh-CN" dirty="0"/>
          </a:p>
        </p:txBody>
      </p:sp>
      <p:sp>
        <p:nvSpPr>
          <p:cNvPr id="6" name="Rectangle 70"/>
          <p:cNvSpPr>
            <a:spLocks noGrp="1" noChangeArrowheads="1"/>
          </p:cNvSpPr>
          <p:nvPr>
            <p:ph type="ftr" sz="quarter" idx="11"/>
          </p:nvPr>
        </p:nvSpPr>
        <p:spPr>
          <a:xfrm>
            <a:off x="3124200" y="6245225"/>
            <a:ext cx="2895600" cy="476250"/>
          </a:xfrm>
          <a:prstGeom prst="rect">
            <a:avLst/>
          </a:prstGeom>
        </p:spPr>
        <p:txBody>
          <a:bodyPr/>
          <a:lstStyle>
            <a:lvl1pPr>
              <a:defRPr>
                <a:latin typeface="微软雅黑" pitchFamily="34" charset="-122"/>
              </a:defRPr>
            </a:lvl1pPr>
          </a:lstStyle>
          <a:p>
            <a:pPr>
              <a:defRPr/>
            </a:pPr>
            <a:endParaRPr lang="en-US" altLang="zh-CN" dirty="0"/>
          </a:p>
        </p:txBody>
      </p:sp>
      <p:sp>
        <p:nvSpPr>
          <p:cNvPr id="7" name="Rectangle 71"/>
          <p:cNvSpPr>
            <a:spLocks noGrp="1" noChangeArrowheads="1"/>
          </p:cNvSpPr>
          <p:nvPr>
            <p:ph type="sldNum" sz="quarter" idx="12"/>
          </p:nvPr>
        </p:nvSpPr>
        <p:spPr>
          <a:xfrm>
            <a:off x="6553200" y="6245225"/>
            <a:ext cx="2133600" cy="476250"/>
          </a:xfrm>
          <a:prstGeom prst="rect">
            <a:avLst/>
          </a:prstGeom>
        </p:spPr>
        <p:txBody>
          <a:bodyPr/>
          <a:lstStyle>
            <a:lvl1pPr>
              <a:defRPr>
                <a:latin typeface="微软雅黑" pitchFamily="34" charset="-122"/>
              </a:defRPr>
            </a:lvl1pPr>
          </a:lstStyle>
          <a:p>
            <a:pPr>
              <a:defRPr/>
            </a:pPr>
            <a:fld id="{2D9765F4-29BB-4505-9B54-9EF7E10D5DC7}" type="slidenum">
              <a:rPr lang="en-US" altLang="zh-CN" smtClean="0"/>
              <a:t>‹#›</a:t>
            </a:fld>
            <a:endParaRPr lang="en-US"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
              <a:schemeClr val="bg1"/>
            </a:gs>
            <a:gs pos="75000">
              <a:schemeClr val="accent1">
                <a:lumMod val="20000"/>
                <a:lumOff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p:txStyles>
    <p:titleStyle>
      <a:lvl1pPr algn="l" defTabSz="457200" rtl="0" eaLnBrk="1" fontAlgn="base" hangingPunct="1">
        <a:spcBef>
          <a:spcPct val="0"/>
        </a:spcBef>
        <a:spcAft>
          <a:spcPct val="0"/>
        </a:spcAft>
        <a:defRPr lang="en-US" sz="2800" b="1" kern="1200">
          <a:solidFill>
            <a:schemeClr val="tx1"/>
          </a:solidFill>
          <a:latin typeface="微软雅黑" pitchFamily="34" charset="-122"/>
          <a:ea typeface="ＭＳ Ｐゴシック" charset="-128"/>
          <a:cs typeface="ＭＳ Ｐゴシック" charset="-128"/>
        </a:defRPr>
      </a:lvl1pPr>
      <a:lvl2pPr algn="l" defTabSz="457200" rtl="0" eaLnBrk="1" fontAlgn="base" hangingPunct="1">
        <a:spcBef>
          <a:spcPct val="0"/>
        </a:spcBef>
        <a:spcAft>
          <a:spcPct val="0"/>
        </a:spcAft>
        <a:defRPr sz="2800" b="1">
          <a:solidFill>
            <a:schemeClr val="tx1"/>
          </a:solidFill>
          <a:latin typeface="Arial" charset="0"/>
          <a:ea typeface="ＭＳ Ｐゴシック" charset="-128"/>
          <a:cs typeface="ＭＳ Ｐゴシック" charset="-128"/>
        </a:defRPr>
      </a:lvl2pPr>
      <a:lvl3pPr algn="l" defTabSz="457200" rtl="0" eaLnBrk="1" fontAlgn="base" hangingPunct="1">
        <a:spcBef>
          <a:spcPct val="0"/>
        </a:spcBef>
        <a:spcAft>
          <a:spcPct val="0"/>
        </a:spcAft>
        <a:defRPr sz="2800" b="1">
          <a:solidFill>
            <a:schemeClr val="tx1"/>
          </a:solidFill>
          <a:latin typeface="Arial" charset="0"/>
          <a:ea typeface="ＭＳ Ｐゴシック" charset="-128"/>
          <a:cs typeface="ＭＳ Ｐゴシック" charset="-128"/>
        </a:defRPr>
      </a:lvl3pPr>
      <a:lvl4pPr algn="l" defTabSz="457200" rtl="0" eaLnBrk="1" fontAlgn="base" hangingPunct="1">
        <a:spcBef>
          <a:spcPct val="0"/>
        </a:spcBef>
        <a:spcAft>
          <a:spcPct val="0"/>
        </a:spcAft>
        <a:defRPr sz="2800" b="1">
          <a:solidFill>
            <a:schemeClr val="tx1"/>
          </a:solidFill>
          <a:latin typeface="Arial" charset="0"/>
          <a:ea typeface="ＭＳ Ｐゴシック" charset="-128"/>
          <a:cs typeface="ＭＳ Ｐゴシック" charset="-128"/>
        </a:defRPr>
      </a:lvl4pPr>
      <a:lvl5pPr algn="l" defTabSz="457200" rtl="0" eaLnBrk="1" fontAlgn="base" hangingPunct="1">
        <a:spcBef>
          <a:spcPct val="0"/>
        </a:spcBef>
        <a:spcAft>
          <a:spcPct val="0"/>
        </a:spcAft>
        <a:defRPr sz="2800" b="1">
          <a:solidFill>
            <a:schemeClr val="tx1"/>
          </a:solidFill>
          <a:latin typeface="Arial" charset="0"/>
          <a:ea typeface="ＭＳ Ｐゴシック" charset="-128"/>
          <a:cs typeface="ＭＳ Ｐゴシック" charset="-128"/>
        </a:defRPr>
      </a:lvl5pPr>
      <a:lvl6pPr marL="457200" algn="l" defTabSz="457200" rtl="0" eaLnBrk="1" fontAlgn="base" hangingPunct="1">
        <a:spcBef>
          <a:spcPct val="0"/>
        </a:spcBef>
        <a:spcAft>
          <a:spcPct val="0"/>
        </a:spcAft>
        <a:defRPr sz="2200" b="1">
          <a:solidFill>
            <a:schemeClr val="tx1"/>
          </a:solidFill>
          <a:latin typeface="Arial" charset="0"/>
          <a:ea typeface="ＭＳ Ｐゴシック" charset="-128"/>
          <a:cs typeface="ＭＳ Ｐゴシック" charset="-128"/>
        </a:defRPr>
      </a:lvl6pPr>
      <a:lvl7pPr marL="914400" algn="l" defTabSz="457200" rtl="0" eaLnBrk="1" fontAlgn="base" hangingPunct="1">
        <a:spcBef>
          <a:spcPct val="0"/>
        </a:spcBef>
        <a:spcAft>
          <a:spcPct val="0"/>
        </a:spcAft>
        <a:defRPr sz="2200" b="1">
          <a:solidFill>
            <a:schemeClr val="tx1"/>
          </a:solidFill>
          <a:latin typeface="Arial" charset="0"/>
          <a:ea typeface="ＭＳ Ｐゴシック" charset="-128"/>
          <a:cs typeface="ＭＳ Ｐゴシック" charset="-128"/>
        </a:defRPr>
      </a:lvl7pPr>
      <a:lvl8pPr marL="1371600" algn="l" defTabSz="457200" rtl="0" eaLnBrk="1" fontAlgn="base" hangingPunct="1">
        <a:spcBef>
          <a:spcPct val="0"/>
        </a:spcBef>
        <a:spcAft>
          <a:spcPct val="0"/>
        </a:spcAft>
        <a:defRPr sz="2200" b="1">
          <a:solidFill>
            <a:schemeClr val="tx1"/>
          </a:solidFill>
          <a:latin typeface="Arial" charset="0"/>
          <a:ea typeface="ＭＳ Ｐゴシック" charset="-128"/>
          <a:cs typeface="ＭＳ Ｐゴシック" charset="-128"/>
        </a:defRPr>
      </a:lvl8pPr>
      <a:lvl9pPr marL="1828800" algn="l" defTabSz="457200" rtl="0" eaLnBrk="1" fontAlgn="base" hangingPunct="1">
        <a:spcBef>
          <a:spcPct val="0"/>
        </a:spcBef>
        <a:spcAft>
          <a:spcPct val="0"/>
        </a:spcAft>
        <a:defRPr sz="22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ts val="2400"/>
        </a:spcBef>
        <a:spcAft>
          <a:spcPct val="0"/>
        </a:spcAft>
        <a:defRPr sz="2600" kern="1200">
          <a:solidFill>
            <a:schemeClr val="tx1"/>
          </a:solidFill>
          <a:latin typeface="微软雅黑" pitchFamily="34" charset="-122"/>
          <a:ea typeface="ＭＳ Ｐゴシック" charset="-128"/>
          <a:cs typeface="ＭＳ Ｐゴシック" charset="-128"/>
        </a:defRPr>
      </a:lvl1pPr>
      <a:lvl2pPr marL="457200" indent="-457200" algn="l" defTabSz="457200" rtl="0" eaLnBrk="1" fontAlgn="base" hangingPunct="1">
        <a:spcBef>
          <a:spcPts val="440"/>
        </a:spcBef>
        <a:spcAft>
          <a:spcPct val="0"/>
        </a:spcAft>
        <a:buSzPct val="78000"/>
        <a:buBlip>
          <a:blip r:embed="rId11"/>
        </a:buBlip>
        <a:defRPr sz="2400" kern="1200">
          <a:solidFill>
            <a:schemeClr val="tx1"/>
          </a:solidFill>
          <a:latin typeface="微软雅黑" pitchFamily="34" charset="-122"/>
          <a:ea typeface="ＭＳ Ｐゴシック" charset="-128"/>
          <a:cs typeface="+mn-cs"/>
        </a:defRPr>
      </a:lvl2pPr>
      <a:lvl3pPr marL="730250" indent="-228600" algn="l" defTabSz="457200" rtl="0" eaLnBrk="1" fontAlgn="base" hangingPunct="1">
        <a:spcBef>
          <a:spcPts val="475"/>
        </a:spcBef>
        <a:spcAft>
          <a:spcPct val="0"/>
        </a:spcAft>
        <a:buFont typeface="Arial" charset="0"/>
        <a:buChar char="•"/>
        <a:defRPr sz="2200" kern="1200">
          <a:solidFill>
            <a:schemeClr val="tx1"/>
          </a:solidFill>
          <a:latin typeface="微软雅黑" pitchFamily="34" charset="-122"/>
          <a:ea typeface="ＭＳ Ｐゴシック" charset="-128"/>
          <a:cs typeface="+mn-cs"/>
        </a:defRPr>
      </a:lvl3pPr>
      <a:lvl4pPr marL="1005205" indent="-228600" algn="l" defTabSz="457200" rtl="0" eaLnBrk="1" fontAlgn="base" hangingPunct="1">
        <a:spcBef>
          <a:spcPts val="440"/>
        </a:spcBef>
        <a:spcAft>
          <a:spcPct val="0"/>
        </a:spcAft>
        <a:buFont typeface="Arial" charset="0"/>
        <a:buChar char="–"/>
        <a:defRPr sz="2000" kern="1200">
          <a:solidFill>
            <a:schemeClr val="tx1"/>
          </a:solidFill>
          <a:latin typeface="微软雅黑" pitchFamily="34" charset="-122"/>
          <a:ea typeface="ＭＳ Ｐゴシック" charset="-128"/>
          <a:cs typeface="+mn-cs"/>
        </a:defRPr>
      </a:lvl4pPr>
      <a:lvl5pPr marL="1187450" indent="-228600" algn="l" defTabSz="457200" rtl="0" eaLnBrk="1" fontAlgn="base" hangingPunct="1">
        <a:spcBef>
          <a:spcPct val="20000"/>
        </a:spcBef>
        <a:spcAft>
          <a:spcPct val="0"/>
        </a:spcAft>
        <a:buFont typeface="Arial" charset="0"/>
        <a:buChar char="»"/>
        <a:defRPr kern="1200">
          <a:solidFill>
            <a:schemeClr val="tx1"/>
          </a:solidFill>
          <a:latin typeface="微软雅黑" pitchFamily="34" charset="-122"/>
          <a:ea typeface="ＭＳ Ｐゴシック" charset="-128"/>
          <a:cs typeface="+mn-cs"/>
        </a:defRPr>
      </a:lvl5pPr>
      <a:lvl6pPr marL="2514600" indent="-228600" algn="l" defTabSz="4572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charset="0"/>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等线" pitchFamily="2" charset="-122"/>
                <a:cs typeface="+mn-cs"/>
              </a:rPr>
              <a:t>2019/3/22 Friday</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等线" pitchFamily="2" charset="-122"/>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等线" pitchFamily="2" charset="-122"/>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等线"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等线" pitchFamily="2" charset="-122"/>
              <a:cs typeface="+mn-cs"/>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r="11328"/>
          <a:stretch>
            <a:fillRect/>
          </a:stretch>
        </p:blipFill>
        <p:spPr>
          <a:xfrm>
            <a:off x="0" y="0"/>
            <a:ext cx="9144000" cy="6858000"/>
          </a:xfrm>
          <a:prstGeom prst="rect">
            <a:avLst/>
          </a:prstGeom>
          <a:noFill/>
        </p:spPr>
      </p:pic>
      <p:sp>
        <p:nvSpPr>
          <p:cNvPr id="3" name="椭圆 2"/>
          <p:cNvSpPr/>
          <p:nvPr/>
        </p:nvSpPr>
        <p:spPr>
          <a:xfrm>
            <a:off x="2624934" y="1129509"/>
            <a:ext cx="4356891" cy="4356891"/>
          </a:xfrm>
          <a:prstGeom prst="ellipse">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074" name="Rectangle 8"/>
          <p:cNvSpPr>
            <a:spLocks noGrp="1"/>
          </p:cNvSpPr>
          <p:nvPr>
            <p:ph type="ctrTitle" idx="4294967295"/>
          </p:nvPr>
        </p:nvSpPr>
        <p:spPr>
          <a:xfrm>
            <a:off x="2828529" y="2744790"/>
            <a:ext cx="3949700" cy="960435"/>
          </a:xfrm>
          <a:prstGeom prst="rect">
            <a:avLst/>
          </a:prstGeom>
        </p:spPr>
        <p:txBody>
          <a:bodyPr/>
          <a:lstStyle/>
          <a:p>
            <a:pPr eaLnBrk="1" hangingPunct="1"/>
            <a:r>
              <a:rPr lang="zh-CN" altLang="en-US" sz="4800" dirty="0">
                <a:solidFill>
                  <a:schemeClr val="bg1"/>
                </a:solidFill>
                <a:ea typeface="微软雅黑" pitchFamily="34" charset="-122"/>
              </a:rPr>
              <a:t>叉车安全管理</a:t>
            </a:r>
            <a:endParaRPr sz="4800" dirty="0">
              <a:solidFill>
                <a:schemeClr val="bg1"/>
              </a:solidFill>
              <a:ea typeface="微软雅黑" pitchFamily="34" charset="-122"/>
            </a:endParaRPr>
          </a:p>
        </p:txBody>
      </p:sp>
      <p:sp>
        <p:nvSpPr>
          <p:cNvPr id="4" name="弧形 3"/>
          <p:cNvSpPr/>
          <p:nvPr/>
        </p:nvSpPr>
        <p:spPr>
          <a:xfrm>
            <a:off x="2183210" y="604838"/>
            <a:ext cx="5240338" cy="5240338"/>
          </a:xfrm>
          <a:prstGeom prst="arc">
            <a:avLst>
              <a:gd name="adj1" fmla="val 16200000"/>
              <a:gd name="adj2" fmla="val 3585715"/>
            </a:avLst>
          </a:prstGeom>
          <a:ln w="22225">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5" name="椭圆 4"/>
          <p:cNvSpPr/>
          <p:nvPr/>
        </p:nvSpPr>
        <p:spPr>
          <a:xfrm>
            <a:off x="4727179" y="542925"/>
            <a:ext cx="152400" cy="1524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 name="椭圆 7"/>
          <p:cNvSpPr/>
          <p:nvPr/>
        </p:nvSpPr>
        <p:spPr>
          <a:xfrm>
            <a:off x="6068616" y="5437188"/>
            <a:ext cx="111125" cy="11112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 name="弧形 5"/>
          <p:cNvSpPr/>
          <p:nvPr/>
        </p:nvSpPr>
        <p:spPr>
          <a:xfrm>
            <a:off x="2512021" y="981871"/>
            <a:ext cx="4582715" cy="4582715"/>
          </a:xfrm>
          <a:prstGeom prst="arc">
            <a:avLst>
              <a:gd name="adj1" fmla="val 1941755"/>
              <a:gd name="adj2" fmla="val 12778246"/>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0" name="椭圆 9"/>
          <p:cNvSpPr/>
          <p:nvPr/>
        </p:nvSpPr>
        <p:spPr>
          <a:xfrm>
            <a:off x="2828529" y="1952625"/>
            <a:ext cx="114696" cy="11469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椭圆 10"/>
          <p:cNvSpPr/>
          <p:nvPr/>
        </p:nvSpPr>
        <p:spPr>
          <a:xfrm>
            <a:off x="6700843" y="4456510"/>
            <a:ext cx="72628" cy="7262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弧形 11"/>
          <p:cNvSpPr/>
          <p:nvPr/>
        </p:nvSpPr>
        <p:spPr>
          <a:xfrm>
            <a:off x="1822351" y="135535"/>
            <a:ext cx="5962053" cy="5962053"/>
          </a:xfrm>
          <a:prstGeom prst="arc">
            <a:avLst>
              <a:gd name="adj1" fmla="val 7366822"/>
              <a:gd name="adj2" fmla="val 18191278"/>
            </a:avLst>
          </a:prstGeom>
          <a:ln w="22225">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3" name="椭圆 12"/>
          <p:cNvSpPr/>
          <p:nvPr/>
        </p:nvSpPr>
        <p:spPr>
          <a:xfrm>
            <a:off x="6375004" y="542925"/>
            <a:ext cx="186534" cy="18653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椭圆 13"/>
          <p:cNvSpPr/>
          <p:nvPr/>
        </p:nvSpPr>
        <p:spPr>
          <a:xfrm>
            <a:off x="3135512" y="5569941"/>
            <a:ext cx="93267" cy="932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 name="弧形 14"/>
          <p:cNvSpPr/>
          <p:nvPr/>
        </p:nvSpPr>
        <p:spPr>
          <a:xfrm>
            <a:off x="2331593" y="981871"/>
            <a:ext cx="5272383" cy="5272383"/>
          </a:xfrm>
          <a:prstGeom prst="arc">
            <a:avLst>
              <a:gd name="adj1" fmla="val 1957033"/>
              <a:gd name="adj2" fmla="val 6640612"/>
            </a:avLst>
          </a:prstGeom>
          <a:ln w="22225">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6" name="椭圆 15"/>
          <p:cNvSpPr/>
          <p:nvPr/>
        </p:nvSpPr>
        <p:spPr>
          <a:xfrm>
            <a:off x="7108476" y="5022850"/>
            <a:ext cx="111125" cy="11112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 name="椭圆 16"/>
          <p:cNvSpPr/>
          <p:nvPr/>
        </p:nvSpPr>
        <p:spPr>
          <a:xfrm>
            <a:off x="3976656" y="6027896"/>
            <a:ext cx="111125" cy="11112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rcRect l="14102" r="20003" b="1061"/>
          <a:stretch>
            <a:fillRect/>
          </a:stretch>
        </p:blipFill>
        <p:spPr>
          <a:xfrm>
            <a:off x="855772" y="1088149"/>
            <a:ext cx="1104834" cy="1104834"/>
          </a:xfrm>
          <a:custGeom>
            <a:avLst/>
            <a:gdLst>
              <a:gd name="connsiteX0" fmla="*/ 1390019 w 2780038"/>
              <a:gd name="connsiteY0" fmla="*/ 0 h 2780038"/>
              <a:gd name="connsiteX1" fmla="*/ 2780038 w 2780038"/>
              <a:gd name="connsiteY1" fmla="*/ 1390019 h 2780038"/>
              <a:gd name="connsiteX2" fmla="*/ 1390019 w 2780038"/>
              <a:gd name="connsiteY2" fmla="*/ 2780038 h 2780038"/>
              <a:gd name="connsiteX3" fmla="*/ 0 w 2780038"/>
              <a:gd name="connsiteY3" fmla="*/ 1390019 h 2780038"/>
              <a:gd name="connsiteX4" fmla="*/ 1390019 w 2780038"/>
              <a:gd name="connsiteY4" fmla="*/ 0 h 278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038" h="2780038">
                <a:moveTo>
                  <a:pt x="1390019" y="0"/>
                </a:moveTo>
                <a:cubicBezTo>
                  <a:pt x="2157705" y="0"/>
                  <a:pt x="2780038" y="622333"/>
                  <a:pt x="2780038" y="1390019"/>
                </a:cubicBezTo>
                <a:cubicBezTo>
                  <a:pt x="2780038" y="2157705"/>
                  <a:pt x="2157705" y="2780038"/>
                  <a:pt x="1390019" y="2780038"/>
                </a:cubicBezTo>
                <a:cubicBezTo>
                  <a:pt x="622333" y="2780038"/>
                  <a:pt x="0" y="2157705"/>
                  <a:pt x="0" y="1390019"/>
                </a:cubicBezTo>
                <a:cubicBezTo>
                  <a:pt x="0" y="622333"/>
                  <a:pt x="622333" y="0"/>
                  <a:pt x="1390019" y="0"/>
                </a:cubicBezTo>
                <a:close/>
              </a:path>
            </a:pathLst>
          </a:custGeom>
        </p:spPr>
      </p:pic>
      <p:sp>
        <p:nvSpPr>
          <p:cNvPr id="6" name="椭圆 5"/>
          <p:cNvSpPr/>
          <p:nvPr/>
        </p:nvSpPr>
        <p:spPr>
          <a:xfrm>
            <a:off x="855772" y="1088149"/>
            <a:ext cx="1104834" cy="1104834"/>
          </a:xfrm>
          <a:prstGeom prst="ellipse">
            <a:avLst/>
          </a:prstGeom>
          <a:solidFill>
            <a:schemeClr val="tx1">
              <a:alpha val="4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弧形 6"/>
          <p:cNvSpPr/>
          <p:nvPr/>
        </p:nvSpPr>
        <p:spPr>
          <a:xfrm rot="10073545">
            <a:off x="812088" y="1042507"/>
            <a:ext cx="1196120" cy="1196120"/>
          </a:xfrm>
          <a:prstGeom prst="arc">
            <a:avLst>
              <a:gd name="adj1" fmla="val 14071126"/>
              <a:gd name="adj2" fmla="val 5610563"/>
            </a:avLst>
          </a:prstGeom>
          <a:ln w="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8" name="弧形 7"/>
          <p:cNvSpPr/>
          <p:nvPr/>
        </p:nvSpPr>
        <p:spPr>
          <a:xfrm>
            <a:off x="755118" y="987494"/>
            <a:ext cx="1306142" cy="1306142"/>
          </a:xfrm>
          <a:prstGeom prst="arc">
            <a:avLst>
              <a:gd name="adj1" fmla="val 16001942"/>
              <a:gd name="adj2" fmla="val 5610563"/>
            </a:avLst>
          </a:prstGeom>
          <a:ln w="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9" name="椭圆 8"/>
          <p:cNvSpPr/>
          <p:nvPr/>
        </p:nvSpPr>
        <p:spPr>
          <a:xfrm>
            <a:off x="1266825" y="1015251"/>
            <a:ext cx="73736" cy="73736"/>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0" name="椭圆 9"/>
          <p:cNvSpPr/>
          <p:nvPr/>
        </p:nvSpPr>
        <p:spPr>
          <a:xfrm>
            <a:off x="1303693" y="2238979"/>
            <a:ext cx="93994" cy="9399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 name="矩形 1"/>
          <p:cNvSpPr/>
          <p:nvPr/>
        </p:nvSpPr>
        <p:spPr>
          <a:xfrm>
            <a:off x="1065147" y="1417435"/>
            <a:ext cx="697627" cy="400110"/>
          </a:xfrm>
          <a:prstGeom prst="rect">
            <a:avLst/>
          </a:prstGeom>
        </p:spPr>
        <p:txBody>
          <a:bodyPr wrap="none">
            <a:spAutoFit/>
          </a:bodyPr>
          <a:lstStyle/>
          <a:p>
            <a:r>
              <a:rPr lang="zh-CN" altLang="en-US" sz="2000" b="1" dirty="0">
                <a:solidFill>
                  <a:schemeClr val="bg1"/>
                </a:solidFill>
                <a:ea typeface="微软雅黑" pitchFamily="34" charset="-122"/>
              </a:rPr>
              <a:t>行驶</a:t>
            </a:r>
          </a:p>
        </p:txBody>
      </p:sp>
      <p:cxnSp>
        <p:nvCxnSpPr>
          <p:cNvPr id="12" name="直接连接符 11"/>
          <p:cNvCxnSpPr/>
          <p:nvPr/>
        </p:nvCxnSpPr>
        <p:spPr>
          <a:xfrm>
            <a:off x="1350690" y="2285976"/>
            <a:ext cx="0" cy="4572024"/>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椭圆 12"/>
          <p:cNvSpPr/>
          <p:nvPr/>
        </p:nvSpPr>
        <p:spPr>
          <a:xfrm>
            <a:off x="1092998" y="2499521"/>
            <a:ext cx="515384" cy="51538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椭圆 13"/>
          <p:cNvSpPr/>
          <p:nvPr/>
        </p:nvSpPr>
        <p:spPr>
          <a:xfrm>
            <a:off x="1092998" y="3631967"/>
            <a:ext cx="515384" cy="51538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 name="椭圆 14"/>
          <p:cNvSpPr/>
          <p:nvPr/>
        </p:nvSpPr>
        <p:spPr>
          <a:xfrm>
            <a:off x="1092998" y="4691493"/>
            <a:ext cx="515384" cy="51538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椭圆 15"/>
          <p:cNvSpPr/>
          <p:nvPr/>
        </p:nvSpPr>
        <p:spPr>
          <a:xfrm>
            <a:off x="1092998" y="5702263"/>
            <a:ext cx="515384" cy="51538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164349" y="2521812"/>
            <a:ext cx="352424" cy="461665"/>
          </a:xfrm>
          <a:prstGeom prst="rect">
            <a:avLst/>
          </a:prstGeom>
          <a:noFill/>
        </p:spPr>
        <p:txBody>
          <a:bodyPr wrap="square" rtlCol="0">
            <a:spAutoFit/>
          </a:bodyPr>
          <a:lstStyle/>
          <a:p>
            <a:r>
              <a:rPr lang="en-US" altLang="zh-CN" sz="2400" b="1" dirty="0">
                <a:solidFill>
                  <a:schemeClr val="bg1"/>
                </a:solidFill>
                <a:latin typeface="微软雅黑" pitchFamily="34" charset="-122"/>
                <a:ea typeface="微软雅黑" pitchFamily="34" charset="-122"/>
              </a:rPr>
              <a:t>1</a:t>
            </a:r>
            <a:endParaRPr lang="zh-CN" altLang="en-US" sz="2400" b="1" dirty="0">
              <a:solidFill>
                <a:schemeClr val="bg1"/>
              </a:solidFill>
              <a:latin typeface="微软雅黑" pitchFamily="34" charset="-122"/>
              <a:ea typeface="微软雅黑" pitchFamily="34" charset="-122"/>
            </a:endParaRPr>
          </a:p>
        </p:txBody>
      </p:sp>
      <p:sp>
        <p:nvSpPr>
          <p:cNvPr id="18" name="文本框 17"/>
          <p:cNvSpPr txBox="1"/>
          <p:nvPr/>
        </p:nvSpPr>
        <p:spPr>
          <a:xfrm>
            <a:off x="1164349" y="3646102"/>
            <a:ext cx="352424" cy="461665"/>
          </a:xfrm>
          <a:prstGeom prst="rect">
            <a:avLst/>
          </a:prstGeom>
          <a:noFill/>
        </p:spPr>
        <p:txBody>
          <a:bodyPr wrap="square" rtlCol="0">
            <a:spAutoFit/>
          </a:bodyPr>
          <a:lstStyle/>
          <a:p>
            <a:r>
              <a:rPr lang="en-US" altLang="zh-CN" sz="2400" b="1" dirty="0">
                <a:solidFill>
                  <a:schemeClr val="bg1"/>
                </a:solidFill>
                <a:latin typeface="微软雅黑" pitchFamily="34" charset="-122"/>
                <a:ea typeface="微软雅黑" pitchFamily="34" charset="-122"/>
              </a:rPr>
              <a:t>2</a:t>
            </a:r>
            <a:endParaRPr lang="zh-CN" altLang="en-US" sz="2400" b="1" dirty="0">
              <a:solidFill>
                <a:schemeClr val="bg1"/>
              </a:solidFill>
              <a:latin typeface="微软雅黑" pitchFamily="34" charset="-122"/>
              <a:ea typeface="微软雅黑" pitchFamily="34" charset="-122"/>
            </a:endParaRPr>
          </a:p>
        </p:txBody>
      </p:sp>
      <p:sp>
        <p:nvSpPr>
          <p:cNvPr id="19" name="文本框 18"/>
          <p:cNvSpPr txBox="1"/>
          <p:nvPr/>
        </p:nvSpPr>
        <p:spPr>
          <a:xfrm>
            <a:off x="1174478" y="4714803"/>
            <a:ext cx="352424" cy="461665"/>
          </a:xfrm>
          <a:prstGeom prst="rect">
            <a:avLst/>
          </a:prstGeom>
          <a:noFill/>
        </p:spPr>
        <p:txBody>
          <a:bodyPr wrap="square" rtlCol="0">
            <a:spAutoFit/>
          </a:bodyPr>
          <a:lstStyle/>
          <a:p>
            <a:r>
              <a:rPr lang="en-US" altLang="zh-CN" sz="2400" b="1" dirty="0">
                <a:solidFill>
                  <a:schemeClr val="bg1"/>
                </a:solidFill>
                <a:latin typeface="微软雅黑" pitchFamily="34" charset="-122"/>
                <a:ea typeface="微软雅黑" pitchFamily="34" charset="-122"/>
              </a:rPr>
              <a:t>3</a:t>
            </a:r>
            <a:endParaRPr lang="zh-CN" altLang="en-US" sz="2400" b="1" dirty="0">
              <a:solidFill>
                <a:schemeClr val="bg1"/>
              </a:solidFill>
              <a:latin typeface="微软雅黑" pitchFamily="34" charset="-122"/>
              <a:ea typeface="微软雅黑" pitchFamily="34" charset="-122"/>
            </a:endParaRPr>
          </a:p>
        </p:txBody>
      </p:sp>
      <p:sp>
        <p:nvSpPr>
          <p:cNvPr id="20" name="文本框 19"/>
          <p:cNvSpPr txBox="1"/>
          <p:nvPr/>
        </p:nvSpPr>
        <p:spPr>
          <a:xfrm>
            <a:off x="1164349" y="5721727"/>
            <a:ext cx="352424" cy="461665"/>
          </a:xfrm>
          <a:prstGeom prst="rect">
            <a:avLst/>
          </a:prstGeom>
          <a:noFill/>
        </p:spPr>
        <p:txBody>
          <a:bodyPr wrap="square" rtlCol="0">
            <a:spAutoFit/>
          </a:bodyPr>
          <a:lstStyle/>
          <a:p>
            <a:r>
              <a:rPr lang="en-US" altLang="zh-CN" sz="2400" b="1" dirty="0">
                <a:solidFill>
                  <a:schemeClr val="bg1"/>
                </a:solidFill>
                <a:latin typeface="微软雅黑" pitchFamily="34" charset="-122"/>
                <a:ea typeface="微软雅黑" pitchFamily="34" charset="-122"/>
              </a:rPr>
              <a:t>4</a:t>
            </a:r>
            <a:endParaRPr lang="zh-CN" altLang="en-US" sz="2400" b="1" dirty="0">
              <a:solidFill>
                <a:schemeClr val="bg1"/>
              </a:solidFill>
              <a:latin typeface="微软雅黑" pitchFamily="34" charset="-122"/>
              <a:ea typeface="微软雅黑" pitchFamily="34" charset="-122"/>
            </a:endParaRPr>
          </a:p>
        </p:txBody>
      </p:sp>
      <p:sp>
        <p:nvSpPr>
          <p:cNvPr id="21" name="矩形 20"/>
          <p:cNvSpPr/>
          <p:nvPr/>
        </p:nvSpPr>
        <p:spPr>
          <a:xfrm>
            <a:off x="1692985" y="2567978"/>
            <a:ext cx="6962126" cy="400110"/>
          </a:xfrm>
          <a:prstGeom prst="rect">
            <a:avLst/>
          </a:prstGeom>
        </p:spPr>
        <p:txBody>
          <a:bodyPr wrap="square">
            <a:spAutoFit/>
          </a:bodyPr>
          <a:lstStyle/>
          <a:p>
            <a:pPr eaLnBrk="1" hangingPunct="1"/>
            <a:r>
              <a:rPr lang="zh-CN" altLang="en-US" sz="2000" dirty="0">
                <a:latin typeface="微软雅黑" pitchFamily="34" charset="-122"/>
                <a:ea typeface="微软雅黑" pitchFamily="34" charset="-122"/>
              </a:rPr>
              <a:t>行驶时，货叉底端距地高度应保持</a:t>
            </a:r>
            <a:r>
              <a:rPr lang="en-US" altLang="zh-CN" sz="2000" dirty="0">
                <a:latin typeface="微软雅黑" pitchFamily="34" charset="-122"/>
                <a:ea typeface="微软雅黑" pitchFamily="34" charset="-122"/>
              </a:rPr>
              <a:t>300-400mm,</a:t>
            </a:r>
            <a:r>
              <a:rPr lang="zh-CN" altLang="en-US" sz="2000" dirty="0">
                <a:latin typeface="微软雅黑" pitchFamily="34" charset="-122"/>
                <a:ea typeface="微软雅黑" pitchFamily="34" charset="-122"/>
              </a:rPr>
              <a:t>门架须后倾。</a:t>
            </a:r>
            <a:endParaRPr lang="zh-CN" altLang="en-US" sz="2000" dirty="0"/>
          </a:p>
        </p:txBody>
      </p:sp>
      <p:sp>
        <p:nvSpPr>
          <p:cNvPr id="22" name="矩形 21"/>
          <p:cNvSpPr/>
          <p:nvPr/>
        </p:nvSpPr>
        <p:spPr>
          <a:xfrm>
            <a:off x="1703114" y="3099899"/>
            <a:ext cx="7021786" cy="1477328"/>
          </a:xfrm>
          <a:prstGeom prst="rect">
            <a:avLst/>
          </a:prstGeom>
        </p:spPr>
        <p:txBody>
          <a:bodyPr wrap="square">
            <a:spAutoFit/>
          </a:bodyPr>
          <a:lstStyle/>
          <a:p>
            <a:pPr>
              <a:lnSpc>
                <a:spcPct val="150000"/>
              </a:lnSpc>
            </a:pPr>
            <a:r>
              <a:rPr lang="zh-CN" altLang="en-US" sz="2000" dirty="0">
                <a:latin typeface="微软雅黑" pitchFamily="34" charset="-122"/>
                <a:ea typeface="微软雅黑" pitchFamily="34" charset="-122"/>
              </a:rPr>
              <a:t>行驶时不得货叉升得太高。进出作业现场或行驶途中，要注意上空将有无障阻物刮碰。载物行驶时</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货叉不准升得太高，影响叉车的稳定性。 </a:t>
            </a:r>
          </a:p>
        </p:txBody>
      </p:sp>
      <p:sp>
        <p:nvSpPr>
          <p:cNvPr id="23" name="矩形 22"/>
          <p:cNvSpPr/>
          <p:nvPr/>
        </p:nvSpPr>
        <p:spPr>
          <a:xfrm>
            <a:off x="1692985" y="4650985"/>
            <a:ext cx="5699532" cy="553998"/>
          </a:xfrm>
          <a:prstGeom prst="rect">
            <a:avLst/>
          </a:prstGeom>
        </p:spPr>
        <p:txBody>
          <a:bodyPr wrap="square">
            <a:spAutoFit/>
          </a:bodyPr>
          <a:lstStyle/>
          <a:p>
            <a:pPr>
              <a:lnSpc>
                <a:spcPct val="150000"/>
              </a:lnSpc>
            </a:pPr>
            <a:r>
              <a:rPr lang="zh-CN" altLang="en-US" sz="2000" dirty="0">
                <a:latin typeface="微软雅黑" pitchFamily="34" charset="-122"/>
                <a:ea typeface="微软雅黑" pitchFamily="34" charset="-122"/>
              </a:rPr>
              <a:t>卸货后应先降落货叉至正常的行驶位置后再行驶。 </a:t>
            </a:r>
          </a:p>
        </p:txBody>
      </p:sp>
      <p:sp>
        <p:nvSpPr>
          <p:cNvPr id="24" name="矩形 23"/>
          <p:cNvSpPr/>
          <p:nvPr/>
        </p:nvSpPr>
        <p:spPr>
          <a:xfrm>
            <a:off x="1692984" y="5403610"/>
            <a:ext cx="7031915" cy="1015663"/>
          </a:xfrm>
          <a:prstGeom prst="rect">
            <a:avLst/>
          </a:prstGeom>
        </p:spPr>
        <p:txBody>
          <a:bodyPr wrap="square">
            <a:spAutoFit/>
          </a:bodyPr>
          <a:lstStyle/>
          <a:p>
            <a:pPr>
              <a:lnSpc>
                <a:spcPct val="150000"/>
              </a:lnSpc>
            </a:pPr>
            <a:r>
              <a:rPr lang="zh-CN" altLang="en-US" sz="2000" dirty="0">
                <a:latin typeface="微软雅黑" pitchFamily="34" charset="-122"/>
                <a:ea typeface="微软雅黑" pitchFamily="34" charset="-122"/>
              </a:rPr>
              <a:t>转弯时，如附近有行人或车辆，应先发出行驶信号。禁止高速急转弯，高速急转弯会导致车辆失去横向稳定而倾翻。 </a:t>
            </a:r>
          </a:p>
        </p:txBody>
      </p:sp>
      <p:sp>
        <p:nvSpPr>
          <p:cNvPr id="25" name="Rectangle 949"/>
          <p:cNvSpPr>
            <a:spLocks noGrp="1" noChangeArrowheads="1"/>
          </p:cNvSpPr>
          <p:nvPr>
            <p:ph type="title"/>
          </p:nvPr>
        </p:nvSpPr>
        <p:spPr>
          <a:xfrm>
            <a:off x="2120346" y="161273"/>
            <a:ext cx="4875406" cy="514230"/>
          </a:xfrm>
        </p:spPr>
        <p:txBody>
          <a:bodyPr/>
          <a:lstStyle/>
          <a:p>
            <a:pPr algn="ctr" eaLnBrk="1" hangingPunct="1">
              <a:defRPr/>
            </a:pPr>
            <a:r>
              <a:rPr lang="zh-CN" altLang="en-US" dirty="0">
                <a:ea typeface="微软雅黑" pitchFamily="34" charset="-122"/>
              </a:rPr>
              <a:t>公司叉车安全操作流程</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rcRect l="14102" r="20003" b="1061"/>
          <a:stretch>
            <a:fillRect/>
          </a:stretch>
        </p:blipFill>
        <p:spPr>
          <a:xfrm>
            <a:off x="855772" y="1088149"/>
            <a:ext cx="1104834" cy="1104834"/>
          </a:xfrm>
          <a:custGeom>
            <a:avLst/>
            <a:gdLst>
              <a:gd name="connsiteX0" fmla="*/ 1390019 w 2780038"/>
              <a:gd name="connsiteY0" fmla="*/ 0 h 2780038"/>
              <a:gd name="connsiteX1" fmla="*/ 2780038 w 2780038"/>
              <a:gd name="connsiteY1" fmla="*/ 1390019 h 2780038"/>
              <a:gd name="connsiteX2" fmla="*/ 1390019 w 2780038"/>
              <a:gd name="connsiteY2" fmla="*/ 2780038 h 2780038"/>
              <a:gd name="connsiteX3" fmla="*/ 0 w 2780038"/>
              <a:gd name="connsiteY3" fmla="*/ 1390019 h 2780038"/>
              <a:gd name="connsiteX4" fmla="*/ 1390019 w 2780038"/>
              <a:gd name="connsiteY4" fmla="*/ 0 h 278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038" h="2780038">
                <a:moveTo>
                  <a:pt x="1390019" y="0"/>
                </a:moveTo>
                <a:cubicBezTo>
                  <a:pt x="2157705" y="0"/>
                  <a:pt x="2780038" y="622333"/>
                  <a:pt x="2780038" y="1390019"/>
                </a:cubicBezTo>
                <a:cubicBezTo>
                  <a:pt x="2780038" y="2157705"/>
                  <a:pt x="2157705" y="2780038"/>
                  <a:pt x="1390019" y="2780038"/>
                </a:cubicBezTo>
                <a:cubicBezTo>
                  <a:pt x="622333" y="2780038"/>
                  <a:pt x="0" y="2157705"/>
                  <a:pt x="0" y="1390019"/>
                </a:cubicBezTo>
                <a:cubicBezTo>
                  <a:pt x="0" y="622333"/>
                  <a:pt x="622333" y="0"/>
                  <a:pt x="1390019" y="0"/>
                </a:cubicBezTo>
                <a:close/>
              </a:path>
            </a:pathLst>
          </a:custGeom>
        </p:spPr>
      </p:pic>
      <p:sp>
        <p:nvSpPr>
          <p:cNvPr id="4" name="椭圆 3"/>
          <p:cNvSpPr/>
          <p:nvPr/>
        </p:nvSpPr>
        <p:spPr>
          <a:xfrm>
            <a:off x="855772" y="1088149"/>
            <a:ext cx="1104834" cy="1104834"/>
          </a:xfrm>
          <a:prstGeom prst="ellipse">
            <a:avLst/>
          </a:prstGeom>
          <a:solidFill>
            <a:schemeClr val="tx1">
              <a:alpha val="4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 name="弧形 4"/>
          <p:cNvSpPr/>
          <p:nvPr/>
        </p:nvSpPr>
        <p:spPr>
          <a:xfrm rot="10073545">
            <a:off x="812088" y="1042507"/>
            <a:ext cx="1196120" cy="1196120"/>
          </a:xfrm>
          <a:prstGeom prst="arc">
            <a:avLst>
              <a:gd name="adj1" fmla="val 14071126"/>
              <a:gd name="adj2" fmla="val 5610563"/>
            </a:avLst>
          </a:prstGeom>
          <a:ln w="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6" name="弧形 5"/>
          <p:cNvSpPr/>
          <p:nvPr/>
        </p:nvSpPr>
        <p:spPr>
          <a:xfrm>
            <a:off x="755118" y="987494"/>
            <a:ext cx="1306142" cy="1306142"/>
          </a:xfrm>
          <a:prstGeom prst="arc">
            <a:avLst>
              <a:gd name="adj1" fmla="val 16001942"/>
              <a:gd name="adj2" fmla="val 5610563"/>
            </a:avLst>
          </a:prstGeom>
          <a:ln w="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7" name="椭圆 6"/>
          <p:cNvSpPr/>
          <p:nvPr/>
        </p:nvSpPr>
        <p:spPr>
          <a:xfrm>
            <a:off x="1266825" y="1015251"/>
            <a:ext cx="73736" cy="73736"/>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 name="椭圆 7"/>
          <p:cNvSpPr/>
          <p:nvPr/>
        </p:nvSpPr>
        <p:spPr>
          <a:xfrm>
            <a:off x="1303693" y="2238979"/>
            <a:ext cx="93994" cy="9399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 name="矩形 8"/>
          <p:cNvSpPr/>
          <p:nvPr/>
        </p:nvSpPr>
        <p:spPr>
          <a:xfrm>
            <a:off x="1065147" y="1417435"/>
            <a:ext cx="697627" cy="400110"/>
          </a:xfrm>
          <a:prstGeom prst="rect">
            <a:avLst/>
          </a:prstGeom>
        </p:spPr>
        <p:txBody>
          <a:bodyPr wrap="none">
            <a:spAutoFit/>
          </a:bodyPr>
          <a:lstStyle/>
          <a:p>
            <a:r>
              <a:rPr lang="zh-CN" altLang="en-US" sz="2000" b="1" dirty="0">
                <a:solidFill>
                  <a:schemeClr val="bg1"/>
                </a:solidFill>
                <a:ea typeface="微软雅黑" pitchFamily="34" charset="-122"/>
              </a:rPr>
              <a:t>行驶</a:t>
            </a:r>
          </a:p>
        </p:txBody>
      </p:sp>
      <p:cxnSp>
        <p:nvCxnSpPr>
          <p:cNvPr id="10" name="直接连接符 9"/>
          <p:cNvCxnSpPr/>
          <p:nvPr/>
        </p:nvCxnSpPr>
        <p:spPr>
          <a:xfrm>
            <a:off x="1350690" y="2285976"/>
            <a:ext cx="0" cy="4572024"/>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椭圆 10"/>
          <p:cNvSpPr/>
          <p:nvPr/>
        </p:nvSpPr>
        <p:spPr>
          <a:xfrm>
            <a:off x="1092998" y="2499521"/>
            <a:ext cx="515384" cy="51538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椭圆 11"/>
          <p:cNvSpPr/>
          <p:nvPr/>
        </p:nvSpPr>
        <p:spPr>
          <a:xfrm>
            <a:off x="1092998" y="3631967"/>
            <a:ext cx="515384" cy="51538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椭圆 12"/>
          <p:cNvSpPr/>
          <p:nvPr/>
        </p:nvSpPr>
        <p:spPr>
          <a:xfrm>
            <a:off x="1092998" y="4691493"/>
            <a:ext cx="515384" cy="51538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椭圆 13"/>
          <p:cNvSpPr/>
          <p:nvPr/>
        </p:nvSpPr>
        <p:spPr>
          <a:xfrm>
            <a:off x="1092998" y="5702263"/>
            <a:ext cx="515384" cy="51538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164349" y="2521812"/>
            <a:ext cx="352424" cy="461665"/>
          </a:xfrm>
          <a:prstGeom prst="rect">
            <a:avLst/>
          </a:prstGeom>
          <a:noFill/>
        </p:spPr>
        <p:txBody>
          <a:bodyPr wrap="square" rtlCol="0">
            <a:spAutoFit/>
          </a:bodyPr>
          <a:lstStyle/>
          <a:p>
            <a:r>
              <a:rPr lang="en-US" altLang="zh-CN" sz="2400" b="1" dirty="0">
                <a:solidFill>
                  <a:schemeClr val="bg1"/>
                </a:solidFill>
                <a:latin typeface="微软雅黑" pitchFamily="34" charset="-122"/>
                <a:ea typeface="微软雅黑" pitchFamily="34" charset="-122"/>
              </a:rPr>
              <a:t>5</a:t>
            </a:r>
            <a:endParaRPr lang="zh-CN" altLang="en-US" sz="2400" b="1" dirty="0">
              <a:solidFill>
                <a:schemeClr val="bg1"/>
              </a:solidFill>
              <a:latin typeface="微软雅黑" pitchFamily="34" charset="-122"/>
              <a:ea typeface="微软雅黑" pitchFamily="34" charset="-122"/>
            </a:endParaRPr>
          </a:p>
        </p:txBody>
      </p:sp>
      <p:sp>
        <p:nvSpPr>
          <p:cNvPr id="16" name="文本框 15"/>
          <p:cNvSpPr txBox="1"/>
          <p:nvPr/>
        </p:nvSpPr>
        <p:spPr>
          <a:xfrm>
            <a:off x="1164349" y="3646102"/>
            <a:ext cx="352424" cy="461665"/>
          </a:xfrm>
          <a:prstGeom prst="rect">
            <a:avLst/>
          </a:prstGeom>
          <a:noFill/>
        </p:spPr>
        <p:txBody>
          <a:bodyPr wrap="square" rtlCol="0">
            <a:spAutoFit/>
          </a:bodyPr>
          <a:lstStyle/>
          <a:p>
            <a:r>
              <a:rPr lang="en-US" altLang="zh-CN" sz="2400" b="1" dirty="0">
                <a:solidFill>
                  <a:schemeClr val="bg1"/>
                </a:solidFill>
                <a:latin typeface="微软雅黑" pitchFamily="34" charset="-122"/>
                <a:ea typeface="微软雅黑" pitchFamily="34" charset="-122"/>
              </a:rPr>
              <a:t>6</a:t>
            </a:r>
            <a:endParaRPr lang="zh-CN" altLang="en-US" sz="2400" b="1" dirty="0">
              <a:solidFill>
                <a:schemeClr val="bg1"/>
              </a:solidFill>
              <a:latin typeface="微软雅黑" pitchFamily="34" charset="-122"/>
              <a:ea typeface="微软雅黑" pitchFamily="34" charset="-122"/>
            </a:endParaRPr>
          </a:p>
        </p:txBody>
      </p:sp>
      <p:sp>
        <p:nvSpPr>
          <p:cNvPr id="17" name="文本框 16"/>
          <p:cNvSpPr txBox="1"/>
          <p:nvPr/>
        </p:nvSpPr>
        <p:spPr>
          <a:xfrm>
            <a:off x="1174478" y="4714803"/>
            <a:ext cx="352424" cy="461665"/>
          </a:xfrm>
          <a:prstGeom prst="rect">
            <a:avLst/>
          </a:prstGeom>
          <a:noFill/>
        </p:spPr>
        <p:txBody>
          <a:bodyPr wrap="square" rtlCol="0">
            <a:spAutoFit/>
          </a:bodyPr>
          <a:lstStyle/>
          <a:p>
            <a:r>
              <a:rPr lang="en-US" altLang="zh-CN" sz="2400" b="1" dirty="0">
                <a:solidFill>
                  <a:schemeClr val="bg1"/>
                </a:solidFill>
                <a:latin typeface="微软雅黑" pitchFamily="34" charset="-122"/>
                <a:ea typeface="微软雅黑" pitchFamily="34" charset="-122"/>
              </a:rPr>
              <a:t>7</a:t>
            </a:r>
            <a:endParaRPr lang="zh-CN" altLang="en-US" sz="2400" b="1" dirty="0">
              <a:solidFill>
                <a:schemeClr val="bg1"/>
              </a:solidFill>
              <a:latin typeface="微软雅黑" pitchFamily="34" charset="-122"/>
              <a:ea typeface="微软雅黑" pitchFamily="34" charset="-122"/>
            </a:endParaRPr>
          </a:p>
        </p:txBody>
      </p:sp>
      <p:sp>
        <p:nvSpPr>
          <p:cNvPr id="18" name="文本框 17"/>
          <p:cNvSpPr txBox="1"/>
          <p:nvPr/>
        </p:nvSpPr>
        <p:spPr>
          <a:xfrm>
            <a:off x="1164349" y="5721727"/>
            <a:ext cx="352424" cy="461665"/>
          </a:xfrm>
          <a:prstGeom prst="rect">
            <a:avLst/>
          </a:prstGeom>
          <a:noFill/>
        </p:spPr>
        <p:txBody>
          <a:bodyPr wrap="square" rtlCol="0">
            <a:spAutoFit/>
          </a:bodyPr>
          <a:lstStyle/>
          <a:p>
            <a:r>
              <a:rPr lang="en-US" altLang="zh-CN" sz="2400" b="1" dirty="0">
                <a:solidFill>
                  <a:schemeClr val="bg1"/>
                </a:solidFill>
                <a:latin typeface="微软雅黑" pitchFamily="34" charset="-122"/>
                <a:ea typeface="微软雅黑" pitchFamily="34" charset="-122"/>
              </a:rPr>
              <a:t>8</a:t>
            </a:r>
            <a:endParaRPr lang="zh-CN" altLang="en-US" sz="2400" b="1" dirty="0">
              <a:solidFill>
                <a:schemeClr val="bg1"/>
              </a:solidFill>
              <a:latin typeface="微软雅黑" pitchFamily="34" charset="-122"/>
              <a:ea typeface="微软雅黑" pitchFamily="34" charset="-122"/>
            </a:endParaRPr>
          </a:p>
        </p:txBody>
      </p:sp>
      <p:sp>
        <p:nvSpPr>
          <p:cNvPr id="19" name="矩形 18"/>
          <p:cNvSpPr/>
          <p:nvPr/>
        </p:nvSpPr>
        <p:spPr>
          <a:xfrm>
            <a:off x="1692985" y="2265881"/>
            <a:ext cx="6927140" cy="1015663"/>
          </a:xfrm>
          <a:prstGeom prst="rect">
            <a:avLst/>
          </a:prstGeom>
        </p:spPr>
        <p:txBody>
          <a:bodyPr wrap="square">
            <a:spAutoFit/>
          </a:bodyPr>
          <a:lstStyle/>
          <a:p>
            <a:pPr>
              <a:lnSpc>
                <a:spcPct val="150000"/>
              </a:lnSpc>
            </a:pPr>
            <a:r>
              <a:rPr lang="zh-CN" altLang="en-US" sz="2000" dirty="0">
                <a:latin typeface="微软雅黑" pitchFamily="34" charset="-122"/>
                <a:ea typeface="微软雅黑" pitchFamily="34" charset="-122"/>
              </a:rPr>
              <a:t>行驶叉车在下坡时严禁熄火滑行，非特殊情况禁止载物行驶中急刹车。 </a:t>
            </a:r>
          </a:p>
        </p:txBody>
      </p:sp>
      <p:sp>
        <p:nvSpPr>
          <p:cNvPr id="20" name="矩形 19"/>
          <p:cNvSpPr/>
          <p:nvPr/>
        </p:nvSpPr>
        <p:spPr>
          <a:xfrm>
            <a:off x="1703114" y="3381827"/>
            <a:ext cx="6671686" cy="1015663"/>
          </a:xfrm>
          <a:prstGeom prst="rect">
            <a:avLst/>
          </a:prstGeom>
        </p:spPr>
        <p:txBody>
          <a:bodyPr wrap="square">
            <a:spAutoFit/>
          </a:bodyPr>
          <a:lstStyle/>
          <a:p>
            <a:pPr>
              <a:lnSpc>
                <a:spcPct val="150000"/>
              </a:lnSpc>
            </a:pPr>
            <a:r>
              <a:rPr lang="zh-CN" altLang="en-US" sz="2000" dirty="0">
                <a:latin typeface="微软雅黑" pitchFamily="34" charset="-122"/>
                <a:ea typeface="微软雅黑" pitchFamily="34" charset="-122"/>
              </a:rPr>
              <a:t>叉车在运行时要遵守厂内交通规则，必须与前面的车辆保持一定的安全距离。 </a:t>
            </a:r>
          </a:p>
        </p:txBody>
      </p:sp>
      <p:sp>
        <p:nvSpPr>
          <p:cNvPr id="21" name="矩形 20"/>
          <p:cNvSpPr/>
          <p:nvPr/>
        </p:nvSpPr>
        <p:spPr>
          <a:xfrm>
            <a:off x="1692985" y="4445103"/>
            <a:ext cx="6927140" cy="1015663"/>
          </a:xfrm>
          <a:prstGeom prst="rect">
            <a:avLst/>
          </a:prstGeom>
        </p:spPr>
        <p:txBody>
          <a:bodyPr wrap="square">
            <a:spAutoFit/>
          </a:bodyPr>
          <a:lstStyle/>
          <a:p>
            <a:pPr>
              <a:lnSpc>
                <a:spcPct val="150000"/>
              </a:lnSpc>
            </a:pPr>
            <a:r>
              <a:rPr lang="zh-CN" altLang="en-US" sz="2000" dirty="0">
                <a:latin typeface="微软雅黑" pitchFamily="34" charset="-122"/>
                <a:ea typeface="微软雅黑" pitchFamily="34" charset="-122"/>
              </a:rPr>
              <a:t>叉车运行时，载荷必须处于不防碍行驶的最低位置，门架要适当后倾。除堆垛或装车时，不得升高载荷。 </a:t>
            </a:r>
          </a:p>
        </p:txBody>
      </p:sp>
      <p:sp>
        <p:nvSpPr>
          <p:cNvPr id="22" name="矩形 21"/>
          <p:cNvSpPr/>
          <p:nvPr/>
        </p:nvSpPr>
        <p:spPr>
          <a:xfrm>
            <a:off x="1703113" y="5467596"/>
            <a:ext cx="6802711" cy="1015663"/>
          </a:xfrm>
          <a:prstGeom prst="rect">
            <a:avLst/>
          </a:prstGeom>
        </p:spPr>
        <p:txBody>
          <a:bodyPr wrap="square">
            <a:spAutoFit/>
          </a:bodyPr>
          <a:lstStyle/>
          <a:p>
            <a:pPr>
              <a:lnSpc>
                <a:spcPct val="150000"/>
              </a:lnSpc>
            </a:pPr>
            <a:r>
              <a:rPr lang="zh-CN" altLang="en-US" sz="2000" dirty="0">
                <a:latin typeface="微软雅黑" pitchFamily="34" charset="-122"/>
                <a:ea typeface="微软雅黑" pitchFamily="34" charset="-122"/>
              </a:rPr>
              <a:t>载物高度不得遮挡驾驶员视线。特殊情况物品影响前行视线时，倒车时要低速行驶 </a:t>
            </a:r>
          </a:p>
        </p:txBody>
      </p:sp>
      <p:sp>
        <p:nvSpPr>
          <p:cNvPr id="23" name="Rectangle 949"/>
          <p:cNvSpPr>
            <a:spLocks noGrp="1" noChangeArrowheads="1"/>
          </p:cNvSpPr>
          <p:nvPr>
            <p:ph type="title"/>
          </p:nvPr>
        </p:nvSpPr>
        <p:spPr>
          <a:xfrm>
            <a:off x="2120346" y="161273"/>
            <a:ext cx="4875406" cy="514230"/>
          </a:xfrm>
        </p:spPr>
        <p:txBody>
          <a:bodyPr/>
          <a:lstStyle/>
          <a:p>
            <a:pPr algn="ctr" eaLnBrk="1" hangingPunct="1">
              <a:defRPr/>
            </a:pPr>
            <a:r>
              <a:rPr lang="zh-CN" altLang="en-US" dirty="0">
                <a:ea typeface="微软雅黑" pitchFamily="34" charset="-122"/>
              </a:rPr>
              <a:t>公司叉车安全操作流程</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rcRect l="14102" r="20003" b="1061"/>
          <a:stretch>
            <a:fillRect/>
          </a:stretch>
        </p:blipFill>
        <p:spPr>
          <a:xfrm>
            <a:off x="855772" y="1088149"/>
            <a:ext cx="1104834" cy="1104834"/>
          </a:xfrm>
          <a:custGeom>
            <a:avLst/>
            <a:gdLst>
              <a:gd name="connsiteX0" fmla="*/ 1390019 w 2780038"/>
              <a:gd name="connsiteY0" fmla="*/ 0 h 2780038"/>
              <a:gd name="connsiteX1" fmla="*/ 2780038 w 2780038"/>
              <a:gd name="connsiteY1" fmla="*/ 1390019 h 2780038"/>
              <a:gd name="connsiteX2" fmla="*/ 1390019 w 2780038"/>
              <a:gd name="connsiteY2" fmla="*/ 2780038 h 2780038"/>
              <a:gd name="connsiteX3" fmla="*/ 0 w 2780038"/>
              <a:gd name="connsiteY3" fmla="*/ 1390019 h 2780038"/>
              <a:gd name="connsiteX4" fmla="*/ 1390019 w 2780038"/>
              <a:gd name="connsiteY4" fmla="*/ 0 h 278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038" h="2780038">
                <a:moveTo>
                  <a:pt x="1390019" y="0"/>
                </a:moveTo>
                <a:cubicBezTo>
                  <a:pt x="2157705" y="0"/>
                  <a:pt x="2780038" y="622333"/>
                  <a:pt x="2780038" y="1390019"/>
                </a:cubicBezTo>
                <a:cubicBezTo>
                  <a:pt x="2780038" y="2157705"/>
                  <a:pt x="2157705" y="2780038"/>
                  <a:pt x="1390019" y="2780038"/>
                </a:cubicBezTo>
                <a:cubicBezTo>
                  <a:pt x="622333" y="2780038"/>
                  <a:pt x="0" y="2157705"/>
                  <a:pt x="0" y="1390019"/>
                </a:cubicBezTo>
                <a:cubicBezTo>
                  <a:pt x="0" y="622333"/>
                  <a:pt x="622333" y="0"/>
                  <a:pt x="1390019" y="0"/>
                </a:cubicBezTo>
                <a:close/>
              </a:path>
            </a:pathLst>
          </a:custGeom>
        </p:spPr>
      </p:pic>
      <p:sp>
        <p:nvSpPr>
          <p:cNvPr id="4" name="椭圆 3"/>
          <p:cNvSpPr/>
          <p:nvPr/>
        </p:nvSpPr>
        <p:spPr>
          <a:xfrm>
            <a:off x="855772" y="1088149"/>
            <a:ext cx="1104834" cy="1104834"/>
          </a:xfrm>
          <a:prstGeom prst="ellipse">
            <a:avLst/>
          </a:prstGeom>
          <a:solidFill>
            <a:schemeClr val="tx1">
              <a:alpha val="4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 name="弧形 4"/>
          <p:cNvSpPr/>
          <p:nvPr/>
        </p:nvSpPr>
        <p:spPr>
          <a:xfrm rot="10073545">
            <a:off x="812088" y="1042507"/>
            <a:ext cx="1196120" cy="1196120"/>
          </a:xfrm>
          <a:prstGeom prst="arc">
            <a:avLst>
              <a:gd name="adj1" fmla="val 14071126"/>
              <a:gd name="adj2" fmla="val 5610563"/>
            </a:avLst>
          </a:prstGeom>
          <a:ln w="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6" name="弧形 5"/>
          <p:cNvSpPr/>
          <p:nvPr/>
        </p:nvSpPr>
        <p:spPr>
          <a:xfrm>
            <a:off x="755118" y="987494"/>
            <a:ext cx="1306142" cy="1306142"/>
          </a:xfrm>
          <a:prstGeom prst="arc">
            <a:avLst>
              <a:gd name="adj1" fmla="val 16001942"/>
              <a:gd name="adj2" fmla="val 5610563"/>
            </a:avLst>
          </a:prstGeom>
          <a:ln w="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7" name="椭圆 6"/>
          <p:cNvSpPr/>
          <p:nvPr/>
        </p:nvSpPr>
        <p:spPr>
          <a:xfrm>
            <a:off x="1266825" y="1015251"/>
            <a:ext cx="73736" cy="73736"/>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 name="椭圆 7"/>
          <p:cNvSpPr/>
          <p:nvPr/>
        </p:nvSpPr>
        <p:spPr>
          <a:xfrm>
            <a:off x="1303693" y="2238979"/>
            <a:ext cx="93994" cy="9399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 name="矩形 8"/>
          <p:cNvSpPr/>
          <p:nvPr/>
        </p:nvSpPr>
        <p:spPr>
          <a:xfrm>
            <a:off x="1065147" y="1417435"/>
            <a:ext cx="697627" cy="400110"/>
          </a:xfrm>
          <a:prstGeom prst="rect">
            <a:avLst/>
          </a:prstGeom>
        </p:spPr>
        <p:txBody>
          <a:bodyPr wrap="none">
            <a:spAutoFit/>
          </a:bodyPr>
          <a:lstStyle/>
          <a:p>
            <a:r>
              <a:rPr lang="zh-CN" altLang="en-US" sz="2000" b="1" dirty="0">
                <a:solidFill>
                  <a:schemeClr val="bg1"/>
                </a:solidFill>
                <a:ea typeface="微软雅黑" pitchFamily="34" charset="-122"/>
              </a:rPr>
              <a:t>行驶</a:t>
            </a:r>
          </a:p>
        </p:txBody>
      </p:sp>
      <p:cxnSp>
        <p:nvCxnSpPr>
          <p:cNvPr id="10" name="直接连接符 9"/>
          <p:cNvCxnSpPr/>
          <p:nvPr/>
        </p:nvCxnSpPr>
        <p:spPr>
          <a:xfrm>
            <a:off x="1350690" y="2285976"/>
            <a:ext cx="0" cy="4572024"/>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椭圆 10"/>
          <p:cNvSpPr/>
          <p:nvPr/>
        </p:nvSpPr>
        <p:spPr>
          <a:xfrm>
            <a:off x="1092998" y="2499521"/>
            <a:ext cx="515384" cy="51538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椭圆 11"/>
          <p:cNvSpPr/>
          <p:nvPr/>
        </p:nvSpPr>
        <p:spPr>
          <a:xfrm>
            <a:off x="1092998" y="3631967"/>
            <a:ext cx="515384" cy="51538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椭圆 12"/>
          <p:cNvSpPr/>
          <p:nvPr/>
        </p:nvSpPr>
        <p:spPr>
          <a:xfrm>
            <a:off x="1092998" y="4691493"/>
            <a:ext cx="515384" cy="51538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椭圆 13"/>
          <p:cNvSpPr/>
          <p:nvPr/>
        </p:nvSpPr>
        <p:spPr>
          <a:xfrm>
            <a:off x="1092998" y="5702263"/>
            <a:ext cx="515384" cy="51538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164349" y="2521812"/>
            <a:ext cx="352424" cy="461665"/>
          </a:xfrm>
          <a:prstGeom prst="rect">
            <a:avLst/>
          </a:prstGeom>
          <a:noFill/>
        </p:spPr>
        <p:txBody>
          <a:bodyPr wrap="square" rtlCol="0">
            <a:spAutoFit/>
          </a:bodyPr>
          <a:lstStyle/>
          <a:p>
            <a:r>
              <a:rPr lang="en-US" altLang="zh-CN" sz="2400" b="1" dirty="0">
                <a:solidFill>
                  <a:schemeClr val="bg1"/>
                </a:solidFill>
                <a:latin typeface="微软雅黑" pitchFamily="34" charset="-122"/>
                <a:ea typeface="微软雅黑" pitchFamily="34" charset="-122"/>
              </a:rPr>
              <a:t>9</a:t>
            </a:r>
            <a:endParaRPr lang="zh-CN" altLang="en-US" sz="2400" b="1" dirty="0">
              <a:solidFill>
                <a:schemeClr val="bg1"/>
              </a:solidFill>
              <a:latin typeface="微软雅黑" pitchFamily="34" charset="-122"/>
              <a:ea typeface="微软雅黑" pitchFamily="34" charset="-122"/>
            </a:endParaRPr>
          </a:p>
        </p:txBody>
      </p:sp>
      <p:sp>
        <p:nvSpPr>
          <p:cNvPr id="16" name="文本框 15"/>
          <p:cNvSpPr txBox="1"/>
          <p:nvPr/>
        </p:nvSpPr>
        <p:spPr>
          <a:xfrm>
            <a:off x="1065147" y="3658826"/>
            <a:ext cx="598425" cy="461665"/>
          </a:xfrm>
          <a:prstGeom prst="rect">
            <a:avLst/>
          </a:prstGeom>
          <a:noFill/>
        </p:spPr>
        <p:txBody>
          <a:bodyPr wrap="square" rtlCol="0">
            <a:spAutoFit/>
          </a:bodyPr>
          <a:lstStyle/>
          <a:p>
            <a:r>
              <a:rPr lang="en-US" altLang="zh-CN" sz="2400" b="1" dirty="0">
                <a:solidFill>
                  <a:schemeClr val="bg1"/>
                </a:solidFill>
                <a:latin typeface="微软雅黑" pitchFamily="34" charset="-122"/>
                <a:ea typeface="微软雅黑" pitchFamily="34" charset="-122"/>
              </a:rPr>
              <a:t>10</a:t>
            </a:r>
            <a:endParaRPr lang="zh-CN" altLang="en-US" sz="2400" b="1" dirty="0">
              <a:solidFill>
                <a:schemeClr val="bg1"/>
              </a:solidFill>
              <a:latin typeface="微软雅黑" pitchFamily="34" charset="-122"/>
              <a:ea typeface="微软雅黑" pitchFamily="34" charset="-122"/>
            </a:endParaRPr>
          </a:p>
        </p:txBody>
      </p:sp>
      <p:sp>
        <p:nvSpPr>
          <p:cNvPr id="17" name="文本框 16"/>
          <p:cNvSpPr txBox="1"/>
          <p:nvPr/>
        </p:nvSpPr>
        <p:spPr>
          <a:xfrm>
            <a:off x="1070211" y="4714803"/>
            <a:ext cx="588296" cy="461665"/>
          </a:xfrm>
          <a:prstGeom prst="rect">
            <a:avLst/>
          </a:prstGeom>
          <a:noFill/>
        </p:spPr>
        <p:txBody>
          <a:bodyPr wrap="square" rtlCol="0">
            <a:spAutoFit/>
          </a:bodyPr>
          <a:lstStyle/>
          <a:p>
            <a:pPr algn="ctr"/>
            <a:r>
              <a:rPr lang="en-US" altLang="zh-CN" sz="2400" b="1" dirty="0">
                <a:solidFill>
                  <a:schemeClr val="bg1"/>
                </a:solidFill>
                <a:latin typeface="微软雅黑" pitchFamily="34" charset="-122"/>
                <a:ea typeface="微软雅黑" pitchFamily="34" charset="-122"/>
              </a:rPr>
              <a:t>11</a:t>
            </a:r>
            <a:endParaRPr lang="zh-CN" altLang="en-US" sz="2400" b="1" dirty="0">
              <a:solidFill>
                <a:schemeClr val="bg1"/>
              </a:solidFill>
              <a:latin typeface="微软雅黑" pitchFamily="34" charset="-122"/>
              <a:ea typeface="微软雅黑" pitchFamily="34" charset="-122"/>
            </a:endParaRPr>
          </a:p>
        </p:txBody>
      </p:sp>
      <p:sp>
        <p:nvSpPr>
          <p:cNvPr id="18" name="文本框 17"/>
          <p:cNvSpPr txBox="1"/>
          <p:nvPr/>
        </p:nvSpPr>
        <p:spPr>
          <a:xfrm>
            <a:off x="1041348" y="5729122"/>
            <a:ext cx="598425" cy="461665"/>
          </a:xfrm>
          <a:prstGeom prst="rect">
            <a:avLst/>
          </a:prstGeom>
          <a:noFill/>
        </p:spPr>
        <p:txBody>
          <a:bodyPr wrap="square" rtlCol="0">
            <a:spAutoFit/>
          </a:bodyPr>
          <a:lstStyle/>
          <a:p>
            <a:pPr algn="ctr"/>
            <a:r>
              <a:rPr lang="en-US" altLang="zh-CN" sz="2400" b="1" dirty="0">
                <a:solidFill>
                  <a:schemeClr val="bg1"/>
                </a:solidFill>
                <a:latin typeface="微软雅黑" pitchFamily="34" charset="-122"/>
                <a:ea typeface="微软雅黑" pitchFamily="34" charset="-122"/>
              </a:rPr>
              <a:t>12</a:t>
            </a:r>
            <a:endParaRPr lang="zh-CN" altLang="en-US" sz="2400" b="1" dirty="0">
              <a:solidFill>
                <a:schemeClr val="bg1"/>
              </a:solidFill>
              <a:latin typeface="微软雅黑" pitchFamily="34" charset="-122"/>
              <a:ea typeface="微软雅黑" pitchFamily="34" charset="-122"/>
            </a:endParaRPr>
          </a:p>
        </p:txBody>
      </p:sp>
      <p:sp>
        <p:nvSpPr>
          <p:cNvPr id="19" name="矩形 18"/>
          <p:cNvSpPr/>
          <p:nvPr/>
        </p:nvSpPr>
        <p:spPr>
          <a:xfrm>
            <a:off x="1762774" y="2567978"/>
            <a:ext cx="4801314" cy="400110"/>
          </a:xfrm>
          <a:prstGeom prst="rect">
            <a:avLst/>
          </a:prstGeom>
        </p:spPr>
        <p:txBody>
          <a:bodyPr wrap="none">
            <a:spAutoFit/>
          </a:bodyPr>
          <a:lstStyle/>
          <a:p>
            <a:r>
              <a:rPr lang="zh-CN" altLang="en-US" sz="2000" dirty="0">
                <a:latin typeface="微软雅黑" pitchFamily="34" charset="-122"/>
                <a:ea typeface="微软雅黑" pitchFamily="34" charset="-122"/>
              </a:rPr>
              <a:t>禁止在坡道上转弯，也不应横跨坡道行驶</a:t>
            </a:r>
            <a:endParaRPr lang="zh-CN" altLang="en-US" sz="2000" dirty="0"/>
          </a:p>
        </p:txBody>
      </p:sp>
      <p:sp>
        <p:nvSpPr>
          <p:cNvPr id="20" name="矩形 19"/>
          <p:cNvSpPr/>
          <p:nvPr/>
        </p:nvSpPr>
        <p:spPr>
          <a:xfrm>
            <a:off x="1710569" y="3381826"/>
            <a:ext cx="6766681" cy="1015663"/>
          </a:xfrm>
          <a:prstGeom prst="rect">
            <a:avLst/>
          </a:prstGeom>
        </p:spPr>
        <p:txBody>
          <a:bodyPr wrap="square">
            <a:spAutoFit/>
          </a:bodyPr>
          <a:lstStyle/>
          <a:p>
            <a:pPr>
              <a:lnSpc>
                <a:spcPct val="150000"/>
              </a:lnSpc>
            </a:pPr>
            <a:r>
              <a:rPr lang="zh-CN" altLang="en-US" sz="2000" dirty="0">
                <a:latin typeface="微软雅黑" pitchFamily="34" charset="-122"/>
                <a:ea typeface="微软雅黑" pitchFamily="34" charset="-122"/>
              </a:rPr>
              <a:t>叉车厂区安全行驶速度</a:t>
            </a:r>
            <a:r>
              <a:rPr lang="en-US" altLang="zh-CN" sz="2000" dirty="0">
                <a:latin typeface="微软雅黑" pitchFamily="34" charset="-122"/>
                <a:ea typeface="微软雅黑" pitchFamily="34" charset="-122"/>
              </a:rPr>
              <a:t>5</a:t>
            </a:r>
            <a:r>
              <a:rPr lang="zh-CN" altLang="en-US" sz="2000" dirty="0">
                <a:latin typeface="微软雅黑" pitchFamily="34" charset="-122"/>
                <a:ea typeface="微软雅黑" pitchFamily="34" charset="-122"/>
              </a:rPr>
              <a:t>公里</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小时，进入生产车间区域必须低速安全行驶</a:t>
            </a:r>
          </a:p>
        </p:txBody>
      </p:sp>
      <p:sp>
        <p:nvSpPr>
          <p:cNvPr id="21" name="矩形 20"/>
          <p:cNvSpPr/>
          <p:nvPr/>
        </p:nvSpPr>
        <p:spPr>
          <a:xfrm>
            <a:off x="1762773" y="4437803"/>
            <a:ext cx="6552551" cy="1015663"/>
          </a:xfrm>
          <a:prstGeom prst="rect">
            <a:avLst/>
          </a:prstGeom>
        </p:spPr>
        <p:txBody>
          <a:bodyPr wrap="square">
            <a:spAutoFit/>
          </a:bodyPr>
          <a:lstStyle/>
          <a:p>
            <a:pPr>
              <a:lnSpc>
                <a:spcPct val="150000"/>
              </a:lnSpc>
            </a:pPr>
            <a:r>
              <a:rPr lang="zh-CN" altLang="en-US" sz="2000" dirty="0">
                <a:latin typeface="微软雅黑" pitchFamily="34" charset="-122"/>
                <a:ea typeface="微软雅黑" pitchFamily="34" charset="-122"/>
              </a:rPr>
              <a:t>叉车的起重升降或行驶时，禁止人员站在货叉上把持物品和起平衡作用</a:t>
            </a:r>
          </a:p>
        </p:txBody>
      </p:sp>
      <p:sp>
        <p:nvSpPr>
          <p:cNvPr id="22" name="矩形 21"/>
          <p:cNvSpPr/>
          <p:nvPr/>
        </p:nvSpPr>
        <p:spPr>
          <a:xfrm>
            <a:off x="1762774" y="5663649"/>
            <a:ext cx="6376156" cy="553998"/>
          </a:xfrm>
          <a:prstGeom prst="rect">
            <a:avLst/>
          </a:prstGeom>
        </p:spPr>
        <p:txBody>
          <a:bodyPr wrap="square">
            <a:spAutoFit/>
          </a:bodyPr>
          <a:lstStyle/>
          <a:p>
            <a:pPr>
              <a:lnSpc>
                <a:spcPct val="150000"/>
              </a:lnSpc>
            </a:pPr>
            <a:r>
              <a:rPr lang="zh-CN" altLang="en-US" sz="2000" dirty="0">
                <a:latin typeface="微软雅黑" pitchFamily="34" charset="-122"/>
                <a:ea typeface="微软雅黑" pitchFamily="34" charset="-122"/>
              </a:rPr>
              <a:t>发现问题及时检修和上报，绝不带病作业和隐瞒不报</a:t>
            </a:r>
          </a:p>
        </p:txBody>
      </p:sp>
      <p:sp>
        <p:nvSpPr>
          <p:cNvPr id="23" name="Rectangle 949"/>
          <p:cNvSpPr>
            <a:spLocks noGrp="1" noChangeArrowheads="1"/>
          </p:cNvSpPr>
          <p:nvPr>
            <p:ph type="title"/>
          </p:nvPr>
        </p:nvSpPr>
        <p:spPr>
          <a:xfrm>
            <a:off x="2120346" y="161273"/>
            <a:ext cx="4875406" cy="514230"/>
          </a:xfrm>
        </p:spPr>
        <p:txBody>
          <a:bodyPr/>
          <a:lstStyle/>
          <a:p>
            <a:pPr algn="ctr" eaLnBrk="1" hangingPunct="1">
              <a:defRPr/>
            </a:pPr>
            <a:r>
              <a:rPr lang="zh-CN" altLang="en-US" dirty="0">
                <a:ea typeface="微软雅黑" pitchFamily="34" charset="-122"/>
              </a:rPr>
              <a:t>公司叉车安全操作流程</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rcRect l="14102" r="20003" b="1061"/>
          <a:stretch>
            <a:fillRect/>
          </a:stretch>
        </p:blipFill>
        <p:spPr>
          <a:xfrm>
            <a:off x="855772" y="1088149"/>
            <a:ext cx="1104834" cy="1104834"/>
          </a:xfrm>
          <a:custGeom>
            <a:avLst/>
            <a:gdLst>
              <a:gd name="connsiteX0" fmla="*/ 1390019 w 2780038"/>
              <a:gd name="connsiteY0" fmla="*/ 0 h 2780038"/>
              <a:gd name="connsiteX1" fmla="*/ 2780038 w 2780038"/>
              <a:gd name="connsiteY1" fmla="*/ 1390019 h 2780038"/>
              <a:gd name="connsiteX2" fmla="*/ 1390019 w 2780038"/>
              <a:gd name="connsiteY2" fmla="*/ 2780038 h 2780038"/>
              <a:gd name="connsiteX3" fmla="*/ 0 w 2780038"/>
              <a:gd name="connsiteY3" fmla="*/ 1390019 h 2780038"/>
              <a:gd name="connsiteX4" fmla="*/ 1390019 w 2780038"/>
              <a:gd name="connsiteY4" fmla="*/ 0 h 278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038" h="2780038">
                <a:moveTo>
                  <a:pt x="1390019" y="0"/>
                </a:moveTo>
                <a:cubicBezTo>
                  <a:pt x="2157705" y="0"/>
                  <a:pt x="2780038" y="622333"/>
                  <a:pt x="2780038" y="1390019"/>
                </a:cubicBezTo>
                <a:cubicBezTo>
                  <a:pt x="2780038" y="2157705"/>
                  <a:pt x="2157705" y="2780038"/>
                  <a:pt x="1390019" y="2780038"/>
                </a:cubicBezTo>
                <a:cubicBezTo>
                  <a:pt x="622333" y="2780038"/>
                  <a:pt x="0" y="2157705"/>
                  <a:pt x="0" y="1390019"/>
                </a:cubicBezTo>
                <a:cubicBezTo>
                  <a:pt x="0" y="622333"/>
                  <a:pt x="622333" y="0"/>
                  <a:pt x="1390019" y="0"/>
                </a:cubicBezTo>
                <a:close/>
              </a:path>
            </a:pathLst>
          </a:custGeom>
        </p:spPr>
      </p:pic>
      <p:sp>
        <p:nvSpPr>
          <p:cNvPr id="6" name="椭圆 5"/>
          <p:cNvSpPr/>
          <p:nvPr/>
        </p:nvSpPr>
        <p:spPr>
          <a:xfrm>
            <a:off x="855772" y="1088149"/>
            <a:ext cx="1104834" cy="1104834"/>
          </a:xfrm>
          <a:prstGeom prst="ellipse">
            <a:avLst/>
          </a:prstGeom>
          <a:solidFill>
            <a:schemeClr val="tx1">
              <a:alpha val="4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椭圆 6"/>
          <p:cNvSpPr/>
          <p:nvPr/>
        </p:nvSpPr>
        <p:spPr>
          <a:xfrm>
            <a:off x="1266825" y="1015251"/>
            <a:ext cx="73736" cy="73736"/>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 name="椭圆 7"/>
          <p:cNvSpPr/>
          <p:nvPr/>
        </p:nvSpPr>
        <p:spPr>
          <a:xfrm>
            <a:off x="1303693" y="2238979"/>
            <a:ext cx="93994" cy="9399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1350690" y="2285976"/>
            <a:ext cx="0" cy="4572024"/>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椭圆 10"/>
          <p:cNvSpPr/>
          <p:nvPr/>
        </p:nvSpPr>
        <p:spPr>
          <a:xfrm>
            <a:off x="1092998" y="2680496"/>
            <a:ext cx="515384" cy="51538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椭圆 11"/>
          <p:cNvSpPr/>
          <p:nvPr/>
        </p:nvSpPr>
        <p:spPr>
          <a:xfrm>
            <a:off x="1092998" y="3812942"/>
            <a:ext cx="515384" cy="51538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椭圆 12"/>
          <p:cNvSpPr/>
          <p:nvPr/>
        </p:nvSpPr>
        <p:spPr>
          <a:xfrm>
            <a:off x="1092998" y="4662918"/>
            <a:ext cx="515384" cy="51538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椭圆 13"/>
          <p:cNvSpPr/>
          <p:nvPr/>
        </p:nvSpPr>
        <p:spPr>
          <a:xfrm>
            <a:off x="1092998" y="5416513"/>
            <a:ext cx="515384" cy="51538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164349" y="2702787"/>
            <a:ext cx="352424" cy="461665"/>
          </a:xfrm>
          <a:prstGeom prst="rect">
            <a:avLst/>
          </a:prstGeom>
          <a:noFill/>
        </p:spPr>
        <p:txBody>
          <a:bodyPr wrap="square" rtlCol="0">
            <a:spAutoFit/>
          </a:bodyPr>
          <a:lstStyle/>
          <a:p>
            <a:r>
              <a:rPr lang="en-US" altLang="zh-CN" sz="2400" b="1" dirty="0">
                <a:solidFill>
                  <a:schemeClr val="bg1"/>
                </a:solidFill>
                <a:latin typeface="微软雅黑" pitchFamily="34" charset="-122"/>
                <a:ea typeface="微软雅黑" pitchFamily="34" charset="-122"/>
              </a:rPr>
              <a:t>1</a:t>
            </a:r>
            <a:endParaRPr lang="zh-CN" altLang="en-US" sz="2400" b="1" dirty="0">
              <a:solidFill>
                <a:schemeClr val="bg1"/>
              </a:solidFill>
              <a:latin typeface="微软雅黑" pitchFamily="34" charset="-122"/>
              <a:ea typeface="微软雅黑" pitchFamily="34" charset="-122"/>
            </a:endParaRPr>
          </a:p>
        </p:txBody>
      </p:sp>
      <p:sp>
        <p:nvSpPr>
          <p:cNvPr id="16" name="文本框 15"/>
          <p:cNvSpPr txBox="1"/>
          <p:nvPr/>
        </p:nvSpPr>
        <p:spPr>
          <a:xfrm>
            <a:off x="1079786" y="3839801"/>
            <a:ext cx="543235" cy="461665"/>
          </a:xfrm>
          <a:prstGeom prst="rect">
            <a:avLst/>
          </a:prstGeom>
          <a:noFill/>
        </p:spPr>
        <p:txBody>
          <a:bodyPr wrap="square" rtlCol="0">
            <a:spAutoFit/>
          </a:bodyPr>
          <a:lstStyle/>
          <a:p>
            <a:pPr algn="ctr"/>
            <a:r>
              <a:rPr lang="en-US" altLang="zh-CN" sz="2400" b="1" dirty="0">
                <a:solidFill>
                  <a:schemeClr val="bg1"/>
                </a:solidFill>
                <a:latin typeface="微软雅黑" pitchFamily="34" charset="-122"/>
                <a:ea typeface="微软雅黑" pitchFamily="34" charset="-122"/>
              </a:rPr>
              <a:t>2</a:t>
            </a:r>
            <a:endParaRPr lang="zh-CN" altLang="en-US" sz="2400" b="1" dirty="0">
              <a:solidFill>
                <a:schemeClr val="bg1"/>
              </a:solidFill>
              <a:latin typeface="微软雅黑" pitchFamily="34" charset="-122"/>
              <a:ea typeface="微软雅黑" pitchFamily="34" charset="-122"/>
            </a:endParaRPr>
          </a:p>
        </p:txBody>
      </p:sp>
      <p:sp>
        <p:nvSpPr>
          <p:cNvPr id="17" name="文本框 16"/>
          <p:cNvSpPr txBox="1"/>
          <p:nvPr/>
        </p:nvSpPr>
        <p:spPr>
          <a:xfrm>
            <a:off x="1070211" y="4686228"/>
            <a:ext cx="588296" cy="461665"/>
          </a:xfrm>
          <a:prstGeom prst="rect">
            <a:avLst/>
          </a:prstGeom>
          <a:noFill/>
        </p:spPr>
        <p:txBody>
          <a:bodyPr wrap="square" rtlCol="0">
            <a:spAutoFit/>
          </a:bodyPr>
          <a:lstStyle/>
          <a:p>
            <a:pPr algn="ctr"/>
            <a:r>
              <a:rPr lang="en-US" altLang="zh-CN" sz="2400" b="1" dirty="0">
                <a:solidFill>
                  <a:schemeClr val="bg1"/>
                </a:solidFill>
                <a:latin typeface="微软雅黑" pitchFamily="34" charset="-122"/>
                <a:ea typeface="微软雅黑" pitchFamily="34" charset="-122"/>
              </a:rPr>
              <a:t>3</a:t>
            </a:r>
            <a:endParaRPr lang="zh-CN" altLang="en-US" sz="2400" b="1" dirty="0">
              <a:solidFill>
                <a:schemeClr val="bg1"/>
              </a:solidFill>
              <a:latin typeface="微软雅黑" pitchFamily="34" charset="-122"/>
              <a:ea typeface="微软雅黑" pitchFamily="34" charset="-122"/>
            </a:endParaRPr>
          </a:p>
        </p:txBody>
      </p:sp>
      <p:sp>
        <p:nvSpPr>
          <p:cNvPr id="18" name="文本框 17"/>
          <p:cNvSpPr txBox="1"/>
          <p:nvPr/>
        </p:nvSpPr>
        <p:spPr>
          <a:xfrm>
            <a:off x="1041348" y="5443372"/>
            <a:ext cx="598425" cy="461665"/>
          </a:xfrm>
          <a:prstGeom prst="rect">
            <a:avLst/>
          </a:prstGeom>
          <a:noFill/>
        </p:spPr>
        <p:txBody>
          <a:bodyPr wrap="square" rtlCol="0">
            <a:spAutoFit/>
          </a:bodyPr>
          <a:lstStyle/>
          <a:p>
            <a:pPr algn="ctr"/>
            <a:r>
              <a:rPr lang="en-US" altLang="zh-CN" sz="2400" b="1" dirty="0">
                <a:solidFill>
                  <a:schemeClr val="bg1"/>
                </a:solidFill>
                <a:latin typeface="微软雅黑" pitchFamily="34" charset="-122"/>
                <a:ea typeface="微软雅黑" pitchFamily="34" charset="-122"/>
              </a:rPr>
              <a:t>4</a:t>
            </a:r>
            <a:endParaRPr lang="zh-CN" altLang="en-US" sz="2400" b="1" dirty="0">
              <a:solidFill>
                <a:schemeClr val="bg1"/>
              </a:solidFill>
              <a:latin typeface="微软雅黑" pitchFamily="34" charset="-122"/>
              <a:ea typeface="微软雅黑" pitchFamily="34" charset="-122"/>
            </a:endParaRPr>
          </a:p>
        </p:txBody>
      </p:sp>
      <p:sp>
        <p:nvSpPr>
          <p:cNvPr id="2" name="矩形 1"/>
          <p:cNvSpPr/>
          <p:nvPr/>
        </p:nvSpPr>
        <p:spPr>
          <a:xfrm>
            <a:off x="1061120" y="1421798"/>
            <a:ext cx="697627" cy="400110"/>
          </a:xfrm>
          <a:prstGeom prst="rect">
            <a:avLst/>
          </a:prstGeom>
        </p:spPr>
        <p:txBody>
          <a:bodyPr wrap="none">
            <a:spAutoFit/>
          </a:bodyPr>
          <a:lstStyle/>
          <a:p>
            <a:r>
              <a:rPr lang="zh-CN" altLang="en-US" sz="2000" b="1" dirty="0">
                <a:solidFill>
                  <a:schemeClr val="bg1"/>
                </a:solidFill>
                <a:ea typeface="微软雅黑" pitchFamily="34" charset="-122"/>
              </a:rPr>
              <a:t>装卸</a:t>
            </a:r>
          </a:p>
        </p:txBody>
      </p:sp>
      <p:sp>
        <p:nvSpPr>
          <p:cNvPr id="19" name="弧形 18"/>
          <p:cNvSpPr/>
          <p:nvPr/>
        </p:nvSpPr>
        <p:spPr>
          <a:xfrm>
            <a:off x="755118" y="987494"/>
            <a:ext cx="1306142" cy="1306142"/>
          </a:xfrm>
          <a:prstGeom prst="arc">
            <a:avLst>
              <a:gd name="adj1" fmla="val 16001942"/>
              <a:gd name="adj2" fmla="val 5610563"/>
            </a:avLst>
          </a:prstGeom>
          <a:ln w="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20" name="弧形 19"/>
          <p:cNvSpPr/>
          <p:nvPr/>
        </p:nvSpPr>
        <p:spPr>
          <a:xfrm rot="10073545">
            <a:off x="812088" y="1042507"/>
            <a:ext cx="1196120" cy="1196120"/>
          </a:xfrm>
          <a:prstGeom prst="arc">
            <a:avLst>
              <a:gd name="adj1" fmla="val 14071126"/>
              <a:gd name="adj2" fmla="val 5610563"/>
            </a:avLst>
          </a:prstGeom>
          <a:ln w="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21" name="矩形 20"/>
          <p:cNvSpPr/>
          <p:nvPr/>
        </p:nvSpPr>
        <p:spPr>
          <a:xfrm>
            <a:off x="1703114" y="2419954"/>
            <a:ext cx="6831286" cy="1015663"/>
          </a:xfrm>
          <a:prstGeom prst="rect">
            <a:avLst/>
          </a:prstGeom>
        </p:spPr>
        <p:txBody>
          <a:bodyPr wrap="square">
            <a:spAutoFit/>
          </a:bodyPr>
          <a:lstStyle/>
          <a:p>
            <a:pPr>
              <a:lnSpc>
                <a:spcPct val="150000"/>
              </a:lnSpc>
            </a:pPr>
            <a:r>
              <a:rPr lang="zh-CN" altLang="en-US" sz="2000" dirty="0">
                <a:latin typeface="微软雅黑" pitchFamily="34" charset="-122"/>
                <a:ea typeface="微软雅黑" pitchFamily="34" charset="-122"/>
              </a:rPr>
              <a:t>叉载物品时，应按需调整两货叉间距，使两叉负荷均衡，不得偏斜，物品的一面应贴靠挡物架。 </a:t>
            </a:r>
          </a:p>
        </p:txBody>
      </p:sp>
      <p:sp>
        <p:nvSpPr>
          <p:cNvPr id="22" name="矩形 21"/>
          <p:cNvSpPr/>
          <p:nvPr/>
        </p:nvSpPr>
        <p:spPr>
          <a:xfrm>
            <a:off x="1707280" y="3540334"/>
            <a:ext cx="6827120" cy="1015663"/>
          </a:xfrm>
          <a:prstGeom prst="rect">
            <a:avLst/>
          </a:prstGeom>
        </p:spPr>
        <p:txBody>
          <a:bodyPr wrap="square">
            <a:spAutoFit/>
          </a:bodyPr>
          <a:lstStyle/>
          <a:p>
            <a:pPr>
              <a:lnSpc>
                <a:spcPct val="150000"/>
              </a:lnSpc>
            </a:pPr>
            <a:r>
              <a:rPr lang="zh-CN" altLang="en-US" sz="2000" dirty="0">
                <a:latin typeface="微软雅黑" pitchFamily="34" charset="-122"/>
                <a:ea typeface="微软雅黑" pitchFamily="34" charset="-122"/>
              </a:rPr>
              <a:t>禁止单叉作业或用叉顶物、拉物。特殊情况拉物必须设立安全警示牌提醒周围行人。 </a:t>
            </a:r>
          </a:p>
        </p:txBody>
      </p:sp>
      <p:sp>
        <p:nvSpPr>
          <p:cNvPr id="23" name="矩形 22"/>
          <p:cNvSpPr/>
          <p:nvPr/>
        </p:nvSpPr>
        <p:spPr>
          <a:xfrm>
            <a:off x="1707280" y="4624304"/>
            <a:ext cx="6337109" cy="553998"/>
          </a:xfrm>
          <a:prstGeom prst="rect">
            <a:avLst/>
          </a:prstGeom>
        </p:spPr>
        <p:txBody>
          <a:bodyPr wrap="square">
            <a:spAutoFit/>
          </a:bodyPr>
          <a:lstStyle/>
          <a:p>
            <a:pPr>
              <a:lnSpc>
                <a:spcPct val="150000"/>
              </a:lnSpc>
            </a:pPr>
            <a:r>
              <a:rPr lang="zh-CN" altLang="en-US" sz="2000" dirty="0">
                <a:latin typeface="微软雅黑" pitchFamily="34" charset="-122"/>
                <a:ea typeface="微软雅黑" pitchFamily="34" charset="-122"/>
              </a:rPr>
              <a:t>在进行物品的装卸过程中，必须用制动器制动叉车。 </a:t>
            </a:r>
          </a:p>
        </p:txBody>
      </p:sp>
      <p:sp>
        <p:nvSpPr>
          <p:cNvPr id="24" name="矩形 23"/>
          <p:cNvSpPr/>
          <p:nvPr/>
        </p:nvSpPr>
        <p:spPr>
          <a:xfrm>
            <a:off x="1683305" y="5199656"/>
            <a:ext cx="6870903" cy="1015663"/>
          </a:xfrm>
          <a:prstGeom prst="rect">
            <a:avLst/>
          </a:prstGeom>
        </p:spPr>
        <p:txBody>
          <a:bodyPr wrap="square">
            <a:spAutoFit/>
          </a:bodyPr>
          <a:lstStyle/>
          <a:p>
            <a:pPr>
              <a:lnSpc>
                <a:spcPct val="150000"/>
              </a:lnSpc>
            </a:pPr>
            <a:r>
              <a:rPr lang="zh-CN" altLang="en-US" sz="2000" dirty="0">
                <a:latin typeface="微软雅黑" pitchFamily="34" charset="-122"/>
                <a:ea typeface="微软雅黑" pitchFamily="34" charset="-122"/>
              </a:rPr>
              <a:t>车速应缓慢平稳，注意车轮不要碾压物品垫木</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以免碾压物绷起伤人。 </a:t>
            </a:r>
          </a:p>
        </p:txBody>
      </p:sp>
      <p:sp>
        <p:nvSpPr>
          <p:cNvPr id="25" name="Rectangle 949"/>
          <p:cNvSpPr>
            <a:spLocks noGrp="1" noChangeArrowheads="1"/>
          </p:cNvSpPr>
          <p:nvPr>
            <p:ph type="title"/>
          </p:nvPr>
        </p:nvSpPr>
        <p:spPr>
          <a:xfrm>
            <a:off x="2120346" y="161273"/>
            <a:ext cx="4875406" cy="514230"/>
          </a:xfrm>
        </p:spPr>
        <p:txBody>
          <a:bodyPr/>
          <a:lstStyle/>
          <a:p>
            <a:pPr algn="ctr" eaLnBrk="1" hangingPunct="1">
              <a:defRPr/>
            </a:pPr>
            <a:r>
              <a:rPr lang="zh-CN" altLang="en-US" dirty="0">
                <a:ea typeface="微软雅黑" pitchFamily="34" charset="-122"/>
              </a:rPr>
              <a:t>公司叉车安全操作流程</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758747" y="2348292"/>
            <a:ext cx="6766128" cy="1938992"/>
          </a:xfrm>
          <a:prstGeom prst="rect">
            <a:avLst/>
          </a:prstGeom>
        </p:spPr>
        <p:txBody>
          <a:bodyPr wrap="square">
            <a:spAutoFit/>
          </a:bodyPr>
          <a:lstStyle/>
          <a:p>
            <a:pPr>
              <a:lnSpc>
                <a:spcPct val="150000"/>
              </a:lnSpc>
            </a:pPr>
            <a:r>
              <a:rPr lang="zh-CN" altLang="en-US" sz="2000" dirty="0">
                <a:latin typeface="微软雅黑" pitchFamily="34" charset="-122"/>
                <a:ea typeface="微软雅黑" pitchFamily="34" charset="-122"/>
              </a:rPr>
              <a:t>用货叉叉货时，货叉应尽可能深地叉入载荷下面，还要注意货叉尖不能碰到其它货物或物件。应采用最小的门架后倾来稳定载荷，以免载荷后向后滑动。放下载荷时可使门架少量前倾，以便于安放载荷和抽出货叉。 </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rcRect l="14102" r="20003" b="1061"/>
          <a:stretch>
            <a:fillRect/>
          </a:stretch>
        </p:blipFill>
        <p:spPr>
          <a:xfrm>
            <a:off x="855772" y="1088149"/>
            <a:ext cx="1104834" cy="1104834"/>
          </a:xfrm>
          <a:custGeom>
            <a:avLst/>
            <a:gdLst>
              <a:gd name="connsiteX0" fmla="*/ 1390019 w 2780038"/>
              <a:gd name="connsiteY0" fmla="*/ 0 h 2780038"/>
              <a:gd name="connsiteX1" fmla="*/ 2780038 w 2780038"/>
              <a:gd name="connsiteY1" fmla="*/ 1390019 h 2780038"/>
              <a:gd name="connsiteX2" fmla="*/ 1390019 w 2780038"/>
              <a:gd name="connsiteY2" fmla="*/ 2780038 h 2780038"/>
              <a:gd name="connsiteX3" fmla="*/ 0 w 2780038"/>
              <a:gd name="connsiteY3" fmla="*/ 1390019 h 2780038"/>
              <a:gd name="connsiteX4" fmla="*/ 1390019 w 2780038"/>
              <a:gd name="connsiteY4" fmla="*/ 0 h 278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038" h="2780038">
                <a:moveTo>
                  <a:pt x="1390019" y="0"/>
                </a:moveTo>
                <a:cubicBezTo>
                  <a:pt x="2157705" y="0"/>
                  <a:pt x="2780038" y="622333"/>
                  <a:pt x="2780038" y="1390019"/>
                </a:cubicBezTo>
                <a:cubicBezTo>
                  <a:pt x="2780038" y="2157705"/>
                  <a:pt x="2157705" y="2780038"/>
                  <a:pt x="1390019" y="2780038"/>
                </a:cubicBezTo>
                <a:cubicBezTo>
                  <a:pt x="622333" y="2780038"/>
                  <a:pt x="0" y="2157705"/>
                  <a:pt x="0" y="1390019"/>
                </a:cubicBezTo>
                <a:cubicBezTo>
                  <a:pt x="0" y="622333"/>
                  <a:pt x="622333" y="0"/>
                  <a:pt x="1390019" y="0"/>
                </a:cubicBezTo>
                <a:close/>
              </a:path>
            </a:pathLst>
          </a:custGeom>
        </p:spPr>
      </p:pic>
      <p:sp>
        <p:nvSpPr>
          <p:cNvPr id="5" name="椭圆 4"/>
          <p:cNvSpPr/>
          <p:nvPr/>
        </p:nvSpPr>
        <p:spPr>
          <a:xfrm>
            <a:off x="855772" y="1088149"/>
            <a:ext cx="1104834" cy="1104834"/>
          </a:xfrm>
          <a:prstGeom prst="ellipse">
            <a:avLst/>
          </a:prstGeom>
          <a:solidFill>
            <a:schemeClr val="tx1">
              <a:alpha val="4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 name="椭圆 5"/>
          <p:cNvSpPr/>
          <p:nvPr/>
        </p:nvSpPr>
        <p:spPr>
          <a:xfrm>
            <a:off x="1266825" y="1015251"/>
            <a:ext cx="73736" cy="73736"/>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椭圆 6"/>
          <p:cNvSpPr/>
          <p:nvPr/>
        </p:nvSpPr>
        <p:spPr>
          <a:xfrm>
            <a:off x="1303693" y="2238979"/>
            <a:ext cx="93994" cy="9399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1350690" y="2285976"/>
            <a:ext cx="0" cy="4572024"/>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椭圆 8"/>
          <p:cNvSpPr/>
          <p:nvPr/>
        </p:nvSpPr>
        <p:spPr>
          <a:xfrm>
            <a:off x="1092998" y="3090071"/>
            <a:ext cx="515384" cy="51538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0" name="椭圆 9"/>
          <p:cNvSpPr/>
          <p:nvPr/>
        </p:nvSpPr>
        <p:spPr>
          <a:xfrm>
            <a:off x="1092998" y="4374917"/>
            <a:ext cx="515384" cy="51538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椭圆 10"/>
          <p:cNvSpPr/>
          <p:nvPr/>
        </p:nvSpPr>
        <p:spPr>
          <a:xfrm>
            <a:off x="1092998" y="5358243"/>
            <a:ext cx="515384" cy="51538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164349" y="3112362"/>
            <a:ext cx="352424" cy="461665"/>
          </a:xfrm>
          <a:prstGeom prst="rect">
            <a:avLst/>
          </a:prstGeom>
          <a:noFill/>
        </p:spPr>
        <p:txBody>
          <a:bodyPr wrap="square" rtlCol="0">
            <a:spAutoFit/>
          </a:bodyPr>
          <a:lstStyle/>
          <a:p>
            <a:r>
              <a:rPr lang="en-US" altLang="zh-CN" sz="2400" b="1" dirty="0">
                <a:solidFill>
                  <a:schemeClr val="bg1"/>
                </a:solidFill>
                <a:latin typeface="微软雅黑" pitchFamily="34" charset="-122"/>
                <a:ea typeface="微软雅黑" pitchFamily="34" charset="-122"/>
              </a:rPr>
              <a:t>5</a:t>
            </a:r>
            <a:endParaRPr lang="zh-CN" altLang="en-US" sz="2400" b="1" dirty="0">
              <a:solidFill>
                <a:schemeClr val="bg1"/>
              </a:solidFill>
              <a:latin typeface="微软雅黑" pitchFamily="34" charset="-122"/>
              <a:ea typeface="微软雅黑" pitchFamily="34" charset="-122"/>
            </a:endParaRPr>
          </a:p>
        </p:txBody>
      </p:sp>
      <p:sp>
        <p:nvSpPr>
          <p:cNvPr id="14" name="文本框 13"/>
          <p:cNvSpPr txBox="1"/>
          <p:nvPr/>
        </p:nvSpPr>
        <p:spPr>
          <a:xfrm>
            <a:off x="1079786" y="4401776"/>
            <a:ext cx="543235" cy="461665"/>
          </a:xfrm>
          <a:prstGeom prst="rect">
            <a:avLst/>
          </a:prstGeom>
          <a:noFill/>
        </p:spPr>
        <p:txBody>
          <a:bodyPr wrap="square" rtlCol="0">
            <a:spAutoFit/>
          </a:bodyPr>
          <a:lstStyle/>
          <a:p>
            <a:pPr algn="ctr"/>
            <a:r>
              <a:rPr lang="en-US" altLang="zh-CN" sz="2400" b="1" dirty="0">
                <a:solidFill>
                  <a:schemeClr val="bg1"/>
                </a:solidFill>
                <a:latin typeface="微软雅黑" pitchFamily="34" charset="-122"/>
                <a:ea typeface="微软雅黑" pitchFamily="34" charset="-122"/>
              </a:rPr>
              <a:t>6</a:t>
            </a:r>
            <a:endParaRPr lang="zh-CN" altLang="en-US" sz="2400" b="1" dirty="0">
              <a:solidFill>
                <a:schemeClr val="bg1"/>
              </a:solidFill>
              <a:latin typeface="微软雅黑" pitchFamily="34" charset="-122"/>
              <a:ea typeface="微软雅黑" pitchFamily="34" charset="-122"/>
            </a:endParaRPr>
          </a:p>
        </p:txBody>
      </p:sp>
      <p:sp>
        <p:nvSpPr>
          <p:cNvPr id="15" name="文本框 14"/>
          <p:cNvSpPr txBox="1"/>
          <p:nvPr/>
        </p:nvSpPr>
        <p:spPr>
          <a:xfrm>
            <a:off x="1055938" y="5394204"/>
            <a:ext cx="588296" cy="461665"/>
          </a:xfrm>
          <a:prstGeom prst="rect">
            <a:avLst/>
          </a:prstGeom>
          <a:noFill/>
        </p:spPr>
        <p:txBody>
          <a:bodyPr wrap="square" rtlCol="0">
            <a:spAutoFit/>
          </a:bodyPr>
          <a:lstStyle/>
          <a:p>
            <a:pPr algn="ctr"/>
            <a:r>
              <a:rPr lang="en-US" altLang="zh-CN" sz="2400" b="1" dirty="0">
                <a:solidFill>
                  <a:schemeClr val="bg1"/>
                </a:solidFill>
                <a:latin typeface="微软雅黑" pitchFamily="34" charset="-122"/>
                <a:ea typeface="微软雅黑" pitchFamily="34" charset="-122"/>
              </a:rPr>
              <a:t>7</a:t>
            </a:r>
            <a:endParaRPr lang="zh-CN" altLang="en-US" sz="2400" b="1" dirty="0">
              <a:solidFill>
                <a:schemeClr val="bg1"/>
              </a:solidFill>
              <a:latin typeface="微软雅黑" pitchFamily="34" charset="-122"/>
              <a:ea typeface="微软雅黑" pitchFamily="34" charset="-122"/>
            </a:endParaRPr>
          </a:p>
        </p:txBody>
      </p:sp>
      <p:sp>
        <p:nvSpPr>
          <p:cNvPr id="17" name="矩形 16"/>
          <p:cNvSpPr/>
          <p:nvPr/>
        </p:nvSpPr>
        <p:spPr>
          <a:xfrm>
            <a:off x="1061120" y="1421798"/>
            <a:ext cx="697627" cy="400110"/>
          </a:xfrm>
          <a:prstGeom prst="rect">
            <a:avLst/>
          </a:prstGeom>
        </p:spPr>
        <p:txBody>
          <a:bodyPr wrap="none">
            <a:spAutoFit/>
          </a:bodyPr>
          <a:lstStyle/>
          <a:p>
            <a:r>
              <a:rPr lang="zh-CN" altLang="en-US" sz="2000" b="1" dirty="0">
                <a:solidFill>
                  <a:schemeClr val="bg1"/>
                </a:solidFill>
                <a:ea typeface="微软雅黑" pitchFamily="34" charset="-122"/>
              </a:rPr>
              <a:t>装卸</a:t>
            </a:r>
          </a:p>
        </p:txBody>
      </p:sp>
      <p:sp>
        <p:nvSpPr>
          <p:cNvPr id="18" name="弧形 17"/>
          <p:cNvSpPr/>
          <p:nvPr/>
        </p:nvSpPr>
        <p:spPr>
          <a:xfrm>
            <a:off x="755118" y="987494"/>
            <a:ext cx="1306142" cy="1306142"/>
          </a:xfrm>
          <a:prstGeom prst="arc">
            <a:avLst>
              <a:gd name="adj1" fmla="val 16001942"/>
              <a:gd name="adj2" fmla="val 5610563"/>
            </a:avLst>
          </a:prstGeom>
          <a:ln w="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9" name="弧形 18"/>
          <p:cNvSpPr/>
          <p:nvPr/>
        </p:nvSpPr>
        <p:spPr>
          <a:xfrm rot="10073545">
            <a:off x="812088" y="1042507"/>
            <a:ext cx="1196120" cy="1196120"/>
          </a:xfrm>
          <a:prstGeom prst="arc">
            <a:avLst>
              <a:gd name="adj1" fmla="val 14071126"/>
              <a:gd name="adj2" fmla="val 5610563"/>
            </a:avLst>
          </a:prstGeom>
          <a:ln w="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20" name="矩形 19"/>
          <p:cNvSpPr/>
          <p:nvPr/>
        </p:nvSpPr>
        <p:spPr>
          <a:xfrm>
            <a:off x="1758746" y="4336303"/>
            <a:ext cx="5057795" cy="553998"/>
          </a:xfrm>
          <a:prstGeom prst="rect">
            <a:avLst/>
          </a:prstGeom>
        </p:spPr>
        <p:txBody>
          <a:bodyPr wrap="square">
            <a:spAutoFit/>
          </a:bodyPr>
          <a:lstStyle/>
          <a:p>
            <a:pPr>
              <a:lnSpc>
                <a:spcPct val="150000"/>
              </a:lnSpc>
            </a:pPr>
            <a:r>
              <a:rPr lang="zh-CN" altLang="en-US" sz="2000" dirty="0">
                <a:latin typeface="微软雅黑" pitchFamily="34" charset="-122"/>
                <a:ea typeface="微软雅黑" pitchFamily="34" charset="-122"/>
              </a:rPr>
              <a:t>禁止高速叉取货物和用叉头向坚硬物体碰撞</a:t>
            </a:r>
          </a:p>
        </p:txBody>
      </p:sp>
      <p:sp>
        <p:nvSpPr>
          <p:cNvPr id="21" name="矩形 20"/>
          <p:cNvSpPr/>
          <p:nvPr/>
        </p:nvSpPr>
        <p:spPr>
          <a:xfrm>
            <a:off x="1758746" y="5139665"/>
            <a:ext cx="6613729" cy="1015663"/>
          </a:xfrm>
          <a:prstGeom prst="rect">
            <a:avLst/>
          </a:prstGeom>
        </p:spPr>
        <p:txBody>
          <a:bodyPr wrap="square">
            <a:spAutoFit/>
          </a:bodyPr>
          <a:lstStyle/>
          <a:p>
            <a:pPr>
              <a:lnSpc>
                <a:spcPct val="150000"/>
              </a:lnSpc>
            </a:pPr>
            <a:r>
              <a:rPr lang="zh-CN" altLang="en-US" sz="2000" dirty="0">
                <a:latin typeface="微软雅黑" pitchFamily="34" charset="-122"/>
                <a:ea typeface="微软雅黑" pitchFamily="34" charset="-122"/>
              </a:rPr>
              <a:t>叉车叉物作业时，禁止人员站在货叉周围，以免货物倒塌伤人。 </a:t>
            </a:r>
          </a:p>
        </p:txBody>
      </p:sp>
      <p:sp>
        <p:nvSpPr>
          <p:cNvPr id="22" name="Rectangle 949"/>
          <p:cNvSpPr>
            <a:spLocks noGrp="1" noChangeArrowheads="1"/>
          </p:cNvSpPr>
          <p:nvPr>
            <p:ph type="title"/>
          </p:nvPr>
        </p:nvSpPr>
        <p:spPr>
          <a:xfrm>
            <a:off x="2120346" y="161273"/>
            <a:ext cx="4875406" cy="514230"/>
          </a:xfrm>
        </p:spPr>
        <p:txBody>
          <a:bodyPr/>
          <a:lstStyle/>
          <a:p>
            <a:pPr algn="ctr" eaLnBrk="1" hangingPunct="1">
              <a:defRPr/>
            </a:pPr>
            <a:r>
              <a:rPr lang="zh-CN" altLang="en-US" dirty="0">
                <a:ea typeface="微软雅黑" pitchFamily="34" charset="-122"/>
              </a:rPr>
              <a:t>公司叉车安全操作流程</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rcRect l="14102" r="20003" b="1061"/>
          <a:stretch>
            <a:fillRect/>
          </a:stretch>
        </p:blipFill>
        <p:spPr>
          <a:xfrm>
            <a:off x="855772" y="1088149"/>
            <a:ext cx="1104834" cy="1104834"/>
          </a:xfrm>
          <a:custGeom>
            <a:avLst/>
            <a:gdLst>
              <a:gd name="connsiteX0" fmla="*/ 1390019 w 2780038"/>
              <a:gd name="connsiteY0" fmla="*/ 0 h 2780038"/>
              <a:gd name="connsiteX1" fmla="*/ 2780038 w 2780038"/>
              <a:gd name="connsiteY1" fmla="*/ 1390019 h 2780038"/>
              <a:gd name="connsiteX2" fmla="*/ 1390019 w 2780038"/>
              <a:gd name="connsiteY2" fmla="*/ 2780038 h 2780038"/>
              <a:gd name="connsiteX3" fmla="*/ 0 w 2780038"/>
              <a:gd name="connsiteY3" fmla="*/ 1390019 h 2780038"/>
              <a:gd name="connsiteX4" fmla="*/ 1390019 w 2780038"/>
              <a:gd name="connsiteY4" fmla="*/ 0 h 278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038" h="2780038">
                <a:moveTo>
                  <a:pt x="1390019" y="0"/>
                </a:moveTo>
                <a:cubicBezTo>
                  <a:pt x="2157705" y="0"/>
                  <a:pt x="2780038" y="622333"/>
                  <a:pt x="2780038" y="1390019"/>
                </a:cubicBezTo>
                <a:cubicBezTo>
                  <a:pt x="2780038" y="2157705"/>
                  <a:pt x="2157705" y="2780038"/>
                  <a:pt x="1390019" y="2780038"/>
                </a:cubicBezTo>
                <a:cubicBezTo>
                  <a:pt x="622333" y="2780038"/>
                  <a:pt x="0" y="2157705"/>
                  <a:pt x="0" y="1390019"/>
                </a:cubicBezTo>
                <a:cubicBezTo>
                  <a:pt x="0" y="622333"/>
                  <a:pt x="622333" y="0"/>
                  <a:pt x="1390019" y="0"/>
                </a:cubicBezTo>
                <a:close/>
              </a:path>
            </a:pathLst>
          </a:custGeom>
        </p:spPr>
      </p:pic>
      <p:sp>
        <p:nvSpPr>
          <p:cNvPr id="4" name="椭圆 3"/>
          <p:cNvSpPr/>
          <p:nvPr/>
        </p:nvSpPr>
        <p:spPr>
          <a:xfrm>
            <a:off x="855772" y="1088149"/>
            <a:ext cx="1104834" cy="1104834"/>
          </a:xfrm>
          <a:prstGeom prst="ellipse">
            <a:avLst/>
          </a:prstGeom>
          <a:solidFill>
            <a:schemeClr val="tx1">
              <a:alpha val="4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 name="椭圆 4"/>
          <p:cNvSpPr/>
          <p:nvPr/>
        </p:nvSpPr>
        <p:spPr>
          <a:xfrm>
            <a:off x="1266825" y="1015251"/>
            <a:ext cx="73736" cy="73736"/>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 name="椭圆 5"/>
          <p:cNvSpPr/>
          <p:nvPr/>
        </p:nvSpPr>
        <p:spPr>
          <a:xfrm>
            <a:off x="1303693" y="2238979"/>
            <a:ext cx="93994" cy="9399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1350690" y="2285976"/>
            <a:ext cx="0" cy="4572024"/>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椭圆 7"/>
          <p:cNvSpPr/>
          <p:nvPr/>
        </p:nvSpPr>
        <p:spPr>
          <a:xfrm>
            <a:off x="1092998" y="3090071"/>
            <a:ext cx="515384" cy="51538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 name="椭圆 8"/>
          <p:cNvSpPr/>
          <p:nvPr/>
        </p:nvSpPr>
        <p:spPr>
          <a:xfrm>
            <a:off x="1092998" y="4374917"/>
            <a:ext cx="515384" cy="51538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0" name="椭圆 9"/>
          <p:cNvSpPr/>
          <p:nvPr/>
        </p:nvSpPr>
        <p:spPr>
          <a:xfrm>
            <a:off x="1092998" y="5358243"/>
            <a:ext cx="515384" cy="51538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164349" y="3112362"/>
            <a:ext cx="352424" cy="461665"/>
          </a:xfrm>
          <a:prstGeom prst="rect">
            <a:avLst/>
          </a:prstGeom>
          <a:noFill/>
        </p:spPr>
        <p:txBody>
          <a:bodyPr wrap="square" rtlCol="0">
            <a:spAutoFit/>
          </a:bodyPr>
          <a:lstStyle/>
          <a:p>
            <a:r>
              <a:rPr lang="en-US" altLang="zh-CN" sz="2400" b="1" dirty="0">
                <a:solidFill>
                  <a:schemeClr val="bg1"/>
                </a:solidFill>
                <a:latin typeface="微软雅黑" pitchFamily="34" charset="-122"/>
                <a:ea typeface="微软雅黑" pitchFamily="34" charset="-122"/>
              </a:rPr>
              <a:t>8</a:t>
            </a:r>
            <a:endParaRPr lang="zh-CN" altLang="en-US" sz="2400" b="1" dirty="0">
              <a:solidFill>
                <a:schemeClr val="bg1"/>
              </a:solidFill>
              <a:latin typeface="微软雅黑" pitchFamily="34" charset="-122"/>
              <a:ea typeface="微软雅黑" pitchFamily="34" charset="-122"/>
            </a:endParaRPr>
          </a:p>
        </p:txBody>
      </p:sp>
      <p:sp>
        <p:nvSpPr>
          <p:cNvPr id="12" name="文本框 11"/>
          <p:cNvSpPr txBox="1"/>
          <p:nvPr/>
        </p:nvSpPr>
        <p:spPr>
          <a:xfrm>
            <a:off x="1079786" y="4401776"/>
            <a:ext cx="543235" cy="461665"/>
          </a:xfrm>
          <a:prstGeom prst="rect">
            <a:avLst/>
          </a:prstGeom>
          <a:noFill/>
        </p:spPr>
        <p:txBody>
          <a:bodyPr wrap="square" rtlCol="0">
            <a:spAutoFit/>
          </a:bodyPr>
          <a:lstStyle/>
          <a:p>
            <a:pPr algn="ctr"/>
            <a:r>
              <a:rPr lang="en-US" altLang="zh-CN" sz="2400" b="1" dirty="0">
                <a:solidFill>
                  <a:schemeClr val="bg1"/>
                </a:solidFill>
                <a:latin typeface="微软雅黑" pitchFamily="34" charset="-122"/>
                <a:ea typeface="微软雅黑" pitchFamily="34" charset="-122"/>
              </a:rPr>
              <a:t>9</a:t>
            </a:r>
            <a:endParaRPr lang="zh-CN" altLang="en-US" sz="2400" b="1" dirty="0">
              <a:solidFill>
                <a:schemeClr val="bg1"/>
              </a:solidFill>
              <a:latin typeface="微软雅黑" pitchFamily="34" charset="-122"/>
              <a:ea typeface="微软雅黑" pitchFamily="34" charset="-122"/>
            </a:endParaRPr>
          </a:p>
        </p:txBody>
      </p:sp>
      <p:sp>
        <p:nvSpPr>
          <p:cNvPr id="13" name="文本框 12"/>
          <p:cNvSpPr txBox="1"/>
          <p:nvPr/>
        </p:nvSpPr>
        <p:spPr>
          <a:xfrm>
            <a:off x="1070211" y="5381553"/>
            <a:ext cx="588296" cy="461665"/>
          </a:xfrm>
          <a:prstGeom prst="rect">
            <a:avLst/>
          </a:prstGeom>
          <a:noFill/>
        </p:spPr>
        <p:txBody>
          <a:bodyPr wrap="square" rtlCol="0">
            <a:spAutoFit/>
          </a:bodyPr>
          <a:lstStyle/>
          <a:p>
            <a:pPr algn="ctr"/>
            <a:r>
              <a:rPr lang="en-US" altLang="zh-CN" sz="2400" b="1" dirty="0">
                <a:solidFill>
                  <a:schemeClr val="bg1"/>
                </a:solidFill>
                <a:latin typeface="微软雅黑" pitchFamily="34" charset="-122"/>
                <a:ea typeface="微软雅黑" pitchFamily="34" charset="-122"/>
              </a:rPr>
              <a:t>10</a:t>
            </a:r>
            <a:endParaRPr lang="zh-CN" altLang="en-US" sz="2400" b="1" dirty="0">
              <a:solidFill>
                <a:schemeClr val="bg1"/>
              </a:solidFill>
              <a:latin typeface="微软雅黑" pitchFamily="34" charset="-122"/>
              <a:ea typeface="微软雅黑" pitchFamily="34" charset="-122"/>
            </a:endParaRPr>
          </a:p>
        </p:txBody>
      </p:sp>
      <p:sp>
        <p:nvSpPr>
          <p:cNvPr id="14" name="矩形 13"/>
          <p:cNvSpPr/>
          <p:nvPr/>
        </p:nvSpPr>
        <p:spPr>
          <a:xfrm>
            <a:off x="1061120" y="1421798"/>
            <a:ext cx="697627" cy="400110"/>
          </a:xfrm>
          <a:prstGeom prst="rect">
            <a:avLst/>
          </a:prstGeom>
        </p:spPr>
        <p:txBody>
          <a:bodyPr wrap="none">
            <a:spAutoFit/>
          </a:bodyPr>
          <a:lstStyle/>
          <a:p>
            <a:r>
              <a:rPr lang="zh-CN" altLang="en-US" sz="2000" b="1" dirty="0">
                <a:solidFill>
                  <a:schemeClr val="bg1"/>
                </a:solidFill>
                <a:ea typeface="微软雅黑" pitchFamily="34" charset="-122"/>
              </a:rPr>
              <a:t>装卸</a:t>
            </a:r>
          </a:p>
        </p:txBody>
      </p:sp>
      <p:sp>
        <p:nvSpPr>
          <p:cNvPr id="15" name="弧形 14"/>
          <p:cNvSpPr/>
          <p:nvPr/>
        </p:nvSpPr>
        <p:spPr>
          <a:xfrm>
            <a:off x="755118" y="987494"/>
            <a:ext cx="1306142" cy="1306142"/>
          </a:xfrm>
          <a:prstGeom prst="arc">
            <a:avLst>
              <a:gd name="adj1" fmla="val 16001942"/>
              <a:gd name="adj2" fmla="val 5610563"/>
            </a:avLst>
          </a:prstGeom>
          <a:ln w="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6" name="弧形 15"/>
          <p:cNvSpPr/>
          <p:nvPr/>
        </p:nvSpPr>
        <p:spPr>
          <a:xfrm rot="10073545">
            <a:off x="812088" y="1042507"/>
            <a:ext cx="1196120" cy="1196120"/>
          </a:xfrm>
          <a:prstGeom prst="arc">
            <a:avLst>
              <a:gd name="adj1" fmla="val 14071126"/>
              <a:gd name="adj2" fmla="val 5610563"/>
            </a:avLst>
          </a:prstGeom>
          <a:ln w="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7" name="矩形 16"/>
          <p:cNvSpPr/>
          <p:nvPr/>
        </p:nvSpPr>
        <p:spPr>
          <a:xfrm>
            <a:off x="1758746" y="2835362"/>
            <a:ext cx="6337503" cy="1015663"/>
          </a:xfrm>
          <a:prstGeom prst="rect">
            <a:avLst/>
          </a:prstGeom>
        </p:spPr>
        <p:txBody>
          <a:bodyPr wrap="square">
            <a:spAutoFit/>
          </a:bodyPr>
          <a:lstStyle/>
          <a:p>
            <a:pPr>
              <a:lnSpc>
                <a:spcPct val="150000"/>
              </a:lnSpc>
            </a:pPr>
            <a:r>
              <a:rPr lang="zh-CN" altLang="en-US" sz="2000" dirty="0">
                <a:latin typeface="微软雅黑" pitchFamily="34" charset="-122"/>
                <a:ea typeface="微软雅黑" pitchFamily="34" charset="-122"/>
              </a:rPr>
              <a:t>禁止超载，禁止用货叉举升人员从事高处作业，以免发生高空坠落事故</a:t>
            </a:r>
          </a:p>
        </p:txBody>
      </p:sp>
      <p:sp>
        <p:nvSpPr>
          <p:cNvPr id="18" name="矩形 17"/>
          <p:cNvSpPr/>
          <p:nvPr/>
        </p:nvSpPr>
        <p:spPr>
          <a:xfrm>
            <a:off x="1758746" y="4355609"/>
            <a:ext cx="5057795" cy="553998"/>
          </a:xfrm>
          <a:prstGeom prst="rect">
            <a:avLst/>
          </a:prstGeom>
        </p:spPr>
        <p:txBody>
          <a:bodyPr wrap="square">
            <a:spAutoFit/>
          </a:bodyPr>
          <a:lstStyle/>
          <a:p>
            <a:pPr>
              <a:lnSpc>
                <a:spcPct val="150000"/>
              </a:lnSpc>
            </a:pPr>
            <a:r>
              <a:rPr lang="zh-CN" altLang="en-US" sz="2000" dirty="0">
                <a:latin typeface="微软雅黑" pitchFamily="34" charset="-122"/>
                <a:ea typeface="微软雅黑" pitchFamily="34" charset="-122"/>
              </a:rPr>
              <a:t>不准用制动惯性溜、放、圆形或易滚动物品</a:t>
            </a:r>
          </a:p>
        </p:txBody>
      </p:sp>
      <p:sp>
        <p:nvSpPr>
          <p:cNvPr id="19" name="矩形 18"/>
          <p:cNvSpPr/>
          <p:nvPr/>
        </p:nvSpPr>
        <p:spPr>
          <a:xfrm>
            <a:off x="1760140" y="5335386"/>
            <a:ext cx="4288353" cy="553998"/>
          </a:xfrm>
          <a:prstGeom prst="rect">
            <a:avLst/>
          </a:prstGeom>
        </p:spPr>
        <p:txBody>
          <a:bodyPr wrap="square">
            <a:spAutoFit/>
          </a:bodyPr>
          <a:lstStyle/>
          <a:p>
            <a:pPr>
              <a:lnSpc>
                <a:spcPct val="150000"/>
              </a:lnSpc>
            </a:pPr>
            <a:r>
              <a:rPr lang="zh-CN" altLang="en-US" sz="2000" dirty="0">
                <a:latin typeface="微软雅黑" pitchFamily="34" charset="-122"/>
                <a:ea typeface="微软雅黑" pitchFamily="34" charset="-122"/>
              </a:rPr>
              <a:t>不准用货叉挑、翻、栈板的方法卸货</a:t>
            </a:r>
          </a:p>
        </p:txBody>
      </p:sp>
      <p:sp>
        <p:nvSpPr>
          <p:cNvPr id="20" name="Rectangle 949"/>
          <p:cNvSpPr>
            <a:spLocks noGrp="1" noChangeArrowheads="1"/>
          </p:cNvSpPr>
          <p:nvPr>
            <p:ph type="title"/>
          </p:nvPr>
        </p:nvSpPr>
        <p:spPr>
          <a:xfrm>
            <a:off x="2120346" y="161273"/>
            <a:ext cx="4875406" cy="514230"/>
          </a:xfrm>
        </p:spPr>
        <p:txBody>
          <a:bodyPr/>
          <a:lstStyle/>
          <a:p>
            <a:pPr algn="ctr" eaLnBrk="1" hangingPunct="1">
              <a:defRPr/>
            </a:pPr>
            <a:r>
              <a:rPr lang="zh-CN" altLang="en-US" dirty="0">
                <a:ea typeface="微软雅黑" pitchFamily="34" charset="-122"/>
              </a:rPr>
              <a:t>公司叉车安全操作流程</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rcRect l="14102" r="20003" b="1061"/>
          <a:stretch>
            <a:fillRect/>
          </a:stretch>
        </p:blipFill>
        <p:spPr>
          <a:xfrm>
            <a:off x="855772" y="1088149"/>
            <a:ext cx="1104834" cy="1104834"/>
          </a:xfrm>
          <a:custGeom>
            <a:avLst/>
            <a:gdLst>
              <a:gd name="connsiteX0" fmla="*/ 1390019 w 2780038"/>
              <a:gd name="connsiteY0" fmla="*/ 0 h 2780038"/>
              <a:gd name="connsiteX1" fmla="*/ 2780038 w 2780038"/>
              <a:gd name="connsiteY1" fmla="*/ 1390019 h 2780038"/>
              <a:gd name="connsiteX2" fmla="*/ 1390019 w 2780038"/>
              <a:gd name="connsiteY2" fmla="*/ 2780038 h 2780038"/>
              <a:gd name="connsiteX3" fmla="*/ 0 w 2780038"/>
              <a:gd name="connsiteY3" fmla="*/ 1390019 h 2780038"/>
              <a:gd name="connsiteX4" fmla="*/ 1390019 w 2780038"/>
              <a:gd name="connsiteY4" fmla="*/ 0 h 278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038" h="2780038">
                <a:moveTo>
                  <a:pt x="1390019" y="0"/>
                </a:moveTo>
                <a:cubicBezTo>
                  <a:pt x="2157705" y="0"/>
                  <a:pt x="2780038" y="622333"/>
                  <a:pt x="2780038" y="1390019"/>
                </a:cubicBezTo>
                <a:cubicBezTo>
                  <a:pt x="2780038" y="2157705"/>
                  <a:pt x="2157705" y="2780038"/>
                  <a:pt x="1390019" y="2780038"/>
                </a:cubicBezTo>
                <a:cubicBezTo>
                  <a:pt x="622333" y="2780038"/>
                  <a:pt x="0" y="2157705"/>
                  <a:pt x="0" y="1390019"/>
                </a:cubicBezTo>
                <a:cubicBezTo>
                  <a:pt x="0" y="622333"/>
                  <a:pt x="622333" y="0"/>
                  <a:pt x="1390019" y="0"/>
                </a:cubicBezTo>
                <a:close/>
              </a:path>
            </a:pathLst>
          </a:custGeom>
        </p:spPr>
      </p:pic>
      <p:sp>
        <p:nvSpPr>
          <p:cNvPr id="6" name="椭圆 5"/>
          <p:cNvSpPr/>
          <p:nvPr/>
        </p:nvSpPr>
        <p:spPr>
          <a:xfrm>
            <a:off x="855772" y="1088149"/>
            <a:ext cx="1104834" cy="1104834"/>
          </a:xfrm>
          <a:prstGeom prst="ellipse">
            <a:avLst/>
          </a:prstGeom>
          <a:solidFill>
            <a:schemeClr val="tx1">
              <a:alpha val="4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椭圆 6"/>
          <p:cNvSpPr/>
          <p:nvPr/>
        </p:nvSpPr>
        <p:spPr>
          <a:xfrm>
            <a:off x="1266825" y="1015251"/>
            <a:ext cx="73736" cy="73736"/>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 name="椭圆 7"/>
          <p:cNvSpPr/>
          <p:nvPr/>
        </p:nvSpPr>
        <p:spPr>
          <a:xfrm>
            <a:off x="1303693" y="2248504"/>
            <a:ext cx="93994" cy="9399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1350690" y="2295501"/>
            <a:ext cx="0" cy="4572024"/>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椭圆 9"/>
          <p:cNvSpPr/>
          <p:nvPr/>
        </p:nvSpPr>
        <p:spPr>
          <a:xfrm>
            <a:off x="1092998" y="2963932"/>
            <a:ext cx="515384" cy="51538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椭圆 10"/>
          <p:cNvSpPr/>
          <p:nvPr/>
        </p:nvSpPr>
        <p:spPr>
          <a:xfrm>
            <a:off x="1092998" y="3839203"/>
            <a:ext cx="515384" cy="51538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椭圆 11"/>
          <p:cNvSpPr/>
          <p:nvPr/>
        </p:nvSpPr>
        <p:spPr>
          <a:xfrm>
            <a:off x="1092998" y="4755854"/>
            <a:ext cx="515384" cy="51538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164349" y="2986223"/>
            <a:ext cx="352424" cy="461665"/>
          </a:xfrm>
          <a:prstGeom prst="rect">
            <a:avLst/>
          </a:prstGeom>
          <a:noFill/>
        </p:spPr>
        <p:txBody>
          <a:bodyPr wrap="square" rtlCol="0">
            <a:spAutoFit/>
          </a:bodyPr>
          <a:lstStyle/>
          <a:p>
            <a:r>
              <a:rPr lang="en-US" altLang="zh-CN" sz="2400" b="1" dirty="0">
                <a:solidFill>
                  <a:schemeClr val="bg1"/>
                </a:solidFill>
                <a:latin typeface="微软雅黑" pitchFamily="34" charset="-122"/>
                <a:ea typeface="微软雅黑" pitchFamily="34" charset="-122"/>
              </a:rPr>
              <a:t>1</a:t>
            </a:r>
            <a:endParaRPr lang="zh-CN" altLang="en-US" sz="2400" b="1" dirty="0">
              <a:solidFill>
                <a:schemeClr val="bg1"/>
              </a:solidFill>
              <a:latin typeface="微软雅黑" pitchFamily="34" charset="-122"/>
              <a:ea typeface="微软雅黑" pitchFamily="34" charset="-122"/>
            </a:endParaRPr>
          </a:p>
        </p:txBody>
      </p:sp>
      <p:sp>
        <p:nvSpPr>
          <p:cNvPr id="14" name="文本框 13"/>
          <p:cNvSpPr txBox="1"/>
          <p:nvPr/>
        </p:nvSpPr>
        <p:spPr>
          <a:xfrm>
            <a:off x="1079786" y="3866062"/>
            <a:ext cx="543235" cy="461665"/>
          </a:xfrm>
          <a:prstGeom prst="rect">
            <a:avLst/>
          </a:prstGeom>
          <a:noFill/>
        </p:spPr>
        <p:txBody>
          <a:bodyPr wrap="square" rtlCol="0">
            <a:spAutoFit/>
          </a:bodyPr>
          <a:lstStyle/>
          <a:p>
            <a:pPr algn="ctr"/>
            <a:r>
              <a:rPr lang="en-US" altLang="zh-CN" sz="2400" b="1" dirty="0">
                <a:solidFill>
                  <a:schemeClr val="bg1"/>
                </a:solidFill>
                <a:latin typeface="微软雅黑" pitchFamily="34" charset="-122"/>
                <a:ea typeface="微软雅黑" pitchFamily="34" charset="-122"/>
              </a:rPr>
              <a:t>2</a:t>
            </a:r>
            <a:endParaRPr lang="zh-CN" altLang="en-US" sz="2400" b="1" dirty="0">
              <a:solidFill>
                <a:schemeClr val="bg1"/>
              </a:solidFill>
              <a:latin typeface="微软雅黑" pitchFamily="34" charset="-122"/>
              <a:ea typeface="微软雅黑" pitchFamily="34" charset="-122"/>
            </a:endParaRPr>
          </a:p>
        </p:txBody>
      </p:sp>
      <p:sp>
        <p:nvSpPr>
          <p:cNvPr id="15" name="文本框 14"/>
          <p:cNvSpPr txBox="1"/>
          <p:nvPr/>
        </p:nvSpPr>
        <p:spPr>
          <a:xfrm>
            <a:off x="1070211" y="4779164"/>
            <a:ext cx="588296" cy="461665"/>
          </a:xfrm>
          <a:prstGeom prst="rect">
            <a:avLst/>
          </a:prstGeom>
          <a:noFill/>
        </p:spPr>
        <p:txBody>
          <a:bodyPr wrap="square" rtlCol="0">
            <a:spAutoFit/>
          </a:bodyPr>
          <a:lstStyle/>
          <a:p>
            <a:pPr algn="ctr"/>
            <a:r>
              <a:rPr lang="en-US" altLang="zh-CN" sz="2400" b="1" dirty="0">
                <a:solidFill>
                  <a:schemeClr val="bg1"/>
                </a:solidFill>
                <a:latin typeface="微软雅黑" pitchFamily="34" charset="-122"/>
                <a:ea typeface="微软雅黑" pitchFamily="34" charset="-122"/>
              </a:rPr>
              <a:t>3</a:t>
            </a:r>
            <a:endParaRPr lang="zh-CN" altLang="en-US" sz="2400" b="1" dirty="0">
              <a:solidFill>
                <a:schemeClr val="bg1"/>
              </a:solidFill>
              <a:latin typeface="微软雅黑" pitchFamily="34" charset="-122"/>
              <a:ea typeface="微软雅黑" pitchFamily="34" charset="-122"/>
            </a:endParaRPr>
          </a:p>
        </p:txBody>
      </p:sp>
      <p:sp>
        <p:nvSpPr>
          <p:cNvPr id="17" name="弧形 16"/>
          <p:cNvSpPr/>
          <p:nvPr/>
        </p:nvSpPr>
        <p:spPr>
          <a:xfrm>
            <a:off x="755118" y="987494"/>
            <a:ext cx="1306142" cy="1306142"/>
          </a:xfrm>
          <a:prstGeom prst="arc">
            <a:avLst>
              <a:gd name="adj1" fmla="val 16001942"/>
              <a:gd name="adj2" fmla="val 5610563"/>
            </a:avLst>
          </a:prstGeom>
          <a:ln w="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8" name="弧形 17"/>
          <p:cNvSpPr/>
          <p:nvPr/>
        </p:nvSpPr>
        <p:spPr>
          <a:xfrm rot="10073545">
            <a:off x="812088" y="1042507"/>
            <a:ext cx="1196120" cy="1196120"/>
          </a:xfrm>
          <a:prstGeom prst="arc">
            <a:avLst>
              <a:gd name="adj1" fmla="val 14071126"/>
              <a:gd name="adj2" fmla="val 5610563"/>
            </a:avLst>
          </a:prstGeom>
          <a:ln w="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2" name="矩形 1"/>
          <p:cNvSpPr/>
          <p:nvPr/>
        </p:nvSpPr>
        <p:spPr>
          <a:xfrm>
            <a:off x="802895" y="1421584"/>
            <a:ext cx="1210588" cy="400110"/>
          </a:xfrm>
          <a:prstGeom prst="rect">
            <a:avLst/>
          </a:prstGeom>
        </p:spPr>
        <p:txBody>
          <a:bodyPr wrap="none">
            <a:spAutoFit/>
          </a:bodyPr>
          <a:lstStyle/>
          <a:p>
            <a:r>
              <a:rPr lang="zh-CN" altLang="en-US" sz="2000" b="1" dirty="0">
                <a:solidFill>
                  <a:schemeClr val="bg1"/>
                </a:solidFill>
                <a:ea typeface="微软雅黑" pitchFamily="34" charset="-122"/>
              </a:rPr>
              <a:t>离开叉车</a:t>
            </a:r>
            <a:endParaRPr lang="en-US" altLang="zh-CN" sz="2000" b="1" dirty="0">
              <a:solidFill>
                <a:schemeClr val="bg1"/>
              </a:solidFill>
              <a:ea typeface="微软雅黑" pitchFamily="34" charset="-122"/>
            </a:endParaRPr>
          </a:p>
        </p:txBody>
      </p:sp>
      <p:sp>
        <p:nvSpPr>
          <p:cNvPr id="19" name="矩形 18"/>
          <p:cNvSpPr/>
          <p:nvPr/>
        </p:nvSpPr>
        <p:spPr>
          <a:xfrm>
            <a:off x="1774465" y="2709223"/>
            <a:ext cx="6531335" cy="1015663"/>
          </a:xfrm>
          <a:prstGeom prst="rect">
            <a:avLst/>
          </a:prstGeom>
        </p:spPr>
        <p:txBody>
          <a:bodyPr wrap="square">
            <a:spAutoFit/>
          </a:bodyPr>
          <a:lstStyle/>
          <a:p>
            <a:pPr>
              <a:lnSpc>
                <a:spcPct val="150000"/>
              </a:lnSpc>
            </a:pPr>
            <a:r>
              <a:rPr lang="zh-CN" altLang="en-US" sz="2000" dirty="0">
                <a:latin typeface="微软雅黑" pitchFamily="34" charset="-122"/>
                <a:ea typeface="微软雅黑" pitchFamily="34" charset="-122"/>
              </a:rPr>
              <a:t>禁止货叉上物品悬空时离开叉车离开叉车前必须卸下货物或降下货叉架。 </a:t>
            </a:r>
          </a:p>
        </p:txBody>
      </p:sp>
      <p:sp>
        <p:nvSpPr>
          <p:cNvPr id="20" name="矩形 19"/>
          <p:cNvSpPr/>
          <p:nvPr/>
        </p:nvSpPr>
        <p:spPr>
          <a:xfrm>
            <a:off x="1774465" y="3805078"/>
            <a:ext cx="4031873" cy="553998"/>
          </a:xfrm>
          <a:prstGeom prst="rect">
            <a:avLst/>
          </a:prstGeom>
        </p:spPr>
        <p:txBody>
          <a:bodyPr wrap="square">
            <a:spAutoFit/>
          </a:bodyPr>
          <a:lstStyle/>
          <a:p>
            <a:pPr>
              <a:lnSpc>
                <a:spcPct val="150000"/>
              </a:lnSpc>
            </a:pPr>
            <a:r>
              <a:rPr lang="zh-CN" altLang="en-US" sz="2000" dirty="0">
                <a:latin typeface="微软雅黑" pitchFamily="34" charset="-122"/>
                <a:ea typeface="微软雅黑" pitchFamily="34" charset="-122"/>
              </a:rPr>
              <a:t>停车制动手柄拉死或压下手刹开关</a:t>
            </a:r>
          </a:p>
        </p:txBody>
      </p:sp>
      <p:sp>
        <p:nvSpPr>
          <p:cNvPr id="21" name="矩形 20"/>
          <p:cNvSpPr/>
          <p:nvPr/>
        </p:nvSpPr>
        <p:spPr>
          <a:xfrm>
            <a:off x="1774465" y="4491093"/>
            <a:ext cx="6369410" cy="961289"/>
          </a:xfrm>
          <a:prstGeom prst="rect">
            <a:avLst/>
          </a:prstGeom>
        </p:spPr>
        <p:txBody>
          <a:bodyPr wrap="square">
            <a:spAutoFit/>
          </a:bodyPr>
          <a:lstStyle/>
          <a:p>
            <a:pPr>
              <a:lnSpc>
                <a:spcPct val="150000"/>
              </a:lnSpc>
            </a:pPr>
            <a:r>
              <a:rPr lang="zh-CN" altLang="en-US" sz="2000" dirty="0">
                <a:latin typeface="微软雅黑" pitchFamily="34" charset="-122"/>
                <a:ea typeface="微软雅黑" pitchFamily="34" charset="-122"/>
              </a:rPr>
              <a:t>发动机熄火，停电。（除特殊情况，如驾驶员不离开车辆视线且不超过</a:t>
            </a:r>
            <a:r>
              <a:rPr lang="en-US" altLang="zh-CN" sz="2000" dirty="0">
                <a:latin typeface="微软雅黑" pitchFamily="34" charset="-122"/>
                <a:ea typeface="微软雅黑" pitchFamily="34" charset="-122"/>
              </a:rPr>
              <a:t>1</a:t>
            </a:r>
            <a:r>
              <a:rPr lang="zh-CN" altLang="en-US" sz="2000" dirty="0">
                <a:latin typeface="微软雅黑" pitchFamily="34" charset="-122"/>
                <a:ea typeface="微软雅黑" pitchFamily="34" charset="-122"/>
              </a:rPr>
              <a:t>分钟）</a:t>
            </a:r>
          </a:p>
        </p:txBody>
      </p:sp>
      <p:sp>
        <p:nvSpPr>
          <p:cNvPr id="22" name="椭圆 21"/>
          <p:cNvSpPr/>
          <p:nvPr/>
        </p:nvSpPr>
        <p:spPr>
          <a:xfrm>
            <a:off x="1102573" y="5660274"/>
            <a:ext cx="515384" cy="51538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1079786" y="5683584"/>
            <a:ext cx="588296" cy="461665"/>
          </a:xfrm>
          <a:prstGeom prst="rect">
            <a:avLst/>
          </a:prstGeom>
          <a:noFill/>
        </p:spPr>
        <p:txBody>
          <a:bodyPr wrap="square" rtlCol="0">
            <a:spAutoFit/>
          </a:bodyPr>
          <a:lstStyle/>
          <a:p>
            <a:pPr algn="ctr"/>
            <a:r>
              <a:rPr lang="en-US" altLang="zh-CN" sz="2400" b="1" dirty="0">
                <a:solidFill>
                  <a:schemeClr val="bg1"/>
                </a:solidFill>
                <a:latin typeface="微软雅黑" pitchFamily="34" charset="-122"/>
                <a:ea typeface="微软雅黑" pitchFamily="34" charset="-122"/>
              </a:rPr>
              <a:t>4</a:t>
            </a:r>
            <a:endParaRPr lang="zh-CN" altLang="en-US" sz="2400" b="1" dirty="0">
              <a:solidFill>
                <a:schemeClr val="bg1"/>
              </a:solidFill>
              <a:latin typeface="微软雅黑" pitchFamily="34" charset="-122"/>
              <a:ea typeface="微软雅黑" pitchFamily="34" charset="-122"/>
            </a:endParaRPr>
          </a:p>
        </p:txBody>
      </p:sp>
      <p:sp>
        <p:nvSpPr>
          <p:cNvPr id="24" name="矩形 23"/>
          <p:cNvSpPr/>
          <p:nvPr/>
        </p:nvSpPr>
        <p:spPr>
          <a:xfrm>
            <a:off x="1774465" y="5616528"/>
            <a:ext cx="1210588" cy="553998"/>
          </a:xfrm>
          <a:prstGeom prst="rect">
            <a:avLst/>
          </a:prstGeom>
        </p:spPr>
        <p:txBody>
          <a:bodyPr wrap="square">
            <a:spAutoFit/>
          </a:bodyPr>
          <a:lstStyle/>
          <a:p>
            <a:pPr>
              <a:lnSpc>
                <a:spcPct val="150000"/>
              </a:lnSpc>
            </a:pPr>
            <a:r>
              <a:rPr lang="zh-CN" altLang="en-US" sz="2000" dirty="0">
                <a:latin typeface="微软雅黑" pitchFamily="34" charset="-122"/>
                <a:ea typeface="微软雅黑" pitchFamily="34" charset="-122"/>
              </a:rPr>
              <a:t>拔下钥匙</a:t>
            </a:r>
          </a:p>
        </p:txBody>
      </p:sp>
      <p:sp>
        <p:nvSpPr>
          <p:cNvPr id="25" name="Rectangle 949"/>
          <p:cNvSpPr txBox="1">
            <a:spLocks noChangeArrowheads="1"/>
          </p:cNvSpPr>
          <p:nvPr/>
        </p:nvSpPr>
        <p:spPr>
          <a:xfrm>
            <a:off x="2120346" y="161273"/>
            <a:ext cx="4875406" cy="514230"/>
          </a:xfrm>
          <a:prstGeom prst="rect">
            <a:avLst/>
          </a:prstGeom>
        </p:spPr>
        <p:txBody>
          <a:bodyPr/>
          <a:lstStyle>
            <a:lvl1pPr algn="l" defTabSz="457200" rtl="0" eaLnBrk="1" fontAlgn="base" hangingPunct="1">
              <a:spcBef>
                <a:spcPct val="0"/>
              </a:spcBef>
              <a:spcAft>
                <a:spcPct val="0"/>
              </a:spcAft>
              <a:defRPr lang="en-US" sz="2800" b="1" kern="1200">
                <a:solidFill>
                  <a:schemeClr val="tx1"/>
                </a:solidFill>
                <a:latin typeface="微软雅黑" pitchFamily="34" charset="-122"/>
                <a:ea typeface="ＭＳ Ｐゴシック" charset="-128"/>
                <a:cs typeface="ＭＳ Ｐゴシック" charset="-128"/>
              </a:defRPr>
            </a:lvl1pPr>
            <a:lvl2pPr algn="l" defTabSz="457200" rtl="0" eaLnBrk="1" fontAlgn="base" hangingPunct="1">
              <a:spcBef>
                <a:spcPct val="0"/>
              </a:spcBef>
              <a:spcAft>
                <a:spcPct val="0"/>
              </a:spcAft>
              <a:defRPr sz="2800" b="1">
                <a:solidFill>
                  <a:schemeClr val="tx1"/>
                </a:solidFill>
                <a:latin typeface="Arial" charset="0"/>
                <a:ea typeface="ＭＳ Ｐゴシック" charset="-128"/>
                <a:cs typeface="ＭＳ Ｐゴシック" charset="-128"/>
              </a:defRPr>
            </a:lvl2pPr>
            <a:lvl3pPr algn="l" defTabSz="457200" rtl="0" eaLnBrk="1" fontAlgn="base" hangingPunct="1">
              <a:spcBef>
                <a:spcPct val="0"/>
              </a:spcBef>
              <a:spcAft>
                <a:spcPct val="0"/>
              </a:spcAft>
              <a:defRPr sz="2800" b="1">
                <a:solidFill>
                  <a:schemeClr val="tx1"/>
                </a:solidFill>
                <a:latin typeface="Arial" charset="0"/>
                <a:ea typeface="ＭＳ Ｐゴシック" charset="-128"/>
                <a:cs typeface="ＭＳ Ｐゴシック" charset="-128"/>
              </a:defRPr>
            </a:lvl3pPr>
            <a:lvl4pPr algn="l" defTabSz="457200" rtl="0" eaLnBrk="1" fontAlgn="base" hangingPunct="1">
              <a:spcBef>
                <a:spcPct val="0"/>
              </a:spcBef>
              <a:spcAft>
                <a:spcPct val="0"/>
              </a:spcAft>
              <a:defRPr sz="2800" b="1">
                <a:solidFill>
                  <a:schemeClr val="tx1"/>
                </a:solidFill>
                <a:latin typeface="Arial" charset="0"/>
                <a:ea typeface="ＭＳ Ｐゴシック" charset="-128"/>
                <a:cs typeface="ＭＳ Ｐゴシック" charset="-128"/>
              </a:defRPr>
            </a:lvl4pPr>
            <a:lvl5pPr algn="l" defTabSz="457200" rtl="0" eaLnBrk="1" fontAlgn="base" hangingPunct="1">
              <a:spcBef>
                <a:spcPct val="0"/>
              </a:spcBef>
              <a:spcAft>
                <a:spcPct val="0"/>
              </a:spcAft>
              <a:defRPr sz="2800" b="1">
                <a:solidFill>
                  <a:schemeClr val="tx1"/>
                </a:solidFill>
                <a:latin typeface="Arial" charset="0"/>
                <a:ea typeface="ＭＳ Ｐゴシック" charset="-128"/>
                <a:cs typeface="ＭＳ Ｐゴシック" charset="-128"/>
              </a:defRPr>
            </a:lvl5pPr>
            <a:lvl6pPr marL="457200" algn="l" defTabSz="457200" rtl="0" eaLnBrk="1" fontAlgn="base" hangingPunct="1">
              <a:spcBef>
                <a:spcPct val="0"/>
              </a:spcBef>
              <a:spcAft>
                <a:spcPct val="0"/>
              </a:spcAft>
              <a:defRPr sz="2200" b="1">
                <a:solidFill>
                  <a:schemeClr val="tx1"/>
                </a:solidFill>
                <a:latin typeface="Arial" charset="0"/>
                <a:ea typeface="ＭＳ Ｐゴシック" charset="-128"/>
                <a:cs typeface="ＭＳ Ｐゴシック" charset="-128"/>
              </a:defRPr>
            </a:lvl6pPr>
            <a:lvl7pPr marL="914400" algn="l" defTabSz="457200" rtl="0" eaLnBrk="1" fontAlgn="base" hangingPunct="1">
              <a:spcBef>
                <a:spcPct val="0"/>
              </a:spcBef>
              <a:spcAft>
                <a:spcPct val="0"/>
              </a:spcAft>
              <a:defRPr sz="2200" b="1">
                <a:solidFill>
                  <a:schemeClr val="tx1"/>
                </a:solidFill>
                <a:latin typeface="Arial" charset="0"/>
                <a:ea typeface="ＭＳ Ｐゴシック" charset="-128"/>
                <a:cs typeface="ＭＳ Ｐゴシック" charset="-128"/>
              </a:defRPr>
            </a:lvl7pPr>
            <a:lvl8pPr marL="1371600" algn="l" defTabSz="457200" rtl="0" eaLnBrk="1" fontAlgn="base" hangingPunct="1">
              <a:spcBef>
                <a:spcPct val="0"/>
              </a:spcBef>
              <a:spcAft>
                <a:spcPct val="0"/>
              </a:spcAft>
              <a:defRPr sz="2200" b="1">
                <a:solidFill>
                  <a:schemeClr val="tx1"/>
                </a:solidFill>
                <a:latin typeface="Arial" charset="0"/>
                <a:ea typeface="ＭＳ Ｐゴシック" charset="-128"/>
                <a:cs typeface="ＭＳ Ｐゴシック" charset="-128"/>
              </a:defRPr>
            </a:lvl8pPr>
            <a:lvl9pPr marL="1828800" algn="l" defTabSz="457200" rtl="0" eaLnBrk="1" fontAlgn="base" hangingPunct="1">
              <a:spcBef>
                <a:spcPct val="0"/>
              </a:spcBef>
              <a:spcAft>
                <a:spcPct val="0"/>
              </a:spcAft>
              <a:defRPr sz="2200" b="1">
                <a:solidFill>
                  <a:schemeClr val="tx1"/>
                </a:solidFill>
                <a:latin typeface="Arial" charset="0"/>
                <a:ea typeface="ＭＳ Ｐゴシック" charset="-128"/>
                <a:cs typeface="ＭＳ Ｐゴシック" charset="-128"/>
              </a:defRPr>
            </a:lvl9pPr>
          </a:lstStyle>
          <a:p>
            <a:pPr algn="ctr">
              <a:defRPr/>
            </a:pPr>
            <a:r>
              <a:rPr lang="zh-CN" altLang="en-US">
                <a:ea typeface="微软雅黑" pitchFamily="34" charset="-122"/>
              </a:rPr>
              <a:t>公司叉车安全操作流程</a:t>
            </a:r>
            <a:endParaRPr lang="zh-CN" altLang="en-US" dirty="0">
              <a:ea typeface="微软雅黑"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rcRect l="14102" r="20003" b="1061"/>
          <a:stretch>
            <a:fillRect/>
          </a:stretch>
        </p:blipFill>
        <p:spPr>
          <a:xfrm>
            <a:off x="855772" y="1088149"/>
            <a:ext cx="1104834" cy="1104834"/>
          </a:xfrm>
          <a:custGeom>
            <a:avLst/>
            <a:gdLst>
              <a:gd name="connsiteX0" fmla="*/ 1390019 w 2780038"/>
              <a:gd name="connsiteY0" fmla="*/ 0 h 2780038"/>
              <a:gd name="connsiteX1" fmla="*/ 2780038 w 2780038"/>
              <a:gd name="connsiteY1" fmla="*/ 1390019 h 2780038"/>
              <a:gd name="connsiteX2" fmla="*/ 1390019 w 2780038"/>
              <a:gd name="connsiteY2" fmla="*/ 2780038 h 2780038"/>
              <a:gd name="connsiteX3" fmla="*/ 0 w 2780038"/>
              <a:gd name="connsiteY3" fmla="*/ 1390019 h 2780038"/>
              <a:gd name="connsiteX4" fmla="*/ 1390019 w 2780038"/>
              <a:gd name="connsiteY4" fmla="*/ 0 h 278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038" h="2780038">
                <a:moveTo>
                  <a:pt x="1390019" y="0"/>
                </a:moveTo>
                <a:cubicBezTo>
                  <a:pt x="2157705" y="0"/>
                  <a:pt x="2780038" y="622333"/>
                  <a:pt x="2780038" y="1390019"/>
                </a:cubicBezTo>
                <a:cubicBezTo>
                  <a:pt x="2780038" y="2157705"/>
                  <a:pt x="2157705" y="2780038"/>
                  <a:pt x="1390019" y="2780038"/>
                </a:cubicBezTo>
                <a:cubicBezTo>
                  <a:pt x="622333" y="2780038"/>
                  <a:pt x="0" y="2157705"/>
                  <a:pt x="0" y="1390019"/>
                </a:cubicBezTo>
                <a:cubicBezTo>
                  <a:pt x="0" y="622333"/>
                  <a:pt x="622333" y="0"/>
                  <a:pt x="1390019" y="0"/>
                </a:cubicBezTo>
                <a:close/>
              </a:path>
            </a:pathLst>
          </a:custGeom>
        </p:spPr>
      </p:pic>
      <p:sp>
        <p:nvSpPr>
          <p:cNvPr id="6" name="椭圆 5"/>
          <p:cNvSpPr/>
          <p:nvPr/>
        </p:nvSpPr>
        <p:spPr>
          <a:xfrm>
            <a:off x="855772" y="1088149"/>
            <a:ext cx="1104834" cy="1104834"/>
          </a:xfrm>
          <a:prstGeom prst="ellipse">
            <a:avLst/>
          </a:prstGeom>
          <a:solidFill>
            <a:schemeClr val="tx1">
              <a:alpha val="4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椭圆 6"/>
          <p:cNvSpPr/>
          <p:nvPr/>
        </p:nvSpPr>
        <p:spPr>
          <a:xfrm>
            <a:off x="1266825" y="1015251"/>
            <a:ext cx="73736" cy="73736"/>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 name="椭圆 7"/>
          <p:cNvSpPr/>
          <p:nvPr/>
        </p:nvSpPr>
        <p:spPr>
          <a:xfrm>
            <a:off x="1303693" y="2248504"/>
            <a:ext cx="93994" cy="9399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1350690" y="2295501"/>
            <a:ext cx="0" cy="4572024"/>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椭圆 9"/>
          <p:cNvSpPr/>
          <p:nvPr/>
        </p:nvSpPr>
        <p:spPr>
          <a:xfrm>
            <a:off x="1092998" y="2782697"/>
            <a:ext cx="515384" cy="51538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椭圆 10"/>
          <p:cNvSpPr/>
          <p:nvPr/>
        </p:nvSpPr>
        <p:spPr>
          <a:xfrm>
            <a:off x="1092998" y="3505568"/>
            <a:ext cx="515384" cy="51538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椭圆 11"/>
          <p:cNvSpPr/>
          <p:nvPr/>
        </p:nvSpPr>
        <p:spPr>
          <a:xfrm>
            <a:off x="1092998" y="4574619"/>
            <a:ext cx="515384" cy="51538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164349" y="2804988"/>
            <a:ext cx="352424" cy="461665"/>
          </a:xfrm>
          <a:prstGeom prst="rect">
            <a:avLst/>
          </a:prstGeom>
          <a:noFill/>
        </p:spPr>
        <p:txBody>
          <a:bodyPr wrap="square" rtlCol="0">
            <a:spAutoFit/>
          </a:bodyPr>
          <a:lstStyle/>
          <a:p>
            <a:r>
              <a:rPr lang="en-US" altLang="zh-CN" sz="2400" b="1" dirty="0">
                <a:solidFill>
                  <a:schemeClr val="bg1"/>
                </a:solidFill>
                <a:latin typeface="微软雅黑" pitchFamily="34" charset="-122"/>
                <a:ea typeface="微软雅黑" pitchFamily="34" charset="-122"/>
              </a:rPr>
              <a:t>1</a:t>
            </a:r>
            <a:endParaRPr lang="zh-CN" altLang="en-US" sz="2400" b="1" dirty="0">
              <a:solidFill>
                <a:schemeClr val="bg1"/>
              </a:solidFill>
              <a:latin typeface="微软雅黑" pitchFamily="34" charset="-122"/>
              <a:ea typeface="微软雅黑" pitchFamily="34" charset="-122"/>
            </a:endParaRPr>
          </a:p>
        </p:txBody>
      </p:sp>
      <p:sp>
        <p:nvSpPr>
          <p:cNvPr id="14" name="文本框 13"/>
          <p:cNvSpPr txBox="1"/>
          <p:nvPr/>
        </p:nvSpPr>
        <p:spPr>
          <a:xfrm>
            <a:off x="1079786" y="3532427"/>
            <a:ext cx="543235" cy="461665"/>
          </a:xfrm>
          <a:prstGeom prst="rect">
            <a:avLst/>
          </a:prstGeom>
          <a:noFill/>
        </p:spPr>
        <p:txBody>
          <a:bodyPr wrap="square" rtlCol="0">
            <a:spAutoFit/>
          </a:bodyPr>
          <a:lstStyle/>
          <a:p>
            <a:pPr algn="ctr"/>
            <a:r>
              <a:rPr lang="en-US" altLang="zh-CN" sz="2400" b="1" dirty="0">
                <a:solidFill>
                  <a:schemeClr val="bg1"/>
                </a:solidFill>
                <a:latin typeface="微软雅黑" pitchFamily="34" charset="-122"/>
                <a:ea typeface="微软雅黑" pitchFamily="34" charset="-122"/>
              </a:rPr>
              <a:t>2</a:t>
            </a:r>
            <a:endParaRPr lang="zh-CN" altLang="en-US" sz="2400" b="1" dirty="0">
              <a:solidFill>
                <a:schemeClr val="bg1"/>
              </a:solidFill>
              <a:latin typeface="微软雅黑" pitchFamily="34" charset="-122"/>
              <a:ea typeface="微软雅黑" pitchFamily="34" charset="-122"/>
            </a:endParaRPr>
          </a:p>
        </p:txBody>
      </p:sp>
      <p:sp>
        <p:nvSpPr>
          <p:cNvPr id="15" name="文本框 14"/>
          <p:cNvSpPr txBox="1"/>
          <p:nvPr/>
        </p:nvSpPr>
        <p:spPr>
          <a:xfrm>
            <a:off x="1070211" y="4597929"/>
            <a:ext cx="588296" cy="461665"/>
          </a:xfrm>
          <a:prstGeom prst="rect">
            <a:avLst/>
          </a:prstGeom>
          <a:noFill/>
        </p:spPr>
        <p:txBody>
          <a:bodyPr wrap="square" rtlCol="0">
            <a:spAutoFit/>
          </a:bodyPr>
          <a:lstStyle/>
          <a:p>
            <a:pPr algn="ctr"/>
            <a:r>
              <a:rPr lang="en-US" altLang="zh-CN" sz="2400" b="1" dirty="0">
                <a:solidFill>
                  <a:schemeClr val="bg1"/>
                </a:solidFill>
                <a:latin typeface="微软雅黑" pitchFamily="34" charset="-122"/>
                <a:ea typeface="微软雅黑" pitchFamily="34" charset="-122"/>
              </a:rPr>
              <a:t>3</a:t>
            </a:r>
            <a:endParaRPr lang="zh-CN" altLang="en-US" sz="2400" b="1" dirty="0">
              <a:solidFill>
                <a:schemeClr val="bg1"/>
              </a:solidFill>
              <a:latin typeface="微软雅黑" pitchFamily="34" charset="-122"/>
              <a:ea typeface="微软雅黑" pitchFamily="34" charset="-122"/>
            </a:endParaRPr>
          </a:p>
        </p:txBody>
      </p:sp>
      <p:sp>
        <p:nvSpPr>
          <p:cNvPr id="16" name="弧形 15"/>
          <p:cNvSpPr/>
          <p:nvPr/>
        </p:nvSpPr>
        <p:spPr>
          <a:xfrm>
            <a:off x="755118" y="987494"/>
            <a:ext cx="1306142" cy="1306142"/>
          </a:xfrm>
          <a:prstGeom prst="arc">
            <a:avLst>
              <a:gd name="adj1" fmla="val 16001942"/>
              <a:gd name="adj2" fmla="val 5610563"/>
            </a:avLst>
          </a:prstGeom>
          <a:ln w="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7" name="弧形 16"/>
          <p:cNvSpPr/>
          <p:nvPr/>
        </p:nvSpPr>
        <p:spPr>
          <a:xfrm rot="10073545">
            <a:off x="812088" y="1042507"/>
            <a:ext cx="1196120" cy="1196120"/>
          </a:xfrm>
          <a:prstGeom prst="arc">
            <a:avLst>
              <a:gd name="adj1" fmla="val 14071126"/>
              <a:gd name="adj2" fmla="val 5610563"/>
            </a:avLst>
          </a:prstGeom>
          <a:ln w="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9" name="椭圆 18"/>
          <p:cNvSpPr/>
          <p:nvPr/>
        </p:nvSpPr>
        <p:spPr>
          <a:xfrm>
            <a:off x="1102573" y="5783839"/>
            <a:ext cx="515384" cy="51538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079786" y="5807149"/>
            <a:ext cx="588296" cy="461665"/>
          </a:xfrm>
          <a:prstGeom prst="rect">
            <a:avLst/>
          </a:prstGeom>
          <a:noFill/>
        </p:spPr>
        <p:txBody>
          <a:bodyPr wrap="square" rtlCol="0">
            <a:spAutoFit/>
          </a:bodyPr>
          <a:lstStyle/>
          <a:p>
            <a:pPr algn="ctr"/>
            <a:r>
              <a:rPr lang="en-US" altLang="zh-CN" sz="2400" b="1" dirty="0">
                <a:solidFill>
                  <a:schemeClr val="bg1"/>
                </a:solidFill>
                <a:latin typeface="微软雅黑" pitchFamily="34" charset="-122"/>
                <a:ea typeface="微软雅黑" pitchFamily="34" charset="-122"/>
              </a:rPr>
              <a:t>4</a:t>
            </a:r>
            <a:endParaRPr lang="zh-CN" altLang="en-US" sz="2400" b="1" dirty="0">
              <a:solidFill>
                <a:schemeClr val="bg1"/>
              </a:solidFill>
              <a:latin typeface="微软雅黑" pitchFamily="34" charset="-122"/>
              <a:ea typeface="微软雅黑" pitchFamily="34" charset="-122"/>
            </a:endParaRPr>
          </a:p>
        </p:txBody>
      </p:sp>
      <p:sp>
        <p:nvSpPr>
          <p:cNvPr id="2" name="矩形 1"/>
          <p:cNvSpPr/>
          <p:nvPr/>
        </p:nvSpPr>
        <p:spPr>
          <a:xfrm>
            <a:off x="794966" y="1319434"/>
            <a:ext cx="1205441" cy="707886"/>
          </a:xfrm>
          <a:prstGeom prst="rect">
            <a:avLst/>
          </a:prstGeom>
        </p:spPr>
        <p:txBody>
          <a:bodyPr wrap="square">
            <a:spAutoFit/>
          </a:bodyPr>
          <a:lstStyle/>
          <a:p>
            <a:pPr algn="ctr"/>
            <a:r>
              <a:rPr lang="zh-CN" altLang="en-US" sz="2000" b="1" dirty="0">
                <a:solidFill>
                  <a:schemeClr val="bg1"/>
                </a:solidFill>
                <a:ea typeface="微软雅黑" pitchFamily="34" charset="-122"/>
              </a:rPr>
              <a:t>安全注意事项</a:t>
            </a:r>
            <a:endParaRPr lang="en-US" altLang="zh-CN" sz="2000" b="1" dirty="0">
              <a:solidFill>
                <a:schemeClr val="bg1"/>
              </a:solidFill>
              <a:ea typeface="微软雅黑" pitchFamily="34" charset="-122"/>
            </a:endParaRPr>
          </a:p>
        </p:txBody>
      </p:sp>
      <p:sp>
        <p:nvSpPr>
          <p:cNvPr id="21" name="矩形 20"/>
          <p:cNvSpPr/>
          <p:nvPr/>
        </p:nvSpPr>
        <p:spPr>
          <a:xfrm>
            <a:off x="1792464" y="2758821"/>
            <a:ext cx="2236510" cy="553998"/>
          </a:xfrm>
          <a:prstGeom prst="rect">
            <a:avLst/>
          </a:prstGeom>
        </p:spPr>
        <p:txBody>
          <a:bodyPr wrap="square">
            <a:spAutoFit/>
          </a:bodyPr>
          <a:lstStyle/>
          <a:p>
            <a:pPr>
              <a:lnSpc>
                <a:spcPct val="150000"/>
              </a:lnSpc>
            </a:pPr>
            <a:r>
              <a:rPr lang="zh-CN" altLang="en-US" sz="2000" dirty="0">
                <a:latin typeface="微软雅黑" pitchFamily="34" charset="-122"/>
                <a:ea typeface="微软雅黑" pitchFamily="34" charset="-122"/>
              </a:rPr>
              <a:t>出车前必须先检查</a:t>
            </a:r>
          </a:p>
        </p:txBody>
      </p:sp>
      <p:sp>
        <p:nvSpPr>
          <p:cNvPr id="22" name="矩形 21"/>
          <p:cNvSpPr/>
          <p:nvPr/>
        </p:nvSpPr>
        <p:spPr>
          <a:xfrm>
            <a:off x="1792464" y="3456503"/>
            <a:ext cx="4754828" cy="553998"/>
          </a:xfrm>
          <a:prstGeom prst="rect">
            <a:avLst/>
          </a:prstGeom>
        </p:spPr>
        <p:txBody>
          <a:bodyPr wrap="square">
            <a:spAutoFit/>
          </a:bodyPr>
          <a:lstStyle/>
          <a:p>
            <a:pPr>
              <a:lnSpc>
                <a:spcPct val="150000"/>
              </a:lnSpc>
            </a:pPr>
            <a:r>
              <a:rPr lang="zh-CN" altLang="en-US" sz="2000" dirty="0">
                <a:latin typeface="微软雅黑" pitchFamily="34" charset="-122"/>
                <a:ea typeface="微软雅黑" pitchFamily="34" charset="-122"/>
              </a:rPr>
              <a:t>行驶中遇前面有人应在</a:t>
            </a:r>
            <a:r>
              <a:rPr lang="en-US" altLang="zh-CN" sz="2000" dirty="0">
                <a:latin typeface="微软雅黑" pitchFamily="34" charset="-122"/>
                <a:ea typeface="微软雅黑" pitchFamily="34" charset="-122"/>
              </a:rPr>
              <a:t>5 m</a:t>
            </a:r>
            <a:r>
              <a:rPr lang="zh-CN" altLang="en-US" sz="2000" dirty="0">
                <a:latin typeface="微软雅黑" pitchFamily="34" charset="-122"/>
                <a:ea typeface="微软雅黑" pitchFamily="34" charset="-122"/>
              </a:rPr>
              <a:t>以外发出信号</a:t>
            </a:r>
          </a:p>
        </p:txBody>
      </p:sp>
      <p:sp>
        <p:nvSpPr>
          <p:cNvPr id="23" name="矩形 22"/>
          <p:cNvSpPr/>
          <p:nvPr/>
        </p:nvSpPr>
        <p:spPr>
          <a:xfrm>
            <a:off x="1772904" y="4201542"/>
            <a:ext cx="6319625" cy="1477328"/>
          </a:xfrm>
          <a:prstGeom prst="rect">
            <a:avLst/>
          </a:prstGeom>
        </p:spPr>
        <p:txBody>
          <a:bodyPr wrap="square">
            <a:spAutoFit/>
          </a:bodyPr>
          <a:lstStyle/>
          <a:p>
            <a:pPr>
              <a:lnSpc>
                <a:spcPct val="150000"/>
              </a:lnSpc>
            </a:pPr>
            <a:r>
              <a:rPr lang="zh-CN" altLang="en-US" sz="2000" dirty="0">
                <a:latin typeface="微软雅黑" pitchFamily="34" charset="-122"/>
                <a:ea typeface="微软雅黑" pitchFamily="34" charset="-122"/>
              </a:rPr>
              <a:t>厂内主要道路行驶速度不超过</a:t>
            </a:r>
            <a:r>
              <a:rPr lang="en-US" altLang="zh-CN" sz="2000" dirty="0">
                <a:latin typeface="微软雅黑" pitchFamily="34" charset="-122"/>
                <a:ea typeface="微软雅黑" pitchFamily="34" charset="-122"/>
              </a:rPr>
              <a:t>15 km/h</a:t>
            </a:r>
            <a:r>
              <a:rPr lang="zh-CN" altLang="en-US" sz="2000" dirty="0">
                <a:latin typeface="微软雅黑" pitchFamily="34" charset="-122"/>
                <a:ea typeface="微软雅黑" pitchFamily="34" charset="-122"/>
              </a:rPr>
              <a:t>，厂门、电梯、拐弯、人多、通道狭窄等其它复杂区域内时速不超过</a:t>
            </a:r>
            <a:r>
              <a:rPr lang="en-US" altLang="zh-CN" sz="2000" dirty="0">
                <a:latin typeface="微软雅黑" pitchFamily="34" charset="-122"/>
                <a:ea typeface="微软雅黑" pitchFamily="34" charset="-122"/>
              </a:rPr>
              <a:t>10 km/h</a:t>
            </a:r>
            <a:r>
              <a:rPr lang="zh-CN" altLang="en-US" sz="2000" dirty="0">
                <a:latin typeface="微软雅黑" pitchFamily="34" charset="-122"/>
                <a:ea typeface="微软雅黑" pitchFamily="34" charset="-122"/>
              </a:rPr>
              <a:t>；</a:t>
            </a:r>
          </a:p>
        </p:txBody>
      </p:sp>
      <p:sp>
        <p:nvSpPr>
          <p:cNvPr id="24" name="矩形 23"/>
          <p:cNvSpPr/>
          <p:nvPr/>
        </p:nvSpPr>
        <p:spPr>
          <a:xfrm>
            <a:off x="1778815" y="5777997"/>
            <a:ext cx="4768477" cy="553998"/>
          </a:xfrm>
          <a:prstGeom prst="rect">
            <a:avLst/>
          </a:prstGeom>
        </p:spPr>
        <p:txBody>
          <a:bodyPr wrap="square">
            <a:spAutoFit/>
          </a:bodyPr>
          <a:lstStyle/>
          <a:p>
            <a:pPr>
              <a:lnSpc>
                <a:spcPct val="150000"/>
              </a:lnSpc>
            </a:pPr>
            <a:r>
              <a:rPr lang="zh-CN" altLang="en-US" sz="2000" dirty="0">
                <a:latin typeface="微软雅黑" pitchFamily="34" charset="-122"/>
                <a:ea typeface="微软雅黑" pitchFamily="34" charset="-122"/>
              </a:rPr>
              <a:t>行车时货物低点离地应在</a:t>
            </a:r>
            <a:r>
              <a:rPr lang="en-US" altLang="zh-CN" sz="2000" dirty="0">
                <a:latin typeface="微软雅黑" pitchFamily="34" charset="-122"/>
                <a:ea typeface="微软雅黑" pitchFamily="34" charset="-122"/>
              </a:rPr>
              <a:t>0.3m~0.4 m</a:t>
            </a:r>
            <a:endParaRPr lang="zh-CN" altLang="en-US" sz="2000" dirty="0">
              <a:latin typeface="微软雅黑" pitchFamily="34" charset="-122"/>
              <a:ea typeface="微软雅黑" pitchFamily="34" charset="-122"/>
            </a:endParaRPr>
          </a:p>
        </p:txBody>
      </p:sp>
      <p:sp>
        <p:nvSpPr>
          <p:cNvPr id="25" name="Rectangle 949"/>
          <p:cNvSpPr>
            <a:spLocks noGrp="1" noChangeArrowheads="1"/>
          </p:cNvSpPr>
          <p:nvPr>
            <p:ph type="title"/>
          </p:nvPr>
        </p:nvSpPr>
        <p:spPr>
          <a:xfrm>
            <a:off x="2120346" y="161273"/>
            <a:ext cx="4875406" cy="514230"/>
          </a:xfrm>
        </p:spPr>
        <p:txBody>
          <a:bodyPr/>
          <a:lstStyle/>
          <a:p>
            <a:pPr algn="ctr" eaLnBrk="1" hangingPunct="1">
              <a:defRPr/>
            </a:pPr>
            <a:r>
              <a:rPr lang="zh-CN" altLang="en-US" dirty="0">
                <a:ea typeface="微软雅黑" pitchFamily="34" charset="-122"/>
              </a:rPr>
              <a:t>公司叉车安全操作流程</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rcRect l="14102" r="20003" b="1061"/>
          <a:stretch>
            <a:fillRect/>
          </a:stretch>
        </p:blipFill>
        <p:spPr>
          <a:xfrm>
            <a:off x="855772" y="1088149"/>
            <a:ext cx="1104834" cy="1104834"/>
          </a:xfrm>
          <a:custGeom>
            <a:avLst/>
            <a:gdLst>
              <a:gd name="connsiteX0" fmla="*/ 1390019 w 2780038"/>
              <a:gd name="connsiteY0" fmla="*/ 0 h 2780038"/>
              <a:gd name="connsiteX1" fmla="*/ 2780038 w 2780038"/>
              <a:gd name="connsiteY1" fmla="*/ 1390019 h 2780038"/>
              <a:gd name="connsiteX2" fmla="*/ 1390019 w 2780038"/>
              <a:gd name="connsiteY2" fmla="*/ 2780038 h 2780038"/>
              <a:gd name="connsiteX3" fmla="*/ 0 w 2780038"/>
              <a:gd name="connsiteY3" fmla="*/ 1390019 h 2780038"/>
              <a:gd name="connsiteX4" fmla="*/ 1390019 w 2780038"/>
              <a:gd name="connsiteY4" fmla="*/ 0 h 278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038" h="2780038">
                <a:moveTo>
                  <a:pt x="1390019" y="0"/>
                </a:moveTo>
                <a:cubicBezTo>
                  <a:pt x="2157705" y="0"/>
                  <a:pt x="2780038" y="622333"/>
                  <a:pt x="2780038" y="1390019"/>
                </a:cubicBezTo>
                <a:cubicBezTo>
                  <a:pt x="2780038" y="2157705"/>
                  <a:pt x="2157705" y="2780038"/>
                  <a:pt x="1390019" y="2780038"/>
                </a:cubicBezTo>
                <a:cubicBezTo>
                  <a:pt x="622333" y="2780038"/>
                  <a:pt x="0" y="2157705"/>
                  <a:pt x="0" y="1390019"/>
                </a:cubicBezTo>
                <a:cubicBezTo>
                  <a:pt x="0" y="622333"/>
                  <a:pt x="622333" y="0"/>
                  <a:pt x="1390019" y="0"/>
                </a:cubicBezTo>
                <a:close/>
              </a:path>
            </a:pathLst>
          </a:custGeom>
        </p:spPr>
      </p:pic>
      <p:sp>
        <p:nvSpPr>
          <p:cNvPr id="4" name="椭圆 3"/>
          <p:cNvSpPr/>
          <p:nvPr/>
        </p:nvSpPr>
        <p:spPr>
          <a:xfrm>
            <a:off x="855772" y="1088149"/>
            <a:ext cx="1104834" cy="1104834"/>
          </a:xfrm>
          <a:prstGeom prst="ellipse">
            <a:avLst/>
          </a:prstGeom>
          <a:solidFill>
            <a:schemeClr val="tx1">
              <a:alpha val="4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 name="椭圆 4"/>
          <p:cNvSpPr/>
          <p:nvPr/>
        </p:nvSpPr>
        <p:spPr>
          <a:xfrm>
            <a:off x="1266825" y="1015251"/>
            <a:ext cx="73736" cy="73736"/>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 name="椭圆 5"/>
          <p:cNvSpPr/>
          <p:nvPr/>
        </p:nvSpPr>
        <p:spPr>
          <a:xfrm>
            <a:off x="1303693" y="2248504"/>
            <a:ext cx="93994" cy="9399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1350690" y="2295501"/>
            <a:ext cx="0" cy="4572024"/>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椭圆 7"/>
          <p:cNvSpPr/>
          <p:nvPr/>
        </p:nvSpPr>
        <p:spPr>
          <a:xfrm>
            <a:off x="1092998" y="2706497"/>
            <a:ext cx="515384" cy="51538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 name="椭圆 8"/>
          <p:cNvSpPr/>
          <p:nvPr/>
        </p:nvSpPr>
        <p:spPr>
          <a:xfrm>
            <a:off x="1092998" y="3505568"/>
            <a:ext cx="515384" cy="51538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0" name="椭圆 9"/>
          <p:cNvSpPr/>
          <p:nvPr/>
        </p:nvSpPr>
        <p:spPr>
          <a:xfrm>
            <a:off x="1092998" y="4517469"/>
            <a:ext cx="515384" cy="51538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164349" y="2728788"/>
            <a:ext cx="352424" cy="461665"/>
          </a:xfrm>
          <a:prstGeom prst="rect">
            <a:avLst/>
          </a:prstGeom>
          <a:noFill/>
        </p:spPr>
        <p:txBody>
          <a:bodyPr wrap="square" rtlCol="0">
            <a:spAutoFit/>
          </a:bodyPr>
          <a:lstStyle/>
          <a:p>
            <a:r>
              <a:rPr lang="en-US" altLang="zh-CN" sz="2400" b="1" dirty="0">
                <a:solidFill>
                  <a:schemeClr val="bg1"/>
                </a:solidFill>
                <a:latin typeface="微软雅黑" pitchFamily="34" charset="-122"/>
                <a:ea typeface="微软雅黑" pitchFamily="34" charset="-122"/>
              </a:rPr>
              <a:t>5</a:t>
            </a:r>
            <a:endParaRPr lang="zh-CN" altLang="en-US" sz="2400" b="1" dirty="0">
              <a:solidFill>
                <a:schemeClr val="bg1"/>
              </a:solidFill>
              <a:latin typeface="微软雅黑" pitchFamily="34" charset="-122"/>
              <a:ea typeface="微软雅黑" pitchFamily="34" charset="-122"/>
            </a:endParaRPr>
          </a:p>
        </p:txBody>
      </p:sp>
      <p:sp>
        <p:nvSpPr>
          <p:cNvPr id="12" name="文本框 11"/>
          <p:cNvSpPr txBox="1"/>
          <p:nvPr/>
        </p:nvSpPr>
        <p:spPr>
          <a:xfrm>
            <a:off x="1079786" y="3532427"/>
            <a:ext cx="543235" cy="461665"/>
          </a:xfrm>
          <a:prstGeom prst="rect">
            <a:avLst/>
          </a:prstGeom>
          <a:noFill/>
        </p:spPr>
        <p:txBody>
          <a:bodyPr wrap="square" rtlCol="0">
            <a:spAutoFit/>
          </a:bodyPr>
          <a:lstStyle/>
          <a:p>
            <a:pPr algn="ctr"/>
            <a:r>
              <a:rPr lang="en-US" altLang="zh-CN" sz="2400" b="1" dirty="0">
                <a:solidFill>
                  <a:schemeClr val="bg1"/>
                </a:solidFill>
                <a:latin typeface="微软雅黑" pitchFamily="34" charset="-122"/>
                <a:ea typeface="微软雅黑" pitchFamily="34" charset="-122"/>
              </a:rPr>
              <a:t>6</a:t>
            </a:r>
            <a:endParaRPr lang="zh-CN" altLang="en-US" sz="2400" b="1" dirty="0">
              <a:solidFill>
                <a:schemeClr val="bg1"/>
              </a:solidFill>
              <a:latin typeface="微软雅黑" pitchFamily="34" charset="-122"/>
              <a:ea typeface="微软雅黑" pitchFamily="34" charset="-122"/>
            </a:endParaRPr>
          </a:p>
        </p:txBody>
      </p:sp>
      <p:sp>
        <p:nvSpPr>
          <p:cNvPr id="13" name="文本框 12"/>
          <p:cNvSpPr txBox="1"/>
          <p:nvPr/>
        </p:nvSpPr>
        <p:spPr>
          <a:xfrm>
            <a:off x="1070211" y="4540779"/>
            <a:ext cx="588296" cy="461665"/>
          </a:xfrm>
          <a:prstGeom prst="rect">
            <a:avLst/>
          </a:prstGeom>
          <a:noFill/>
        </p:spPr>
        <p:txBody>
          <a:bodyPr wrap="square" rtlCol="0">
            <a:spAutoFit/>
          </a:bodyPr>
          <a:lstStyle/>
          <a:p>
            <a:pPr algn="ctr"/>
            <a:r>
              <a:rPr lang="en-US" altLang="zh-CN" sz="2400" b="1" dirty="0">
                <a:solidFill>
                  <a:schemeClr val="bg1"/>
                </a:solidFill>
                <a:latin typeface="微软雅黑" pitchFamily="34" charset="-122"/>
                <a:ea typeface="微软雅黑" pitchFamily="34" charset="-122"/>
              </a:rPr>
              <a:t>7</a:t>
            </a:r>
            <a:endParaRPr lang="zh-CN" altLang="en-US" sz="2400" b="1" dirty="0">
              <a:solidFill>
                <a:schemeClr val="bg1"/>
              </a:solidFill>
              <a:latin typeface="微软雅黑" pitchFamily="34" charset="-122"/>
              <a:ea typeface="微软雅黑" pitchFamily="34" charset="-122"/>
            </a:endParaRPr>
          </a:p>
        </p:txBody>
      </p:sp>
      <p:sp>
        <p:nvSpPr>
          <p:cNvPr id="14" name="弧形 13"/>
          <p:cNvSpPr/>
          <p:nvPr/>
        </p:nvSpPr>
        <p:spPr>
          <a:xfrm>
            <a:off x="755118" y="987494"/>
            <a:ext cx="1306142" cy="1306142"/>
          </a:xfrm>
          <a:prstGeom prst="arc">
            <a:avLst>
              <a:gd name="adj1" fmla="val 16001942"/>
              <a:gd name="adj2" fmla="val 5610563"/>
            </a:avLst>
          </a:prstGeom>
          <a:ln w="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5" name="弧形 14"/>
          <p:cNvSpPr/>
          <p:nvPr/>
        </p:nvSpPr>
        <p:spPr>
          <a:xfrm rot="10073545">
            <a:off x="812088" y="1042507"/>
            <a:ext cx="1196120" cy="1196120"/>
          </a:xfrm>
          <a:prstGeom prst="arc">
            <a:avLst>
              <a:gd name="adj1" fmla="val 14071126"/>
              <a:gd name="adj2" fmla="val 5610563"/>
            </a:avLst>
          </a:prstGeom>
          <a:ln w="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6" name="椭圆 15"/>
          <p:cNvSpPr/>
          <p:nvPr/>
        </p:nvSpPr>
        <p:spPr>
          <a:xfrm>
            <a:off x="1102573" y="5640964"/>
            <a:ext cx="515384" cy="51538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060736" y="5673799"/>
            <a:ext cx="588296" cy="461665"/>
          </a:xfrm>
          <a:prstGeom prst="rect">
            <a:avLst/>
          </a:prstGeom>
          <a:noFill/>
        </p:spPr>
        <p:txBody>
          <a:bodyPr wrap="square" rtlCol="0">
            <a:spAutoFit/>
          </a:bodyPr>
          <a:lstStyle/>
          <a:p>
            <a:pPr algn="ctr"/>
            <a:r>
              <a:rPr lang="en-US" altLang="zh-CN" sz="2400" b="1" dirty="0">
                <a:solidFill>
                  <a:schemeClr val="bg1"/>
                </a:solidFill>
                <a:latin typeface="微软雅黑" pitchFamily="34" charset="-122"/>
                <a:ea typeface="微软雅黑" pitchFamily="34" charset="-122"/>
              </a:rPr>
              <a:t>8</a:t>
            </a:r>
            <a:endParaRPr lang="zh-CN" altLang="en-US" sz="2400" b="1" dirty="0">
              <a:solidFill>
                <a:schemeClr val="bg1"/>
              </a:solidFill>
              <a:latin typeface="微软雅黑" pitchFamily="34" charset="-122"/>
              <a:ea typeface="微软雅黑" pitchFamily="34" charset="-122"/>
            </a:endParaRPr>
          </a:p>
        </p:txBody>
      </p:sp>
      <p:sp>
        <p:nvSpPr>
          <p:cNvPr id="18" name="矩形 17"/>
          <p:cNvSpPr/>
          <p:nvPr/>
        </p:nvSpPr>
        <p:spPr>
          <a:xfrm>
            <a:off x="794966" y="1319434"/>
            <a:ext cx="1205441" cy="707886"/>
          </a:xfrm>
          <a:prstGeom prst="rect">
            <a:avLst/>
          </a:prstGeom>
        </p:spPr>
        <p:txBody>
          <a:bodyPr wrap="square">
            <a:spAutoFit/>
          </a:bodyPr>
          <a:lstStyle/>
          <a:p>
            <a:pPr algn="ctr"/>
            <a:r>
              <a:rPr lang="zh-CN" altLang="en-US" sz="2000" b="1" dirty="0">
                <a:solidFill>
                  <a:schemeClr val="bg1"/>
                </a:solidFill>
                <a:ea typeface="微软雅黑" pitchFamily="34" charset="-122"/>
              </a:rPr>
              <a:t>安全注意事项</a:t>
            </a:r>
            <a:endParaRPr lang="en-US" altLang="zh-CN" sz="2000" b="1" dirty="0">
              <a:solidFill>
                <a:schemeClr val="bg1"/>
              </a:solidFill>
              <a:ea typeface="微软雅黑" pitchFamily="34" charset="-122"/>
            </a:endParaRPr>
          </a:p>
        </p:txBody>
      </p:sp>
      <p:sp>
        <p:nvSpPr>
          <p:cNvPr id="19" name="矩形 18"/>
          <p:cNvSpPr/>
          <p:nvPr/>
        </p:nvSpPr>
        <p:spPr>
          <a:xfrm>
            <a:off x="1794723" y="2736005"/>
            <a:ext cx="4801314" cy="400110"/>
          </a:xfrm>
          <a:prstGeom prst="rect">
            <a:avLst/>
          </a:prstGeom>
        </p:spPr>
        <p:txBody>
          <a:bodyPr wrap="none">
            <a:spAutoFit/>
          </a:bodyPr>
          <a:lstStyle/>
          <a:p>
            <a:r>
              <a:rPr lang="zh-CN" altLang="en-US" sz="2000" dirty="0">
                <a:latin typeface="微软雅黑" pitchFamily="34" charset="-122"/>
                <a:ea typeface="微软雅黑" pitchFamily="34" charset="-122"/>
              </a:rPr>
              <a:t>转弯不得过急，防止“自由转弯”的倾向</a:t>
            </a:r>
            <a:endParaRPr lang="zh-CN" altLang="en-US" sz="2000" dirty="0"/>
          </a:p>
        </p:txBody>
      </p:sp>
      <p:sp>
        <p:nvSpPr>
          <p:cNvPr id="20" name="矩形 19"/>
          <p:cNvSpPr/>
          <p:nvPr/>
        </p:nvSpPr>
        <p:spPr>
          <a:xfrm>
            <a:off x="1794723" y="3532427"/>
            <a:ext cx="5314275" cy="400110"/>
          </a:xfrm>
          <a:prstGeom prst="rect">
            <a:avLst/>
          </a:prstGeom>
        </p:spPr>
        <p:txBody>
          <a:bodyPr wrap="none">
            <a:spAutoFit/>
          </a:bodyPr>
          <a:lstStyle/>
          <a:p>
            <a:r>
              <a:rPr lang="zh-CN" altLang="en-US" sz="2000" dirty="0">
                <a:latin typeface="微软雅黑" pitchFamily="34" charset="-122"/>
                <a:ea typeface="微软雅黑" pitchFamily="34" charset="-122"/>
              </a:rPr>
              <a:t>上下坡应缓慢而均速运行，不得在坡道上转弯</a:t>
            </a:r>
          </a:p>
        </p:txBody>
      </p:sp>
      <p:sp>
        <p:nvSpPr>
          <p:cNvPr id="21" name="矩形 20"/>
          <p:cNvSpPr/>
          <p:nvPr/>
        </p:nvSpPr>
        <p:spPr>
          <a:xfrm>
            <a:off x="1794723" y="4263779"/>
            <a:ext cx="6125315" cy="1015663"/>
          </a:xfrm>
          <a:prstGeom prst="rect">
            <a:avLst/>
          </a:prstGeom>
        </p:spPr>
        <p:txBody>
          <a:bodyPr wrap="square">
            <a:spAutoFit/>
          </a:bodyPr>
          <a:lstStyle/>
          <a:p>
            <a:pPr>
              <a:lnSpc>
                <a:spcPct val="150000"/>
              </a:lnSpc>
            </a:pPr>
            <a:r>
              <a:rPr lang="zh-CN" altLang="en-US" sz="2000" dirty="0">
                <a:latin typeface="微软雅黑" pitchFamily="34" charset="-122"/>
                <a:ea typeface="微软雅黑" pitchFamily="34" charset="-122"/>
              </a:rPr>
              <a:t>不得横跨坡度行驶，当坡度大于</a:t>
            </a:r>
            <a:r>
              <a:rPr lang="en-US" altLang="zh-CN" sz="2000" dirty="0">
                <a:latin typeface="微软雅黑" pitchFamily="34" charset="-122"/>
                <a:ea typeface="微软雅黑" pitchFamily="34" charset="-122"/>
              </a:rPr>
              <a:t>10 %</a:t>
            </a:r>
            <a:r>
              <a:rPr lang="zh-CN" altLang="en-US" sz="2000" dirty="0">
                <a:latin typeface="微软雅黑" pitchFamily="34" charset="-122"/>
                <a:ea typeface="微软雅黑" pitchFamily="34" charset="-122"/>
              </a:rPr>
              <a:t>时，下坡应倒车行驶</a:t>
            </a:r>
          </a:p>
        </p:txBody>
      </p:sp>
      <p:sp>
        <p:nvSpPr>
          <p:cNvPr id="22" name="矩形 21"/>
          <p:cNvSpPr/>
          <p:nvPr/>
        </p:nvSpPr>
        <p:spPr>
          <a:xfrm>
            <a:off x="1794723" y="5359097"/>
            <a:ext cx="6115740" cy="1015663"/>
          </a:xfrm>
          <a:prstGeom prst="rect">
            <a:avLst/>
          </a:prstGeom>
        </p:spPr>
        <p:txBody>
          <a:bodyPr wrap="square">
            <a:spAutoFit/>
          </a:bodyPr>
          <a:lstStyle/>
          <a:p>
            <a:pPr>
              <a:lnSpc>
                <a:spcPct val="150000"/>
              </a:lnSpc>
            </a:pPr>
            <a:r>
              <a:rPr lang="zh-CN" altLang="en-US" sz="2000" dirty="0">
                <a:latin typeface="微软雅黑" pitchFamily="34" charset="-122"/>
                <a:ea typeface="微软雅黑" pitchFamily="34" charset="-122"/>
              </a:rPr>
              <a:t>叉车人员载运货物前行时，如遇大型或笨重货物去当</a:t>
            </a:r>
          </a:p>
          <a:p>
            <a:pPr>
              <a:lnSpc>
                <a:spcPct val="150000"/>
              </a:lnSpc>
            </a:pPr>
            <a:r>
              <a:rPr lang="zh-CN" altLang="en-US" sz="2000" dirty="0">
                <a:latin typeface="微软雅黑" pitchFamily="34" charset="-122"/>
                <a:ea typeface="微软雅黑" pitchFamily="34" charset="-122"/>
              </a:rPr>
              <a:t>驾驶员视线时，应采取倒车行使 </a:t>
            </a:r>
            <a:r>
              <a:rPr lang="en-US" altLang="zh-CN" sz="2000" dirty="0">
                <a:latin typeface="微软雅黑" pitchFamily="34" charset="-122"/>
                <a:ea typeface="微软雅黑" pitchFamily="34" charset="-122"/>
              </a:rPr>
              <a:t>.</a:t>
            </a:r>
          </a:p>
        </p:txBody>
      </p:sp>
      <p:sp>
        <p:nvSpPr>
          <p:cNvPr id="24" name="Rectangle 949"/>
          <p:cNvSpPr>
            <a:spLocks noGrp="1" noChangeArrowheads="1"/>
          </p:cNvSpPr>
          <p:nvPr>
            <p:ph type="title"/>
          </p:nvPr>
        </p:nvSpPr>
        <p:spPr>
          <a:xfrm>
            <a:off x="2120346" y="161273"/>
            <a:ext cx="4875406" cy="514230"/>
          </a:xfrm>
        </p:spPr>
        <p:txBody>
          <a:bodyPr/>
          <a:lstStyle/>
          <a:p>
            <a:pPr algn="ctr" eaLnBrk="1" hangingPunct="1">
              <a:defRPr/>
            </a:pPr>
            <a:r>
              <a:rPr lang="zh-CN" altLang="en-US" dirty="0">
                <a:ea typeface="微软雅黑" pitchFamily="34" charset="-122"/>
              </a:rPr>
              <a:t>公司叉车安全操作流程</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rcRect l="6273" t="2825" r="29102"/>
          <a:stretch>
            <a:fillRect/>
          </a:stretch>
        </p:blipFill>
        <p:spPr>
          <a:xfrm>
            <a:off x="3327056" y="1381695"/>
            <a:ext cx="2489887" cy="2489886"/>
          </a:xfrm>
          <a:custGeom>
            <a:avLst/>
            <a:gdLst>
              <a:gd name="connsiteX0" fmla="*/ 1907060 w 3814120"/>
              <a:gd name="connsiteY0" fmla="*/ 0 h 3814119"/>
              <a:gd name="connsiteX1" fmla="*/ 3814120 w 3814120"/>
              <a:gd name="connsiteY1" fmla="*/ 1907060 h 3814119"/>
              <a:gd name="connsiteX2" fmla="*/ 2102046 w 3814120"/>
              <a:gd name="connsiteY2" fmla="*/ 3804274 h 3814119"/>
              <a:gd name="connsiteX3" fmla="*/ 1907080 w 3814120"/>
              <a:gd name="connsiteY3" fmla="*/ 3814119 h 3814119"/>
              <a:gd name="connsiteX4" fmla="*/ 1907041 w 3814120"/>
              <a:gd name="connsiteY4" fmla="*/ 3814119 h 3814119"/>
              <a:gd name="connsiteX5" fmla="*/ 1712075 w 3814120"/>
              <a:gd name="connsiteY5" fmla="*/ 3804274 h 3814119"/>
              <a:gd name="connsiteX6" fmla="*/ 0 w 3814120"/>
              <a:gd name="connsiteY6" fmla="*/ 1907060 h 3814119"/>
              <a:gd name="connsiteX7" fmla="*/ 1907060 w 3814120"/>
              <a:gd name="connsiteY7" fmla="*/ 0 h 381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4120" h="3814119">
                <a:moveTo>
                  <a:pt x="1907060" y="0"/>
                </a:moveTo>
                <a:cubicBezTo>
                  <a:pt x="2960300" y="0"/>
                  <a:pt x="3814120" y="853820"/>
                  <a:pt x="3814120" y="1907060"/>
                </a:cubicBezTo>
                <a:cubicBezTo>
                  <a:pt x="3814120" y="2894473"/>
                  <a:pt x="3063693" y="3706614"/>
                  <a:pt x="2102046" y="3804274"/>
                </a:cubicBezTo>
                <a:lnTo>
                  <a:pt x="1907080" y="3814119"/>
                </a:lnTo>
                <a:lnTo>
                  <a:pt x="1907041" y="3814119"/>
                </a:lnTo>
                <a:lnTo>
                  <a:pt x="1712075" y="3804274"/>
                </a:lnTo>
                <a:cubicBezTo>
                  <a:pt x="750428" y="3706614"/>
                  <a:pt x="0" y="2894473"/>
                  <a:pt x="0" y="1907060"/>
                </a:cubicBezTo>
                <a:cubicBezTo>
                  <a:pt x="0" y="853820"/>
                  <a:pt x="853820" y="0"/>
                  <a:pt x="1907060" y="0"/>
                </a:cubicBezTo>
                <a:close/>
              </a:path>
            </a:pathLst>
          </a:custGeom>
        </p:spPr>
      </p:pic>
      <p:sp>
        <p:nvSpPr>
          <p:cNvPr id="10" name="椭圆 9"/>
          <p:cNvSpPr/>
          <p:nvPr/>
        </p:nvSpPr>
        <p:spPr>
          <a:xfrm>
            <a:off x="3138616" y="1200463"/>
            <a:ext cx="2866767" cy="2866767"/>
          </a:xfrm>
          <a:prstGeom prst="ellipse">
            <a:avLst/>
          </a:prstGeom>
          <a:no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弧形 10"/>
          <p:cNvSpPr/>
          <p:nvPr/>
        </p:nvSpPr>
        <p:spPr>
          <a:xfrm>
            <a:off x="3531458" y="1580432"/>
            <a:ext cx="2081084" cy="2081084"/>
          </a:xfrm>
          <a:prstGeom prst="arc">
            <a:avLst>
              <a:gd name="adj1" fmla="val 16200000"/>
              <a:gd name="adj2" fmla="val 5359835"/>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2" name="椭圆 11"/>
          <p:cNvSpPr/>
          <p:nvPr/>
        </p:nvSpPr>
        <p:spPr>
          <a:xfrm>
            <a:off x="4551404" y="1510410"/>
            <a:ext cx="140043" cy="1400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椭圆 12"/>
          <p:cNvSpPr/>
          <p:nvPr/>
        </p:nvSpPr>
        <p:spPr>
          <a:xfrm>
            <a:off x="4519484" y="3609000"/>
            <a:ext cx="105032" cy="10503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弧形 13"/>
          <p:cNvSpPr/>
          <p:nvPr/>
        </p:nvSpPr>
        <p:spPr>
          <a:xfrm>
            <a:off x="3587063" y="1720475"/>
            <a:ext cx="1864842" cy="1864842"/>
          </a:xfrm>
          <a:prstGeom prst="arc">
            <a:avLst>
              <a:gd name="adj1" fmla="val 6845248"/>
              <a:gd name="adj2" fmla="val 14891915"/>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5" name="椭圆 14"/>
          <p:cNvSpPr/>
          <p:nvPr/>
        </p:nvSpPr>
        <p:spPr>
          <a:xfrm>
            <a:off x="4058165" y="3439611"/>
            <a:ext cx="105032" cy="10503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椭圆 15"/>
          <p:cNvSpPr/>
          <p:nvPr/>
        </p:nvSpPr>
        <p:spPr>
          <a:xfrm>
            <a:off x="4128186" y="1755487"/>
            <a:ext cx="70022" cy="7002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 name="弧形 16"/>
          <p:cNvSpPr/>
          <p:nvPr/>
        </p:nvSpPr>
        <p:spPr>
          <a:xfrm>
            <a:off x="3761497" y="1849190"/>
            <a:ext cx="1543618" cy="1543618"/>
          </a:xfrm>
          <a:prstGeom prst="arc">
            <a:avLst>
              <a:gd name="adj1" fmla="val 3486681"/>
              <a:gd name="adj2" fmla="val 0"/>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8" name="椭圆 17"/>
          <p:cNvSpPr/>
          <p:nvPr/>
        </p:nvSpPr>
        <p:spPr>
          <a:xfrm>
            <a:off x="5263050" y="2582874"/>
            <a:ext cx="70022" cy="7002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9" name="椭圆 18"/>
          <p:cNvSpPr/>
          <p:nvPr/>
        </p:nvSpPr>
        <p:spPr>
          <a:xfrm>
            <a:off x="4905863" y="3244862"/>
            <a:ext cx="70022" cy="7002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3733490" y="1849016"/>
            <a:ext cx="1581150" cy="1569660"/>
          </a:xfrm>
          <a:prstGeom prst="rect">
            <a:avLst/>
          </a:prstGeom>
          <a:noFill/>
        </p:spPr>
        <p:txBody>
          <a:bodyPr wrap="square" rtlCol="0">
            <a:spAutoFit/>
          </a:bodyPr>
          <a:lstStyle/>
          <a:p>
            <a:pPr algn="ctr"/>
            <a:r>
              <a:rPr lang="en-US" altLang="zh-CN" sz="9600" b="1" dirty="0">
                <a:solidFill>
                  <a:schemeClr val="bg1"/>
                </a:solidFill>
              </a:rPr>
              <a:t>3</a:t>
            </a:r>
            <a:endParaRPr lang="zh-CN" altLang="en-US" sz="9600" b="1" dirty="0">
              <a:solidFill>
                <a:schemeClr val="bg1"/>
              </a:solidFill>
            </a:endParaRPr>
          </a:p>
        </p:txBody>
      </p:sp>
      <p:sp>
        <p:nvSpPr>
          <p:cNvPr id="2" name="矩形 1"/>
          <p:cNvSpPr/>
          <p:nvPr/>
        </p:nvSpPr>
        <p:spPr>
          <a:xfrm>
            <a:off x="1940510" y="4857652"/>
            <a:ext cx="5262979" cy="646331"/>
          </a:xfrm>
          <a:prstGeom prst="rect">
            <a:avLst/>
          </a:prstGeom>
        </p:spPr>
        <p:txBody>
          <a:bodyPr wrap="none">
            <a:spAutoFit/>
          </a:bodyPr>
          <a:lstStyle/>
          <a:p>
            <a:pPr>
              <a:buFont typeface="Wingdings" charset="2"/>
              <a:buNone/>
            </a:pPr>
            <a:r>
              <a:rPr lang="zh-CN" altLang="en-US" sz="3600" b="1" dirty="0">
                <a:latin typeface="微软雅黑" pitchFamily="34" charset="-122"/>
                <a:ea typeface="微软雅黑" pitchFamily="34" charset="-122"/>
              </a:rPr>
              <a:t>叉车伤害类型及预防措施</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rcRect l="6273" t="2825" r="29102"/>
          <a:stretch>
            <a:fillRect/>
          </a:stretch>
        </p:blipFill>
        <p:spPr>
          <a:xfrm>
            <a:off x="3327056" y="1381695"/>
            <a:ext cx="2489887" cy="2489886"/>
          </a:xfrm>
          <a:custGeom>
            <a:avLst/>
            <a:gdLst>
              <a:gd name="connsiteX0" fmla="*/ 1907060 w 3814120"/>
              <a:gd name="connsiteY0" fmla="*/ 0 h 3814119"/>
              <a:gd name="connsiteX1" fmla="*/ 3814120 w 3814120"/>
              <a:gd name="connsiteY1" fmla="*/ 1907060 h 3814119"/>
              <a:gd name="connsiteX2" fmla="*/ 2102046 w 3814120"/>
              <a:gd name="connsiteY2" fmla="*/ 3804274 h 3814119"/>
              <a:gd name="connsiteX3" fmla="*/ 1907080 w 3814120"/>
              <a:gd name="connsiteY3" fmla="*/ 3814119 h 3814119"/>
              <a:gd name="connsiteX4" fmla="*/ 1907041 w 3814120"/>
              <a:gd name="connsiteY4" fmla="*/ 3814119 h 3814119"/>
              <a:gd name="connsiteX5" fmla="*/ 1712075 w 3814120"/>
              <a:gd name="connsiteY5" fmla="*/ 3804274 h 3814119"/>
              <a:gd name="connsiteX6" fmla="*/ 0 w 3814120"/>
              <a:gd name="connsiteY6" fmla="*/ 1907060 h 3814119"/>
              <a:gd name="connsiteX7" fmla="*/ 1907060 w 3814120"/>
              <a:gd name="connsiteY7" fmla="*/ 0 h 381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4120" h="3814119">
                <a:moveTo>
                  <a:pt x="1907060" y="0"/>
                </a:moveTo>
                <a:cubicBezTo>
                  <a:pt x="2960300" y="0"/>
                  <a:pt x="3814120" y="853820"/>
                  <a:pt x="3814120" y="1907060"/>
                </a:cubicBezTo>
                <a:cubicBezTo>
                  <a:pt x="3814120" y="2894473"/>
                  <a:pt x="3063693" y="3706614"/>
                  <a:pt x="2102046" y="3804274"/>
                </a:cubicBezTo>
                <a:lnTo>
                  <a:pt x="1907080" y="3814119"/>
                </a:lnTo>
                <a:lnTo>
                  <a:pt x="1907041" y="3814119"/>
                </a:lnTo>
                <a:lnTo>
                  <a:pt x="1712075" y="3804274"/>
                </a:lnTo>
                <a:cubicBezTo>
                  <a:pt x="750428" y="3706614"/>
                  <a:pt x="0" y="2894473"/>
                  <a:pt x="0" y="1907060"/>
                </a:cubicBezTo>
                <a:cubicBezTo>
                  <a:pt x="0" y="853820"/>
                  <a:pt x="853820" y="0"/>
                  <a:pt x="1907060" y="0"/>
                </a:cubicBezTo>
                <a:close/>
              </a:path>
            </a:pathLst>
          </a:custGeom>
        </p:spPr>
      </p:pic>
      <p:sp>
        <p:nvSpPr>
          <p:cNvPr id="10" name="椭圆 9"/>
          <p:cNvSpPr/>
          <p:nvPr/>
        </p:nvSpPr>
        <p:spPr>
          <a:xfrm>
            <a:off x="3138616" y="1200463"/>
            <a:ext cx="2866767" cy="2866767"/>
          </a:xfrm>
          <a:prstGeom prst="ellipse">
            <a:avLst/>
          </a:prstGeom>
          <a:no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弧形 10"/>
          <p:cNvSpPr/>
          <p:nvPr/>
        </p:nvSpPr>
        <p:spPr>
          <a:xfrm>
            <a:off x="3531458" y="1580432"/>
            <a:ext cx="2081084" cy="2081084"/>
          </a:xfrm>
          <a:prstGeom prst="arc">
            <a:avLst>
              <a:gd name="adj1" fmla="val 16200000"/>
              <a:gd name="adj2" fmla="val 5359835"/>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2" name="椭圆 11"/>
          <p:cNvSpPr/>
          <p:nvPr/>
        </p:nvSpPr>
        <p:spPr>
          <a:xfrm>
            <a:off x="4551404" y="1510410"/>
            <a:ext cx="140043" cy="1400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椭圆 12"/>
          <p:cNvSpPr/>
          <p:nvPr/>
        </p:nvSpPr>
        <p:spPr>
          <a:xfrm>
            <a:off x="4519484" y="3609000"/>
            <a:ext cx="105032" cy="10503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弧形 13"/>
          <p:cNvSpPr/>
          <p:nvPr/>
        </p:nvSpPr>
        <p:spPr>
          <a:xfrm>
            <a:off x="3587063" y="1720475"/>
            <a:ext cx="1864842" cy="1864842"/>
          </a:xfrm>
          <a:prstGeom prst="arc">
            <a:avLst>
              <a:gd name="adj1" fmla="val 6845248"/>
              <a:gd name="adj2" fmla="val 14891915"/>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5" name="椭圆 14"/>
          <p:cNvSpPr/>
          <p:nvPr/>
        </p:nvSpPr>
        <p:spPr>
          <a:xfrm>
            <a:off x="4058165" y="3439611"/>
            <a:ext cx="105032" cy="10503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椭圆 15"/>
          <p:cNvSpPr/>
          <p:nvPr/>
        </p:nvSpPr>
        <p:spPr>
          <a:xfrm>
            <a:off x="4128186" y="1755487"/>
            <a:ext cx="70022" cy="7002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 name="弧形 16"/>
          <p:cNvSpPr/>
          <p:nvPr/>
        </p:nvSpPr>
        <p:spPr>
          <a:xfrm>
            <a:off x="3761497" y="1849190"/>
            <a:ext cx="1543618" cy="1543618"/>
          </a:xfrm>
          <a:prstGeom prst="arc">
            <a:avLst>
              <a:gd name="adj1" fmla="val 3486681"/>
              <a:gd name="adj2" fmla="val 0"/>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8" name="椭圆 17"/>
          <p:cNvSpPr/>
          <p:nvPr/>
        </p:nvSpPr>
        <p:spPr>
          <a:xfrm>
            <a:off x="5263050" y="2582874"/>
            <a:ext cx="70022" cy="7002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9" name="椭圆 18"/>
          <p:cNvSpPr/>
          <p:nvPr/>
        </p:nvSpPr>
        <p:spPr>
          <a:xfrm>
            <a:off x="4905863" y="3244862"/>
            <a:ext cx="70022" cy="7002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3723965" y="1849016"/>
            <a:ext cx="1581150" cy="1569660"/>
          </a:xfrm>
          <a:prstGeom prst="rect">
            <a:avLst/>
          </a:prstGeom>
          <a:noFill/>
        </p:spPr>
        <p:txBody>
          <a:bodyPr wrap="square" rtlCol="0">
            <a:spAutoFit/>
          </a:bodyPr>
          <a:lstStyle/>
          <a:p>
            <a:pPr algn="ctr"/>
            <a:r>
              <a:rPr lang="en-US" altLang="zh-CN" sz="9600" b="1" dirty="0">
                <a:solidFill>
                  <a:schemeClr val="bg1"/>
                </a:solidFill>
              </a:rPr>
              <a:t>1</a:t>
            </a:r>
            <a:endParaRPr lang="zh-CN" altLang="en-US" sz="9600" b="1" dirty="0">
              <a:solidFill>
                <a:schemeClr val="bg1"/>
              </a:solidFill>
            </a:endParaRPr>
          </a:p>
        </p:txBody>
      </p:sp>
      <p:sp>
        <p:nvSpPr>
          <p:cNvPr id="2" name="矩形 1"/>
          <p:cNvSpPr/>
          <p:nvPr/>
        </p:nvSpPr>
        <p:spPr>
          <a:xfrm>
            <a:off x="2171343" y="4657823"/>
            <a:ext cx="4801314" cy="646331"/>
          </a:xfrm>
          <a:prstGeom prst="rect">
            <a:avLst/>
          </a:prstGeom>
        </p:spPr>
        <p:txBody>
          <a:bodyPr wrap="none">
            <a:spAutoFit/>
          </a:bodyPr>
          <a:lstStyle/>
          <a:p>
            <a:pPr>
              <a:buFont typeface="Wingdings" charset="2"/>
              <a:buNone/>
            </a:pPr>
            <a:r>
              <a:rPr lang="zh-CN" altLang="en-US" sz="3600" b="1" dirty="0">
                <a:latin typeface="微软雅黑" pitchFamily="34" charset="-122"/>
                <a:ea typeface="微软雅黑" pitchFamily="34" charset="-122"/>
              </a:rPr>
              <a:t>安全生产法律法规常识</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1426367" y="165371"/>
            <a:ext cx="6258697" cy="716924"/>
          </a:xfrm>
        </p:spPr>
        <p:txBody>
          <a:bodyPr/>
          <a:lstStyle/>
          <a:p>
            <a:pPr algn="ctr"/>
            <a:r>
              <a:rPr lang="zh-CN" altLang="en-US" dirty="0">
                <a:ea typeface="微软雅黑" pitchFamily="34" charset="-122"/>
              </a:rPr>
              <a:t>无驾驶资格驾驶员急转弯时翻倒，死亡</a:t>
            </a:r>
            <a:endParaRPr lang="ja-JP" altLang="en-US" dirty="0">
              <a:ea typeface="微软雅黑" pitchFamily="34" charset="-122"/>
            </a:endParaRPr>
          </a:p>
        </p:txBody>
      </p:sp>
      <p:sp>
        <p:nvSpPr>
          <p:cNvPr id="273411" name="Rectangle 3"/>
          <p:cNvSpPr>
            <a:spLocks noGrp="1" noChangeArrowheads="1"/>
          </p:cNvSpPr>
          <p:nvPr>
            <p:ph type="body" sz="half" idx="1"/>
          </p:nvPr>
        </p:nvSpPr>
        <p:spPr>
          <a:xfrm>
            <a:off x="1647825" y="1294519"/>
            <a:ext cx="3914775" cy="1828800"/>
          </a:xfrm>
        </p:spPr>
        <p:txBody>
          <a:bodyPr/>
          <a:lstStyle/>
          <a:p>
            <a:pPr marL="0" indent="0" eaLnBrk="1" hangingPunct="1">
              <a:lnSpc>
                <a:spcPct val="150000"/>
              </a:lnSpc>
              <a:spcBef>
                <a:spcPts val="0"/>
              </a:spcBef>
              <a:buFont typeface="Wingdings" charset="2"/>
              <a:buNone/>
              <a:defRPr/>
            </a:pPr>
            <a:r>
              <a:rPr lang="ja-JP" altLang="en-US" sz="2000" dirty="0">
                <a:ea typeface="微软雅黑" pitchFamily="34" charset="-122"/>
              </a:rPr>
              <a:t>①</a:t>
            </a:r>
            <a:r>
              <a:rPr lang="zh-CN" altLang="en-US" sz="2000" dirty="0">
                <a:ea typeface="微软雅黑" pitchFamily="34" charset="-122"/>
              </a:rPr>
              <a:t>无资格者驾驶</a:t>
            </a:r>
            <a:endParaRPr lang="ja-JP" altLang="en-US" sz="2000" dirty="0">
              <a:ea typeface="微软雅黑" pitchFamily="34" charset="-122"/>
            </a:endParaRPr>
          </a:p>
          <a:p>
            <a:pPr marL="0" indent="0" eaLnBrk="1" hangingPunct="1">
              <a:lnSpc>
                <a:spcPct val="150000"/>
              </a:lnSpc>
              <a:spcBef>
                <a:spcPts val="0"/>
              </a:spcBef>
              <a:buFont typeface="Wingdings" charset="2"/>
              <a:buNone/>
              <a:defRPr/>
            </a:pPr>
            <a:r>
              <a:rPr lang="ja-JP" altLang="en-US" sz="2000" dirty="0">
                <a:ea typeface="微软雅黑" pitchFamily="34" charset="-122"/>
              </a:rPr>
              <a:t>②</a:t>
            </a:r>
            <a:r>
              <a:rPr lang="zh-CN" altLang="en-US" sz="2000" dirty="0">
                <a:ea typeface="微软雅黑" pitchFamily="34" charset="-122"/>
              </a:rPr>
              <a:t>未带安全帽，速度过快，转弯时方向转得过急</a:t>
            </a:r>
            <a:endParaRPr lang="ja-JP" altLang="en-US" sz="2000" dirty="0">
              <a:ea typeface="微软雅黑" pitchFamily="34" charset="-122"/>
            </a:endParaRPr>
          </a:p>
          <a:p>
            <a:pPr marL="0" indent="0" eaLnBrk="1" hangingPunct="1">
              <a:lnSpc>
                <a:spcPct val="150000"/>
              </a:lnSpc>
              <a:spcBef>
                <a:spcPts val="0"/>
              </a:spcBef>
              <a:buFont typeface="Wingdings" charset="2"/>
              <a:buNone/>
              <a:defRPr/>
            </a:pPr>
            <a:r>
              <a:rPr lang="ja-JP" altLang="en-US" sz="2000" dirty="0">
                <a:ea typeface="微软雅黑" pitchFamily="34" charset="-122"/>
              </a:rPr>
              <a:t>③</a:t>
            </a:r>
            <a:r>
              <a:rPr lang="zh-CN" altLang="en-US" sz="2000" dirty="0">
                <a:ea typeface="微软雅黑" pitchFamily="34" charset="-122"/>
              </a:rPr>
              <a:t>钥匙没有拔下，管理上有问题</a:t>
            </a:r>
            <a:endParaRPr lang="ja-JP" altLang="en-US" sz="2000" dirty="0">
              <a:ea typeface="微软雅黑" pitchFamily="34" charset="-122"/>
            </a:endParaRPr>
          </a:p>
        </p:txBody>
      </p:sp>
      <p:sp>
        <p:nvSpPr>
          <p:cNvPr id="273413" name="Rectangle 5"/>
          <p:cNvSpPr>
            <a:spLocks noChangeArrowheads="1"/>
          </p:cNvSpPr>
          <p:nvPr/>
        </p:nvSpPr>
        <p:spPr bwMode="auto">
          <a:xfrm>
            <a:off x="1647825" y="3628604"/>
            <a:ext cx="3914775" cy="2822996"/>
          </a:xfrm>
          <a:prstGeom prst="rect">
            <a:avLst/>
          </a:prstGeom>
        </p:spPr>
        <p:txBody>
          <a:bodyPr/>
          <a:lstStyle/>
          <a:p>
            <a:pPr>
              <a:lnSpc>
                <a:spcPct val="150000"/>
              </a:lnSpc>
              <a:spcBef>
                <a:spcPts val="0"/>
              </a:spcBef>
              <a:buFont typeface="Wingdings" charset="2"/>
              <a:buNone/>
            </a:pPr>
            <a:r>
              <a:rPr lang="ja-JP" altLang="en-US" sz="2000" dirty="0">
                <a:latin typeface="微软雅黑" pitchFamily="34" charset="-122"/>
                <a:ea typeface="微软雅黑" pitchFamily="34" charset="-122"/>
                <a:cs typeface="ＭＳ Ｐゴシック" charset="-128"/>
              </a:rPr>
              <a:t>①</a:t>
            </a:r>
            <a:r>
              <a:rPr lang="zh-CN" altLang="en-US" sz="2000" dirty="0">
                <a:latin typeface="微软雅黑" pitchFamily="34" charset="-122"/>
                <a:ea typeface="微软雅黑" pitchFamily="34" charset="-122"/>
                <a:cs typeface="ＭＳ Ｐゴシック" charset="-128"/>
              </a:rPr>
              <a:t>叉车比轿车小转弯性能好，在转弯时要降低速度</a:t>
            </a:r>
            <a:r>
              <a:rPr lang="ja-JP" altLang="en-US" sz="2000" dirty="0">
                <a:latin typeface="微软雅黑" pitchFamily="34" charset="-122"/>
                <a:ea typeface="微软雅黑" pitchFamily="34" charset="-122"/>
                <a:cs typeface="ＭＳ Ｐゴシック" charset="-128"/>
              </a:rPr>
              <a:t>。</a:t>
            </a:r>
          </a:p>
          <a:p>
            <a:pPr>
              <a:lnSpc>
                <a:spcPct val="150000"/>
              </a:lnSpc>
              <a:spcBef>
                <a:spcPts val="0"/>
              </a:spcBef>
              <a:buFont typeface="Wingdings" charset="2"/>
              <a:buNone/>
            </a:pPr>
            <a:r>
              <a:rPr lang="ja-JP" altLang="en-US" sz="2000" dirty="0">
                <a:latin typeface="微软雅黑" pitchFamily="34" charset="-122"/>
                <a:ea typeface="微软雅黑" pitchFamily="34" charset="-122"/>
                <a:cs typeface="ＭＳ Ｐゴシック" charset="-128"/>
              </a:rPr>
              <a:t>②</a:t>
            </a:r>
            <a:r>
              <a:rPr lang="zh-CN" altLang="en-US" sz="2000" dirty="0">
                <a:latin typeface="微软雅黑" pitchFamily="34" charset="-122"/>
                <a:ea typeface="微软雅黑" pitchFamily="34" charset="-122"/>
                <a:cs typeface="ＭＳ Ｐゴシック" charset="-128"/>
              </a:rPr>
              <a:t>叉车必须要持有叉车驾驶证的人才能驾驶</a:t>
            </a:r>
            <a:r>
              <a:rPr lang="ja-JP" altLang="en-US" sz="2000" dirty="0">
                <a:latin typeface="微软雅黑" pitchFamily="34" charset="-122"/>
                <a:ea typeface="微软雅黑" pitchFamily="34" charset="-122"/>
                <a:cs typeface="ＭＳ Ｐゴシック" charset="-128"/>
              </a:rPr>
              <a:t>。</a:t>
            </a:r>
          </a:p>
          <a:p>
            <a:pPr>
              <a:lnSpc>
                <a:spcPct val="150000"/>
              </a:lnSpc>
              <a:spcBef>
                <a:spcPts val="0"/>
              </a:spcBef>
              <a:buFont typeface="Wingdings" charset="2"/>
              <a:buNone/>
            </a:pPr>
            <a:r>
              <a:rPr lang="ja-JP" altLang="en-US" sz="2000" dirty="0">
                <a:latin typeface="微软雅黑" pitchFamily="34" charset="-122"/>
                <a:ea typeface="微软雅黑" pitchFamily="34" charset="-122"/>
                <a:cs typeface="ＭＳ Ｐゴシック" charset="-128"/>
              </a:rPr>
              <a:t>③</a:t>
            </a:r>
            <a:r>
              <a:rPr lang="zh-CN" altLang="en-US" sz="2000" dirty="0">
                <a:latin typeface="微软雅黑" pitchFamily="34" charset="-122"/>
                <a:ea typeface="微软雅黑" pitchFamily="34" charset="-122"/>
                <a:cs typeface="ＭＳ Ｐゴシック" charset="-128"/>
              </a:rPr>
              <a:t>要妥善管理叉车，离开叉车时务必注意不要忘记将钥匙拔下</a:t>
            </a:r>
            <a:r>
              <a:rPr lang="ja-JP" altLang="en-US" sz="2000" dirty="0">
                <a:latin typeface="微软雅黑" pitchFamily="34" charset="-122"/>
                <a:ea typeface="微软雅黑" pitchFamily="34" charset="-122"/>
                <a:cs typeface="ＭＳ Ｐゴシック" charset="-128"/>
              </a:rPr>
              <a:t>。</a:t>
            </a:r>
          </a:p>
        </p:txBody>
      </p:sp>
      <p:sp>
        <p:nvSpPr>
          <p:cNvPr id="3" name="椭圆 2"/>
          <p:cNvSpPr/>
          <p:nvPr/>
        </p:nvSpPr>
        <p:spPr>
          <a:xfrm>
            <a:off x="478632" y="1811059"/>
            <a:ext cx="947735" cy="94773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 name="弧形 3"/>
          <p:cNvSpPr/>
          <p:nvPr/>
        </p:nvSpPr>
        <p:spPr>
          <a:xfrm>
            <a:off x="412170" y="1751945"/>
            <a:ext cx="1070115" cy="1070115"/>
          </a:xfrm>
          <a:prstGeom prst="arc">
            <a:avLst>
              <a:gd name="adj1" fmla="val 3229723"/>
              <a:gd name="adj2" fmla="val 18384056"/>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5" name="椭圆 4"/>
          <p:cNvSpPr/>
          <p:nvPr/>
        </p:nvSpPr>
        <p:spPr>
          <a:xfrm>
            <a:off x="1244601" y="1833037"/>
            <a:ext cx="88900" cy="889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椭圆 12"/>
          <p:cNvSpPr/>
          <p:nvPr/>
        </p:nvSpPr>
        <p:spPr>
          <a:xfrm>
            <a:off x="1244601" y="2654289"/>
            <a:ext cx="88900" cy="889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02794" y="1877487"/>
            <a:ext cx="888866" cy="799706"/>
          </a:xfrm>
          <a:prstGeom prst="rect">
            <a:avLst/>
          </a:prstGeom>
          <a:noFill/>
        </p:spPr>
        <p:txBody>
          <a:bodyPr wrap="square" rtlCol="0">
            <a:spAutoFit/>
          </a:bodyPr>
          <a:lstStyle/>
          <a:p>
            <a:pPr algn="ctr">
              <a:lnSpc>
                <a:spcPct val="120000"/>
              </a:lnSpc>
            </a:pPr>
            <a:r>
              <a:rPr lang="zh-CN" altLang="en-US" sz="2000" b="1" dirty="0">
                <a:solidFill>
                  <a:schemeClr val="bg1"/>
                </a:solidFill>
                <a:latin typeface="微软雅黑" pitchFamily="34" charset="-122"/>
                <a:ea typeface="微软雅黑" pitchFamily="34" charset="-122"/>
              </a:rPr>
              <a:t>事故</a:t>
            </a:r>
            <a:endParaRPr lang="en-US" altLang="zh-CN" sz="2000" b="1" dirty="0">
              <a:solidFill>
                <a:schemeClr val="bg1"/>
              </a:solidFill>
              <a:latin typeface="微软雅黑" pitchFamily="34" charset="-122"/>
              <a:ea typeface="微软雅黑" pitchFamily="34" charset="-122"/>
            </a:endParaRPr>
          </a:p>
          <a:p>
            <a:pPr algn="ctr">
              <a:lnSpc>
                <a:spcPct val="120000"/>
              </a:lnSpc>
            </a:pPr>
            <a:r>
              <a:rPr lang="zh-CN" altLang="en-US" sz="2000" b="1" dirty="0">
                <a:solidFill>
                  <a:schemeClr val="bg1"/>
                </a:solidFill>
                <a:latin typeface="微软雅黑" pitchFamily="34" charset="-122"/>
                <a:ea typeface="微软雅黑" pitchFamily="34" charset="-122"/>
              </a:rPr>
              <a:t>原因</a:t>
            </a:r>
          </a:p>
        </p:txBody>
      </p:sp>
      <p:sp>
        <p:nvSpPr>
          <p:cNvPr id="15" name="椭圆 14"/>
          <p:cNvSpPr/>
          <p:nvPr/>
        </p:nvSpPr>
        <p:spPr>
          <a:xfrm>
            <a:off x="478632" y="4532352"/>
            <a:ext cx="947735" cy="94773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弧形 15"/>
          <p:cNvSpPr/>
          <p:nvPr/>
        </p:nvSpPr>
        <p:spPr>
          <a:xfrm>
            <a:off x="412170" y="4473238"/>
            <a:ext cx="1070115" cy="1070115"/>
          </a:xfrm>
          <a:prstGeom prst="arc">
            <a:avLst>
              <a:gd name="adj1" fmla="val 3229723"/>
              <a:gd name="adj2" fmla="val 18384056"/>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7" name="椭圆 16"/>
          <p:cNvSpPr/>
          <p:nvPr/>
        </p:nvSpPr>
        <p:spPr>
          <a:xfrm>
            <a:off x="1244601" y="4554330"/>
            <a:ext cx="88900" cy="889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8" name="椭圆 17"/>
          <p:cNvSpPr/>
          <p:nvPr/>
        </p:nvSpPr>
        <p:spPr>
          <a:xfrm>
            <a:off x="1244601" y="5375582"/>
            <a:ext cx="88900" cy="889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502794" y="4598780"/>
            <a:ext cx="888866" cy="830997"/>
          </a:xfrm>
          <a:prstGeom prst="rect">
            <a:avLst/>
          </a:prstGeom>
          <a:noFill/>
        </p:spPr>
        <p:txBody>
          <a:bodyPr wrap="square" rtlCol="0">
            <a:spAutoFit/>
          </a:bodyPr>
          <a:lstStyle/>
          <a:p>
            <a:pPr algn="ctr">
              <a:lnSpc>
                <a:spcPct val="120000"/>
              </a:lnSpc>
            </a:pPr>
            <a:r>
              <a:rPr lang="zh-CN" altLang="en-US" sz="2000" b="1" dirty="0">
                <a:solidFill>
                  <a:schemeClr val="bg1"/>
                </a:solidFill>
                <a:latin typeface="微软雅黑" pitchFamily="34" charset="-122"/>
                <a:ea typeface="微软雅黑" pitchFamily="34" charset="-122"/>
              </a:rPr>
              <a:t>事故</a:t>
            </a:r>
            <a:endParaRPr lang="en-US" altLang="zh-CN" sz="2000" b="1" dirty="0">
              <a:solidFill>
                <a:schemeClr val="bg1"/>
              </a:solidFill>
              <a:latin typeface="微软雅黑" pitchFamily="34" charset="-122"/>
              <a:ea typeface="微软雅黑" pitchFamily="34" charset="-122"/>
            </a:endParaRPr>
          </a:p>
          <a:p>
            <a:pPr algn="ctr">
              <a:lnSpc>
                <a:spcPct val="120000"/>
              </a:lnSpc>
            </a:pPr>
            <a:r>
              <a:rPr lang="zh-CN" altLang="en-US" sz="2000" b="1" dirty="0">
                <a:solidFill>
                  <a:schemeClr val="bg1"/>
                </a:solidFill>
                <a:latin typeface="微软雅黑" pitchFamily="34" charset="-122"/>
                <a:ea typeface="微软雅黑" pitchFamily="34" charset="-122"/>
              </a:rPr>
              <a:t>对策</a:t>
            </a:r>
          </a:p>
        </p:txBody>
      </p:sp>
      <p:pic>
        <p:nvPicPr>
          <p:cNvPr id="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453063" y="2018419"/>
            <a:ext cx="3482817" cy="390771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3411"/>
                                        </p:tgtEl>
                                        <p:attrNameLst>
                                          <p:attrName>style.visibility</p:attrName>
                                        </p:attrNameLst>
                                      </p:cBhvr>
                                      <p:to>
                                        <p:strVal val="visible"/>
                                      </p:to>
                                    </p:set>
                                    <p:anim calcmode="lin" valueType="num">
                                      <p:cBhvr additive="base">
                                        <p:cTn id="7" dur="500" fill="hold"/>
                                        <p:tgtEl>
                                          <p:spTgt spid="273411"/>
                                        </p:tgtEl>
                                        <p:attrNameLst>
                                          <p:attrName>ppt_x</p:attrName>
                                        </p:attrNameLst>
                                      </p:cBhvr>
                                      <p:tavLst>
                                        <p:tav tm="0">
                                          <p:val>
                                            <p:strVal val="0-#ppt_w/2"/>
                                          </p:val>
                                        </p:tav>
                                        <p:tav tm="100000">
                                          <p:val>
                                            <p:strVal val="#ppt_x"/>
                                          </p:val>
                                        </p:tav>
                                      </p:tavLst>
                                    </p:anim>
                                    <p:anim calcmode="lin" valueType="num">
                                      <p:cBhvr additive="base">
                                        <p:cTn id="8" dur="500" fill="hold"/>
                                        <p:tgtEl>
                                          <p:spTgt spid="2734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3413"/>
                                        </p:tgtEl>
                                        <p:attrNameLst>
                                          <p:attrName>style.visibility</p:attrName>
                                        </p:attrNameLst>
                                      </p:cBhvr>
                                      <p:to>
                                        <p:strVal val="visible"/>
                                      </p:to>
                                    </p:set>
                                    <p:anim calcmode="lin" valueType="num">
                                      <p:cBhvr additive="base">
                                        <p:cTn id="13" dur="500" fill="hold"/>
                                        <p:tgtEl>
                                          <p:spTgt spid="273413"/>
                                        </p:tgtEl>
                                        <p:attrNameLst>
                                          <p:attrName>ppt_x</p:attrName>
                                        </p:attrNameLst>
                                      </p:cBhvr>
                                      <p:tavLst>
                                        <p:tav tm="0">
                                          <p:val>
                                            <p:strVal val="0-#ppt_w/2"/>
                                          </p:val>
                                        </p:tav>
                                        <p:tav tm="100000">
                                          <p:val>
                                            <p:strVal val="#ppt_x"/>
                                          </p:val>
                                        </p:tav>
                                      </p:tavLst>
                                    </p:anim>
                                    <p:anim calcmode="lin" valueType="num">
                                      <p:cBhvr additive="base">
                                        <p:cTn id="14" dur="500" fill="hold"/>
                                        <p:tgtEl>
                                          <p:spTgt spid="2734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1" grpId="0" autoUpdateAnimBg="0"/>
      <p:bldP spid="273413"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685800" y="190322"/>
            <a:ext cx="7772400" cy="704045"/>
          </a:xfrm>
        </p:spPr>
        <p:txBody>
          <a:bodyPr/>
          <a:lstStyle/>
          <a:p>
            <a:pPr algn="ctr"/>
            <a:r>
              <a:rPr lang="zh-CN" altLang="en-US" dirty="0">
                <a:ea typeface="微软雅黑" pitchFamily="34" charset="-122"/>
              </a:rPr>
              <a:t>在提升的托盘上进行作业而坠落</a:t>
            </a:r>
            <a:endParaRPr lang="ja-JP" altLang="en-US" dirty="0">
              <a:ea typeface="微软雅黑" pitchFamily="34" charset="-122"/>
            </a:endParaRPr>
          </a:p>
        </p:txBody>
      </p:sp>
      <p:sp>
        <p:nvSpPr>
          <p:cNvPr id="274435" name="Rectangle 3"/>
          <p:cNvSpPr>
            <a:spLocks noGrp="1" noChangeArrowheads="1"/>
          </p:cNvSpPr>
          <p:nvPr>
            <p:ph type="body" sz="half" idx="1"/>
          </p:nvPr>
        </p:nvSpPr>
        <p:spPr>
          <a:xfrm>
            <a:off x="1482285" y="1469288"/>
            <a:ext cx="3925982" cy="1828800"/>
          </a:xfrm>
        </p:spPr>
        <p:txBody>
          <a:bodyPr/>
          <a:lstStyle/>
          <a:p>
            <a:pPr marL="0" indent="0">
              <a:lnSpc>
                <a:spcPct val="150000"/>
              </a:lnSpc>
              <a:spcBef>
                <a:spcPts val="0"/>
              </a:spcBef>
              <a:buFont typeface="Wingdings" charset="2"/>
              <a:buNone/>
            </a:pPr>
            <a:r>
              <a:rPr lang="zh-CN" altLang="en-US" sz="2000" dirty="0">
                <a:ea typeface="微软雅黑" pitchFamily="34" charset="-122"/>
              </a:rPr>
              <a:t>受害人站在提升到</a:t>
            </a:r>
            <a:r>
              <a:rPr lang="ja-JP" altLang="en-US" sz="2000" dirty="0">
                <a:ea typeface="微软雅黑" pitchFamily="34" charset="-122"/>
              </a:rPr>
              <a:t>２ｍ</a:t>
            </a:r>
            <a:r>
              <a:rPr lang="zh-CN" altLang="en-US" sz="2000" dirty="0">
                <a:ea typeface="微软雅黑" pitchFamily="34" charset="-122"/>
              </a:rPr>
              <a:t>高的托盘货物上作业。在打算去取堆积在上面的货物时，挂脚的积载物翻落，受害人也随之坠落，死亡</a:t>
            </a:r>
            <a:r>
              <a:rPr lang="ja-JP" altLang="en-US" sz="2000" dirty="0">
                <a:ea typeface="微软雅黑" pitchFamily="34" charset="-122"/>
              </a:rPr>
              <a:t>。</a:t>
            </a:r>
          </a:p>
        </p:txBody>
      </p:sp>
      <p:pic>
        <p:nvPicPr>
          <p:cNvPr id="15364"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87969" y="1714500"/>
            <a:ext cx="3667380" cy="4114799"/>
          </a:xfrm>
          <a:noFill/>
          <a:ln w="12700">
            <a:noFill/>
          </a:ln>
        </p:spPr>
      </p:pic>
      <p:sp>
        <p:nvSpPr>
          <p:cNvPr id="274437" name="Rectangle 5"/>
          <p:cNvSpPr>
            <a:spLocks noChangeArrowheads="1"/>
          </p:cNvSpPr>
          <p:nvPr/>
        </p:nvSpPr>
        <p:spPr bwMode="auto">
          <a:xfrm>
            <a:off x="1482285" y="3956087"/>
            <a:ext cx="3749766" cy="1524000"/>
          </a:xfrm>
          <a:prstGeom prst="rect">
            <a:avLst/>
          </a:prstGeom>
        </p:spPr>
        <p:txBody>
          <a:bodyPr/>
          <a:lstStyle/>
          <a:p>
            <a:pPr>
              <a:lnSpc>
                <a:spcPct val="150000"/>
              </a:lnSpc>
              <a:spcBef>
                <a:spcPts val="0"/>
              </a:spcBef>
              <a:buFont typeface="Wingdings" charset="2"/>
              <a:buNone/>
            </a:pPr>
            <a:r>
              <a:rPr lang="ja-JP" altLang="en-US" sz="2000" dirty="0">
                <a:latin typeface="微软雅黑" pitchFamily="34" charset="-122"/>
                <a:ea typeface="微软雅黑" pitchFamily="34" charset="-122"/>
                <a:cs typeface="ＭＳ Ｐゴシック" charset="-128"/>
              </a:rPr>
              <a:t>①</a:t>
            </a:r>
            <a:r>
              <a:rPr lang="zh-CN" altLang="en-US" sz="2000" dirty="0">
                <a:latin typeface="微软雅黑" pitchFamily="34" charset="-122"/>
                <a:ea typeface="微软雅黑" pitchFamily="34" charset="-122"/>
                <a:cs typeface="ＭＳ Ｐゴシック" charset="-128"/>
              </a:rPr>
              <a:t>禁止站在箍盘上进行作业</a:t>
            </a:r>
            <a:endParaRPr lang="ja-JP" altLang="en-US" sz="2000" dirty="0">
              <a:latin typeface="微软雅黑" pitchFamily="34" charset="-122"/>
              <a:ea typeface="微软雅黑" pitchFamily="34" charset="-122"/>
              <a:cs typeface="ＭＳ Ｐゴシック" charset="-128"/>
            </a:endParaRPr>
          </a:p>
          <a:p>
            <a:pPr>
              <a:lnSpc>
                <a:spcPct val="150000"/>
              </a:lnSpc>
              <a:spcBef>
                <a:spcPts val="0"/>
              </a:spcBef>
              <a:buFont typeface="Wingdings" charset="2"/>
              <a:buNone/>
            </a:pPr>
            <a:r>
              <a:rPr lang="ja-JP" altLang="en-US" sz="2000" dirty="0">
                <a:latin typeface="微软雅黑" pitchFamily="34" charset="-122"/>
                <a:ea typeface="微软雅黑" pitchFamily="34" charset="-122"/>
                <a:cs typeface="ＭＳ Ｐゴシック" charset="-128"/>
              </a:rPr>
              <a:t>②</a:t>
            </a:r>
            <a:r>
              <a:rPr lang="zh-CN" altLang="en-US" sz="2000" dirty="0">
                <a:latin typeface="微软雅黑" pitchFamily="34" charset="-122"/>
                <a:ea typeface="微软雅黑" pitchFamily="34" charset="-122"/>
                <a:cs typeface="ＭＳ Ｐゴシック" charset="-128"/>
              </a:rPr>
              <a:t>不得不在托盘上作业时，应使用固定在货叉架上的扶手或有框的托盘，作业者还应系上安全带</a:t>
            </a:r>
            <a:endParaRPr lang="ja-JP" altLang="en-US" sz="2000" dirty="0">
              <a:latin typeface="微软雅黑" pitchFamily="34" charset="-122"/>
              <a:ea typeface="微软雅黑" pitchFamily="34" charset="-122"/>
              <a:cs typeface="ＭＳ Ｐゴシック" charset="-128"/>
            </a:endParaRPr>
          </a:p>
        </p:txBody>
      </p:sp>
      <p:sp>
        <p:nvSpPr>
          <p:cNvPr id="8" name="椭圆 7"/>
          <p:cNvSpPr/>
          <p:nvPr/>
        </p:nvSpPr>
        <p:spPr>
          <a:xfrm>
            <a:off x="478632" y="1938059"/>
            <a:ext cx="947735" cy="94773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 name="弧形 8"/>
          <p:cNvSpPr/>
          <p:nvPr/>
        </p:nvSpPr>
        <p:spPr>
          <a:xfrm>
            <a:off x="412170" y="1878945"/>
            <a:ext cx="1070115" cy="1070115"/>
          </a:xfrm>
          <a:prstGeom prst="arc">
            <a:avLst>
              <a:gd name="adj1" fmla="val 3229723"/>
              <a:gd name="adj2" fmla="val 18384056"/>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0" name="椭圆 9"/>
          <p:cNvSpPr/>
          <p:nvPr/>
        </p:nvSpPr>
        <p:spPr>
          <a:xfrm>
            <a:off x="1244601" y="1960037"/>
            <a:ext cx="88900" cy="889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椭圆 10"/>
          <p:cNvSpPr/>
          <p:nvPr/>
        </p:nvSpPr>
        <p:spPr>
          <a:xfrm>
            <a:off x="1244601" y="2781289"/>
            <a:ext cx="88900" cy="889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02794" y="2004487"/>
            <a:ext cx="888866" cy="799706"/>
          </a:xfrm>
          <a:prstGeom prst="rect">
            <a:avLst/>
          </a:prstGeom>
          <a:noFill/>
        </p:spPr>
        <p:txBody>
          <a:bodyPr wrap="square" rtlCol="0">
            <a:spAutoFit/>
          </a:bodyPr>
          <a:lstStyle/>
          <a:p>
            <a:pPr algn="ctr">
              <a:lnSpc>
                <a:spcPct val="120000"/>
              </a:lnSpc>
            </a:pPr>
            <a:r>
              <a:rPr lang="zh-CN" altLang="en-US" sz="2000" b="1" dirty="0">
                <a:solidFill>
                  <a:schemeClr val="bg1"/>
                </a:solidFill>
                <a:latin typeface="微软雅黑" pitchFamily="34" charset="-122"/>
                <a:ea typeface="微软雅黑" pitchFamily="34" charset="-122"/>
              </a:rPr>
              <a:t>事故</a:t>
            </a:r>
            <a:endParaRPr lang="en-US" altLang="zh-CN" sz="2000" b="1" dirty="0">
              <a:solidFill>
                <a:schemeClr val="bg1"/>
              </a:solidFill>
              <a:latin typeface="微软雅黑" pitchFamily="34" charset="-122"/>
              <a:ea typeface="微软雅黑" pitchFamily="34" charset="-122"/>
            </a:endParaRPr>
          </a:p>
          <a:p>
            <a:pPr algn="ctr">
              <a:lnSpc>
                <a:spcPct val="120000"/>
              </a:lnSpc>
            </a:pPr>
            <a:r>
              <a:rPr lang="zh-CN" altLang="en-US" sz="2000" b="1" dirty="0">
                <a:solidFill>
                  <a:schemeClr val="bg1"/>
                </a:solidFill>
                <a:latin typeface="微软雅黑" pitchFamily="34" charset="-122"/>
                <a:ea typeface="微软雅黑" pitchFamily="34" charset="-122"/>
              </a:rPr>
              <a:t>原因</a:t>
            </a:r>
          </a:p>
        </p:txBody>
      </p:sp>
      <p:sp>
        <p:nvSpPr>
          <p:cNvPr id="13" name="椭圆 12"/>
          <p:cNvSpPr/>
          <p:nvPr/>
        </p:nvSpPr>
        <p:spPr>
          <a:xfrm>
            <a:off x="478632" y="4532352"/>
            <a:ext cx="947735" cy="94773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弧形 13"/>
          <p:cNvSpPr/>
          <p:nvPr/>
        </p:nvSpPr>
        <p:spPr>
          <a:xfrm>
            <a:off x="412170" y="4473238"/>
            <a:ext cx="1070115" cy="1070115"/>
          </a:xfrm>
          <a:prstGeom prst="arc">
            <a:avLst>
              <a:gd name="adj1" fmla="val 3229723"/>
              <a:gd name="adj2" fmla="val 18384056"/>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5" name="椭圆 14"/>
          <p:cNvSpPr/>
          <p:nvPr/>
        </p:nvSpPr>
        <p:spPr>
          <a:xfrm>
            <a:off x="1244601" y="4554330"/>
            <a:ext cx="88900" cy="889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椭圆 15"/>
          <p:cNvSpPr/>
          <p:nvPr/>
        </p:nvSpPr>
        <p:spPr>
          <a:xfrm>
            <a:off x="1244601" y="5375582"/>
            <a:ext cx="88900" cy="889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502794" y="4598780"/>
            <a:ext cx="888866" cy="830997"/>
          </a:xfrm>
          <a:prstGeom prst="rect">
            <a:avLst/>
          </a:prstGeom>
          <a:noFill/>
        </p:spPr>
        <p:txBody>
          <a:bodyPr wrap="square" rtlCol="0">
            <a:spAutoFit/>
          </a:bodyPr>
          <a:lstStyle/>
          <a:p>
            <a:pPr algn="ctr">
              <a:lnSpc>
                <a:spcPct val="120000"/>
              </a:lnSpc>
            </a:pPr>
            <a:r>
              <a:rPr lang="zh-CN" altLang="en-US" sz="2000" b="1" dirty="0">
                <a:solidFill>
                  <a:schemeClr val="bg1"/>
                </a:solidFill>
                <a:latin typeface="微软雅黑" pitchFamily="34" charset="-122"/>
                <a:ea typeface="微软雅黑" pitchFamily="34" charset="-122"/>
              </a:rPr>
              <a:t>事故</a:t>
            </a:r>
            <a:endParaRPr lang="en-US" altLang="zh-CN" sz="2000" b="1" dirty="0">
              <a:solidFill>
                <a:schemeClr val="bg1"/>
              </a:solidFill>
              <a:latin typeface="微软雅黑" pitchFamily="34" charset="-122"/>
              <a:ea typeface="微软雅黑" pitchFamily="34" charset="-122"/>
            </a:endParaRPr>
          </a:p>
          <a:p>
            <a:pPr algn="ctr">
              <a:lnSpc>
                <a:spcPct val="120000"/>
              </a:lnSpc>
            </a:pPr>
            <a:r>
              <a:rPr lang="zh-CN" altLang="en-US" sz="2000" b="1" dirty="0">
                <a:solidFill>
                  <a:schemeClr val="bg1"/>
                </a:solidFill>
                <a:latin typeface="微软雅黑" pitchFamily="34" charset="-122"/>
                <a:ea typeface="微软雅黑" pitchFamily="34" charset="-122"/>
              </a:rPr>
              <a:t>对策</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4435"/>
                                        </p:tgtEl>
                                        <p:attrNameLst>
                                          <p:attrName>style.visibility</p:attrName>
                                        </p:attrNameLst>
                                      </p:cBhvr>
                                      <p:to>
                                        <p:strVal val="visible"/>
                                      </p:to>
                                    </p:set>
                                    <p:anim calcmode="lin" valueType="num">
                                      <p:cBhvr additive="base">
                                        <p:cTn id="7" dur="500" fill="hold"/>
                                        <p:tgtEl>
                                          <p:spTgt spid="274435"/>
                                        </p:tgtEl>
                                        <p:attrNameLst>
                                          <p:attrName>ppt_x</p:attrName>
                                        </p:attrNameLst>
                                      </p:cBhvr>
                                      <p:tavLst>
                                        <p:tav tm="0">
                                          <p:val>
                                            <p:strVal val="0-#ppt_w/2"/>
                                          </p:val>
                                        </p:tav>
                                        <p:tav tm="100000">
                                          <p:val>
                                            <p:strVal val="#ppt_x"/>
                                          </p:val>
                                        </p:tav>
                                      </p:tavLst>
                                    </p:anim>
                                    <p:anim calcmode="lin" valueType="num">
                                      <p:cBhvr additive="base">
                                        <p:cTn id="8" dur="500" fill="hold"/>
                                        <p:tgtEl>
                                          <p:spTgt spid="2744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4437"/>
                                        </p:tgtEl>
                                        <p:attrNameLst>
                                          <p:attrName>style.visibility</p:attrName>
                                        </p:attrNameLst>
                                      </p:cBhvr>
                                      <p:to>
                                        <p:strVal val="visible"/>
                                      </p:to>
                                    </p:set>
                                    <p:anim calcmode="lin" valueType="num">
                                      <p:cBhvr additive="base">
                                        <p:cTn id="13" dur="500" fill="hold"/>
                                        <p:tgtEl>
                                          <p:spTgt spid="274437"/>
                                        </p:tgtEl>
                                        <p:attrNameLst>
                                          <p:attrName>ppt_x</p:attrName>
                                        </p:attrNameLst>
                                      </p:cBhvr>
                                      <p:tavLst>
                                        <p:tav tm="0">
                                          <p:val>
                                            <p:strVal val="0-#ppt_w/2"/>
                                          </p:val>
                                        </p:tav>
                                        <p:tav tm="100000">
                                          <p:val>
                                            <p:strVal val="#ppt_x"/>
                                          </p:val>
                                        </p:tav>
                                      </p:tavLst>
                                    </p:anim>
                                    <p:anim calcmode="lin" valueType="num">
                                      <p:cBhvr additive="base">
                                        <p:cTn id="14" dur="500" fill="hold"/>
                                        <p:tgtEl>
                                          <p:spTgt spid="2744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5" grpId="0" autoUpdateAnimBg="0"/>
      <p:bldP spid="274437"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685800" y="215690"/>
            <a:ext cx="7772400" cy="678287"/>
          </a:xfrm>
        </p:spPr>
        <p:txBody>
          <a:bodyPr/>
          <a:lstStyle/>
          <a:p>
            <a:pPr algn="ctr"/>
            <a:r>
              <a:rPr lang="zh-CN" altLang="en-US" dirty="0">
                <a:ea typeface="微软雅黑" pitchFamily="34" charset="-122"/>
              </a:rPr>
              <a:t>人站在叉车上增加配重摔落</a:t>
            </a:r>
            <a:endParaRPr lang="ja-JP" altLang="en-US" dirty="0">
              <a:ea typeface="微软雅黑" pitchFamily="34" charset="-122"/>
            </a:endParaRPr>
          </a:p>
        </p:txBody>
      </p:sp>
      <p:sp>
        <p:nvSpPr>
          <p:cNvPr id="275459" name="Rectangle 3"/>
          <p:cNvSpPr>
            <a:spLocks noGrp="1" noChangeArrowheads="1"/>
          </p:cNvSpPr>
          <p:nvPr>
            <p:ph type="body" sz="half" idx="1"/>
          </p:nvPr>
        </p:nvSpPr>
        <p:spPr>
          <a:xfrm>
            <a:off x="1482285" y="1739902"/>
            <a:ext cx="3610415" cy="1598840"/>
          </a:xfrm>
        </p:spPr>
        <p:txBody>
          <a:bodyPr/>
          <a:lstStyle/>
          <a:p>
            <a:pPr>
              <a:lnSpc>
                <a:spcPct val="150000"/>
              </a:lnSpc>
              <a:spcBef>
                <a:spcPts val="0"/>
              </a:spcBef>
              <a:buFont typeface="Wingdings" charset="2"/>
              <a:buNone/>
            </a:pPr>
            <a:r>
              <a:rPr lang="ja-JP" altLang="en-US" sz="2000" dirty="0">
                <a:ea typeface="微软雅黑" pitchFamily="34" charset="-122"/>
              </a:rPr>
              <a:t>①</a:t>
            </a:r>
            <a:r>
              <a:rPr lang="zh-CN" altLang="en-US" sz="2000" dirty="0">
                <a:ea typeface="微软雅黑" pitchFamily="34" charset="-122"/>
              </a:rPr>
              <a:t>叉车积载物超过容许负载</a:t>
            </a:r>
            <a:r>
              <a:rPr lang="ja-JP" altLang="en-US" sz="2000" dirty="0">
                <a:ea typeface="微软雅黑" pitchFamily="34" charset="-122"/>
              </a:rPr>
              <a:t>。</a:t>
            </a:r>
          </a:p>
          <a:p>
            <a:pPr>
              <a:lnSpc>
                <a:spcPct val="150000"/>
              </a:lnSpc>
              <a:spcBef>
                <a:spcPts val="0"/>
              </a:spcBef>
              <a:buFont typeface="Wingdings" charset="2"/>
              <a:buNone/>
            </a:pPr>
            <a:r>
              <a:rPr lang="ja-JP" altLang="en-US" sz="2000" dirty="0">
                <a:ea typeface="微软雅黑" pitchFamily="34" charset="-122"/>
              </a:rPr>
              <a:t>②</a:t>
            </a:r>
            <a:r>
              <a:rPr lang="zh-CN" altLang="en-US" sz="2000" dirty="0">
                <a:ea typeface="微软雅黑" pitchFamily="34" charset="-122"/>
              </a:rPr>
              <a:t>叉车驾驶席以外部分乘座了</a:t>
            </a:r>
            <a:endParaRPr lang="en-US" altLang="zh-CN" sz="2000" dirty="0">
              <a:ea typeface="微软雅黑" pitchFamily="34" charset="-122"/>
            </a:endParaRPr>
          </a:p>
          <a:p>
            <a:pPr>
              <a:lnSpc>
                <a:spcPct val="150000"/>
              </a:lnSpc>
              <a:spcBef>
                <a:spcPts val="0"/>
              </a:spcBef>
              <a:buFont typeface="Wingdings" charset="2"/>
              <a:buNone/>
            </a:pPr>
            <a:r>
              <a:rPr lang="zh-CN" altLang="en-US" sz="2000" dirty="0">
                <a:ea typeface="微软雅黑" pitchFamily="34" charset="-122"/>
              </a:rPr>
              <a:t>作业人员</a:t>
            </a:r>
            <a:r>
              <a:rPr lang="ja-JP" altLang="en-US" sz="2000" dirty="0">
                <a:ea typeface="微软雅黑" pitchFamily="34" charset="-122"/>
              </a:rPr>
              <a:t>。</a:t>
            </a:r>
          </a:p>
        </p:txBody>
      </p:sp>
      <p:pic>
        <p:nvPicPr>
          <p:cNvPr id="16388" name="Picture 4"/>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3503" r="3620"/>
          <a:stretch>
            <a:fillRect/>
          </a:stretch>
        </p:blipFill>
        <p:spPr>
          <a:xfrm>
            <a:off x="5436528" y="1844675"/>
            <a:ext cx="3477109" cy="4200525"/>
          </a:xfrm>
        </p:spPr>
      </p:pic>
      <p:sp>
        <p:nvSpPr>
          <p:cNvPr id="275461" name="Rectangle 5"/>
          <p:cNvSpPr>
            <a:spLocks noChangeArrowheads="1"/>
          </p:cNvSpPr>
          <p:nvPr/>
        </p:nvSpPr>
        <p:spPr bwMode="auto">
          <a:xfrm>
            <a:off x="1482285" y="3751461"/>
            <a:ext cx="3898325" cy="2525633"/>
          </a:xfrm>
          <a:prstGeom prst="rect">
            <a:avLst/>
          </a:prstGeom>
        </p:spPr>
        <p:txBody>
          <a:bodyPr/>
          <a:lstStyle/>
          <a:p>
            <a:pPr marL="342900" indent="-342900">
              <a:lnSpc>
                <a:spcPct val="150000"/>
              </a:lnSpc>
              <a:spcBef>
                <a:spcPts val="0"/>
              </a:spcBef>
              <a:buFont typeface="Wingdings" charset="2"/>
              <a:buNone/>
            </a:pPr>
            <a:r>
              <a:rPr lang="ja-JP" altLang="en-US" sz="2000" dirty="0">
                <a:latin typeface="微软雅黑" pitchFamily="34" charset="-122"/>
                <a:ea typeface="微软雅黑" pitchFamily="34" charset="-122"/>
                <a:cs typeface="ＭＳ Ｐゴシック" charset="-128"/>
              </a:rPr>
              <a:t>①</a:t>
            </a:r>
            <a:r>
              <a:rPr lang="zh-CN" altLang="en-US" sz="2000" dirty="0">
                <a:latin typeface="微软雅黑" pitchFamily="34" charset="-122"/>
                <a:ea typeface="微软雅黑" pitchFamily="34" charset="-122"/>
                <a:cs typeface="ＭＳ Ｐゴシック" charset="-128"/>
              </a:rPr>
              <a:t>叉车上不能乘坐除驾驶员以外</a:t>
            </a:r>
            <a:endParaRPr lang="en-US" altLang="zh-CN" sz="2000" dirty="0">
              <a:latin typeface="微软雅黑" pitchFamily="34" charset="-122"/>
              <a:ea typeface="微软雅黑" pitchFamily="34" charset="-122"/>
              <a:cs typeface="ＭＳ Ｐゴシック" charset="-128"/>
            </a:endParaRPr>
          </a:p>
          <a:p>
            <a:pPr marL="342900" indent="-342900">
              <a:lnSpc>
                <a:spcPct val="150000"/>
              </a:lnSpc>
              <a:spcBef>
                <a:spcPts val="0"/>
              </a:spcBef>
              <a:buFont typeface="Wingdings" charset="2"/>
              <a:buNone/>
            </a:pPr>
            <a:r>
              <a:rPr lang="zh-CN" altLang="en-US" sz="2000" dirty="0">
                <a:latin typeface="微软雅黑" pitchFamily="34" charset="-122"/>
                <a:ea typeface="微软雅黑" pitchFamily="34" charset="-122"/>
                <a:cs typeface="ＭＳ Ｐゴシック" charset="-128"/>
              </a:rPr>
              <a:t>的人员</a:t>
            </a:r>
            <a:endParaRPr lang="ja-JP" altLang="en-US" sz="2000" dirty="0">
              <a:latin typeface="微软雅黑" pitchFamily="34" charset="-122"/>
              <a:ea typeface="微软雅黑" pitchFamily="34" charset="-122"/>
              <a:cs typeface="ＭＳ Ｐゴシック" charset="-128"/>
            </a:endParaRPr>
          </a:p>
          <a:p>
            <a:pPr marL="342900" indent="-342900">
              <a:lnSpc>
                <a:spcPct val="150000"/>
              </a:lnSpc>
              <a:spcBef>
                <a:spcPts val="0"/>
              </a:spcBef>
              <a:buFont typeface="Wingdings" charset="2"/>
              <a:buNone/>
            </a:pPr>
            <a:r>
              <a:rPr lang="ja-JP" altLang="en-US" sz="2000" dirty="0">
                <a:latin typeface="微软雅黑" pitchFamily="34" charset="-122"/>
                <a:ea typeface="微软雅黑" pitchFamily="34" charset="-122"/>
                <a:cs typeface="ＭＳ Ｐゴシック" charset="-128"/>
              </a:rPr>
              <a:t>②</a:t>
            </a:r>
            <a:r>
              <a:rPr lang="zh-CN" altLang="en-US" sz="2000" dirty="0">
                <a:latin typeface="微软雅黑" pitchFamily="34" charset="-122"/>
                <a:ea typeface="微软雅黑" pitchFamily="34" charset="-122"/>
                <a:cs typeface="ＭＳ Ｐゴシック" charset="-128"/>
              </a:rPr>
              <a:t>不允许装载超过叉车额定负载</a:t>
            </a:r>
            <a:endParaRPr lang="ja-JP" altLang="en-US" sz="2000" dirty="0">
              <a:latin typeface="微软雅黑" pitchFamily="34" charset="-122"/>
              <a:ea typeface="微软雅黑" pitchFamily="34" charset="-122"/>
              <a:cs typeface="ＭＳ Ｐゴシック" charset="-128"/>
            </a:endParaRPr>
          </a:p>
          <a:p>
            <a:pPr marL="342900" indent="-342900">
              <a:lnSpc>
                <a:spcPct val="150000"/>
              </a:lnSpc>
              <a:spcBef>
                <a:spcPts val="0"/>
              </a:spcBef>
              <a:buFont typeface="Wingdings" charset="2"/>
              <a:buNone/>
            </a:pPr>
            <a:r>
              <a:rPr lang="ja-JP" altLang="en-US" sz="2000" dirty="0">
                <a:latin typeface="微软雅黑" pitchFamily="34" charset="-122"/>
                <a:ea typeface="微软雅黑" pitchFamily="34" charset="-122"/>
                <a:cs typeface="ＭＳ Ｐゴシック" charset="-128"/>
              </a:rPr>
              <a:t>③</a:t>
            </a:r>
            <a:r>
              <a:rPr lang="zh-CN" altLang="en-US" sz="2000" dirty="0">
                <a:latin typeface="微软雅黑" pitchFamily="34" charset="-122"/>
                <a:ea typeface="微软雅黑" pitchFamily="34" charset="-122"/>
                <a:cs typeface="ＭＳ Ｐゴシック" charset="-128"/>
              </a:rPr>
              <a:t>不仅要对驾驶员，也要对相</a:t>
            </a:r>
            <a:endParaRPr lang="en-US" altLang="zh-CN" sz="2000" dirty="0">
              <a:latin typeface="微软雅黑" pitchFamily="34" charset="-122"/>
              <a:ea typeface="微软雅黑" pitchFamily="34" charset="-122"/>
              <a:cs typeface="ＭＳ Ｐゴシック" charset="-128"/>
            </a:endParaRPr>
          </a:p>
          <a:p>
            <a:pPr marL="342900" indent="-342900">
              <a:lnSpc>
                <a:spcPct val="150000"/>
              </a:lnSpc>
              <a:spcBef>
                <a:spcPts val="0"/>
              </a:spcBef>
              <a:buFont typeface="Wingdings" charset="2"/>
              <a:buNone/>
            </a:pPr>
            <a:r>
              <a:rPr lang="zh-CN" altLang="en-US" sz="2000" dirty="0">
                <a:latin typeface="微软雅黑" pitchFamily="34" charset="-122"/>
                <a:ea typeface="微软雅黑" pitchFamily="34" charset="-122"/>
                <a:cs typeface="ＭＳ Ｐゴシック" charset="-128"/>
              </a:rPr>
              <a:t>关的作业人员进行安全教育</a:t>
            </a:r>
            <a:r>
              <a:rPr lang="ja-JP" altLang="en-US" sz="2000" dirty="0">
                <a:latin typeface="微软雅黑" pitchFamily="34" charset="-122"/>
                <a:ea typeface="微软雅黑" pitchFamily="34" charset="-122"/>
                <a:cs typeface="ＭＳ Ｐゴシック" charset="-128"/>
              </a:rPr>
              <a:t>。</a:t>
            </a:r>
          </a:p>
        </p:txBody>
      </p:sp>
      <p:sp>
        <p:nvSpPr>
          <p:cNvPr id="13" name="椭圆 12"/>
          <p:cNvSpPr/>
          <p:nvPr/>
        </p:nvSpPr>
        <p:spPr>
          <a:xfrm>
            <a:off x="478632" y="1976159"/>
            <a:ext cx="947735" cy="94773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弧形 13"/>
          <p:cNvSpPr/>
          <p:nvPr/>
        </p:nvSpPr>
        <p:spPr>
          <a:xfrm>
            <a:off x="412170" y="1917045"/>
            <a:ext cx="1070115" cy="1070115"/>
          </a:xfrm>
          <a:prstGeom prst="arc">
            <a:avLst>
              <a:gd name="adj1" fmla="val 3229723"/>
              <a:gd name="adj2" fmla="val 18384056"/>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5" name="椭圆 14"/>
          <p:cNvSpPr/>
          <p:nvPr/>
        </p:nvSpPr>
        <p:spPr>
          <a:xfrm>
            <a:off x="1244601" y="1998137"/>
            <a:ext cx="88900" cy="889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椭圆 15"/>
          <p:cNvSpPr/>
          <p:nvPr/>
        </p:nvSpPr>
        <p:spPr>
          <a:xfrm>
            <a:off x="1244601" y="2819389"/>
            <a:ext cx="88900" cy="889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502794" y="2042587"/>
            <a:ext cx="888866" cy="799706"/>
          </a:xfrm>
          <a:prstGeom prst="rect">
            <a:avLst/>
          </a:prstGeom>
          <a:noFill/>
        </p:spPr>
        <p:txBody>
          <a:bodyPr wrap="square" rtlCol="0">
            <a:spAutoFit/>
          </a:bodyPr>
          <a:lstStyle/>
          <a:p>
            <a:pPr algn="ctr">
              <a:lnSpc>
                <a:spcPct val="120000"/>
              </a:lnSpc>
            </a:pPr>
            <a:r>
              <a:rPr lang="zh-CN" altLang="en-US" sz="2000" b="1" dirty="0">
                <a:solidFill>
                  <a:schemeClr val="bg1"/>
                </a:solidFill>
                <a:latin typeface="微软雅黑" pitchFamily="34" charset="-122"/>
                <a:ea typeface="微软雅黑" pitchFamily="34" charset="-122"/>
              </a:rPr>
              <a:t>事故</a:t>
            </a:r>
            <a:endParaRPr lang="en-US" altLang="zh-CN" sz="2000" b="1" dirty="0">
              <a:solidFill>
                <a:schemeClr val="bg1"/>
              </a:solidFill>
              <a:latin typeface="微软雅黑" pitchFamily="34" charset="-122"/>
              <a:ea typeface="微软雅黑" pitchFamily="34" charset="-122"/>
            </a:endParaRPr>
          </a:p>
          <a:p>
            <a:pPr algn="ctr">
              <a:lnSpc>
                <a:spcPct val="120000"/>
              </a:lnSpc>
            </a:pPr>
            <a:r>
              <a:rPr lang="zh-CN" altLang="en-US" sz="2000" b="1" dirty="0">
                <a:solidFill>
                  <a:schemeClr val="bg1"/>
                </a:solidFill>
                <a:latin typeface="微软雅黑" pitchFamily="34" charset="-122"/>
                <a:ea typeface="微软雅黑" pitchFamily="34" charset="-122"/>
              </a:rPr>
              <a:t>原因</a:t>
            </a:r>
          </a:p>
        </p:txBody>
      </p:sp>
      <p:sp>
        <p:nvSpPr>
          <p:cNvPr id="18" name="椭圆 17"/>
          <p:cNvSpPr/>
          <p:nvPr/>
        </p:nvSpPr>
        <p:spPr>
          <a:xfrm>
            <a:off x="478632" y="4532352"/>
            <a:ext cx="947735" cy="94773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9" name="弧形 18"/>
          <p:cNvSpPr/>
          <p:nvPr/>
        </p:nvSpPr>
        <p:spPr>
          <a:xfrm>
            <a:off x="412170" y="4473238"/>
            <a:ext cx="1070115" cy="1070115"/>
          </a:xfrm>
          <a:prstGeom prst="arc">
            <a:avLst>
              <a:gd name="adj1" fmla="val 3229723"/>
              <a:gd name="adj2" fmla="val 18384056"/>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20" name="椭圆 19"/>
          <p:cNvSpPr/>
          <p:nvPr/>
        </p:nvSpPr>
        <p:spPr>
          <a:xfrm>
            <a:off x="1244601" y="4554330"/>
            <a:ext cx="88900" cy="889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1" name="椭圆 20"/>
          <p:cNvSpPr/>
          <p:nvPr/>
        </p:nvSpPr>
        <p:spPr>
          <a:xfrm>
            <a:off x="1244601" y="5375582"/>
            <a:ext cx="88900" cy="889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502794" y="4598780"/>
            <a:ext cx="888866" cy="830997"/>
          </a:xfrm>
          <a:prstGeom prst="rect">
            <a:avLst/>
          </a:prstGeom>
          <a:noFill/>
        </p:spPr>
        <p:txBody>
          <a:bodyPr wrap="square" rtlCol="0">
            <a:spAutoFit/>
          </a:bodyPr>
          <a:lstStyle/>
          <a:p>
            <a:pPr algn="ctr">
              <a:lnSpc>
                <a:spcPct val="120000"/>
              </a:lnSpc>
            </a:pPr>
            <a:r>
              <a:rPr lang="zh-CN" altLang="en-US" sz="2000" b="1" dirty="0">
                <a:solidFill>
                  <a:schemeClr val="bg1"/>
                </a:solidFill>
                <a:latin typeface="微软雅黑" pitchFamily="34" charset="-122"/>
                <a:ea typeface="微软雅黑" pitchFamily="34" charset="-122"/>
              </a:rPr>
              <a:t>事故</a:t>
            </a:r>
            <a:endParaRPr lang="en-US" altLang="zh-CN" sz="2000" b="1" dirty="0">
              <a:solidFill>
                <a:schemeClr val="bg1"/>
              </a:solidFill>
              <a:latin typeface="微软雅黑" pitchFamily="34" charset="-122"/>
              <a:ea typeface="微软雅黑" pitchFamily="34" charset="-122"/>
            </a:endParaRPr>
          </a:p>
          <a:p>
            <a:pPr algn="ctr">
              <a:lnSpc>
                <a:spcPct val="120000"/>
              </a:lnSpc>
            </a:pPr>
            <a:r>
              <a:rPr lang="zh-CN" altLang="en-US" sz="2000" b="1" dirty="0">
                <a:solidFill>
                  <a:schemeClr val="bg1"/>
                </a:solidFill>
                <a:latin typeface="微软雅黑" pitchFamily="34" charset="-122"/>
                <a:ea typeface="微软雅黑" pitchFamily="34" charset="-122"/>
              </a:rPr>
              <a:t>对策</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5459"/>
                                        </p:tgtEl>
                                        <p:attrNameLst>
                                          <p:attrName>style.visibility</p:attrName>
                                        </p:attrNameLst>
                                      </p:cBhvr>
                                      <p:to>
                                        <p:strVal val="visible"/>
                                      </p:to>
                                    </p:set>
                                    <p:anim calcmode="lin" valueType="num">
                                      <p:cBhvr additive="base">
                                        <p:cTn id="7" dur="500" fill="hold"/>
                                        <p:tgtEl>
                                          <p:spTgt spid="275459"/>
                                        </p:tgtEl>
                                        <p:attrNameLst>
                                          <p:attrName>ppt_x</p:attrName>
                                        </p:attrNameLst>
                                      </p:cBhvr>
                                      <p:tavLst>
                                        <p:tav tm="0">
                                          <p:val>
                                            <p:strVal val="0-#ppt_w/2"/>
                                          </p:val>
                                        </p:tav>
                                        <p:tav tm="100000">
                                          <p:val>
                                            <p:strVal val="#ppt_x"/>
                                          </p:val>
                                        </p:tav>
                                      </p:tavLst>
                                    </p:anim>
                                    <p:anim calcmode="lin" valueType="num">
                                      <p:cBhvr additive="base">
                                        <p:cTn id="8" dur="500" fill="hold"/>
                                        <p:tgtEl>
                                          <p:spTgt spid="27545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5461"/>
                                        </p:tgtEl>
                                        <p:attrNameLst>
                                          <p:attrName>style.visibility</p:attrName>
                                        </p:attrNameLst>
                                      </p:cBhvr>
                                      <p:to>
                                        <p:strVal val="visible"/>
                                      </p:to>
                                    </p:set>
                                    <p:anim calcmode="lin" valueType="num">
                                      <p:cBhvr additive="base">
                                        <p:cTn id="13" dur="500" fill="hold"/>
                                        <p:tgtEl>
                                          <p:spTgt spid="275461"/>
                                        </p:tgtEl>
                                        <p:attrNameLst>
                                          <p:attrName>ppt_x</p:attrName>
                                        </p:attrNameLst>
                                      </p:cBhvr>
                                      <p:tavLst>
                                        <p:tav tm="0">
                                          <p:val>
                                            <p:strVal val="0-#ppt_w/2"/>
                                          </p:val>
                                        </p:tav>
                                        <p:tav tm="100000">
                                          <p:val>
                                            <p:strVal val="#ppt_x"/>
                                          </p:val>
                                        </p:tav>
                                      </p:tavLst>
                                    </p:anim>
                                    <p:anim calcmode="lin" valueType="num">
                                      <p:cBhvr additive="base">
                                        <p:cTn id="14" dur="500" fill="hold"/>
                                        <p:tgtEl>
                                          <p:spTgt spid="2754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9" grpId="0" autoUpdateAnimBg="0"/>
      <p:bldP spid="27546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685800" y="137295"/>
            <a:ext cx="7772400" cy="553791"/>
          </a:xfrm>
        </p:spPr>
        <p:txBody>
          <a:bodyPr/>
          <a:lstStyle/>
          <a:p>
            <a:pPr algn="ctr"/>
            <a:r>
              <a:rPr lang="zh-CN" altLang="en-US" dirty="0">
                <a:ea typeface="微软雅黑" pitchFamily="34" charset="-122"/>
              </a:rPr>
              <a:t>工作场地内的步行者被撞，死亡</a:t>
            </a:r>
            <a:endParaRPr lang="ja-JP" altLang="en-US" dirty="0">
              <a:ea typeface="微软雅黑" pitchFamily="34" charset="-122"/>
            </a:endParaRPr>
          </a:p>
        </p:txBody>
      </p:sp>
      <p:sp>
        <p:nvSpPr>
          <p:cNvPr id="276483" name="Rectangle 3"/>
          <p:cNvSpPr>
            <a:spLocks noGrp="1" noChangeArrowheads="1"/>
          </p:cNvSpPr>
          <p:nvPr>
            <p:ph type="body" sz="half" idx="1"/>
          </p:nvPr>
        </p:nvSpPr>
        <p:spPr>
          <a:xfrm>
            <a:off x="1506447" y="1548745"/>
            <a:ext cx="3864554" cy="1699282"/>
          </a:xfrm>
        </p:spPr>
        <p:txBody>
          <a:bodyPr/>
          <a:lstStyle/>
          <a:p>
            <a:pPr>
              <a:lnSpc>
                <a:spcPct val="130000"/>
              </a:lnSpc>
              <a:spcBef>
                <a:spcPts val="0"/>
              </a:spcBef>
              <a:buFont typeface="Wingdings" charset="2"/>
              <a:buNone/>
            </a:pPr>
            <a:r>
              <a:rPr lang="ja-JP" altLang="en-US" sz="1800" dirty="0">
                <a:ea typeface="微软雅黑" pitchFamily="34" charset="-122"/>
              </a:rPr>
              <a:t>①</a:t>
            </a:r>
            <a:r>
              <a:rPr lang="zh-CN" altLang="en-US" sz="1800" dirty="0">
                <a:ea typeface="微软雅黑" pitchFamily="34" charset="-122"/>
              </a:rPr>
              <a:t>自认为工作场地内没人，在</a:t>
            </a:r>
            <a:endParaRPr lang="en-US" altLang="zh-CN" sz="1800" dirty="0">
              <a:ea typeface="微软雅黑" pitchFamily="34" charset="-122"/>
            </a:endParaRPr>
          </a:p>
          <a:p>
            <a:pPr>
              <a:lnSpc>
                <a:spcPct val="130000"/>
              </a:lnSpc>
              <a:spcBef>
                <a:spcPts val="0"/>
              </a:spcBef>
              <a:buFont typeface="Wingdings" charset="2"/>
              <a:buNone/>
            </a:pPr>
            <a:r>
              <a:rPr lang="zh-CN" altLang="en-US" sz="1800" dirty="0">
                <a:ea typeface="微软雅黑" pitchFamily="34" charset="-122"/>
              </a:rPr>
              <a:t>视野被挡的情况下仍向前行驶</a:t>
            </a:r>
            <a:r>
              <a:rPr lang="ja-JP" altLang="en-US" sz="1800" dirty="0">
                <a:ea typeface="微软雅黑" pitchFamily="34" charset="-122"/>
              </a:rPr>
              <a:t>。</a:t>
            </a:r>
          </a:p>
          <a:p>
            <a:pPr>
              <a:lnSpc>
                <a:spcPct val="130000"/>
              </a:lnSpc>
              <a:spcBef>
                <a:spcPts val="0"/>
              </a:spcBef>
              <a:buFont typeface="Wingdings" charset="2"/>
              <a:buNone/>
            </a:pPr>
            <a:r>
              <a:rPr lang="ja-JP" altLang="en-US" sz="1800" dirty="0">
                <a:ea typeface="微软雅黑" pitchFamily="34" charset="-122"/>
              </a:rPr>
              <a:t>②</a:t>
            </a:r>
            <a:r>
              <a:rPr lang="zh-CN" altLang="en-US" sz="1800" dirty="0">
                <a:ea typeface="微软雅黑" pitchFamily="34" charset="-122"/>
              </a:rPr>
              <a:t>未通知相关作业人员在正式工</a:t>
            </a:r>
            <a:endParaRPr lang="en-US" altLang="zh-CN" sz="1800" dirty="0">
              <a:ea typeface="微软雅黑" pitchFamily="34" charset="-122"/>
            </a:endParaRPr>
          </a:p>
          <a:p>
            <a:pPr>
              <a:lnSpc>
                <a:spcPct val="130000"/>
              </a:lnSpc>
              <a:spcBef>
                <a:spcPts val="0"/>
              </a:spcBef>
              <a:buFont typeface="Wingdings" charset="2"/>
              <a:buNone/>
            </a:pPr>
            <a:r>
              <a:rPr lang="zh-CN" altLang="en-US" sz="1800" dirty="0">
                <a:ea typeface="微软雅黑" pitchFamily="34" charset="-122"/>
              </a:rPr>
              <a:t>作前有临时作业，管理上有问题</a:t>
            </a:r>
            <a:endParaRPr lang="ja-JP" altLang="en-US" sz="1800" dirty="0">
              <a:ea typeface="微软雅黑" pitchFamily="34" charset="-122"/>
            </a:endParaRPr>
          </a:p>
        </p:txBody>
      </p:sp>
      <p:pic>
        <p:nvPicPr>
          <p:cNvPr id="17412" name="Picture 4"/>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3659" r="3778"/>
          <a:stretch>
            <a:fillRect/>
          </a:stretch>
        </p:blipFill>
        <p:spPr>
          <a:xfrm>
            <a:off x="5371001" y="1696515"/>
            <a:ext cx="3587552" cy="4348686"/>
          </a:xfrm>
        </p:spPr>
      </p:pic>
      <p:sp>
        <p:nvSpPr>
          <p:cNvPr id="276485" name="Rectangle 5"/>
          <p:cNvSpPr>
            <a:spLocks noChangeArrowheads="1"/>
          </p:cNvSpPr>
          <p:nvPr/>
        </p:nvSpPr>
        <p:spPr bwMode="auto">
          <a:xfrm>
            <a:off x="1492829" y="3418986"/>
            <a:ext cx="3760085" cy="3098265"/>
          </a:xfrm>
          <a:prstGeom prst="rect">
            <a:avLst/>
          </a:prstGeom>
        </p:spPr>
        <p:txBody>
          <a:bodyPr/>
          <a:lstStyle/>
          <a:p>
            <a:pPr marL="342900" indent="-342900">
              <a:lnSpc>
                <a:spcPct val="130000"/>
              </a:lnSpc>
              <a:spcBef>
                <a:spcPts val="0"/>
              </a:spcBef>
              <a:buFont typeface="Wingdings" charset="2"/>
              <a:buNone/>
            </a:pPr>
            <a:r>
              <a:rPr lang="ja-JP" altLang="en-US" dirty="0">
                <a:latin typeface="微软雅黑" pitchFamily="34" charset="-122"/>
                <a:ea typeface="微软雅黑" pitchFamily="34" charset="-122"/>
                <a:cs typeface="ＭＳ Ｐゴシック" charset="-128"/>
              </a:rPr>
              <a:t>①</a:t>
            </a:r>
            <a:r>
              <a:rPr lang="zh-CN" altLang="en-US" dirty="0">
                <a:latin typeface="微软雅黑" pitchFamily="34" charset="-122"/>
                <a:ea typeface="微软雅黑" pitchFamily="34" charset="-122"/>
                <a:cs typeface="ＭＳ Ｐゴシック" charset="-128"/>
              </a:rPr>
              <a:t>装载货物导致不能确认前方视时，</a:t>
            </a:r>
            <a:endParaRPr lang="en-US" altLang="zh-CN" dirty="0">
              <a:latin typeface="微软雅黑" pitchFamily="34" charset="-122"/>
              <a:ea typeface="微软雅黑" pitchFamily="34" charset="-122"/>
              <a:cs typeface="ＭＳ Ｐゴシック" charset="-128"/>
            </a:endParaRPr>
          </a:p>
          <a:p>
            <a:pPr marL="342900" indent="-342900">
              <a:lnSpc>
                <a:spcPct val="130000"/>
              </a:lnSpc>
              <a:spcBef>
                <a:spcPts val="0"/>
              </a:spcBef>
              <a:buFont typeface="Wingdings" charset="2"/>
              <a:buNone/>
            </a:pPr>
            <a:r>
              <a:rPr lang="zh-CN" altLang="en-US" dirty="0">
                <a:latin typeface="微软雅黑" pitchFamily="34" charset="-122"/>
                <a:ea typeface="微软雅黑" pitchFamily="34" charset="-122"/>
                <a:cs typeface="ＭＳ Ｐゴシック" charset="-128"/>
              </a:rPr>
              <a:t>应倒退行驶</a:t>
            </a:r>
            <a:r>
              <a:rPr lang="ja-JP" altLang="en-US" dirty="0">
                <a:latin typeface="微软雅黑" pitchFamily="34" charset="-122"/>
                <a:ea typeface="微软雅黑" pitchFamily="34" charset="-122"/>
                <a:cs typeface="ＭＳ Ｐゴシック" charset="-128"/>
              </a:rPr>
              <a:t>。</a:t>
            </a:r>
          </a:p>
          <a:p>
            <a:pPr marL="342900" indent="-342900">
              <a:lnSpc>
                <a:spcPct val="130000"/>
              </a:lnSpc>
              <a:spcBef>
                <a:spcPts val="0"/>
              </a:spcBef>
              <a:buFont typeface="Wingdings" charset="2"/>
              <a:buNone/>
            </a:pPr>
            <a:r>
              <a:rPr lang="ja-JP" altLang="en-US" dirty="0">
                <a:latin typeface="微软雅黑" pitchFamily="34" charset="-122"/>
                <a:ea typeface="微软雅黑" pitchFamily="34" charset="-122"/>
                <a:cs typeface="ＭＳ Ｐゴシック" charset="-128"/>
              </a:rPr>
              <a:t>②</a:t>
            </a:r>
            <a:r>
              <a:rPr lang="zh-CN" altLang="en-US" dirty="0">
                <a:latin typeface="微软雅黑" pitchFamily="34" charset="-122"/>
                <a:ea typeface="微软雅黑" pitchFamily="34" charset="-122"/>
                <a:cs typeface="ＭＳ Ｐゴシック" charset="-128"/>
              </a:rPr>
              <a:t>不得不在视野被挡的情况下行驶</a:t>
            </a:r>
            <a:endParaRPr lang="en-US" altLang="zh-CN" dirty="0">
              <a:latin typeface="微软雅黑" pitchFamily="34" charset="-122"/>
              <a:ea typeface="微软雅黑" pitchFamily="34" charset="-122"/>
              <a:cs typeface="ＭＳ Ｐゴシック" charset="-128"/>
            </a:endParaRPr>
          </a:p>
          <a:p>
            <a:pPr marL="342900" indent="-342900">
              <a:lnSpc>
                <a:spcPct val="130000"/>
              </a:lnSpc>
              <a:spcBef>
                <a:spcPts val="0"/>
              </a:spcBef>
              <a:buFont typeface="Wingdings" charset="2"/>
              <a:buNone/>
            </a:pPr>
            <a:r>
              <a:rPr lang="zh-CN" altLang="en-US" dirty="0">
                <a:latin typeface="微软雅黑" pitchFamily="34" charset="-122"/>
                <a:ea typeface="微软雅黑" pitchFamily="34" charset="-122"/>
                <a:cs typeface="ＭＳ Ｐゴシック" charset="-128"/>
              </a:rPr>
              <a:t>时，应安排引导员等，建立万全的</a:t>
            </a:r>
            <a:endParaRPr lang="en-US" altLang="zh-CN" dirty="0">
              <a:latin typeface="微软雅黑" pitchFamily="34" charset="-122"/>
              <a:ea typeface="微软雅黑" pitchFamily="34" charset="-122"/>
              <a:cs typeface="ＭＳ Ｐゴシック" charset="-128"/>
            </a:endParaRPr>
          </a:p>
          <a:p>
            <a:pPr marL="342900" indent="-342900">
              <a:lnSpc>
                <a:spcPct val="130000"/>
              </a:lnSpc>
              <a:spcBef>
                <a:spcPts val="0"/>
              </a:spcBef>
              <a:buFont typeface="Wingdings" charset="2"/>
              <a:buNone/>
            </a:pPr>
            <a:r>
              <a:rPr lang="zh-CN" altLang="en-US" dirty="0">
                <a:latin typeface="微软雅黑" pitchFamily="34" charset="-122"/>
                <a:ea typeface="微软雅黑" pitchFamily="34" charset="-122"/>
                <a:cs typeface="ＭＳ Ｐゴシック" charset="-128"/>
              </a:rPr>
              <a:t>监视体制</a:t>
            </a:r>
            <a:r>
              <a:rPr lang="ja-JP" altLang="en-US" dirty="0">
                <a:latin typeface="微软雅黑" pitchFamily="34" charset="-122"/>
                <a:ea typeface="微软雅黑" pitchFamily="34" charset="-122"/>
                <a:cs typeface="ＭＳ Ｐゴシック" charset="-128"/>
              </a:rPr>
              <a:t>。</a:t>
            </a:r>
          </a:p>
          <a:p>
            <a:pPr marL="342900" indent="-342900">
              <a:lnSpc>
                <a:spcPct val="130000"/>
              </a:lnSpc>
              <a:spcBef>
                <a:spcPts val="0"/>
              </a:spcBef>
              <a:buFont typeface="Wingdings" charset="2"/>
              <a:buNone/>
            </a:pPr>
            <a:r>
              <a:rPr lang="ja-JP" altLang="en-US" dirty="0">
                <a:latin typeface="微软雅黑" pitchFamily="34" charset="-122"/>
                <a:ea typeface="微软雅黑" pitchFamily="34" charset="-122"/>
                <a:cs typeface="ＭＳ Ｐゴシック" charset="-128"/>
              </a:rPr>
              <a:t>③</a:t>
            </a:r>
            <a:r>
              <a:rPr lang="zh-CN" altLang="en-US" dirty="0">
                <a:latin typeface="微软雅黑" pitchFamily="34" charset="-122"/>
                <a:ea typeface="微软雅黑" pitchFamily="34" charset="-122"/>
                <a:cs typeface="ＭＳ Ｐゴシック" charset="-128"/>
              </a:rPr>
              <a:t>即使是临时作业，也要制定相应</a:t>
            </a:r>
            <a:endParaRPr lang="en-US" altLang="zh-CN" dirty="0">
              <a:latin typeface="微软雅黑" pitchFamily="34" charset="-122"/>
              <a:ea typeface="微软雅黑" pitchFamily="34" charset="-122"/>
              <a:cs typeface="ＭＳ Ｐゴシック" charset="-128"/>
            </a:endParaRPr>
          </a:p>
          <a:p>
            <a:pPr marL="342900" indent="-342900">
              <a:lnSpc>
                <a:spcPct val="130000"/>
              </a:lnSpc>
              <a:spcBef>
                <a:spcPts val="0"/>
              </a:spcBef>
              <a:buFont typeface="Wingdings" charset="2"/>
              <a:buNone/>
            </a:pPr>
            <a:r>
              <a:rPr lang="zh-CN" altLang="en-US" dirty="0">
                <a:latin typeface="微软雅黑" pitchFamily="34" charset="-122"/>
                <a:ea typeface="微软雅黑" pitchFamily="34" charset="-122"/>
                <a:cs typeface="ＭＳ Ｐゴシック" charset="-128"/>
              </a:rPr>
              <a:t>的作业计划，并将作业内容详细地</a:t>
            </a:r>
            <a:endParaRPr lang="en-US" altLang="zh-CN" dirty="0">
              <a:latin typeface="微软雅黑" pitchFamily="34" charset="-122"/>
              <a:ea typeface="微软雅黑" pitchFamily="34" charset="-122"/>
              <a:cs typeface="ＭＳ Ｐゴシック" charset="-128"/>
            </a:endParaRPr>
          </a:p>
          <a:p>
            <a:pPr marL="342900" indent="-342900">
              <a:lnSpc>
                <a:spcPct val="130000"/>
              </a:lnSpc>
              <a:spcBef>
                <a:spcPts val="0"/>
              </a:spcBef>
              <a:buFont typeface="Wingdings" charset="2"/>
              <a:buNone/>
            </a:pPr>
            <a:r>
              <a:rPr lang="zh-CN" altLang="en-US" dirty="0">
                <a:latin typeface="微软雅黑" pitchFamily="34" charset="-122"/>
                <a:ea typeface="微软雅黑" pitchFamily="34" charset="-122"/>
                <a:cs typeface="ＭＳ Ｐゴシック" charset="-128"/>
              </a:rPr>
              <a:t>通知相关人员</a:t>
            </a:r>
            <a:endParaRPr lang="ja-JP" altLang="en-US" dirty="0">
              <a:latin typeface="微软雅黑" pitchFamily="34" charset="-122"/>
              <a:ea typeface="微软雅黑" pitchFamily="34" charset="-122"/>
              <a:cs typeface="ＭＳ Ｐゴシック" charset="-128"/>
            </a:endParaRPr>
          </a:p>
        </p:txBody>
      </p:sp>
      <p:sp>
        <p:nvSpPr>
          <p:cNvPr id="8" name="椭圆 7"/>
          <p:cNvSpPr/>
          <p:nvPr/>
        </p:nvSpPr>
        <p:spPr>
          <a:xfrm>
            <a:off x="478632" y="1938059"/>
            <a:ext cx="947735" cy="94773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 name="弧形 8"/>
          <p:cNvSpPr/>
          <p:nvPr/>
        </p:nvSpPr>
        <p:spPr>
          <a:xfrm>
            <a:off x="412170" y="1878945"/>
            <a:ext cx="1070115" cy="1070115"/>
          </a:xfrm>
          <a:prstGeom prst="arc">
            <a:avLst>
              <a:gd name="adj1" fmla="val 3229723"/>
              <a:gd name="adj2" fmla="val 18384056"/>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0" name="椭圆 9"/>
          <p:cNvSpPr/>
          <p:nvPr/>
        </p:nvSpPr>
        <p:spPr>
          <a:xfrm>
            <a:off x="1244601" y="1960037"/>
            <a:ext cx="88900" cy="889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椭圆 10"/>
          <p:cNvSpPr/>
          <p:nvPr/>
        </p:nvSpPr>
        <p:spPr>
          <a:xfrm>
            <a:off x="1244601" y="2781289"/>
            <a:ext cx="88900" cy="889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02794" y="2004487"/>
            <a:ext cx="888866" cy="799706"/>
          </a:xfrm>
          <a:prstGeom prst="rect">
            <a:avLst/>
          </a:prstGeom>
          <a:noFill/>
        </p:spPr>
        <p:txBody>
          <a:bodyPr wrap="square" rtlCol="0">
            <a:spAutoFit/>
          </a:bodyPr>
          <a:lstStyle/>
          <a:p>
            <a:pPr algn="ctr">
              <a:lnSpc>
                <a:spcPct val="120000"/>
              </a:lnSpc>
            </a:pPr>
            <a:r>
              <a:rPr lang="zh-CN" altLang="en-US" sz="2000" b="1" dirty="0">
                <a:solidFill>
                  <a:schemeClr val="bg1"/>
                </a:solidFill>
                <a:latin typeface="微软雅黑" pitchFamily="34" charset="-122"/>
                <a:ea typeface="微软雅黑" pitchFamily="34" charset="-122"/>
              </a:rPr>
              <a:t>事故</a:t>
            </a:r>
            <a:endParaRPr lang="en-US" altLang="zh-CN" sz="2000" b="1" dirty="0">
              <a:solidFill>
                <a:schemeClr val="bg1"/>
              </a:solidFill>
              <a:latin typeface="微软雅黑" pitchFamily="34" charset="-122"/>
              <a:ea typeface="微软雅黑" pitchFamily="34" charset="-122"/>
            </a:endParaRPr>
          </a:p>
          <a:p>
            <a:pPr algn="ctr">
              <a:lnSpc>
                <a:spcPct val="120000"/>
              </a:lnSpc>
            </a:pPr>
            <a:r>
              <a:rPr lang="zh-CN" altLang="en-US" sz="2000" b="1" dirty="0">
                <a:solidFill>
                  <a:schemeClr val="bg1"/>
                </a:solidFill>
                <a:latin typeface="微软雅黑" pitchFamily="34" charset="-122"/>
                <a:ea typeface="微软雅黑" pitchFamily="34" charset="-122"/>
              </a:rPr>
              <a:t>原因</a:t>
            </a:r>
          </a:p>
        </p:txBody>
      </p:sp>
      <p:sp>
        <p:nvSpPr>
          <p:cNvPr id="13" name="椭圆 12"/>
          <p:cNvSpPr/>
          <p:nvPr/>
        </p:nvSpPr>
        <p:spPr>
          <a:xfrm>
            <a:off x="478632" y="4494252"/>
            <a:ext cx="947735" cy="94773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弧形 13"/>
          <p:cNvSpPr/>
          <p:nvPr/>
        </p:nvSpPr>
        <p:spPr>
          <a:xfrm>
            <a:off x="412170" y="4435138"/>
            <a:ext cx="1070115" cy="1070115"/>
          </a:xfrm>
          <a:prstGeom prst="arc">
            <a:avLst>
              <a:gd name="adj1" fmla="val 3229723"/>
              <a:gd name="adj2" fmla="val 18384056"/>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5" name="椭圆 14"/>
          <p:cNvSpPr/>
          <p:nvPr/>
        </p:nvSpPr>
        <p:spPr>
          <a:xfrm>
            <a:off x="1244601" y="4516230"/>
            <a:ext cx="88900" cy="889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椭圆 15"/>
          <p:cNvSpPr/>
          <p:nvPr/>
        </p:nvSpPr>
        <p:spPr>
          <a:xfrm>
            <a:off x="1244601" y="5337482"/>
            <a:ext cx="88900" cy="889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502794" y="4560680"/>
            <a:ext cx="888866" cy="830997"/>
          </a:xfrm>
          <a:prstGeom prst="rect">
            <a:avLst/>
          </a:prstGeom>
          <a:noFill/>
        </p:spPr>
        <p:txBody>
          <a:bodyPr wrap="square" rtlCol="0">
            <a:spAutoFit/>
          </a:bodyPr>
          <a:lstStyle/>
          <a:p>
            <a:pPr algn="ctr">
              <a:lnSpc>
                <a:spcPct val="120000"/>
              </a:lnSpc>
            </a:pPr>
            <a:r>
              <a:rPr lang="zh-CN" altLang="en-US" sz="2000" b="1" dirty="0">
                <a:solidFill>
                  <a:schemeClr val="bg1"/>
                </a:solidFill>
                <a:latin typeface="微软雅黑" pitchFamily="34" charset="-122"/>
                <a:ea typeface="微软雅黑" pitchFamily="34" charset="-122"/>
              </a:rPr>
              <a:t>事故</a:t>
            </a:r>
            <a:endParaRPr lang="en-US" altLang="zh-CN" sz="2000" b="1" dirty="0">
              <a:solidFill>
                <a:schemeClr val="bg1"/>
              </a:solidFill>
              <a:latin typeface="微软雅黑" pitchFamily="34" charset="-122"/>
              <a:ea typeface="微软雅黑" pitchFamily="34" charset="-122"/>
            </a:endParaRPr>
          </a:p>
          <a:p>
            <a:pPr algn="ctr">
              <a:lnSpc>
                <a:spcPct val="120000"/>
              </a:lnSpc>
            </a:pPr>
            <a:r>
              <a:rPr lang="zh-CN" altLang="en-US" sz="2000" b="1" dirty="0">
                <a:solidFill>
                  <a:schemeClr val="bg1"/>
                </a:solidFill>
                <a:latin typeface="微软雅黑" pitchFamily="34" charset="-122"/>
                <a:ea typeface="微软雅黑" pitchFamily="34" charset="-122"/>
              </a:rPr>
              <a:t>对策</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483"/>
                                        </p:tgtEl>
                                        <p:attrNameLst>
                                          <p:attrName>style.visibility</p:attrName>
                                        </p:attrNameLst>
                                      </p:cBhvr>
                                      <p:to>
                                        <p:strVal val="visible"/>
                                      </p:to>
                                    </p:set>
                                    <p:anim calcmode="lin" valueType="num">
                                      <p:cBhvr additive="base">
                                        <p:cTn id="7" dur="500" fill="hold"/>
                                        <p:tgtEl>
                                          <p:spTgt spid="276483"/>
                                        </p:tgtEl>
                                        <p:attrNameLst>
                                          <p:attrName>ppt_x</p:attrName>
                                        </p:attrNameLst>
                                      </p:cBhvr>
                                      <p:tavLst>
                                        <p:tav tm="0">
                                          <p:val>
                                            <p:strVal val="0-#ppt_w/2"/>
                                          </p:val>
                                        </p:tav>
                                        <p:tav tm="100000">
                                          <p:val>
                                            <p:strVal val="#ppt_x"/>
                                          </p:val>
                                        </p:tav>
                                      </p:tavLst>
                                    </p:anim>
                                    <p:anim calcmode="lin" valueType="num">
                                      <p:cBhvr additive="base">
                                        <p:cTn id="8" dur="500" fill="hold"/>
                                        <p:tgtEl>
                                          <p:spTgt spid="27648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485"/>
                                        </p:tgtEl>
                                        <p:attrNameLst>
                                          <p:attrName>style.visibility</p:attrName>
                                        </p:attrNameLst>
                                      </p:cBhvr>
                                      <p:to>
                                        <p:strVal val="visible"/>
                                      </p:to>
                                    </p:set>
                                    <p:anim calcmode="lin" valueType="num">
                                      <p:cBhvr additive="base">
                                        <p:cTn id="13" dur="500" fill="hold"/>
                                        <p:tgtEl>
                                          <p:spTgt spid="276485"/>
                                        </p:tgtEl>
                                        <p:attrNameLst>
                                          <p:attrName>ppt_x</p:attrName>
                                        </p:attrNameLst>
                                      </p:cBhvr>
                                      <p:tavLst>
                                        <p:tav tm="0">
                                          <p:val>
                                            <p:strVal val="0-#ppt_w/2"/>
                                          </p:val>
                                        </p:tav>
                                        <p:tav tm="100000">
                                          <p:val>
                                            <p:strVal val="#ppt_x"/>
                                          </p:val>
                                        </p:tav>
                                      </p:tavLst>
                                    </p:anim>
                                    <p:anim calcmode="lin" valueType="num">
                                      <p:cBhvr additive="base">
                                        <p:cTn id="14" dur="500" fill="hold"/>
                                        <p:tgtEl>
                                          <p:spTgt spid="2764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autoUpdateAnimBg="0"/>
      <p:bldP spid="27648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501464" y="175272"/>
            <a:ext cx="8141072" cy="540914"/>
          </a:xfrm>
        </p:spPr>
        <p:txBody>
          <a:bodyPr/>
          <a:lstStyle/>
          <a:p>
            <a:pPr algn="ctr"/>
            <a:r>
              <a:rPr lang="zh-CN" altLang="en-US" dirty="0">
                <a:ea typeface="微软雅黑" pitchFamily="34" charset="-122"/>
              </a:rPr>
              <a:t>使用保养不良的叉车作业时，装载货物落下</a:t>
            </a:r>
            <a:endParaRPr lang="ja-JP" altLang="en-US" dirty="0">
              <a:ea typeface="微软雅黑" pitchFamily="34" charset="-122"/>
            </a:endParaRPr>
          </a:p>
        </p:txBody>
      </p:sp>
      <p:sp>
        <p:nvSpPr>
          <p:cNvPr id="277507" name="Rectangle 3"/>
          <p:cNvSpPr>
            <a:spLocks noGrp="1" noChangeArrowheads="1"/>
          </p:cNvSpPr>
          <p:nvPr>
            <p:ph type="body" sz="half" idx="1"/>
          </p:nvPr>
        </p:nvSpPr>
        <p:spPr>
          <a:xfrm>
            <a:off x="1506447" y="1577741"/>
            <a:ext cx="3902850" cy="2320060"/>
          </a:xfrm>
        </p:spPr>
        <p:txBody>
          <a:bodyPr/>
          <a:lstStyle/>
          <a:p>
            <a:pPr>
              <a:lnSpc>
                <a:spcPct val="150000"/>
              </a:lnSpc>
              <a:spcBef>
                <a:spcPts val="0"/>
              </a:spcBef>
              <a:buFont typeface="Wingdings" charset="2"/>
              <a:buNone/>
            </a:pPr>
            <a:r>
              <a:rPr lang="ja-JP" altLang="en-US" sz="2000" dirty="0">
                <a:ea typeface="微软雅黑" pitchFamily="34" charset="-122"/>
              </a:rPr>
              <a:t>①</a:t>
            </a:r>
            <a:r>
              <a:rPr lang="zh-CN" altLang="en-US" sz="2000" dirty="0">
                <a:ea typeface="微软雅黑" pitchFamily="34" charset="-122"/>
              </a:rPr>
              <a:t>受害人进入到举升的装载货物</a:t>
            </a:r>
            <a:endParaRPr lang="en-US" altLang="zh-CN" sz="2000" dirty="0">
              <a:ea typeface="微软雅黑" pitchFamily="34" charset="-122"/>
            </a:endParaRPr>
          </a:p>
          <a:p>
            <a:pPr>
              <a:lnSpc>
                <a:spcPct val="150000"/>
              </a:lnSpc>
              <a:spcBef>
                <a:spcPts val="0"/>
              </a:spcBef>
              <a:buFont typeface="Wingdings" charset="2"/>
              <a:buNone/>
            </a:pPr>
            <a:r>
              <a:rPr lang="zh-CN" altLang="en-US" sz="2000" dirty="0">
                <a:ea typeface="微软雅黑" pitchFamily="34" charset="-122"/>
              </a:rPr>
              <a:t>下面</a:t>
            </a:r>
            <a:r>
              <a:rPr lang="ja-JP" altLang="en-US" sz="2000" dirty="0">
                <a:ea typeface="微软雅黑" pitchFamily="34" charset="-122"/>
              </a:rPr>
              <a:t>。</a:t>
            </a:r>
          </a:p>
          <a:p>
            <a:pPr>
              <a:lnSpc>
                <a:spcPct val="150000"/>
              </a:lnSpc>
              <a:spcBef>
                <a:spcPts val="0"/>
              </a:spcBef>
              <a:buFont typeface="Wingdings" charset="2"/>
              <a:buNone/>
            </a:pPr>
            <a:r>
              <a:rPr lang="ja-JP" altLang="en-US" sz="2000" dirty="0">
                <a:ea typeface="微软雅黑" pitchFamily="34" charset="-122"/>
              </a:rPr>
              <a:t>②</a:t>
            </a:r>
            <a:r>
              <a:rPr lang="zh-CN" altLang="en-US" sz="2000" dirty="0">
                <a:ea typeface="微软雅黑" pitchFamily="34" charset="-122"/>
              </a:rPr>
              <a:t>提升油缸和液压控制阀之间连</a:t>
            </a:r>
            <a:endParaRPr lang="en-US" altLang="zh-CN" sz="2000" dirty="0">
              <a:ea typeface="微软雅黑" pitchFamily="34" charset="-122"/>
            </a:endParaRPr>
          </a:p>
          <a:p>
            <a:pPr>
              <a:lnSpc>
                <a:spcPct val="150000"/>
              </a:lnSpc>
              <a:spcBef>
                <a:spcPts val="0"/>
              </a:spcBef>
              <a:buFont typeface="Wingdings" charset="2"/>
              <a:buNone/>
            </a:pPr>
            <a:r>
              <a:rPr lang="zh-CN" altLang="en-US" sz="2000" dirty="0">
                <a:ea typeface="微软雅黑" pitchFamily="34" charset="-122"/>
              </a:rPr>
              <a:t>接的高压油管老化，不能承受压</a:t>
            </a:r>
            <a:endParaRPr lang="en-US" altLang="zh-CN" sz="2000" dirty="0">
              <a:ea typeface="微软雅黑" pitchFamily="34" charset="-122"/>
            </a:endParaRPr>
          </a:p>
          <a:p>
            <a:pPr>
              <a:lnSpc>
                <a:spcPct val="150000"/>
              </a:lnSpc>
              <a:spcBef>
                <a:spcPts val="0"/>
              </a:spcBef>
              <a:buFont typeface="Wingdings" charset="2"/>
              <a:buNone/>
            </a:pPr>
            <a:r>
              <a:rPr lang="zh-CN" altLang="en-US" sz="2000" dirty="0">
                <a:ea typeface="微软雅黑" pitchFamily="34" charset="-122"/>
              </a:rPr>
              <a:t>力而发生破损</a:t>
            </a:r>
            <a:r>
              <a:rPr lang="ja-JP" altLang="en-US" sz="2000" dirty="0">
                <a:ea typeface="微软雅黑" pitchFamily="34" charset="-122"/>
              </a:rPr>
              <a:t>。</a:t>
            </a:r>
          </a:p>
        </p:txBody>
      </p:sp>
      <p:pic>
        <p:nvPicPr>
          <p:cNvPr id="18436"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56213" y="1801521"/>
            <a:ext cx="3678010" cy="4007163"/>
          </a:xfrm>
        </p:spPr>
      </p:pic>
      <p:sp>
        <p:nvSpPr>
          <p:cNvPr id="277509" name="Rectangle 5"/>
          <p:cNvSpPr>
            <a:spLocks noChangeArrowheads="1"/>
          </p:cNvSpPr>
          <p:nvPr/>
        </p:nvSpPr>
        <p:spPr bwMode="auto">
          <a:xfrm>
            <a:off x="1506447" y="4279953"/>
            <a:ext cx="3680143" cy="1528731"/>
          </a:xfrm>
          <a:prstGeom prst="rect">
            <a:avLst/>
          </a:prstGeom>
        </p:spPr>
        <p:txBody>
          <a:bodyPr/>
          <a:lstStyle/>
          <a:p>
            <a:pPr marL="342900" indent="-342900">
              <a:lnSpc>
                <a:spcPct val="150000"/>
              </a:lnSpc>
              <a:spcBef>
                <a:spcPts val="0"/>
              </a:spcBef>
              <a:buFont typeface="Wingdings" charset="2"/>
              <a:buNone/>
            </a:pPr>
            <a:r>
              <a:rPr lang="ja-JP" altLang="en-US" sz="2000" dirty="0">
                <a:latin typeface="微软雅黑" pitchFamily="34" charset="-122"/>
                <a:ea typeface="微软雅黑" pitchFamily="34" charset="-122"/>
                <a:cs typeface="ＭＳ Ｐゴシック" charset="-128"/>
              </a:rPr>
              <a:t>①</a:t>
            </a:r>
            <a:r>
              <a:rPr lang="zh-CN" altLang="en-US" sz="2000" dirty="0">
                <a:latin typeface="微软雅黑" pitchFamily="34" charset="-122"/>
                <a:ea typeface="微软雅黑" pitchFamily="34" charset="-122"/>
                <a:cs typeface="ＭＳ Ｐゴシック" charset="-128"/>
              </a:rPr>
              <a:t>禁止在装载货物下作业</a:t>
            </a:r>
            <a:endParaRPr lang="ja-JP" altLang="en-US" sz="2000" dirty="0">
              <a:latin typeface="微软雅黑" pitchFamily="34" charset="-122"/>
              <a:ea typeface="微软雅黑" pitchFamily="34" charset="-122"/>
              <a:cs typeface="ＭＳ Ｐゴシック" charset="-128"/>
            </a:endParaRPr>
          </a:p>
          <a:p>
            <a:pPr marL="342900" indent="-342900">
              <a:lnSpc>
                <a:spcPct val="150000"/>
              </a:lnSpc>
              <a:spcBef>
                <a:spcPts val="0"/>
              </a:spcBef>
              <a:buFont typeface="Wingdings" charset="2"/>
              <a:buNone/>
            </a:pPr>
            <a:r>
              <a:rPr lang="ja-JP" altLang="en-US" sz="2000" dirty="0">
                <a:latin typeface="微软雅黑" pitchFamily="34" charset="-122"/>
                <a:ea typeface="微软雅黑" pitchFamily="34" charset="-122"/>
                <a:cs typeface="ＭＳ Ｐゴシック" charset="-128"/>
              </a:rPr>
              <a:t>②</a:t>
            </a:r>
            <a:r>
              <a:rPr lang="zh-CN" altLang="en-US" sz="2000" dirty="0">
                <a:latin typeface="微软雅黑" pitchFamily="34" charset="-122"/>
                <a:ea typeface="微软雅黑" pitchFamily="34" charset="-122"/>
                <a:cs typeface="ＭＳ Ｐゴシック" charset="-128"/>
              </a:rPr>
              <a:t>必须要进行始业点检以及月</a:t>
            </a:r>
            <a:endParaRPr lang="en-US" altLang="zh-CN" sz="2000" dirty="0">
              <a:latin typeface="微软雅黑" pitchFamily="34" charset="-122"/>
              <a:ea typeface="微软雅黑" pitchFamily="34" charset="-122"/>
              <a:cs typeface="ＭＳ Ｐゴシック" charset="-128"/>
            </a:endParaRPr>
          </a:p>
          <a:p>
            <a:pPr marL="342900" indent="-342900">
              <a:lnSpc>
                <a:spcPct val="150000"/>
              </a:lnSpc>
              <a:spcBef>
                <a:spcPts val="0"/>
              </a:spcBef>
              <a:buFont typeface="Wingdings" charset="2"/>
              <a:buNone/>
            </a:pPr>
            <a:r>
              <a:rPr lang="zh-CN" altLang="en-US" sz="2000" dirty="0">
                <a:latin typeface="微软雅黑" pitchFamily="34" charset="-122"/>
                <a:ea typeface="微软雅黑" pitchFamily="34" charset="-122"/>
                <a:cs typeface="ＭＳ Ｐゴシック" charset="-128"/>
              </a:rPr>
              <a:t>度、年度检查</a:t>
            </a:r>
            <a:endParaRPr lang="ja-JP" altLang="en-US" sz="2000" dirty="0">
              <a:latin typeface="微软雅黑" pitchFamily="34" charset="-122"/>
              <a:ea typeface="微软雅黑" pitchFamily="34" charset="-122"/>
              <a:cs typeface="ＭＳ Ｐゴシック" charset="-128"/>
            </a:endParaRPr>
          </a:p>
        </p:txBody>
      </p:sp>
      <p:sp>
        <p:nvSpPr>
          <p:cNvPr id="8" name="椭圆 7"/>
          <p:cNvSpPr/>
          <p:nvPr/>
        </p:nvSpPr>
        <p:spPr>
          <a:xfrm>
            <a:off x="478632" y="2153959"/>
            <a:ext cx="947735" cy="94773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 name="弧形 8"/>
          <p:cNvSpPr/>
          <p:nvPr/>
        </p:nvSpPr>
        <p:spPr>
          <a:xfrm>
            <a:off x="412170" y="2094845"/>
            <a:ext cx="1070115" cy="1070115"/>
          </a:xfrm>
          <a:prstGeom prst="arc">
            <a:avLst>
              <a:gd name="adj1" fmla="val 3229723"/>
              <a:gd name="adj2" fmla="val 18384056"/>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0" name="椭圆 9"/>
          <p:cNvSpPr/>
          <p:nvPr/>
        </p:nvSpPr>
        <p:spPr>
          <a:xfrm>
            <a:off x="1244601" y="2175937"/>
            <a:ext cx="88900" cy="889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椭圆 10"/>
          <p:cNvSpPr/>
          <p:nvPr/>
        </p:nvSpPr>
        <p:spPr>
          <a:xfrm>
            <a:off x="1244601" y="2997189"/>
            <a:ext cx="88900" cy="889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02794" y="2220387"/>
            <a:ext cx="888866" cy="799706"/>
          </a:xfrm>
          <a:prstGeom prst="rect">
            <a:avLst/>
          </a:prstGeom>
          <a:noFill/>
        </p:spPr>
        <p:txBody>
          <a:bodyPr wrap="square" rtlCol="0">
            <a:spAutoFit/>
          </a:bodyPr>
          <a:lstStyle/>
          <a:p>
            <a:pPr algn="ctr">
              <a:lnSpc>
                <a:spcPct val="120000"/>
              </a:lnSpc>
            </a:pPr>
            <a:r>
              <a:rPr lang="zh-CN" altLang="en-US" sz="2000" b="1" dirty="0">
                <a:solidFill>
                  <a:schemeClr val="bg1"/>
                </a:solidFill>
                <a:latin typeface="微软雅黑" pitchFamily="34" charset="-122"/>
                <a:ea typeface="微软雅黑" pitchFamily="34" charset="-122"/>
              </a:rPr>
              <a:t>事故</a:t>
            </a:r>
            <a:endParaRPr lang="en-US" altLang="zh-CN" sz="2000" b="1" dirty="0">
              <a:solidFill>
                <a:schemeClr val="bg1"/>
              </a:solidFill>
              <a:latin typeface="微软雅黑" pitchFamily="34" charset="-122"/>
              <a:ea typeface="微软雅黑" pitchFamily="34" charset="-122"/>
            </a:endParaRPr>
          </a:p>
          <a:p>
            <a:pPr algn="ctr">
              <a:lnSpc>
                <a:spcPct val="120000"/>
              </a:lnSpc>
            </a:pPr>
            <a:r>
              <a:rPr lang="zh-CN" altLang="en-US" sz="2000" b="1" dirty="0">
                <a:solidFill>
                  <a:schemeClr val="bg1"/>
                </a:solidFill>
                <a:latin typeface="微软雅黑" pitchFamily="34" charset="-122"/>
                <a:ea typeface="微软雅黑" pitchFamily="34" charset="-122"/>
              </a:rPr>
              <a:t>原因</a:t>
            </a:r>
          </a:p>
        </p:txBody>
      </p:sp>
      <p:sp>
        <p:nvSpPr>
          <p:cNvPr id="13" name="椭圆 12"/>
          <p:cNvSpPr/>
          <p:nvPr/>
        </p:nvSpPr>
        <p:spPr>
          <a:xfrm>
            <a:off x="478632" y="4570452"/>
            <a:ext cx="947735" cy="94773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弧形 13"/>
          <p:cNvSpPr/>
          <p:nvPr/>
        </p:nvSpPr>
        <p:spPr>
          <a:xfrm>
            <a:off x="412170" y="4511338"/>
            <a:ext cx="1070115" cy="1070115"/>
          </a:xfrm>
          <a:prstGeom prst="arc">
            <a:avLst>
              <a:gd name="adj1" fmla="val 3229723"/>
              <a:gd name="adj2" fmla="val 18384056"/>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5" name="椭圆 14"/>
          <p:cNvSpPr/>
          <p:nvPr/>
        </p:nvSpPr>
        <p:spPr>
          <a:xfrm>
            <a:off x="1244601" y="4592430"/>
            <a:ext cx="88900" cy="889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椭圆 15"/>
          <p:cNvSpPr/>
          <p:nvPr/>
        </p:nvSpPr>
        <p:spPr>
          <a:xfrm>
            <a:off x="1244601" y="5413682"/>
            <a:ext cx="88900" cy="889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502794" y="4636880"/>
            <a:ext cx="888866" cy="830997"/>
          </a:xfrm>
          <a:prstGeom prst="rect">
            <a:avLst/>
          </a:prstGeom>
          <a:noFill/>
        </p:spPr>
        <p:txBody>
          <a:bodyPr wrap="square" rtlCol="0">
            <a:spAutoFit/>
          </a:bodyPr>
          <a:lstStyle/>
          <a:p>
            <a:pPr algn="ctr">
              <a:lnSpc>
                <a:spcPct val="120000"/>
              </a:lnSpc>
            </a:pPr>
            <a:r>
              <a:rPr lang="zh-CN" altLang="en-US" sz="2000" b="1" dirty="0">
                <a:solidFill>
                  <a:schemeClr val="bg1"/>
                </a:solidFill>
                <a:latin typeface="微软雅黑" pitchFamily="34" charset="-122"/>
                <a:ea typeface="微软雅黑" pitchFamily="34" charset="-122"/>
              </a:rPr>
              <a:t>事故</a:t>
            </a:r>
            <a:endParaRPr lang="en-US" altLang="zh-CN" sz="2000" b="1" dirty="0">
              <a:solidFill>
                <a:schemeClr val="bg1"/>
              </a:solidFill>
              <a:latin typeface="微软雅黑" pitchFamily="34" charset="-122"/>
              <a:ea typeface="微软雅黑" pitchFamily="34" charset="-122"/>
            </a:endParaRPr>
          </a:p>
          <a:p>
            <a:pPr algn="ctr">
              <a:lnSpc>
                <a:spcPct val="120000"/>
              </a:lnSpc>
            </a:pPr>
            <a:r>
              <a:rPr lang="zh-CN" altLang="en-US" sz="2000" b="1" dirty="0">
                <a:solidFill>
                  <a:schemeClr val="bg1"/>
                </a:solidFill>
                <a:latin typeface="微软雅黑" pitchFamily="34" charset="-122"/>
                <a:ea typeface="微软雅黑" pitchFamily="34" charset="-122"/>
              </a:rPr>
              <a:t>对策</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7507"/>
                                        </p:tgtEl>
                                        <p:attrNameLst>
                                          <p:attrName>style.visibility</p:attrName>
                                        </p:attrNameLst>
                                      </p:cBhvr>
                                      <p:to>
                                        <p:strVal val="visible"/>
                                      </p:to>
                                    </p:set>
                                    <p:anim calcmode="lin" valueType="num">
                                      <p:cBhvr additive="base">
                                        <p:cTn id="7" dur="500" fill="hold"/>
                                        <p:tgtEl>
                                          <p:spTgt spid="277507"/>
                                        </p:tgtEl>
                                        <p:attrNameLst>
                                          <p:attrName>ppt_x</p:attrName>
                                        </p:attrNameLst>
                                      </p:cBhvr>
                                      <p:tavLst>
                                        <p:tav tm="0">
                                          <p:val>
                                            <p:strVal val="0-#ppt_w/2"/>
                                          </p:val>
                                        </p:tav>
                                        <p:tav tm="100000">
                                          <p:val>
                                            <p:strVal val="#ppt_x"/>
                                          </p:val>
                                        </p:tav>
                                      </p:tavLst>
                                    </p:anim>
                                    <p:anim calcmode="lin" valueType="num">
                                      <p:cBhvr additive="base">
                                        <p:cTn id="8" dur="500" fill="hold"/>
                                        <p:tgtEl>
                                          <p:spTgt spid="27750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7509"/>
                                        </p:tgtEl>
                                        <p:attrNameLst>
                                          <p:attrName>style.visibility</p:attrName>
                                        </p:attrNameLst>
                                      </p:cBhvr>
                                      <p:to>
                                        <p:strVal val="visible"/>
                                      </p:to>
                                    </p:set>
                                    <p:anim calcmode="lin" valueType="num">
                                      <p:cBhvr additive="base">
                                        <p:cTn id="13" dur="500" fill="hold"/>
                                        <p:tgtEl>
                                          <p:spTgt spid="277509"/>
                                        </p:tgtEl>
                                        <p:attrNameLst>
                                          <p:attrName>ppt_x</p:attrName>
                                        </p:attrNameLst>
                                      </p:cBhvr>
                                      <p:tavLst>
                                        <p:tav tm="0">
                                          <p:val>
                                            <p:strVal val="0-#ppt_w/2"/>
                                          </p:val>
                                        </p:tav>
                                        <p:tav tm="100000">
                                          <p:val>
                                            <p:strVal val="#ppt_x"/>
                                          </p:val>
                                        </p:tav>
                                      </p:tavLst>
                                    </p:anim>
                                    <p:anim calcmode="lin" valueType="num">
                                      <p:cBhvr additive="base">
                                        <p:cTn id="14" dur="500" fill="hold"/>
                                        <p:tgtEl>
                                          <p:spTgt spid="2775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7" grpId="0" autoUpdateAnimBg="0"/>
      <p:bldP spid="27750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1175734" y="136031"/>
            <a:ext cx="6792532" cy="553791"/>
          </a:xfrm>
        </p:spPr>
        <p:txBody>
          <a:bodyPr/>
          <a:lstStyle/>
          <a:p>
            <a:pPr algn="ctr"/>
            <a:r>
              <a:rPr lang="zh-CN" altLang="en-US" dirty="0">
                <a:ea typeface="微软雅黑" pitchFamily="34" charset="-122"/>
              </a:rPr>
              <a:t>被夹在倒退行驶的叉车和板之间</a:t>
            </a:r>
            <a:endParaRPr lang="ja-JP" altLang="en-US" dirty="0">
              <a:ea typeface="微软雅黑" pitchFamily="34" charset="-122"/>
            </a:endParaRPr>
          </a:p>
        </p:txBody>
      </p:sp>
      <p:sp>
        <p:nvSpPr>
          <p:cNvPr id="278531" name="Rectangle 3"/>
          <p:cNvSpPr>
            <a:spLocks noGrp="1" noChangeArrowheads="1"/>
          </p:cNvSpPr>
          <p:nvPr>
            <p:ph type="body" sz="half" idx="1"/>
          </p:nvPr>
        </p:nvSpPr>
        <p:spPr>
          <a:xfrm>
            <a:off x="1482285" y="1844394"/>
            <a:ext cx="4191000" cy="1219200"/>
          </a:xfrm>
        </p:spPr>
        <p:txBody>
          <a:bodyPr/>
          <a:lstStyle/>
          <a:p>
            <a:pPr>
              <a:lnSpc>
                <a:spcPct val="150000"/>
              </a:lnSpc>
              <a:spcBef>
                <a:spcPts val="0"/>
              </a:spcBef>
              <a:buFont typeface="Wingdings" charset="2"/>
              <a:buNone/>
            </a:pPr>
            <a:r>
              <a:rPr lang="ja-JP" altLang="en-US" sz="2000" dirty="0">
                <a:ea typeface="微软雅黑" pitchFamily="34" charset="-122"/>
              </a:rPr>
              <a:t>①</a:t>
            </a:r>
            <a:r>
              <a:rPr lang="zh-CN" altLang="en-US" sz="2000" dirty="0">
                <a:ea typeface="微软雅黑" pitchFamily="34" charset="-122"/>
              </a:rPr>
              <a:t>没有安装后视镜和倒车蜂鸣器</a:t>
            </a:r>
            <a:endParaRPr lang="ja-JP" altLang="en-US" sz="2000" dirty="0">
              <a:ea typeface="微软雅黑" pitchFamily="34" charset="-122"/>
            </a:endParaRPr>
          </a:p>
          <a:p>
            <a:pPr>
              <a:lnSpc>
                <a:spcPct val="150000"/>
              </a:lnSpc>
              <a:spcBef>
                <a:spcPts val="0"/>
              </a:spcBef>
              <a:buFont typeface="Wingdings" charset="2"/>
              <a:buNone/>
            </a:pPr>
            <a:r>
              <a:rPr lang="ja-JP" altLang="en-US" sz="2000" dirty="0">
                <a:ea typeface="微软雅黑" pitchFamily="34" charset="-122"/>
              </a:rPr>
              <a:t>②</a:t>
            </a:r>
            <a:r>
              <a:rPr lang="zh-CN" altLang="en-US" sz="2000" dirty="0">
                <a:ea typeface="微软雅黑" pitchFamily="34" charset="-122"/>
              </a:rPr>
              <a:t>警报装置发生故障</a:t>
            </a:r>
            <a:endParaRPr lang="ja-JP" altLang="en-US" sz="2000" dirty="0">
              <a:ea typeface="微软雅黑" pitchFamily="34" charset="-122"/>
            </a:endParaRPr>
          </a:p>
          <a:p>
            <a:pPr>
              <a:lnSpc>
                <a:spcPct val="150000"/>
              </a:lnSpc>
              <a:spcBef>
                <a:spcPts val="0"/>
              </a:spcBef>
              <a:buFont typeface="Wingdings" charset="2"/>
              <a:buNone/>
            </a:pPr>
            <a:r>
              <a:rPr lang="ja-JP" altLang="en-US" sz="2000" dirty="0">
                <a:ea typeface="微软雅黑" pitchFamily="34" charset="-122"/>
              </a:rPr>
              <a:t>③</a:t>
            </a:r>
            <a:r>
              <a:rPr lang="zh-CN" altLang="en-US" sz="2000" dirty="0">
                <a:ea typeface="微软雅黑" pitchFamily="34" charset="-122"/>
              </a:rPr>
              <a:t>驾驶者安全确认不足</a:t>
            </a:r>
            <a:r>
              <a:rPr lang="ja-JP" altLang="en-US" sz="2000" dirty="0">
                <a:ea typeface="微软雅黑" pitchFamily="34" charset="-122"/>
              </a:rPr>
              <a:t>。</a:t>
            </a:r>
          </a:p>
        </p:txBody>
      </p:sp>
      <p:pic>
        <p:nvPicPr>
          <p:cNvPr id="19460"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27097" y="2056745"/>
            <a:ext cx="3441470" cy="3861328"/>
          </a:xfrm>
        </p:spPr>
      </p:pic>
      <p:sp>
        <p:nvSpPr>
          <p:cNvPr id="278533" name="Rectangle 5"/>
          <p:cNvSpPr>
            <a:spLocks noChangeArrowheads="1"/>
          </p:cNvSpPr>
          <p:nvPr/>
        </p:nvSpPr>
        <p:spPr bwMode="auto">
          <a:xfrm>
            <a:off x="1482285" y="3587684"/>
            <a:ext cx="3635815" cy="2811670"/>
          </a:xfrm>
          <a:prstGeom prst="rect">
            <a:avLst/>
          </a:prstGeom>
        </p:spPr>
        <p:txBody>
          <a:bodyPr/>
          <a:lstStyle/>
          <a:p>
            <a:pPr marL="342900" indent="-342900">
              <a:lnSpc>
                <a:spcPct val="150000"/>
              </a:lnSpc>
              <a:spcBef>
                <a:spcPts val="0"/>
              </a:spcBef>
              <a:buFont typeface="Wingdings" charset="2"/>
              <a:buNone/>
            </a:pPr>
            <a:r>
              <a:rPr lang="ja-JP" altLang="en-US" sz="2000" dirty="0">
                <a:latin typeface="微软雅黑" pitchFamily="34" charset="-122"/>
                <a:ea typeface="微软雅黑" pitchFamily="34" charset="-122"/>
                <a:cs typeface="ＭＳ Ｐゴシック" charset="-128"/>
              </a:rPr>
              <a:t>①</a:t>
            </a:r>
            <a:r>
              <a:rPr lang="zh-CN" altLang="en-US" sz="2000" dirty="0">
                <a:latin typeface="微软雅黑" pitchFamily="34" charset="-122"/>
                <a:ea typeface="微软雅黑" pitchFamily="34" charset="-122"/>
                <a:cs typeface="ＭＳ Ｐゴシック" charset="-128"/>
              </a:rPr>
              <a:t>安装后视镜和倒车蜂鸣器</a:t>
            </a:r>
            <a:r>
              <a:rPr lang="ja-JP" altLang="en-US" sz="2000" dirty="0">
                <a:latin typeface="微软雅黑" pitchFamily="34" charset="-122"/>
                <a:ea typeface="微软雅黑" pitchFamily="34" charset="-122"/>
                <a:cs typeface="ＭＳ Ｐゴシック" charset="-128"/>
              </a:rPr>
              <a:t>。</a:t>
            </a:r>
          </a:p>
          <a:p>
            <a:pPr marL="342900" indent="-342900">
              <a:lnSpc>
                <a:spcPct val="150000"/>
              </a:lnSpc>
              <a:spcBef>
                <a:spcPts val="0"/>
              </a:spcBef>
              <a:buFont typeface="Wingdings" charset="2"/>
              <a:buNone/>
            </a:pPr>
            <a:r>
              <a:rPr lang="ja-JP" altLang="en-US" sz="2000" dirty="0">
                <a:latin typeface="微软雅黑" pitchFamily="34" charset="-122"/>
                <a:ea typeface="微软雅黑" pitchFamily="34" charset="-122"/>
                <a:cs typeface="ＭＳ Ｐゴシック" charset="-128"/>
              </a:rPr>
              <a:t>②</a:t>
            </a:r>
            <a:r>
              <a:rPr lang="zh-CN" altLang="en-US" sz="2000" dirty="0">
                <a:latin typeface="微软雅黑" pitchFamily="34" charset="-122"/>
                <a:ea typeface="微软雅黑" pitchFamily="34" charset="-122"/>
                <a:cs typeface="ＭＳ Ｐゴシック" charset="-128"/>
              </a:rPr>
              <a:t>严格执行始业点检，维修故</a:t>
            </a:r>
            <a:endParaRPr lang="en-US" altLang="zh-CN" sz="2000" dirty="0">
              <a:latin typeface="微软雅黑" pitchFamily="34" charset="-122"/>
              <a:ea typeface="微软雅黑" pitchFamily="34" charset="-122"/>
              <a:cs typeface="ＭＳ Ｐゴシック" charset="-128"/>
            </a:endParaRPr>
          </a:p>
          <a:p>
            <a:pPr marL="342900" indent="-342900">
              <a:lnSpc>
                <a:spcPct val="150000"/>
              </a:lnSpc>
              <a:spcBef>
                <a:spcPts val="0"/>
              </a:spcBef>
              <a:buFont typeface="Wingdings" charset="2"/>
              <a:buNone/>
            </a:pPr>
            <a:r>
              <a:rPr lang="zh-CN" altLang="en-US" sz="2000" dirty="0">
                <a:latin typeface="微软雅黑" pitchFamily="34" charset="-122"/>
                <a:ea typeface="微软雅黑" pitchFamily="34" charset="-122"/>
                <a:cs typeface="ＭＳ Ｐゴシック" charset="-128"/>
              </a:rPr>
              <a:t>障部位</a:t>
            </a:r>
            <a:endParaRPr lang="ja-JP" altLang="en-US" sz="2000" dirty="0">
              <a:latin typeface="微软雅黑" pitchFamily="34" charset="-122"/>
              <a:ea typeface="微软雅黑" pitchFamily="34" charset="-122"/>
              <a:cs typeface="ＭＳ Ｐゴシック" charset="-128"/>
            </a:endParaRPr>
          </a:p>
          <a:p>
            <a:pPr marL="342900" indent="-342900">
              <a:lnSpc>
                <a:spcPct val="150000"/>
              </a:lnSpc>
              <a:spcBef>
                <a:spcPts val="0"/>
              </a:spcBef>
              <a:buFont typeface="Wingdings" charset="2"/>
              <a:buNone/>
            </a:pPr>
            <a:r>
              <a:rPr lang="ja-JP" altLang="en-US" sz="2000" dirty="0">
                <a:latin typeface="微软雅黑" pitchFamily="34" charset="-122"/>
                <a:ea typeface="微软雅黑" pitchFamily="34" charset="-122"/>
                <a:cs typeface="ＭＳ Ｐゴシック" charset="-128"/>
              </a:rPr>
              <a:t>③</a:t>
            </a:r>
            <a:r>
              <a:rPr lang="zh-CN" altLang="en-US" sz="2000" dirty="0">
                <a:latin typeface="微软雅黑" pitchFamily="34" charset="-122"/>
                <a:ea typeface="微软雅黑" pitchFamily="34" charset="-122"/>
                <a:cs typeface="ＭＳ Ｐゴシック" charset="-128"/>
              </a:rPr>
              <a:t>驾驶者必须充分确认行驶方</a:t>
            </a:r>
            <a:endParaRPr lang="en-US" altLang="zh-CN" sz="2000" dirty="0">
              <a:latin typeface="微软雅黑" pitchFamily="34" charset="-122"/>
              <a:ea typeface="微软雅黑" pitchFamily="34" charset="-122"/>
              <a:cs typeface="ＭＳ Ｐゴシック" charset="-128"/>
            </a:endParaRPr>
          </a:p>
          <a:p>
            <a:pPr marL="342900" indent="-342900">
              <a:lnSpc>
                <a:spcPct val="150000"/>
              </a:lnSpc>
              <a:spcBef>
                <a:spcPts val="0"/>
              </a:spcBef>
              <a:buFont typeface="Wingdings" charset="2"/>
              <a:buNone/>
            </a:pPr>
            <a:r>
              <a:rPr lang="zh-CN" altLang="en-US" sz="2000" dirty="0">
                <a:latin typeface="微软雅黑" pitchFamily="34" charset="-122"/>
                <a:ea typeface="微软雅黑" pitchFamily="34" charset="-122"/>
                <a:cs typeface="ＭＳ Ｐゴシック" charset="-128"/>
              </a:rPr>
              <a:t>向的安全</a:t>
            </a:r>
            <a:endParaRPr lang="ja-JP" altLang="en-US" sz="2000" dirty="0">
              <a:latin typeface="微软雅黑" pitchFamily="34" charset="-122"/>
              <a:ea typeface="微软雅黑" pitchFamily="34" charset="-122"/>
              <a:cs typeface="ＭＳ Ｐゴシック" charset="-128"/>
            </a:endParaRPr>
          </a:p>
          <a:p>
            <a:pPr marL="342900" indent="-342900">
              <a:lnSpc>
                <a:spcPct val="150000"/>
              </a:lnSpc>
              <a:spcBef>
                <a:spcPts val="0"/>
              </a:spcBef>
              <a:buFont typeface="Wingdings" charset="2"/>
              <a:buNone/>
            </a:pPr>
            <a:r>
              <a:rPr lang="ja-JP" altLang="en-US" sz="2000" dirty="0">
                <a:latin typeface="微软雅黑" pitchFamily="34" charset="-122"/>
                <a:ea typeface="微软雅黑" pitchFamily="34" charset="-122"/>
                <a:cs typeface="ＭＳ Ｐゴシック" charset="-128"/>
              </a:rPr>
              <a:t>④</a:t>
            </a:r>
            <a:r>
              <a:rPr lang="zh-CN" altLang="en-US" sz="2000" dirty="0">
                <a:latin typeface="微软雅黑" pitchFamily="34" charset="-122"/>
                <a:ea typeface="微软雅黑" pitchFamily="34" charset="-122"/>
                <a:cs typeface="ＭＳ Ｐゴシック" charset="-128"/>
              </a:rPr>
              <a:t>步行者应快速避让</a:t>
            </a:r>
            <a:r>
              <a:rPr lang="ja-JP" altLang="en-US" sz="2000" dirty="0">
                <a:latin typeface="微软雅黑" pitchFamily="34" charset="-122"/>
                <a:ea typeface="微软雅黑" pitchFamily="34" charset="-122"/>
                <a:cs typeface="ＭＳ Ｐゴシック" charset="-128"/>
              </a:rPr>
              <a:t>。</a:t>
            </a:r>
          </a:p>
        </p:txBody>
      </p:sp>
      <p:pic>
        <p:nvPicPr>
          <p:cNvPr id="1946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5900" y="3405983"/>
            <a:ext cx="609600"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
        <p:nvSpPr>
          <p:cNvPr id="9" name="椭圆 8"/>
          <p:cNvSpPr/>
          <p:nvPr/>
        </p:nvSpPr>
        <p:spPr>
          <a:xfrm>
            <a:off x="478632" y="2115859"/>
            <a:ext cx="947735" cy="94773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0" name="弧形 9"/>
          <p:cNvSpPr/>
          <p:nvPr/>
        </p:nvSpPr>
        <p:spPr>
          <a:xfrm>
            <a:off x="412170" y="2056745"/>
            <a:ext cx="1070115" cy="1070115"/>
          </a:xfrm>
          <a:prstGeom prst="arc">
            <a:avLst>
              <a:gd name="adj1" fmla="val 3229723"/>
              <a:gd name="adj2" fmla="val 18384056"/>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1" name="椭圆 10"/>
          <p:cNvSpPr/>
          <p:nvPr/>
        </p:nvSpPr>
        <p:spPr>
          <a:xfrm>
            <a:off x="1244601" y="2137837"/>
            <a:ext cx="88900" cy="889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椭圆 11"/>
          <p:cNvSpPr/>
          <p:nvPr/>
        </p:nvSpPr>
        <p:spPr>
          <a:xfrm>
            <a:off x="1244601" y="2959089"/>
            <a:ext cx="88900" cy="889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502794" y="2182287"/>
            <a:ext cx="888866" cy="799706"/>
          </a:xfrm>
          <a:prstGeom prst="rect">
            <a:avLst/>
          </a:prstGeom>
          <a:noFill/>
        </p:spPr>
        <p:txBody>
          <a:bodyPr wrap="square" rtlCol="0">
            <a:spAutoFit/>
          </a:bodyPr>
          <a:lstStyle/>
          <a:p>
            <a:pPr algn="ctr">
              <a:lnSpc>
                <a:spcPct val="120000"/>
              </a:lnSpc>
            </a:pPr>
            <a:r>
              <a:rPr lang="zh-CN" altLang="en-US" sz="2000" b="1" dirty="0">
                <a:solidFill>
                  <a:schemeClr val="bg1"/>
                </a:solidFill>
                <a:latin typeface="微软雅黑" pitchFamily="34" charset="-122"/>
                <a:ea typeface="微软雅黑" pitchFamily="34" charset="-122"/>
              </a:rPr>
              <a:t>事故</a:t>
            </a:r>
            <a:endParaRPr lang="en-US" altLang="zh-CN" sz="2000" b="1" dirty="0">
              <a:solidFill>
                <a:schemeClr val="bg1"/>
              </a:solidFill>
              <a:latin typeface="微软雅黑" pitchFamily="34" charset="-122"/>
              <a:ea typeface="微软雅黑" pitchFamily="34" charset="-122"/>
            </a:endParaRPr>
          </a:p>
          <a:p>
            <a:pPr algn="ctr">
              <a:lnSpc>
                <a:spcPct val="120000"/>
              </a:lnSpc>
            </a:pPr>
            <a:r>
              <a:rPr lang="zh-CN" altLang="en-US" sz="2000" b="1" dirty="0">
                <a:solidFill>
                  <a:schemeClr val="bg1"/>
                </a:solidFill>
                <a:latin typeface="微软雅黑" pitchFamily="34" charset="-122"/>
                <a:ea typeface="微软雅黑" pitchFamily="34" charset="-122"/>
              </a:rPr>
              <a:t>原因</a:t>
            </a:r>
          </a:p>
        </p:txBody>
      </p:sp>
      <p:sp>
        <p:nvSpPr>
          <p:cNvPr id="14" name="椭圆 13"/>
          <p:cNvSpPr/>
          <p:nvPr/>
        </p:nvSpPr>
        <p:spPr>
          <a:xfrm>
            <a:off x="478632" y="4519652"/>
            <a:ext cx="947735" cy="94773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 name="弧形 14"/>
          <p:cNvSpPr/>
          <p:nvPr/>
        </p:nvSpPr>
        <p:spPr>
          <a:xfrm>
            <a:off x="412170" y="4460538"/>
            <a:ext cx="1070115" cy="1070115"/>
          </a:xfrm>
          <a:prstGeom prst="arc">
            <a:avLst>
              <a:gd name="adj1" fmla="val 3229723"/>
              <a:gd name="adj2" fmla="val 18384056"/>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6" name="椭圆 15"/>
          <p:cNvSpPr/>
          <p:nvPr/>
        </p:nvSpPr>
        <p:spPr>
          <a:xfrm>
            <a:off x="1244601" y="4541630"/>
            <a:ext cx="88900" cy="889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 name="椭圆 16"/>
          <p:cNvSpPr/>
          <p:nvPr/>
        </p:nvSpPr>
        <p:spPr>
          <a:xfrm>
            <a:off x="1244601" y="5362882"/>
            <a:ext cx="88900" cy="889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502794" y="4586080"/>
            <a:ext cx="888866" cy="830997"/>
          </a:xfrm>
          <a:prstGeom prst="rect">
            <a:avLst/>
          </a:prstGeom>
          <a:noFill/>
        </p:spPr>
        <p:txBody>
          <a:bodyPr wrap="square" rtlCol="0">
            <a:spAutoFit/>
          </a:bodyPr>
          <a:lstStyle/>
          <a:p>
            <a:pPr algn="ctr">
              <a:lnSpc>
                <a:spcPct val="120000"/>
              </a:lnSpc>
            </a:pPr>
            <a:r>
              <a:rPr lang="zh-CN" altLang="en-US" sz="2000" b="1" dirty="0">
                <a:solidFill>
                  <a:schemeClr val="bg1"/>
                </a:solidFill>
                <a:latin typeface="微软雅黑" pitchFamily="34" charset="-122"/>
                <a:ea typeface="微软雅黑" pitchFamily="34" charset="-122"/>
              </a:rPr>
              <a:t>事故</a:t>
            </a:r>
            <a:endParaRPr lang="en-US" altLang="zh-CN" sz="2000" b="1" dirty="0">
              <a:solidFill>
                <a:schemeClr val="bg1"/>
              </a:solidFill>
              <a:latin typeface="微软雅黑" pitchFamily="34" charset="-122"/>
              <a:ea typeface="微软雅黑" pitchFamily="34" charset="-122"/>
            </a:endParaRPr>
          </a:p>
          <a:p>
            <a:pPr algn="ctr">
              <a:lnSpc>
                <a:spcPct val="120000"/>
              </a:lnSpc>
            </a:pPr>
            <a:r>
              <a:rPr lang="zh-CN" altLang="en-US" sz="2000" b="1" dirty="0">
                <a:solidFill>
                  <a:schemeClr val="bg1"/>
                </a:solidFill>
                <a:latin typeface="微软雅黑" pitchFamily="34" charset="-122"/>
                <a:ea typeface="微软雅黑" pitchFamily="34" charset="-122"/>
              </a:rPr>
              <a:t>对策</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8531"/>
                                        </p:tgtEl>
                                        <p:attrNameLst>
                                          <p:attrName>style.visibility</p:attrName>
                                        </p:attrNameLst>
                                      </p:cBhvr>
                                      <p:to>
                                        <p:strVal val="visible"/>
                                      </p:to>
                                    </p:set>
                                    <p:anim calcmode="lin" valueType="num">
                                      <p:cBhvr additive="base">
                                        <p:cTn id="7" dur="500" fill="hold"/>
                                        <p:tgtEl>
                                          <p:spTgt spid="278531"/>
                                        </p:tgtEl>
                                        <p:attrNameLst>
                                          <p:attrName>ppt_x</p:attrName>
                                        </p:attrNameLst>
                                      </p:cBhvr>
                                      <p:tavLst>
                                        <p:tav tm="0">
                                          <p:val>
                                            <p:strVal val="0-#ppt_w/2"/>
                                          </p:val>
                                        </p:tav>
                                        <p:tav tm="100000">
                                          <p:val>
                                            <p:strVal val="#ppt_x"/>
                                          </p:val>
                                        </p:tav>
                                      </p:tavLst>
                                    </p:anim>
                                    <p:anim calcmode="lin" valueType="num">
                                      <p:cBhvr additive="base">
                                        <p:cTn id="8" dur="500" fill="hold"/>
                                        <p:tgtEl>
                                          <p:spTgt spid="27853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8533"/>
                                        </p:tgtEl>
                                        <p:attrNameLst>
                                          <p:attrName>style.visibility</p:attrName>
                                        </p:attrNameLst>
                                      </p:cBhvr>
                                      <p:to>
                                        <p:strVal val="visible"/>
                                      </p:to>
                                    </p:set>
                                    <p:anim calcmode="lin" valueType="num">
                                      <p:cBhvr additive="base">
                                        <p:cTn id="13" dur="500" fill="hold"/>
                                        <p:tgtEl>
                                          <p:spTgt spid="278533"/>
                                        </p:tgtEl>
                                        <p:attrNameLst>
                                          <p:attrName>ppt_x</p:attrName>
                                        </p:attrNameLst>
                                      </p:cBhvr>
                                      <p:tavLst>
                                        <p:tav tm="0">
                                          <p:val>
                                            <p:strVal val="0-#ppt_w/2"/>
                                          </p:val>
                                        </p:tav>
                                        <p:tav tm="100000">
                                          <p:val>
                                            <p:strVal val="#ppt_x"/>
                                          </p:val>
                                        </p:tav>
                                      </p:tavLst>
                                    </p:anim>
                                    <p:anim calcmode="lin" valueType="num">
                                      <p:cBhvr additive="base">
                                        <p:cTn id="14" dur="500" fill="hold"/>
                                        <p:tgtEl>
                                          <p:spTgt spid="2785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autoUpdateAnimBg="0"/>
      <p:bldP spid="278533"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1121313" y="128804"/>
            <a:ext cx="6901373" cy="605308"/>
          </a:xfrm>
        </p:spPr>
        <p:txBody>
          <a:bodyPr/>
          <a:lstStyle/>
          <a:p>
            <a:pPr algn="ctr"/>
            <a:r>
              <a:rPr lang="zh-CN" altLang="en-US" dirty="0">
                <a:ea typeface="微软雅黑" pitchFamily="34" charset="-122"/>
              </a:rPr>
              <a:t>被夹在门架和护顶架中间，死亡</a:t>
            </a:r>
            <a:endParaRPr lang="ja-JP" altLang="en-US" dirty="0">
              <a:ea typeface="微软雅黑" pitchFamily="34" charset="-122"/>
            </a:endParaRPr>
          </a:p>
        </p:txBody>
      </p:sp>
      <p:sp>
        <p:nvSpPr>
          <p:cNvPr id="279555" name="Rectangle 3"/>
          <p:cNvSpPr>
            <a:spLocks noGrp="1" noChangeArrowheads="1"/>
          </p:cNvSpPr>
          <p:nvPr>
            <p:ph type="body" sz="half" idx="1"/>
          </p:nvPr>
        </p:nvSpPr>
        <p:spPr>
          <a:xfrm>
            <a:off x="1506447" y="2187060"/>
            <a:ext cx="3790682" cy="990600"/>
          </a:xfrm>
        </p:spPr>
        <p:txBody>
          <a:bodyPr/>
          <a:lstStyle/>
          <a:p>
            <a:pPr>
              <a:lnSpc>
                <a:spcPct val="150000"/>
              </a:lnSpc>
              <a:spcBef>
                <a:spcPts val="0"/>
              </a:spcBef>
              <a:buFont typeface="Wingdings" charset="2"/>
              <a:buNone/>
            </a:pPr>
            <a:r>
              <a:rPr lang="zh-CN" altLang="en-US" sz="2000" dirty="0">
                <a:ea typeface="微软雅黑" pitchFamily="34" charset="-122"/>
              </a:rPr>
              <a:t>为扶正装载的货物而在门架下车</a:t>
            </a:r>
            <a:endParaRPr lang="en-US" altLang="zh-CN" sz="2000" dirty="0">
              <a:ea typeface="微软雅黑" pitchFamily="34" charset="-122"/>
            </a:endParaRPr>
          </a:p>
          <a:p>
            <a:pPr>
              <a:lnSpc>
                <a:spcPct val="150000"/>
              </a:lnSpc>
              <a:spcBef>
                <a:spcPts val="0"/>
              </a:spcBef>
              <a:buFont typeface="Wingdings" charset="2"/>
              <a:buNone/>
            </a:pPr>
            <a:r>
              <a:rPr lang="zh-CN" altLang="en-US" sz="2000" dirty="0">
                <a:ea typeface="微软雅黑" pitchFamily="34" charset="-122"/>
              </a:rPr>
              <a:t>体间作业</a:t>
            </a:r>
            <a:endParaRPr lang="ja-JP" altLang="en-US" sz="2000" dirty="0">
              <a:ea typeface="微软雅黑" pitchFamily="34" charset="-122"/>
            </a:endParaRPr>
          </a:p>
        </p:txBody>
      </p:sp>
      <p:pic>
        <p:nvPicPr>
          <p:cNvPr id="20484"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17785" y="2233087"/>
            <a:ext cx="3371669" cy="3783011"/>
          </a:xfrm>
        </p:spPr>
      </p:pic>
      <p:sp>
        <p:nvSpPr>
          <p:cNvPr id="279557" name="Rectangle 5"/>
          <p:cNvSpPr>
            <a:spLocks noChangeArrowheads="1"/>
          </p:cNvSpPr>
          <p:nvPr/>
        </p:nvSpPr>
        <p:spPr bwMode="auto">
          <a:xfrm>
            <a:off x="1482285" y="4003783"/>
            <a:ext cx="3752582" cy="1830941"/>
          </a:xfrm>
          <a:prstGeom prst="rect">
            <a:avLst/>
          </a:prstGeom>
        </p:spPr>
        <p:txBody>
          <a:bodyPr/>
          <a:lstStyle/>
          <a:p>
            <a:pPr marL="342900" indent="-342900">
              <a:lnSpc>
                <a:spcPct val="150000"/>
              </a:lnSpc>
              <a:spcBef>
                <a:spcPts val="0"/>
              </a:spcBef>
              <a:buFont typeface="Wingdings" charset="2"/>
              <a:buNone/>
            </a:pPr>
            <a:r>
              <a:rPr lang="zh-CN" altLang="en-US" sz="2000" dirty="0">
                <a:latin typeface="微软雅黑" pitchFamily="34" charset="-122"/>
                <a:ea typeface="微软雅黑" pitchFamily="34" charset="-122"/>
                <a:cs typeface="ＭＳ Ｐゴシック" charset="-128"/>
              </a:rPr>
              <a:t>扶正装载货物时，必须降下货叉</a:t>
            </a:r>
            <a:endParaRPr lang="en-US" altLang="zh-CN" sz="2000" dirty="0">
              <a:latin typeface="微软雅黑" pitchFamily="34" charset="-122"/>
              <a:ea typeface="微软雅黑" pitchFamily="34" charset="-122"/>
              <a:cs typeface="ＭＳ Ｐゴシック" charset="-128"/>
            </a:endParaRPr>
          </a:p>
          <a:p>
            <a:pPr marL="342900" indent="-342900">
              <a:lnSpc>
                <a:spcPct val="150000"/>
              </a:lnSpc>
              <a:spcBef>
                <a:spcPts val="0"/>
              </a:spcBef>
              <a:buFont typeface="Wingdings" charset="2"/>
              <a:buNone/>
            </a:pPr>
            <a:r>
              <a:rPr lang="zh-CN" altLang="en-US" sz="2000" dirty="0">
                <a:latin typeface="微软雅黑" pitchFamily="34" charset="-122"/>
                <a:ea typeface="微软雅黑" pitchFamily="34" charset="-122"/>
                <a:cs typeface="ＭＳ Ｐゴシック" charset="-128"/>
              </a:rPr>
              <a:t>且拉上驻车制动器的情况下，从</a:t>
            </a:r>
            <a:endParaRPr lang="en-US" altLang="zh-CN" sz="2000" dirty="0">
              <a:latin typeface="微软雅黑" pitchFamily="34" charset="-122"/>
              <a:ea typeface="微软雅黑" pitchFamily="34" charset="-122"/>
              <a:cs typeface="ＭＳ Ｐゴシック" charset="-128"/>
            </a:endParaRPr>
          </a:p>
          <a:p>
            <a:pPr marL="342900" indent="-342900">
              <a:lnSpc>
                <a:spcPct val="150000"/>
              </a:lnSpc>
              <a:spcBef>
                <a:spcPts val="0"/>
              </a:spcBef>
              <a:buFont typeface="Wingdings" charset="2"/>
              <a:buNone/>
            </a:pPr>
            <a:r>
              <a:rPr lang="zh-CN" altLang="en-US" sz="2000" dirty="0">
                <a:latin typeface="微软雅黑" pitchFamily="34" charset="-122"/>
                <a:ea typeface="微软雅黑" pitchFamily="34" charset="-122"/>
                <a:cs typeface="ＭＳ Ｐゴシック" charset="-128"/>
              </a:rPr>
              <a:t>驾驶座席上下来进行。另外，还</a:t>
            </a:r>
            <a:endParaRPr lang="en-US" altLang="zh-CN" sz="2000" dirty="0">
              <a:latin typeface="微软雅黑" pitchFamily="34" charset="-122"/>
              <a:ea typeface="微软雅黑" pitchFamily="34" charset="-122"/>
              <a:cs typeface="ＭＳ Ｐゴシック" charset="-128"/>
            </a:endParaRPr>
          </a:p>
          <a:p>
            <a:pPr marL="342900" indent="-342900">
              <a:lnSpc>
                <a:spcPct val="150000"/>
              </a:lnSpc>
              <a:spcBef>
                <a:spcPts val="0"/>
              </a:spcBef>
              <a:buFont typeface="Wingdings" charset="2"/>
              <a:buNone/>
            </a:pPr>
            <a:r>
              <a:rPr lang="zh-CN" altLang="en-US" sz="2000" dirty="0">
                <a:latin typeface="微软雅黑" pitchFamily="34" charset="-122"/>
                <a:ea typeface="微软雅黑" pitchFamily="34" charset="-122"/>
                <a:cs typeface="ＭＳ Ｐゴシック" charset="-128"/>
              </a:rPr>
              <a:t>不要忘记停止发动机</a:t>
            </a:r>
            <a:r>
              <a:rPr lang="ja-JP" altLang="en-US" sz="2000" dirty="0">
                <a:latin typeface="微软雅黑" pitchFamily="34" charset="-122"/>
                <a:ea typeface="微软雅黑" pitchFamily="34" charset="-122"/>
                <a:cs typeface="ＭＳ Ｐゴシック" charset="-128"/>
              </a:rPr>
              <a:t>。</a:t>
            </a:r>
          </a:p>
        </p:txBody>
      </p:sp>
      <p:sp>
        <p:nvSpPr>
          <p:cNvPr id="8" name="椭圆 7"/>
          <p:cNvSpPr/>
          <p:nvPr/>
        </p:nvSpPr>
        <p:spPr>
          <a:xfrm>
            <a:off x="478632" y="2166659"/>
            <a:ext cx="947735" cy="94773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 name="弧形 8"/>
          <p:cNvSpPr/>
          <p:nvPr/>
        </p:nvSpPr>
        <p:spPr>
          <a:xfrm>
            <a:off x="412170" y="2107545"/>
            <a:ext cx="1070115" cy="1070115"/>
          </a:xfrm>
          <a:prstGeom prst="arc">
            <a:avLst>
              <a:gd name="adj1" fmla="val 3229723"/>
              <a:gd name="adj2" fmla="val 18384056"/>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0" name="椭圆 9"/>
          <p:cNvSpPr/>
          <p:nvPr/>
        </p:nvSpPr>
        <p:spPr>
          <a:xfrm>
            <a:off x="1244601" y="2188637"/>
            <a:ext cx="88900" cy="889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椭圆 10"/>
          <p:cNvSpPr/>
          <p:nvPr/>
        </p:nvSpPr>
        <p:spPr>
          <a:xfrm>
            <a:off x="1244601" y="3009889"/>
            <a:ext cx="88900" cy="889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02794" y="2233087"/>
            <a:ext cx="888866" cy="799706"/>
          </a:xfrm>
          <a:prstGeom prst="rect">
            <a:avLst/>
          </a:prstGeom>
          <a:noFill/>
        </p:spPr>
        <p:txBody>
          <a:bodyPr wrap="square" rtlCol="0">
            <a:spAutoFit/>
          </a:bodyPr>
          <a:lstStyle/>
          <a:p>
            <a:pPr algn="ctr">
              <a:lnSpc>
                <a:spcPct val="120000"/>
              </a:lnSpc>
            </a:pPr>
            <a:r>
              <a:rPr lang="zh-CN" altLang="en-US" sz="2000" b="1" dirty="0">
                <a:solidFill>
                  <a:schemeClr val="bg1"/>
                </a:solidFill>
                <a:latin typeface="微软雅黑" pitchFamily="34" charset="-122"/>
                <a:ea typeface="微软雅黑" pitchFamily="34" charset="-122"/>
              </a:rPr>
              <a:t>事故</a:t>
            </a:r>
            <a:endParaRPr lang="en-US" altLang="zh-CN" sz="2000" b="1" dirty="0">
              <a:solidFill>
                <a:schemeClr val="bg1"/>
              </a:solidFill>
              <a:latin typeface="微软雅黑" pitchFamily="34" charset="-122"/>
              <a:ea typeface="微软雅黑" pitchFamily="34" charset="-122"/>
            </a:endParaRPr>
          </a:p>
          <a:p>
            <a:pPr algn="ctr">
              <a:lnSpc>
                <a:spcPct val="120000"/>
              </a:lnSpc>
            </a:pPr>
            <a:r>
              <a:rPr lang="zh-CN" altLang="en-US" sz="2000" b="1" dirty="0">
                <a:solidFill>
                  <a:schemeClr val="bg1"/>
                </a:solidFill>
                <a:latin typeface="微软雅黑" pitchFamily="34" charset="-122"/>
                <a:ea typeface="微软雅黑" pitchFamily="34" charset="-122"/>
              </a:rPr>
              <a:t>原因</a:t>
            </a:r>
          </a:p>
        </p:txBody>
      </p:sp>
      <p:sp>
        <p:nvSpPr>
          <p:cNvPr id="13" name="椭圆 12"/>
          <p:cNvSpPr/>
          <p:nvPr/>
        </p:nvSpPr>
        <p:spPr>
          <a:xfrm>
            <a:off x="478632" y="4481552"/>
            <a:ext cx="947735" cy="94773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弧形 13"/>
          <p:cNvSpPr/>
          <p:nvPr/>
        </p:nvSpPr>
        <p:spPr>
          <a:xfrm>
            <a:off x="412170" y="4422438"/>
            <a:ext cx="1070115" cy="1070115"/>
          </a:xfrm>
          <a:prstGeom prst="arc">
            <a:avLst>
              <a:gd name="adj1" fmla="val 3229723"/>
              <a:gd name="adj2" fmla="val 18384056"/>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5" name="椭圆 14"/>
          <p:cNvSpPr/>
          <p:nvPr/>
        </p:nvSpPr>
        <p:spPr>
          <a:xfrm>
            <a:off x="1244601" y="4503530"/>
            <a:ext cx="88900" cy="889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椭圆 15"/>
          <p:cNvSpPr/>
          <p:nvPr/>
        </p:nvSpPr>
        <p:spPr>
          <a:xfrm>
            <a:off x="1244601" y="5324782"/>
            <a:ext cx="88900" cy="889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502794" y="4547980"/>
            <a:ext cx="888866" cy="830997"/>
          </a:xfrm>
          <a:prstGeom prst="rect">
            <a:avLst/>
          </a:prstGeom>
          <a:noFill/>
        </p:spPr>
        <p:txBody>
          <a:bodyPr wrap="square" rtlCol="0">
            <a:spAutoFit/>
          </a:bodyPr>
          <a:lstStyle/>
          <a:p>
            <a:pPr algn="ctr">
              <a:lnSpc>
                <a:spcPct val="120000"/>
              </a:lnSpc>
            </a:pPr>
            <a:r>
              <a:rPr lang="zh-CN" altLang="en-US" sz="2000" b="1" dirty="0">
                <a:solidFill>
                  <a:schemeClr val="bg1"/>
                </a:solidFill>
                <a:latin typeface="微软雅黑" pitchFamily="34" charset="-122"/>
                <a:ea typeface="微软雅黑" pitchFamily="34" charset="-122"/>
              </a:rPr>
              <a:t>事故</a:t>
            </a:r>
            <a:endParaRPr lang="en-US" altLang="zh-CN" sz="2000" b="1" dirty="0">
              <a:solidFill>
                <a:schemeClr val="bg1"/>
              </a:solidFill>
              <a:latin typeface="微软雅黑" pitchFamily="34" charset="-122"/>
              <a:ea typeface="微软雅黑" pitchFamily="34" charset="-122"/>
            </a:endParaRPr>
          </a:p>
          <a:p>
            <a:pPr algn="ctr">
              <a:lnSpc>
                <a:spcPct val="120000"/>
              </a:lnSpc>
            </a:pPr>
            <a:r>
              <a:rPr lang="zh-CN" altLang="en-US" sz="2000" b="1" dirty="0">
                <a:solidFill>
                  <a:schemeClr val="bg1"/>
                </a:solidFill>
                <a:latin typeface="微软雅黑" pitchFamily="34" charset="-122"/>
                <a:ea typeface="微软雅黑" pitchFamily="34" charset="-122"/>
              </a:rPr>
              <a:t>对策</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9555"/>
                                        </p:tgtEl>
                                        <p:attrNameLst>
                                          <p:attrName>style.visibility</p:attrName>
                                        </p:attrNameLst>
                                      </p:cBhvr>
                                      <p:to>
                                        <p:strVal val="visible"/>
                                      </p:to>
                                    </p:set>
                                    <p:anim calcmode="lin" valueType="num">
                                      <p:cBhvr additive="base">
                                        <p:cTn id="7" dur="500" fill="hold"/>
                                        <p:tgtEl>
                                          <p:spTgt spid="279555"/>
                                        </p:tgtEl>
                                        <p:attrNameLst>
                                          <p:attrName>ppt_x</p:attrName>
                                        </p:attrNameLst>
                                      </p:cBhvr>
                                      <p:tavLst>
                                        <p:tav tm="0">
                                          <p:val>
                                            <p:strVal val="0-#ppt_w/2"/>
                                          </p:val>
                                        </p:tav>
                                        <p:tav tm="100000">
                                          <p:val>
                                            <p:strVal val="#ppt_x"/>
                                          </p:val>
                                        </p:tav>
                                      </p:tavLst>
                                    </p:anim>
                                    <p:anim calcmode="lin" valueType="num">
                                      <p:cBhvr additive="base">
                                        <p:cTn id="8" dur="500" fill="hold"/>
                                        <p:tgtEl>
                                          <p:spTgt spid="27955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9557"/>
                                        </p:tgtEl>
                                        <p:attrNameLst>
                                          <p:attrName>style.visibility</p:attrName>
                                        </p:attrNameLst>
                                      </p:cBhvr>
                                      <p:to>
                                        <p:strVal val="visible"/>
                                      </p:to>
                                    </p:set>
                                    <p:anim calcmode="lin" valueType="num">
                                      <p:cBhvr additive="base">
                                        <p:cTn id="13" dur="500" fill="hold"/>
                                        <p:tgtEl>
                                          <p:spTgt spid="279557"/>
                                        </p:tgtEl>
                                        <p:attrNameLst>
                                          <p:attrName>ppt_x</p:attrName>
                                        </p:attrNameLst>
                                      </p:cBhvr>
                                      <p:tavLst>
                                        <p:tav tm="0">
                                          <p:val>
                                            <p:strVal val="0-#ppt_w/2"/>
                                          </p:val>
                                        </p:tav>
                                        <p:tav tm="100000">
                                          <p:val>
                                            <p:strVal val="#ppt_x"/>
                                          </p:val>
                                        </p:tav>
                                      </p:tavLst>
                                    </p:anim>
                                    <p:anim calcmode="lin" valueType="num">
                                      <p:cBhvr additive="base">
                                        <p:cTn id="14" dur="500" fill="hold"/>
                                        <p:tgtEl>
                                          <p:spTgt spid="2795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5" grpId="0" autoUpdateAnimBg="0"/>
      <p:bldP spid="279557"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rcRect l="6273" t="2825" r="29102"/>
          <a:stretch>
            <a:fillRect/>
          </a:stretch>
        </p:blipFill>
        <p:spPr>
          <a:xfrm>
            <a:off x="3327056" y="1381695"/>
            <a:ext cx="2489887" cy="2489886"/>
          </a:xfrm>
          <a:custGeom>
            <a:avLst/>
            <a:gdLst>
              <a:gd name="connsiteX0" fmla="*/ 1907060 w 3814120"/>
              <a:gd name="connsiteY0" fmla="*/ 0 h 3814119"/>
              <a:gd name="connsiteX1" fmla="*/ 3814120 w 3814120"/>
              <a:gd name="connsiteY1" fmla="*/ 1907060 h 3814119"/>
              <a:gd name="connsiteX2" fmla="*/ 2102046 w 3814120"/>
              <a:gd name="connsiteY2" fmla="*/ 3804274 h 3814119"/>
              <a:gd name="connsiteX3" fmla="*/ 1907080 w 3814120"/>
              <a:gd name="connsiteY3" fmla="*/ 3814119 h 3814119"/>
              <a:gd name="connsiteX4" fmla="*/ 1907041 w 3814120"/>
              <a:gd name="connsiteY4" fmla="*/ 3814119 h 3814119"/>
              <a:gd name="connsiteX5" fmla="*/ 1712075 w 3814120"/>
              <a:gd name="connsiteY5" fmla="*/ 3804274 h 3814119"/>
              <a:gd name="connsiteX6" fmla="*/ 0 w 3814120"/>
              <a:gd name="connsiteY6" fmla="*/ 1907060 h 3814119"/>
              <a:gd name="connsiteX7" fmla="*/ 1907060 w 3814120"/>
              <a:gd name="connsiteY7" fmla="*/ 0 h 381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4120" h="3814119">
                <a:moveTo>
                  <a:pt x="1907060" y="0"/>
                </a:moveTo>
                <a:cubicBezTo>
                  <a:pt x="2960300" y="0"/>
                  <a:pt x="3814120" y="853820"/>
                  <a:pt x="3814120" y="1907060"/>
                </a:cubicBezTo>
                <a:cubicBezTo>
                  <a:pt x="3814120" y="2894473"/>
                  <a:pt x="3063693" y="3706614"/>
                  <a:pt x="2102046" y="3804274"/>
                </a:cubicBezTo>
                <a:lnTo>
                  <a:pt x="1907080" y="3814119"/>
                </a:lnTo>
                <a:lnTo>
                  <a:pt x="1907041" y="3814119"/>
                </a:lnTo>
                <a:lnTo>
                  <a:pt x="1712075" y="3804274"/>
                </a:lnTo>
                <a:cubicBezTo>
                  <a:pt x="750428" y="3706614"/>
                  <a:pt x="0" y="2894473"/>
                  <a:pt x="0" y="1907060"/>
                </a:cubicBezTo>
                <a:cubicBezTo>
                  <a:pt x="0" y="853820"/>
                  <a:pt x="853820" y="0"/>
                  <a:pt x="1907060" y="0"/>
                </a:cubicBezTo>
                <a:close/>
              </a:path>
            </a:pathLst>
          </a:custGeom>
        </p:spPr>
      </p:pic>
      <p:sp>
        <p:nvSpPr>
          <p:cNvPr id="10" name="椭圆 9"/>
          <p:cNvSpPr/>
          <p:nvPr/>
        </p:nvSpPr>
        <p:spPr>
          <a:xfrm>
            <a:off x="3138616" y="1200463"/>
            <a:ext cx="2866767" cy="2866767"/>
          </a:xfrm>
          <a:prstGeom prst="ellipse">
            <a:avLst/>
          </a:prstGeom>
          <a:no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弧形 10"/>
          <p:cNvSpPr/>
          <p:nvPr/>
        </p:nvSpPr>
        <p:spPr>
          <a:xfrm>
            <a:off x="3531458" y="1580432"/>
            <a:ext cx="2081084" cy="2081084"/>
          </a:xfrm>
          <a:prstGeom prst="arc">
            <a:avLst>
              <a:gd name="adj1" fmla="val 16200000"/>
              <a:gd name="adj2" fmla="val 5359835"/>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2" name="椭圆 11"/>
          <p:cNvSpPr/>
          <p:nvPr/>
        </p:nvSpPr>
        <p:spPr>
          <a:xfrm>
            <a:off x="4551404" y="1510410"/>
            <a:ext cx="140043" cy="1400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椭圆 12"/>
          <p:cNvSpPr/>
          <p:nvPr/>
        </p:nvSpPr>
        <p:spPr>
          <a:xfrm>
            <a:off x="4519484" y="3609000"/>
            <a:ext cx="105032" cy="10503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弧形 13"/>
          <p:cNvSpPr/>
          <p:nvPr/>
        </p:nvSpPr>
        <p:spPr>
          <a:xfrm>
            <a:off x="3587063" y="1720475"/>
            <a:ext cx="1864842" cy="1864842"/>
          </a:xfrm>
          <a:prstGeom prst="arc">
            <a:avLst>
              <a:gd name="adj1" fmla="val 6845248"/>
              <a:gd name="adj2" fmla="val 14891915"/>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5" name="椭圆 14"/>
          <p:cNvSpPr/>
          <p:nvPr/>
        </p:nvSpPr>
        <p:spPr>
          <a:xfrm>
            <a:off x="4058165" y="3439611"/>
            <a:ext cx="105032" cy="10503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椭圆 15"/>
          <p:cNvSpPr/>
          <p:nvPr/>
        </p:nvSpPr>
        <p:spPr>
          <a:xfrm>
            <a:off x="4128186" y="1755487"/>
            <a:ext cx="70022" cy="7002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 name="弧形 16"/>
          <p:cNvSpPr/>
          <p:nvPr/>
        </p:nvSpPr>
        <p:spPr>
          <a:xfrm>
            <a:off x="3761497" y="1849190"/>
            <a:ext cx="1543618" cy="1543618"/>
          </a:xfrm>
          <a:prstGeom prst="arc">
            <a:avLst>
              <a:gd name="adj1" fmla="val 3486681"/>
              <a:gd name="adj2" fmla="val 0"/>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8" name="椭圆 17"/>
          <p:cNvSpPr/>
          <p:nvPr/>
        </p:nvSpPr>
        <p:spPr>
          <a:xfrm>
            <a:off x="5263050" y="2582874"/>
            <a:ext cx="70022" cy="7002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9" name="椭圆 18"/>
          <p:cNvSpPr/>
          <p:nvPr/>
        </p:nvSpPr>
        <p:spPr>
          <a:xfrm>
            <a:off x="4905863" y="3244862"/>
            <a:ext cx="70022" cy="7002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3733490" y="1849016"/>
            <a:ext cx="1581150" cy="1569660"/>
          </a:xfrm>
          <a:prstGeom prst="rect">
            <a:avLst/>
          </a:prstGeom>
          <a:noFill/>
        </p:spPr>
        <p:txBody>
          <a:bodyPr wrap="square" rtlCol="0">
            <a:spAutoFit/>
          </a:bodyPr>
          <a:lstStyle/>
          <a:p>
            <a:pPr algn="ctr"/>
            <a:r>
              <a:rPr lang="en-US" altLang="zh-CN" sz="9600" b="1" dirty="0">
                <a:solidFill>
                  <a:schemeClr val="bg1"/>
                </a:solidFill>
              </a:rPr>
              <a:t>4</a:t>
            </a:r>
            <a:endParaRPr lang="zh-CN" altLang="en-US" sz="9600" b="1" dirty="0">
              <a:solidFill>
                <a:schemeClr val="bg1"/>
              </a:solidFill>
            </a:endParaRPr>
          </a:p>
        </p:txBody>
      </p:sp>
      <p:sp>
        <p:nvSpPr>
          <p:cNvPr id="3" name="矩形 2"/>
          <p:cNvSpPr/>
          <p:nvPr/>
        </p:nvSpPr>
        <p:spPr>
          <a:xfrm>
            <a:off x="1940510" y="4835034"/>
            <a:ext cx="5262979" cy="646331"/>
          </a:xfrm>
          <a:prstGeom prst="rect">
            <a:avLst/>
          </a:prstGeom>
        </p:spPr>
        <p:txBody>
          <a:bodyPr wrap="none">
            <a:spAutoFit/>
          </a:bodyPr>
          <a:lstStyle/>
          <a:p>
            <a:pPr>
              <a:buFont typeface="Wingdings" charset="2"/>
              <a:buNone/>
            </a:pPr>
            <a:r>
              <a:rPr lang="zh-CN" altLang="en-US" sz="3600" b="1" dirty="0">
                <a:latin typeface="微软雅黑" pitchFamily="34" charset="-122"/>
                <a:ea typeface="微软雅黑" pitchFamily="34" charset="-122"/>
              </a:rPr>
              <a:t>危险作业场景预测及预防</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6176" t="35036" r="12909" b="2434"/>
          <a:stretch>
            <a:fillRect/>
          </a:stretch>
        </p:blipFill>
        <p:spPr>
          <a:xfrm>
            <a:off x="-3320" y="0"/>
            <a:ext cx="9144000" cy="5612291"/>
          </a:xfrm>
        </p:spPr>
      </p:pic>
      <p:sp>
        <p:nvSpPr>
          <p:cNvPr id="2" name="椭圆 1"/>
          <p:cNvSpPr/>
          <p:nvPr/>
        </p:nvSpPr>
        <p:spPr>
          <a:xfrm>
            <a:off x="2843284" y="1070973"/>
            <a:ext cx="4040116" cy="4040116"/>
          </a:xfrm>
          <a:prstGeom prst="ellipse">
            <a:avLst/>
          </a:prstGeom>
          <a:solidFill>
            <a:schemeClr val="tx1">
              <a:alpha val="5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814278" y="6071491"/>
            <a:ext cx="7515443" cy="400110"/>
          </a:xfrm>
          <a:prstGeom prst="rect">
            <a:avLst/>
          </a:prstGeom>
          <a:noFill/>
        </p:spPr>
        <p:txBody>
          <a:bodyPr wrap="square" rtlCol="0">
            <a:spAutoFit/>
          </a:bodyPr>
          <a:lstStyle/>
          <a:p>
            <a:pPr algn="ctr"/>
            <a:r>
              <a:rPr lang="zh-CN" altLang="en-US" sz="2000" dirty="0">
                <a:latin typeface="微软雅黑" pitchFamily="34" charset="-122"/>
                <a:ea typeface="微软雅黑" pitchFamily="34" charset="-122"/>
              </a:rPr>
              <a:t>叉车正装载着货物在通行到上前进行，驶步行者想从通道旁出来</a:t>
            </a:r>
          </a:p>
        </p:txBody>
      </p:sp>
      <p:sp>
        <p:nvSpPr>
          <p:cNvPr id="281603" name="Rectangle 3"/>
          <p:cNvSpPr>
            <a:spLocks noGrp="1" noChangeArrowheads="1"/>
          </p:cNvSpPr>
          <p:nvPr>
            <p:ph type="title"/>
          </p:nvPr>
        </p:nvSpPr>
        <p:spPr>
          <a:xfrm>
            <a:off x="3910013" y="2590244"/>
            <a:ext cx="1931987" cy="775255"/>
          </a:xfrm>
        </p:spPr>
        <p:txBody>
          <a:bodyPr/>
          <a:lstStyle/>
          <a:p>
            <a:pPr algn="ctr" eaLnBrk="1" hangingPunct="1">
              <a:defRPr/>
            </a:pPr>
            <a:r>
              <a:rPr lang="zh-CN" altLang="en-US" sz="4400" dirty="0">
                <a:solidFill>
                  <a:schemeClr val="bg1"/>
                </a:solidFill>
                <a:ea typeface="微软雅黑" pitchFamily="34" charset="-122"/>
              </a:rPr>
              <a:t>场景</a:t>
            </a:r>
            <a:r>
              <a:rPr lang="ja-JP" altLang="en-US" sz="4400" dirty="0">
                <a:solidFill>
                  <a:schemeClr val="bg1"/>
                </a:solidFill>
                <a:ea typeface="微软雅黑" pitchFamily="34" charset="-122"/>
              </a:rPr>
              <a:t>Ａ</a:t>
            </a:r>
          </a:p>
        </p:txBody>
      </p:sp>
      <p:sp>
        <p:nvSpPr>
          <p:cNvPr id="4" name="弧形 3"/>
          <p:cNvSpPr/>
          <p:nvPr/>
        </p:nvSpPr>
        <p:spPr>
          <a:xfrm>
            <a:off x="3119852" y="1334877"/>
            <a:ext cx="3512308" cy="3512308"/>
          </a:xfrm>
          <a:prstGeom prst="arc">
            <a:avLst>
              <a:gd name="adj1" fmla="val 16200000"/>
              <a:gd name="adj2" fmla="val 6836130"/>
            </a:avLst>
          </a:prstGeom>
          <a:ln w="12700">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5" name="椭圆 4"/>
          <p:cNvSpPr/>
          <p:nvPr/>
        </p:nvSpPr>
        <p:spPr>
          <a:xfrm>
            <a:off x="4787900" y="1269290"/>
            <a:ext cx="131173" cy="131173"/>
          </a:xfrm>
          <a:prstGeom prst="ellipse">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椭圆 11"/>
          <p:cNvSpPr/>
          <p:nvPr/>
        </p:nvSpPr>
        <p:spPr>
          <a:xfrm>
            <a:off x="3994150" y="4555280"/>
            <a:ext cx="194520" cy="194520"/>
          </a:xfrm>
          <a:prstGeom prst="ellipse">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弧形 12"/>
          <p:cNvSpPr/>
          <p:nvPr/>
        </p:nvSpPr>
        <p:spPr>
          <a:xfrm>
            <a:off x="3180160" y="1500100"/>
            <a:ext cx="3053760" cy="3053760"/>
          </a:xfrm>
          <a:prstGeom prst="arc">
            <a:avLst>
              <a:gd name="adj1" fmla="val 5534761"/>
              <a:gd name="adj2" fmla="val 15992307"/>
            </a:avLst>
          </a:prstGeom>
          <a:ln w="12700">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4" name="椭圆 13"/>
          <p:cNvSpPr/>
          <p:nvPr/>
        </p:nvSpPr>
        <p:spPr>
          <a:xfrm>
            <a:off x="4603334" y="1422172"/>
            <a:ext cx="194520" cy="194520"/>
          </a:xfrm>
          <a:prstGeom prst="ellipse">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 name="椭圆 14"/>
          <p:cNvSpPr/>
          <p:nvPr/>
        </p:nvSpPr>
        <p:spPr>
          <a:xfrm>
            <a:off x="4641453" y="4483158"/>
            <a:ext cx="131173" cy="131173"/>
          </a:xfrm>
          <a:prstGeom prst="ellipse">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dirty="0"/>
              <a:t>·</a:t>
            </a:r>
            <a:endParaRPr lang="zh-CN" altLang="en-US"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11316" t="4454" b="3500"/>
          <a:stretch>
            <a:fillRect/>
          </a:stretch>
        </p:blipFill>
        <p:spPr>
          <a:xfrm>
            <a:off x="-72572" y="0"/>
            <a:ext cx="9216571" cy="6845121"/>
          </a:xfrm>
          <a:prstGeom prst="rect">
            <a:avLst/>
          </a:prstGeom>
        </p:spPr>
      </p:pic>
      <p:sp>
        <p:nvSpPr>
          <p:cNvPr id="5" name="矩形 4"/>
          <p:cNvSpPr/>
          <p:nvPr/>
        </p:nvSpPr>
        <p:spPr>
          <a:xfrm>
            <a:off x="5256213" y="0"/>
            <a:ext cx="3887786" cy="6845121"/>
          </a:xfrm>
          <a:prstGeom prst="rect">
            <a:avLst/>
          </a:prstGeom>
          <a:solidFill>
            <a:schemeClr val="tx1">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132512" y="1710035"/>
            <a:ext cx="2135187" cy="461665"/>
          </a:xfrm>
          <a:prstGeom prst="rect">
            <a:avLst/>
          </a:prstGeom>
          <a:noFill/>
        </p:spPr>
        <p:txBody>
          <a:bodyPr wrap="square" rtlCol="0">
            <a:spAutoFit/>
          </a:bodyPr>
          <a:lstStyle/>
          <a:p>
            <a:pPr algn="ctr"/>
            <a:r>
              <a:rPr lang="zh-CN" altLang="en-US" sz="2400" b="1" dirty="0">
                <a:solidFill>
                  <a:schemeClr val="bg1"/>
                </a:solidFill>
                <a:latin typeface="微软雅黑" pitchFamily="34" charset="-122"/>
                <a:ea typeface="微软雅黑" pitchFamily="34" charset="-122"/>
              </a:rPr>
              <a:t>可预测的事故</a:t>
            </a:r>
            <a:endParaRPr lang="en-US" altLang="zh-CN" sz="2400" b="1" dirty="0">
              <a:solidFill>
                <a:schemeClr val="bg1"/>
              </a:solidFill>
              <a:latin typeface="微软雅黑" pitchFamily="34" charset="-122"/>
              <a:ea typeface="微软雅黑" pitchFamily="34" charset="-122"/>
            </a:endParaRPr>
          </a:p>
        </p:txBody>
      </p:sp>
      <p:sp>
        <p:nvSpPr>
          <p:cNvPr id="7" name="文本框 6"/>
          <p:cNvSpPr txBox="1"/>
          <p:nvPr/>
        </p:nvSpPr>
        <p:spPr>
          <a:xfrm>
            <a:off x="5503863" y="2971800"/>
            <a:ext cx="3467100" cy="1422954"/>
          </a:xfrm>
          <a:prstGeom prst="rect">
            <a:avLst/>
          </a:prstGeom>
          <a:noFill/>
        </p:spPr>
        <p:txBody>
          <a:bodyPr wrap="square" rtlCol="0">
            <a:spAutoFit/>
          </a:bodyPr>
          <a:lstStyle/>
          <a:p>
            <a:pPr marL="342900" indent="-342900">
              <a:lnSpc>
                <a:spcPct val="150000"/>
              </a:lnSpc>
              <a:buFont typeface="Wingdings" charset="2"/>
              <a:buChar char="Ø"/>
            </a:pPr>
            <a:r>
              <a:rPr lang="zh-CN" altLang="en-US" sz="2000" dirty="0">
                <a:solidFill>
                  <a:schemeClr val="bg1"/>
                </a:solidFill>
                <a:latin typeface="微软雅黑" pitchFamily="34" charset="-122"/>
                <a:ea typeface="微软雅黑" pitchFamily="34" charset="-122"/>
              </a:rPr>
              <a:t>步行者被叉车撞到</a:t>
            </a:r>
            <a:endParaRPr lang="en-US" altLang="zh-CN" sz="2000" dirty="0">
              <a:solidFill>
                <a:schemeClr val="bg1"/>
              </a:solidFill>
              <a:latin typeface="微软雅黑" pitchFamily="34" charset="-122"/>
              <a:ea typeface="微软雅黑" pitchFamily="34" charset="-122"/>
            </a:endParaRPr>
          </a:p>
          <a:p>
            <a:pPr marL="342900" indent="-342900">
              <a:lnSpc>
                <a:spcPct val="150000"/>
              </a:lnSpc>
              <a:buFont typeface="Wingdings" charset="2"/>
              <a:buChar char="Ø"/>
            </a:pPr>
            <a:r>
              <a:rPr lang="zh-CN" altLang="en-US" sz="2000" dirty="0">
                <a:solidFill>
                  <a:schemeClr val="bg1"/>
                </a:solidFill>
                <a:latin typeface="微软雅黑" pitchFamily="34" charset="-122"/>
                <a:ea typeface="微软雅黑" pitchFamily="34" charset="-122"/>
              </a:rPr>
              <a:t>急刹车，货物从托盘上塌落，压倒在步行者身上</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1843792" y="213241"/>
            <a:ext cx="5456416" cy="608593"/>
          </a:xfrm>
        </p:spPr>
        <p:txBody>
          <a:bodyPr/>
          <a:lstStyle/>
          <a:p>
            <a:pPr algn="ctr" eaLnBrk="1" hangingPunct="1">
              <a:defRPr/>
            </a:pPr>
            <a:r>
              <a:rPr lang="zh-CN" altLang="en-US" dirty="0">
                <a:ea typeface="微软雅黑" pitchFamily="34" charset="-122"/>
              </a:rPr>
              <a:t>安全生产法律法规常识</a:t>
            </a:r>
          </a:p>
        </p:txBody>
      </p:sp>
      <p:sp>
        <p:nvSpPr>
          <p:cNvPr id="264195" name="Rectangle 3"/>
          <p:cNvSpPr>
            <a:spLocks noGrp="1" noChangeArrowheads="1"/>
          </p:cNvSpPr>
          <p:nvPr>
            <p:ph type="body" idx="1"/>
          </p:nvPr>
        </p:nvSpPr>
        <p:spPr>
          <a:xfrm>
            <a:off x="1489075" y="4598017"/>
            <a:ext cx="7080250" cy="960776"/>
          </a:xfrm>
        </p:spPr>
        <p:txBody>
          <a:bodyPr wrap="square">
            <a:spAutoFit/>
          </a:bodyPr>
          <a:lstStyle/>
          <a:p>
            <a:pPr marL="0" indent="0">
              <a:lnSpc>
                <a:spcPct val="150000"/>
              </a:lnSpc>
              <a:spcBef>
                <a:spcPts val="0"/>
              </a:spcBef>
            </a:pPr>
            <a:r>
              <a:rPr lang="en-US" altLang="zh-CN" sz="2000" dirty="0">
                <a:latin typeface="Arial" charset="0"/>
                <a:ea typeface="微软雅黑" pitchFamily="34" charset="-122"/>
                <a:cs typeface="+mn-cs"/>
              </a:rPr>
              <a:t>《</a:t>
            </a:r>
            <a:r>
              <a:rPr lang="zh-CN" altLang="en-US" sz="2000" dirty="0">
                <a:latin typeface="Arial" charset="0"/>
                <a:ea typeface="微软雅黑" pitchFamily="34" charset="-122"/>
                <a:cs typeface="+mn-cs"/>
              </a:rPr>
              <a:t>劳动法</a:t>
            </a:r>
            <a:r>
              <a:rPr lang="en-US" altLang="zh-CN" sz="2000" dirty="0">
                <a:latin typeface="Arial" charset="0"/>
                <a:ea typeface="微软雅黑" pitchFamily="34" charset="-122"/>
                <a:cs typeface="+mn-cs"/>
              </a:rPr>
              <a:t>》</a:t>
            </a:r>
            <a:r>
              <a:rPr lang="zh-CN" altLang="en-US" sz="2000" dirty="0">
                <a:latin typeface="Arial" charset="0"/>
                <a:ea typeface="微软雅黑" pitchFamily="34" charset="-122"/>
                <a:cs typeface="+mn-cs"/>
              </a:rPr>
              <a:t>第五十五条：“从事特种作业的劳动者必须经过专门培训并取得特种作业资格”。</a:t>
            </a:r>
          </a:p>
        </p:txBody>
      </p:sp>
      <p:sp>
        <p:nvSpPr>
          <p:cNvPr id="2" name="弧形 1"/>
          <p:cNvSpPr/>
          <p:nvPr/>
        </p:nvSpPr>
        <p:spPr>
          <a:xfrm>
            <a:off x="-2657475" y="1736794"/>
            <a:ext cx="4146550" cy="4146550"/>
          </a:xfrm>
          <a:prstGeom prst="arc">
            <a:avLst>
              <a:gd name="adj1" fmla="val 16200000"/>
              <a:gd name="adj2" fmla="val 5376423"/>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3" name="椭圆 2"/>
          <p:cNvSpPr/>
          <p:nvPr/>
        </p:nvSpPr>
        <p:spPr>
          <a:xfrm>
            <a:off x="1031874" y="2543175"/>
            <a:ext cx="238125" cy="23812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 name="矩形 3"/>
          <p:cNvSpPr/>
          <p:nvPr/>
        </p:nvSpPr>
        <p:spPr>
          <a:xfrm>
            <a:off x="1489075" y="2383403"/>
            <a:ext cx="6858000" cy="1422441"/>
          </a:xfrm>
          <a:prstGeom prst="rect">
            <a:avLst/>
          </a:prstGeom>
        </p:spPr>
        <p:txBody>
          <a:bodyPr wrap="square">
            <a:spAutoFit/>
          </a:bodyPr>
          <a:lstStyle/>
          <a:p>
            <a:pPr marL="0" indent="0" eaLnBrk="1" hangingPunct="1">
              <a:lnSpc>
                <a:spcPct val="150000"/>
              </a:lnSpc>
              <a:spcBef>
                <a:spcPts val="0"/>
              </a:spcBef>
              <a:defRPr/>
            </a:pPr>
            <a:r>
              <a:rPr lang="en-US" altLang="zh-CN" sz="2000" dirty="0">
                <a:ea typeface="微软雅黑" pitchFamily="34" charset="-122"/>
              </a:rPr>
              <a:t>《</a:t>
            </a:r>
            <a:r>
              <a:rPr lang="zh-CN" altLang="en-US" sz="2000" dirty="0">
                <a:ea typeface="微软雅黑" pitchFamily="34" charset="-122"/>
              </a:rPr>
              <a:t>安全生产法</a:t>
            </a:r>
            <a:r>
              <a:rPr lang="en-US" altLang="zh-CN" sz="2000" dirty="0">
                <a:ea typeface="微软雅黑" pitchFamily="34" charset="-122"/>
              </a:rPr>
              <a:t>》</a:t>
            </a:r>
            <a:r>
              <a:rPr lang="zh-CN" altLang="en-US" sz="2000" dirty="0">
                <a:ea typeface="微软雅黑" pitchFamily="34" charset="-122"/>
              </a:rPr>
              <a:t>第二十七条规定：“生产经营单位的特种作业人员必须按照国家有关规定经专门的安全作业培训，取得特种作业操作资格证，方可上岗作业”。</a:t>
            </a:r>
            <a:endParaRPr lang="en-US" altLang="zh-CN" sz="2000" dirty="0">
              <a:ea typeface="微软雅黑" pitchFamily="34" charset="-122"/>
            </a:endParaRPr>
          </a:p>
        </p:txBody>
      </p:sp>
      <p:sp>
        <p:nvSpPr>
          <p:cNvPr id="7" name="椭圆 6"/>
          <p:cNvSpPr/>
          <p:nvPr/>
        </p:nvSpPr>
        <p:spPr>
          <a:xfrm>
            <a:off x="1031873" y="4821557"/>
            <a:ext cx="238125" cy="23812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64194"/>
                                        </p:tgtEl>
                                        <p:attrNameLst>
                                          <p:attrName>style.visibility</p:attrName>
                                        </p:attrNameLst>
                                      </p:cBhvr>
                                      <p:to>
                                        <p:strVal val="visible"/>
                                      </p:to>
                                    </p:set>
                                    <p:animEffect transition="in" filter="fade">
                                      <p:cBhvr>
                                        <p:cTn id="7" dur="1000">
                                          <p:stCondLst>
                                            <p:cond delay="0"/>
                                          </p:stCondLst>
                                        </p:cTn>
                                        <p:tgtEl>
                                          <p:spTgt spid="264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264195">
                                            <p:txEl>
                                              <p:pRg st="0" end="0"/>
                                            </p:txEl>
                                          </p:spTgt>
                                        </p:tgtEl>
                                        <p:attrNameLst>
                                          <p:attrName>style.visibility</p:attrName>
                                        </p:attrNameLst>
                                      </p:cBhvr>
                                      <p:to>
                                        <p:strVal val="visible"/>
                                      </p:to>
                                    </p:set>
                                    <p:animEffect transition="in" filter="fade">
                                      <p:cBhvr>
                                        <p:cTn id="12" dur="500">
                                          <p:stCondLst>
                                            <p:cond delay="0"/>
                                          </p:stCondLst>
                                        </p:cTn>
                                        <p:tgtEl>
                                          <p:spTgt spid="264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4" grpId="0"/>
      <p:bldP spid="264195"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3651" name="Rectangle 3"/>
          <p:cNvSpPr>
            <a:spLocks noGrp="1" noChangeArrowheads="1"/>
          </p:cNvSpPr>
          <p:nvPr>
            <p:ph type="body" idx="1"/>
          </p:nvPr>
        </p:nvSpPr>
        <p:spPr>
          <a:xfrm>
            <a:off x="688975" y="1438809"/>
            <a:ext cx="7397750" cy="1688174"/>
          </a:xfrm>
        </p:spPr>
        <p:txBody>
          <a:bodyPr/>
          <a:lstStyle/>
          <a:p>
            <a:pPr marL="0">
              <a:lnSpc>
                <a:spcPct val="130000"/>
              </a:lnSpc>
              <a:spcBef>
                <a:spcPts val="0"/>
              </a:spcBef>
              <a:buFont typeface="Wingdings" charset="2"/>
              <a:buChar char="Ø"/>
            </a:pPr>
            <a:r>
              <a:rPr lang="zh-CN" altLang="en-US" sz="1800" dirty="0">
                <a:ea typeface="微软雅黑" pitchFamily="34" charset="-122"/>
              </a:rPr>
              <a:t>尽管装载着大型货物，不容易看清前方，但仍然向前行驶</a:t>
            </a:r>
            <a:r>
              <a:rPr lang="ja-JP" altLang="en-US" sz="1800" dirty="0">
                <a:ea typeface="微软雅黑" pitchFamily="34" charset="-122"/>
              </a:rPr>
              <a:t>。</a:t>
            </a:r>
          </a:p>
          <a:p>
            <a:pPr marL="0">
              <a:lnSpc>
                <a:spcPct val="130000"/>
              </a:lnSpc>
              <a:spcBef>
                <a:spcPts val="0"/>
              </a:spcBef>
              <a:buFont typeface="Wingdings" charset="2"/>
              <a:buChar char="Ø"/>
            </a:pPr>
            <a:r>
              <a:rPr lang="zh-CN" altLang="en-US" sz="1800" dirty="0">
                <a:ea typeface="微软雅黑" pitchFamily="34" charset="-122"/>
              </a:rPr>
              <a:t>行驶时门架没有后倾</a:t>
            </a:r>
            <a:endParaRPr lang="ja-JP" altLang="en-US" sz="1800" dirty="0">
              <a:ea typeface="微软雅黑" pitchFamily="34" charset="-122"/>
            </a:endParaRPr>
          </a:p>
          <a:p>
            <a:pPr marL="0">
              <a:lnSpc>
                <a:spcPct val="130000"/>
              </a:lnSpc>
              <a:spcBef>
                <a:spcPts val="0"/>
              </a:spcBef>
              <a:buFont typeface="Wingdings" charset="2"/>
              <a:buChar char="Ø"/>
            </a:pPr>
            <a:r>
              <a:rPr lang="zh-CN" altLang="en-US" sz="1800" dirty="0">
                <a:ea typeface="微软雅黑" pitchFamily="34" charset="-122"/>
              </a:rPr>
              <a:t>步行者没有确认</a:t>
            </a:r>
            <a:r>
              <a:rPr lang="ja-JP" altLang="en-US" sz="1800" dirty="0">
                <a:ea typeface="微软雅黑" pitchFamily="34" charset="-122"/>
              </a:rPr>
              <a:t>左右</a:t>
            </a:r>
            <a:r>
              <a:rPr lang="zh-CN" altLang="en-US" sz="1800" dirty="0">
                <a:ea typeface="微软雅黑" pitchFamily="34" charset="-122"/>
              </a:rPr>
              <a:t>的</a:t>
            </a:r>
            <a:r>
              <a:rPr lang="ja-JP" altLang="en-US" sz="1800" dirty="0">
                <a:ea typeface="微软雅黑" pitchFamily="34" charset="-122"/>
              </a:rPr>
              <a:t>安全，</a:t>
            </a:r>
            <a:r>
              <a:rPr lang="zh-CN" altLang="en-US" sz="1800" dirty="0">
                <a:ea typeface="微软雅黑" pitchFamily="34" charset="-122"/>
              </a:rPr>
              <a:t>便想横穿通道</a:t>
            </a:r>
            <a:r>
              <a:rPr lang="ja-JP" altLang="en-US" sz="1800" dirty="0">
                <a:ea typeface="微软雅黑" pitchFamily="34" charset="-122"/>
              </a:rPr>
              <a:t>。</a:t>
            </a:r>
          </a:p>
          <a:p>
            <a:pPr marL="0">
              <a:lnSpc>
                <a:spcPct val="130000"/>
              </a:lnSpc>
              <a:spcBef>
                <a:spcPts val="0"/>
              </a:spcBef>
              <a:buFont typeface="Wingdings" charset="2"/>
              <a:buChar char="Ø"/>
            </a:pPr>
            <a:r>
              <a:rPr lang="zh-CN" altLang="en-US" sz="1800" dirty="0">
                <a:ea typeface="微软雅黑" pitchFamily="34" charset="-122"/>
              </a:rPr>
              <a:t>没有确保步行者安全通行的步行斑马线</a:t>
            </a:r>
            <a:r>
              <a:rPr lang="ja-JP" altLang="en-US" sz="1800" dirty="0">
                <a:ea typeface="微软雅黑" pitchFamily="34" charset="-122"/>
              </a:rPr>
              <a:t>。</a:t>
            </a:r>
          </a:p>
        </p:txBody>
      </p:sp>
      <p:sp>
        <p:nvSpPr>
          <p:cNvPr id="283653" name="Rectangle 5"/>
          <p:cNvSpPr>
            <a:spLocks noChangeArrowheads="1"/>
          </p:cNvSpPr>
          <p:nvPr/>
        </p:nvSpPr>
        <p:spPr bwMode="auto">
          <a:xfrm>
            <a:off x="688975" y="4048211"/>
            <a:ext cx="8112125" cy="2471568"/>
          </a:xfrm>
          <a:prstGeom prst="rect">
            <a:avLst/>
          </a:prstGeom>
        </p:spPr>
        <p:txBody>
          <a:bodyPr/>
          <a:lstStyle/>
          <a:p>
            <a:pPr indent="360045">
              <a:lnSpc>
                <a:spcPct val="130000"/>
              </a:lnSpc>
              <a:spcBef>
                <a:spcPts val="0"/>
              </a:spcBef>
              <a:buFont typeface="Wingdings" charset="2"/>
              <a:buChar char="Ø"/>
            </a:pPr>
            <a:r>
              <a:rPr lang="zh-CN" altLang="en-US" dirty="0">
                <a:latin typeface="微软雅黑" pitchFamily="34" charset="-122"/>
                <a:ea typeface="微软雅黑" pitchFamily="34" charset="-122"/>
                <a:cs typeface="ＭＳ Ｐゴシック" charset="-128"/>
              </a:rPr>
              <a:t>装载大型货物前方视野被阻挡时，应倒退行驶或安排引导者</a:t>
            </a:r>
            <a:r>
              <a:rPr lang="ja-JP" altLang="en-US" dirty="0">
                <a:latin typeface="微软雅黑" pitchFamily="34" charset="-122"/>
                <a:ea typeface="微软雅黑" pitchFamily="34" charset="-122"/>
                <a:cs typeface="ＭＳ Ｐゴシック" charset="-128"/>
              </a:rPr>
              <a:t>。</a:t>
            </a:r>
          </a:p>
          <a:p>
            <a:pPr indent="360045">
              <a:lnSpc>
                <a:spcPct val="130000"/>
              </a:lnSpc>
              <a:spcBef>
                <a:spcPts val="0"/>
              </a:spcBef>
              <a:buFont typeface="Wingdings" charset="2"/>
              <a:buChar char="Ø"/>
            </a:pPr>
            <a:r>
              <a:rPr lang="zh-CN" altLang="en-US" dirty="0">
                <a:latin typeface="微软雅黑" pitchFamily="34" charset="-122"/>
                <a:ea typeface="微软雅黑" pitchFamily="34" charset="-122"/>
                <a:cs typeface="ＭＳ Ｐゴシック" charset="-128"/>
              </a:rPr>
              <a:t>装载货物后，门架应尽量向后倾斜行驶</a:t>
            </a:r>
            <a:r>
              <a:rPr lang="ja-JP" altLang="en-US" dirty="0">
                <a:latin typeface="微软雅黑" pitchFamily="34" charset="-122"/>
                <a:ea typeface="微软雅黑" pitchFamily="34" charset="-122"/>
                <a:cs typeface="ＭＳ Ｐゴシック" charset="-128"/>
              </a:rPr>
              <a:t>。</a:t>
            </a:r>
          </a:p>
          <a:p>
            <a:pPr indent="360045">
              <a:lnSpc>
                <a:spcPct val="130000"/>
              </a:lnSpc>
              <a:spcBef>
                <a:spcPts val="0"/>
              </a:spcBef>
              <a:buFont typeface="Wingdings" charset="2"/>
              <a:buChar char="Ø"/>
            </a:pPr>
            <a:r>
              <a:rPr lang="zh-CN" altLang="en-US" dirty="0">
                <a:latin typeface="微软雅黑" pitchFamily="34" charset="-122"/>
                <a:ea typeface="微软雅黑" pitchFamily="34" charset="-122"/>
                <a:cs typeface="ＭＳ Ｐゴシック" charset="-128"/>
              </a:rPr>
              <a:t>驾驶员在交叉路口等可能出现作业人员和其他车辆的场所，应时刻用心注意周围的情况</a:t>
            </a:r>
            <a:r>
              <a:rPr lang="ja-JP" altLang="en-US" dirty="0">
                <a:latin typeface="微软雅黑" pitchFamily="34" charset="-122"/>
                <a:ea typeface="微软雅黑" pitchFamily="34" charset="-122"/>
                <a:cs typeface="ＭＳ Ｐゴシック" charset="-128"/>
              </a:rPr>
              <a:t>。</a:t>
            </a:r>
          </a:p>
          <a:p>
            <a:pPr indent="360045">
              <a:lnSpc>
                <a:spcPct val="130000"/>
              </a:lnSpc>
              <a:spcBef>
                <a:spcPts val="0"/>
              </a:spcBef>
              <a:buFont typeface="Wingdings" charset="2"/>
              <a:buChar char="Ø"/>
            </a:pPr>
            <a:r>
              <a:rPr lang="zh-CN" altLang="en-US" dirty="0">
                <a:latin typeface="微软雅黑" pitchFamily="34" charset="-122"/>
                <a:ea typeface="微软雅黑" pitchFamily="34" charset="-122"/>
                <a:cs typeface="ＭＳ Ｐゴシック" charset="-128"/>
              </a:rPr>
              <a:t>作业人员在横穿通道时必须要站住确认左右的安全。另外，在叉车行驶过来时，要确认已经停止了再横穿通道</a:t>
            </a:r>
            <a:r>
              <a:rPr lang="ja-JP" altLang="en-US" dirty="0">
                <a:latin typeface="微软雅黑" pitchFamily="34" charset="-122"/>
                <a:ea typeface="微软雅黑" pitchFamily="34" charset="-122"/>
                <a:cs typeface="ＭＳ Ｐゴシック" charset="-128"/>
              </a:rPr>
              <a:t>。</a:t>
            </a:r>
          </a:p>
          <a:p>
            <a:pPr indent="360045">
              <a:lnSpc>
                <a:spcPct val="130000"/>
              </a:lnSpc>
              <a:spcBef>
                <a:spcPts val="0"/>
              </a:spcBef>
              <a:buFont typeface="Wingdings" charset="2"/>
              <a:buChar char="Ø"/>
            </a:pPr>
            <a:r>
              <a:rPr lang="zh-CN" altLang="en-US" dirty="0">
                <a:latin typeface="微软雅黑" pitchFamily="34" charset="-122"/>
                <a:ea typeface="微软雅黑" pitchFamily="34" charset="-122"/>
                <a:cs typeface="ＭＳ Ｐゴシック" charset="-128"/>
              </a:rPr>
              <a:t>设置确保作业人员安全横穿通道的步行斑马线</a:t>
            </a:r>
            <a:r>
              <a:rPr lang="ja-JP" altLang="en-US" dirty="0">
                <a:latin typeface="微软雅黑" pitchFamily="34" charset="-122"/>
                <a:ea typeface="微软雅黑" pitchFamily="34" charset="-122"/>
                <a:cs typeface="ＭＳ Ｐゴシック" charset="-128"/>
              </a:rPr>
              <a:t>。</a:t>
            </a:r>
          </a:p>
        </p:txBody>
      </p:sp>
      <p:sp>
        <p:nvSpPr>
          <p:cNvPr id="3" name="矩形 2"/>
          <p:cNvSpPr/>
          <p:nvPr/>
        </p:nvSpPr>
        <p:spPr>
          <a:xfrm>
            <a:off x="736600" y="743421"/>
            <a:ext cx="2215357" cy="597926"/>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628650" y="645958"/>
            <a:ext cx="68961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椭圆 6"/>
          <p:cNvSpPr/>
          <p:nvPr/>
        </p:nvSpPr>
        <p:spPr>
          <a:xfrm>
            <a:off x="1282530" y="597867"/>
            <a:ext cx="96181" cy="9618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a:off x="641350" y="636506"/>
            <a:ext cx="0" cy="54221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椭圆 15"/>
          <p:cNvSpPr/>
          <p:nvPr/>
        </p:nvSpPr>
        <p:spPr>
          <a:xfrm>
            <a:off x="592794" y="1150869"/>
            <a:ext cx="96181" cy="9618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235471" y="814619"/>
            <a:ext cx="1217613" cy="461665"/>
          </a:xfrm>
          <a:prstGeom prst="rect">
            <a:avLst/>
          </a:prstGeom>
          <a:noFill/>
        </p:spPr>
        <p:txBody>
          <a:bodyPr wrap="square" rtlCol="0">
            <a:spAutoFit/>
          </a:bodyPr>
          <a:lstStyle/>
          <a:p>
            <a:pPr algn="ctr"/>
            <a:r>
              <a:rPr lang="zh-CN" altLang="en-US" sz="2400" b="1" dirty="0">
                <a:solidFill>
                  <a:schemeClr val="bg1"/>
                </a:solidFill>
                <a:latin typeface="微软雅黑" pitchFamily="34" charset="-122"/>
                <a:ea typeface="微软雅黑" pitchFamily="34" charset="-122"/>
              </a:rPr>
              <a:t>问题点</a:t>
            </a:r>
          </a:p>
        </p:txBody>
      </p:sp>
      <p:sp>
        <p:nvSpPr>
          <p:cNvPr id="18" name="矩形 17"/>
          <p:cNvSpPr/>
          <p:nvPr/>
        </p:nvSpPr>
        <p:spPr>
          <a:xfrm>
            <a:off x="736600" y="3284653"/>
            <a:ext cx="2215357" cy="597926"/>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628650" y="3187190"/>
            <a:ext cx="68961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椭圆 19"/>
          <p:cNvSpPr/>
          <p:nvPr/>
        </p:nvSpPr>
        <p:spPr>
          <a:xfrm>
            <a:off x="1282530" y="3139099"/>
            <a:ext cx="96181" cy="9618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641350" y="3177738"/>
            <a:ext cx="0" cy="54221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椭圆 21"/>
          <p:cNvSpPr/>
          <p:nvPr/>
        </p:nvSpPr>
        <p:spPr>
          <a:xfrm>
            <a:off x="592794" y="3692101"/>
            <a:ext cx="96181" cy="9618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1140221" y="3355851"/>
            <a:ext cx="1555354" cy="461665"/>
          </a:xfrm>
          <a:prstGeom prst="rect">
            <a:avLst/>
          </a:prstGeom>
          <a:noFill/>
        </p:spPr>
        <p:txBody>
          <a:bodyPr wrap="square" rtlCol="0">
            <a:spAutoFit/>
          </a:bodyPr>
          <a:lstStyle/>
          <a:p>
            <a:pPr algn="ctr"/>
            <a:r>
              <a:rPr lang="zh-CN" altLang="en-US" sz="2400" b="1" dirty="0">
                <a:solidFill>
                  <a:schemeClr val="bg1"/>
                </a:solidFill>
                <a:latin typeface="微软雅黑" pitchFamily="34" charset="-122"/>
                <a:ea typeface="微软雅黑" pitchFamily="34" charset="-122"/>
              </a:rPr>
              <a:t>安全对策</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3651"/>
                                        </p:tgtEl>
                                        <p:attrNameLst>
                                          <p:attrName>style.visibility</p:attrName>
                                        </p:attrNameLst>
                                      </p:cBhvr>
                                      <p:to>
                                        <p:strVal val="visible"/>
                                      </p:to>
                                    </p:set>
                                    <p:anim calcmode="lin" valueType="num">
                                      <p:cBhvr additive="base">
                                        <p:cTn id="7" dur="500" fill="hold"/>
                                        <p:tgtEl>
                                          <p:spTgt spid="283651"/>
                                        </p:tgtEl>
                                        <p:attrNameLst>
                                          <p:attrName>ppt_x</p:attrName>
                                        </p:attrNameLst>
                                      </p:cBhvr>
                                      <p:tavLst>
                                        <p:tav tm="0">
                                          <p:val>
                                            <p:strVal val="0-#ppt_w/2"/>
                                          </p:val>
                                        </p:tav>
                                        <p:tav tm="100000">
                                          <p:val>
                                            <p:strVal val="#ppt_x"/>
                                          </p:val>
                                        </p:tav>
                                      </p:tavLst>
                                    </p:anim>
                                    <p:anim calcmode="lin" valueType="num">
                                      <p:cBhvr additive="base">
                                        <p:cTn id="8" dur="500" fill="hold"/>
                                        <p:tgtEl>
                                          <p:spTgt spid="28365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3653"/>
                                        </p:tgtEl>
                                        <p:attrNameLst>
                                          <p:attrName>style.visibility</p:attrName>
                                        </p:attrNameLst>
                                      </p:cBhvr>
                                      <p:to>
                                        <p:strVal val="visible"/>
                                      </p:to>
                                    </p:set>
                                    <p:anim calcmode="lin" valueType="num">
                                      <p:cBhvr additive="base">
                                        <p:cTn id="13" dur="500" fill="hold"/>
                                        <p:tgtEl>
                                          <p:spTgt spid="283653"/>
                                        </p:tgtEl>
                                        <p:attrNameLst>
                                          <p:attrName>ppt_x</p:attrName>
                                        </p:attrNameLst>
                                      </p:cBhvr>
                                      <p:tavLst>
                                        <p:tav tm="0">
                                          <p:val>
                                            <p:strVal val="0-#ppt_w/2"/>
                                          </p:val>
                                        </p:tav>
                                        <p:tav tm="100000">
                                          <p:val>
                                            <p:strVal val="#ppt_x"/>
                                          </p:val>
                                        </p:tav>
                                      </p:tavLst>
                                    </p:anim>
                                    <p:anim calcmode="lin" valueType="num">
                                      <p:cBhvr additive="base">
                                        <p:cTn id="14" dur="500" fill="hold"/>
                                        <p:tgtEl>
                                          <p:spTgt spid="2836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autoUpdateAnimBg="0"/>
      <p:bldP spid="28365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78" y="0"/>
            <a:ext cx="9131121" cy="5906831"/>
          </a:xfrm>
          <a:prstGeom prst="rect">
            <a:avLst/>
          </a:prstGeom>
        </p:spPr>
      </p:pic>
      <p:sp>
        <p:nvSpPr>
          <p:cNvPr id="9" name="椭圆 8"/>
          <p:cNvSpPr/>
          <p:nvPr/>
        </p:nvSpPr>
        <p:spPr>
          <a:xfrm>
            <a:off x="2843284" y="1070973"/>
            <a:ext cx="4040116" cy="4040116"/>
          </a:xfrm>
          <a:prstGeom prst="ellipse">
            <a:avLst/>
          </a:prstGeom>
          <a:solidFill>
            <a:schemeClr val="tx1">
              <a:alpha val="5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0" name="Rectangle 3"/>
          <p:cNvSpPr txBox="1">
            <a:spLocks noChangeArrowheads="1"/>
          </p:cNvSpPr>
          <p:nvPr/>
        </p:nvSpPr>
        <p:spPr>
          <a:xfrm>
            <a:off x="3910013" y="2590244"/>
            <a:ext cx="1931987" cy="775255"/>
          </a:xfrm>
          <a:prstGeom prst="rect">
            <a:avLst/>
          </a:prstGeom>
        </p:spPr>
        <p:txBody>
          <a:bodyPr/>
          <a:lstStyle>
            <a:lvl1pPr algn="l" defTabSz="457200" rtl="0" eaLnBrk="1" fontAlgn="base" hangingPunct="1">
              <a:spcBef>
                <a:spcPct val="0"/>
              </a:spcBef>
              <a:spcAft>
                <a:spcPct val="0"/>
              </a:spcAft>
              <a:defRPr lang="en-US" sz="2800" b="1" kern="1200">
                <a:solidFill>
                  <a:schemeClr val="tx1"/>
                </a:solidFill>
                <a:latin typeface="微软雅黑" pitchFamily="34" charset="-122"/>
                <a:ea typeface="ＭＳ Ｐゴシック" charset="-128"/>
                <a:cs typeface="ＭＳ Ｐゴシック" charset="-128"/>
              </a:defRPr>
            </a:lvl1pPr>
            <a:lvl2pPr algn="l" defTabSz="457200" rtl="0" eaLnBrk="1" fontAlgn="base" hangingPunct="1">
              <a:spcBef>
                <a:spcPct val="0"/>
              </a:spcBef>
              <a:spcAft>
                <a:spcPct val="0"/>
              </a:spcAft>
              <a:defRPr sz="2800" b="1">
                <a:solidFill>
                  <a:schemeClr val="tx1"/>
                </a:solidFill>
                <a:latin typeface="Arial" charset="0"/>
                <a:ea typeface="ＭＳ Ｐゴシック" charset="-128"/>
                <a:cs typeface="ＭＳ Ｐゴシック" charset="-128"/>
              </a:defRPr>
            </a:lvl2pPr>
            <a:lvl3pPr algn="l" defTabSz="457200" rtl="0" eaLnBrk="1" fontAlgn="base" hangingPunct="1">
              <a:spcBef>
                <a:spcPct val="0"/>
              </a:spcBef>
              <a:spcAft>
                <a:spcPct val="0"/>
              </a:spcAft>
              <a:defRPr sz="2800" b="1">
                <a:solidFill>
                  <a:schemeClr val="tx1"/>
                </a:solidFill>
                <a:latin typeface="Arial" charset="0"/>
                <a:ea typeface="ＭＳ Ｐゴシック" charset="-128"/>
                <a:cs typeface="ＭＳ Ｐゴシック" charset="-128"/>
              </a:defRPr>
            </a:lvl3pPr>
            <a:lvl4pPr algn="l" defTabSz="457200" rtl="0" eaLnBrk="1" fontAlgn="base" hangingPunct="1">
              <a:spcBef>
                <a:spcPct val="0"/>
              </a:spcBef>
              <a:spcAft>
                <a:spcPct val="0"/>
              </a:spcAft>
              <a:defRPr sz="2800" b="1">
                <a:solidFill>
                  <a:schemeClr val="tx1"/>
                </a:solidFill>
                <a:latin typeface="Arial" charset="0"/>
                <a:ea typeface="ＭＳ Ｐゴシック" charset="-128"/>
                <a:cs typeface="ＭＳ Ｐゴシック" charset="-128"/>
              </a:defRPr>
            </a:lvl4pPr>
            <a:lvl5pPr algn="l" defTabSz="457200" rtl="0" eaLnBrk="1" fontAlgn="base" hangingPunct="1">
              <a:spcBef>
                <a:spcPct val="0"/>
              </a:spcBef>
              <a:spcAft>
                <a:spcPct val="0"/>
              </a:spcAft>
              <a:defRPr sz="2800" b="1">
                <a:solidFill>
                  <a:schemeClr val="tx1"/>
                </a:solidFill>
                <a:latin typeface="Arial" charset="0"/>
                <a:ea typeface="ＭＳ Ｐゴシック" charset="-128"/>
                <a:cs typeface="ＭＳ Ｐゴシック" charset="-128"/>
              </a:defRPr>
            </a:lvl5pPr>
            <a:lvl6pPr marL="457200" algn="l" defTabSz="457200" rtl="0" eaLnBrk="1" fontAlgn="base" hangingPunct="1">
              <a:spcBef>
                <a:spcPct val="0"/>
              </a:spcBef>
              <a:spcAft>
                <a:spcPct val="0"/>
              </a:spcAft>
              <a:defRPr sz="2200" b="1">
                <a:solidFill>
                  <a:schemeClr val="tx1"/>
                </a:solidFill>
                <a:latin typeface="Arial" charset="0"/>
                <a:ea typeface="ＭＳ Ｐゴシック" charset="-128"/>
                <a:cs typeface="ＭＳ Ｐゴシック" charset="-128"/>
              </a:defRPr>
            </a:lvl6pPr>
            <a:lvl7pPr marL="914400" algn="l" defTabSz="457200" rtl="0" eaLnBrk="1" fontAlgn="base" hangingPunct="1">
              <a:spcBef>
                <a:spcPct val="0"/>
              </a:spcBef>
              <a:spcAft>
                <a:spcPct val="0"/>
              </a:spcAft>
              <a:defRPr sz="2200" b="1">
                <a:solidFill>
                  <a:schemeClr val="tx1"/>
                </a:solidFill>
                <a:latin typeface="Arial" charset="0"/>
                <a:ea typeface="ＭＳ Ｐゴシック" charset="-128"/>
                <a:cs typeface="ＭＳ Ｐゴシック" charset="-128"/>
              </a:defRPr>
            </a:lvl7pPr>
            <a:lvl8pPr marL="1371600" algn="l" defTabSz="457200" rtl="0" eaLnBrk="1" fontAlgn="base" hangingPunct="1">
              <a:spcBef>
                <a:spcPct val="0"/>
              </a:spcBef>
              <a:spcAft>
                <a:spcPct val="0"/>
              </a:spcAft>
              <a:defRPr sz="2200" b="1">
                <a:solidFill>
                  <a:schemeClr val="tx1"/>
                </a:solidFill>
                <a:latin typeface="Arial" charset="0"/>
                <a:ea typeface="ＭＳ Ｐゴシック" charset="-128"/>
                <a:cs typeface="ＭＳ Ｐゴシック" charset="-128"/>
              </a:defRPr>
            </a:lvl8pPr>
            <a:lvl9pPr marL="1828800" algn="l" defTabSz="457200" rtl="0" eaLnBrk="1" fontAlgn="base" hangingPunct="1">
              <a:spcBef>
                <a:spcPct val="0"/>
              </a:spcBef>
              <a:spcAft>
                <a:spcPct val="0"/>
              </a:spcAft>
              <a:defRPr sz="2200" b="1">
                <a:solidFill>
                  <a:schemeClr val="tx1"/>
                </a:solidFill>
                <a:latin typeface="Arial" charset="0"/>
                <a:ea typeface="ＭＳ Ｐゴシック" charset="-128"/>
                <a:cs typeface="ＭＳ Ｐゴシック" charset="-128"/>
              </a:defRPr>
            </a:lvl9pPr>
          </a:lstStyle>
          <a:p>
            <a:pPr algn="ctr">
              <a:defRPr/>
            </a:pPr>
            <a:r>
              <a:rPr lang="zh-CN" altLang="en-US" sz="4400" dirty="0">
                <a:solidFill>
                  <a:schemeClr val="bg1"/>
                </a:solidFill>
                <a:ea typeface="微软雅黑" pitchFamily="34" charset="-122"/>
              </a:rPr>
              <a:t>场景</a:t>
            </a:r>
            <a:r>
              <a:rPr lang="en-US" altLang="ja-JP" sz="4400" dirty="0">
                <a:solidFill>
                  <a:schemeClr val="bg1"/>
                </a:solidFill>
                <a:ea typeface="微软雅黑" pitchFamily="34" charset="-122"/>
              </a:rPr>
              <a:t>B</a:t>
            </a:r>
            <a:endParaRPr lang="ja-JP" altLang="en-US" sz="4400" dirty="0">
              <a:solidFill>
                <a:schemeClr val="bg1"/>
              </a:solidFill>
              <a:ea typeface="微软雅黑" pitchFamily="34" charset="-122"/>
            </a:endParaRPr>
          </a:p>
        </p:txBody>
      </p:sp>
      <p:sp>
        <p:nvSpPr>
          <p:cNvPr id="11" name="弧形 10"/>
          <p:cNvSpPr/>
          <p:nvPr/>
        </p:nvSpPr>
        <p:spPr>
          <a:xfrm>
            <a:off x="3119852" y="1334877"/>
            <a:ext cx="3512308" cy="3512308"/>
          </a:xfrm>
          <a:prstGeom prst="arc">
            <a:avLst>
              <a:gd name="adj1" fmla="val 16200000"/>
              <a:gd name="adj2" fmla="val 6836130"/>
            </a:avLst>
          </a:prstGeom>
          <a:ln w="12700">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2" name="椭圆 11"/>
          <p:cNvSpPr/>
          <p:nvPr/>
        </p:nvSpPr>
        <p:spPr>
          <a:xfrm>
            <a:off x="4787900" y="1269290"/>
            <a:ext cx="131173" cy="131173"/>
          </a:xfrm>
          <a:prstGeom prst="ellipse">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椭圆 12"/>
          <p:cNvSpPr/>
          <p:nvPr/>
        </p:nvSpPr>
        <p:spPr>
          <a:xfrm>
            <a:off x="3994150" y="4555280"/>
            <a:ext cx="194520" cy="194520"/>
          </a:xfrm>
          <a:prstGeom prst="ellipse">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弧形 13"/>
          <p:cNvSpPr/>
          <p:nvPr/>
        </p:nvSpPr>
        <p:spPr>
          <a:xfrm>
            <a:off x="3180160" y="1500100"/>
            <a:ext cx="3053760" cy="3053760"/>
          </a:xfrm>
          <a:prstGeom prst="arc">
            <a:avLst>
              <a:gd name="adj1" fmla="val 5534761"/>
              <a:gd name="adj2" fmla="val 15992307"/>
            </a:avLst>
          </a:prstGeom>
          <a:ln w="12700">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5" name="椭圆 14"/>
          <p:cNvSpPr/>
          <p:nvPr/>
        </p:nvSpPr>
        <p:spPr>
          <a:xfrm>
            <a:off x="4603334" y="1422172"/>
            <a:ext cx="194520" cy="194520"/>
          </a:xfrm>
          <a:prstGeom prst="ellipse">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椭圆 15"/>
          <p:cNvSpPr/>
          <p:nvPr/>
        </p:nvSpPr>
        <p:spPr>
          <a:xfrm>
            <a:off x="4641453" y="4483158"/>
            <a:ext cx="131173" cy="131173"/>
          </a:xfrm>
          <a:prstGeom prst="ellipse">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dirty="0"/>
              <a:t>·</a:t>
            </a:r>
            <a:endParaRPr lang="zh-CN" altLang="en-US" dirty="0"/>
          </a:p>
        </p:txBody>
      </p:sp>
      <p:sp>
        <p:nvSpPr>
          <p:cNvPr id="5" name="文本框 4"/>
          <p:cNvSpPr txBox="1"/>
          <p:nvPr/>
        </p:nvSpPr>
        <p:spPr>
          <a:xfrm>
            <a:off x="904668" y="6158021"/>
            <a:ext cx="7334664" cy="400110"/>
          </a:xfrm>
          <a:prstGeom prst="rect">
            <a:avLst/>
          </a:prstGeom>
          <a:noFill/>
        </p:spPr>
        <p:txBody>
          <a:bodyPr wrap="square" rtlCol="0">
            <a:spAutoFit/>
          </a:bodyPr>
          <a:lstStyle/>
          <a:p>
            <a:pPr algn="ctr"/>
            <a:r>
              <a:rPr lang="zh-CN" altLang="en-US" sz="2000" dirty="0">
                <a:latin typeface="微软雅黑" pitchFamily="34" charset="-122"/>
                <a:ea typeface="微软雅黑" pitchFamily="34" charset="-122"/>
              </a:rPr>
              <a:t>叉车堆着货物欲进行搬运，作业人员在货物后面正在商量</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16765"/>
          <a:stretch>
            <a:fillRect/>
          </a:stretch>
        </p:blipFill>
        <p:spPr>
          <a:xfrm>
            <a:off x="9525" y="-9165"/>
            <a:ext cx="9134475" cy="6867165"/>
          </a:xfrm>
          <a:prstGeom prst="rect">
            <a:avLst/>
          </a:prstGeom>
        </p:spPr>
      </p:pic>
      <p:sp>
        <p:nvSpPr>
          <p:cNvPr id="10" name="矩形 9"/>
          <p:cNvSpPr/>
          <p:nvPr/>
        </p:nvSpPr>
        <p:spPr>
          <a:xfrm>
            <a:off x="5256213" y="0"/>
            <a:ext cx="3887786" cy="6845121"/>
          </a:xfrm>
          <a:prstGeom prst="rect">
            <a:avLst/>
          </a:prstGeom>
          <a:solidFill>
            <a:schemeClr val="tx1">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743575" y="3122213"/>
            <a:ext cx="3190875" cy="1477328"/>
          </a:xfrm>
          <a:prstGeom prst="rect">
            <a:avLst/>
          </a:prstGeom>
          <a:noFill/>
        </p:spPr>
        <p:txBody>
          <a:bodyPr wrap="square" rtlCol="0">
            <a:spAutoFit/>
          </a:bodyPr>
          <a:lstStyle>
            <a:defPPr>
              <a:defRPr lang="en-US"/>
            </a:defPPr>
            <a:lvl1pPr marL="342900" indent="-342900">
              <a:lnSpc>
                <a:spcPct val="150000"/>
              </a:lnSpc>
              <a:buFont typeface="Wingdings" charset="2"/>
              <a:buChar char="Ø"/>
              <a:defRPr sz="2000">
                <a:solidFill>
                  <a:schemeClr val="bg1"/>
                </a:solidFill>
                <a:latin typeface="微软雅黑" pitchFamily="34" charset="-122"/>
                <a:ea typeface="微软雅黑" pitchFamily="34" charset="-122"/>
              </a:defRPr>
            </a:lvl1pPr>
          </a:lstStyle>
          <a:p>
            <a:pPr marL="0" indent="0">
              <a:buNone/>
            </a:pPr>
            <a:r>
              <a:rPr lang="zh-CN" altLang="en-US" dirty="0"/>
              <a:t>里面的货物塌落，正在商量工作的作业人员被货物压在下面</a:t>
            </a:r>
          </a:p>
        </p:txBody>
      </p:sp>
      <p:sp>
        <p:nvSpPr>
          <p:cNvPr id="13" name="文本框 12"/>
          <p:cNvSpPr txBox="1"/>
          <p:nvPr/>
        </p:nvSpPr>
        <p:spPr>
          <a:xfrm>
            <a:off x="6132512" y="1710035"/>
            <a:ext cx="2135187" cy="461665"/>
          </a:xfrm>
          <a:prstGeom prst="rect">
            <a:avLst/>
          </a:prstGeom>
          <a:noFill/>
        </p:spPr>
        <p:txBody>
          <a:bodyPr wrap="square" rtlCol="0">
            <a:spAutoFit/>
          </a:bodyPr>
          <a:lstStyle/>
          <a:p>
            <a:pPr algn="ctr"/>
            <a:r>
              <a:rPr lang="zh-CN" altLang="en-US" sz="2400" b="1" dirty="0">
                <a:solidFill>
                  <a:schemeClr val="bg1"/>
                </a:solidFill>
                <a:latin typeface="微软雅黑" pitchFamily="34" charset="-122"/>
                <a:ea typeface="微软雅黑" pitchFamily="34" charset="-122"/>
              </a:rPr>
              <a:t>可预测的事故</a:t>
            </a:r>
            <a:endParaRPr lang="en-US" altLang="zh-CN" sz="2400" b="1" dirty="0">
              <a:solidFill>
                <a:schemeClr val="bg1"/>
              </a:solidFill>
              <a:latin typeface="微软雅黑" pitchFamily="34" charset="-122"/>
              <a:ea typeface="微软雅黑" pitchFamily="34" charset="-122"/>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23" name="Rectangle 3"/>
          <p:cNvSpPr>
            <a:spLocks noGrp="1" noChangeArrowheads="1"/>
          </p:cNvSpPr>
          <p:nvPr>
            <p:ph type="body" idx="1"/>
          </p:nvPr>
        </p:nvSpPr>
        <p:spPr>
          <a:xfrm>
            <a:off x="950086" y="1502576"/>
            <a:ext cx="6574664" cy="1524000"/>
          </a:xfrm>
        </p:spPr>
        <p:txBody>
          <a:bodyPr/>
          <a:lstStyle/>
          <a:p>
            <a:pPr marL="0">
              <a:lnSpc>
                <a:spcPct val="130000"/>
              </a:lnSpc>
              <a:spcBef>
                <a:spcPts val="0"/>
              </a:spcBef>
              <a:buFont typeface="Wingdings" charset="2"/>
              <a:buChar char="Ø"/>
            </a:pPr>
            <a:r>
              <a:rPr lang="zh-CN" altLang="en-US" sz="1800" dirty="0">
                <a:ea typeface="微软雅黑" pitchFamily="34" charset="-122"/>
              </a:rPr>
              <a:t>没有考虑货叉和托盘的长度，只顾着去叉货物</a:t>
            </a:r>
            <a:r>
              <a:rPr lang="ja-JP" altLang="en-US" sz="1800" dirty="0">
                <a:ea typeface="微软雅黑" pitchFamily="34" charset="-122"/>
              </a:rPr>
              <a:t>。</a:t>
            </a:r>
          </a:p>
          <a:p>
            <a:pPr marL="0">
              <a:lnSpc>
                <a:spcPct val="130000"/>
              </a:lnSpc>
              <a:spcBef>
                <a:spcPts val="0"/>
              </a:spcBef>
              <a:buFont typeface="Wingdings" charset="2"/>
              <a:buChar char="Ø"/>
            </a:pPr>
            <a:r>
              <a:rPr lang="zh-CN" altLang="en-US" sz="1800" dirty="0">
                <a:ea typeface="微软雅黑" pitchFamily="34" charset="-122"/>
              </a:rPr>
              <a:t>与邻近的托盘间隙太狭小</a:t>
            </a:r>
            <a:r>
              <a:rPr lang="ja-JP" altLang="en-US" sz="1800" dirty="0">
                <a:ea typeface="微软雅黑" pitchFamily="34" charset="-122"/>
              </a:rPr>
              <a:t>。</a:t>
            </a:r>
          </a:p>
          <a:p>
            <a:pPr marL="0">
              <a:lnSpc>
                <a:spcPct val="130000"/>
              </a:lnSpc>
              <a:spcBef>
                <a:spcPts val="0"/>
              </a:spcBef>
              <a:buFont typeface="Wingdings" charset="2"/>
              <a:buChar char="Ø"/>
            </a:pPr>
            <a:r>
              <a:rPr lang="zh-CN" altLang="en-US" sz="1800" dirty="0">
                <a:ea typeface="微软雅黑" pitchFamily="34" charset="-122"/>
              </a:rPr>
              <a:t>驾驶员没有确认装载货物周边的情况，只顾着去叉货物</a:t>
            </a:r>
            <a:r>
              <a:rPr lang="ja-JP" altLang="en-US" sz="1800" dirty="0">
                <a:ea typeface="微软雅黑" pitchFamily="34" charset="-122"/>
              </a:rPr>
              <a:t>。</a:t>
            </a:r>
          </a:p>
          <a:p>
            <a:pPr marL="0">
              <a:lnSpc>
                <a:spcPct val="130000"/>
              </a:lnSpc>
              <a:spcBef>
                <a:spcPts val="0"/>
              </a:spcBef>
              <a:buFont typeface="Wingdings" charset="2"/>
              <a:buChar char="Ø"/>
            </a:pPr>
            <a:r>
              <a:rPr lang="zh-CN" altLang="en-US" sz="1800" dirty="0">
                <a:ea typeface="微软雅黑" pitchFamily="34" charset="-122"/>
              </a:rPr>
              <a:t>作业人员在货物旁边商量工作</a:t>
            </a:r>
            <a:r>
              <a:rPr lang="ja-JP" altLang="en-US" sz="1800" dirty="0">
                <a:ea typeface="微软雅黑" pitchFamily="34" charset="-122"/>
              </a:rPr>
              <a:t>。</a:t>
            </a:r>
          </a:p>
        </p:txBody>
      </p:sp>
      <p:sp>
        <p:nvSpPr>
          <p:cNvPr id="286725" name="Rectangle 5"/>
          <p:cNvSpPr>
            <a:spLocks noChangeArrowheads="1"/>
          </p:cNvSpPr>
          <p:nvPr/>
        </p:nvSpPr>
        <p:spPr bwMode="auto">
          <a:xfrm>
            <a:off x="950086" y="4529137"/>
            <a:ext cx="7422389" cy="1881187"/>
          </a:xfrm>
          <a:prstGeom prst="rect">
            <a:avLst/>
          </a:prstGeom>
        </p:spPr>
        <p:txBody>
          <a:bodyPr/>
          <a:lstStyle/>
          <a:p>
            <a:pPr indent="-342900">
              <a:lnSpc>
                <a:spcPct val="130000"/>
              </a:lnSpc>
              <a:spcBef>
                <a:spcPts val="0"/>
              </a:spcBef>
              <a:buFont typeface="Wingdings" charset="2"/>
              <a:buChar char="Ø"/>
            </a:pPr>
            <a:r>
              <a:rPr lang="zh-CN" altLang="en-US" dirty="0">
                <a:latin typeface="微软雅黑" pitchFamily="34" charset="-122"/>
                <a:ea typeface="微软雅黑" pitchFamily="34" charset="-122"/>
                <a:cs typeface="ＭＳ Ｐゴシック" charset="-128"/>
              </a:rPr>
              <a:t>叉取前后并列的货物时，插入货叉时注意不要让货叉尖端插入到里面的托盘。并且在叉到货物后，要再一次将货叉完好地叉入</a:t>
            </a:r>
            <a:r>
              <a:rPr lang="ja-JP" altLang="en-US" dirty="0">
                <a:latin typeface="微软雅黑" pitchFamily="34" charset="-122"/>
                <a:ea typeface="微软雅黑" pitchFamily="34" charset="-122"/>
                <a:cs typeface="ＭＳ Ｐゴシック" charset="-128"/>
              </a:rPr>
              <a:t>。</a:t>
            </a:r>
          </a:p>
          <a:p>
            <a:pPr indent="-342900">
              <a:lnSpc>
                <a:spcPct val="130000"/>
              </a:lnSpc>
              <a:spcBef>
                <a:spcPts val="0"/>
              </a:spcBef>
              <a:buFont typeface="Wingdings" charset="2"/>
              <a:buChar char="Ø"/>
            </a:pPr>
            <a:r>
              <a:rPr lang="zh-CN" altLang="en-US" dirty="0">
                <a:latin typeface="微软雅黑" pitchFamily="34" charset="-122"/>
                <a:ea typeface="微软雅黑" pitchFamily="34" charset="-122"/>
                <a:cs typeface="ＭＳ Ｐゴシック" charset="-128"/>
              </a:rPr>
              <a:t>堆放货物时，要和邻近的托盘保持足够的距离</a:t>
            </a:r>
            <a:r>
              <a:rPr lang="ja-JP" altLang="en-US" dirty="0">
                <a:latin typeface="微软雅黑" pitchFamily="34" charset="-122"/>
                <a:ea typeface="微软雅黑" pitchFamily="34" charset="-122"/>
                <a:cs typeface="ＭＳ Ｐゴシック" charset="-128"/>
              </a:rPr>
              <a:t>。</a:t>
            </a:r>
          </a:p>
          <a:p>
            <a:pPr indent="-342900">
              <a:lnSpc>
                <a:spcPct val="130000"/>
              </a:lnSpc>
              <a:spcBef>
                <a:spcPts val="0"/>
              </a:spcBef>
              <a:buFont typeface="Wingdings" charset="2"/>
              <a:buChar char="Ø"/>
            </a:pPr>
            <a:r>
              <a:rPr lang="zh-CN" altLang="en-US" dirty="0">
                <a:latin typeface="微软雅黑" pitchFamily="34" charset="-122"/>
                <a:ea typeface="微软雅黑" pitchFamily="34" charset="-122"/>
                <a:cs typeface="ＭＳ Ｐゴシック" charset="-128"/>
              </a:rPr>
              <a:t>取下货物时，必须要确认货物周边的安全情况</a:t>
            </a:r>
            <a:r>
              <a:rPr lang="ja-JP" altLang="en-US" dirty="0">
                <a:latin typeface="微软雅黑" pitchFamily="34" charset="-122"/>
                <a:ea typeface="微软雅黑" pitchFamily="34" charset="-122"/>
                <a:cs typeface="ＭＳ Ｐゴシック" charset="-128"/>
              </a:rPr>
              <a:t>。</a:t>
            </a:r>
          </a:p>
          <a:p>
            <a:pPr indent="-342900">
              <a:lnSpc>
                <a:spcPct val="130000"/>
              </a:lnSpc>
              <a:spcBef>
                <a:spcPts val="0"/>
              </a:spcBef>
              <a:buFont typeface="Wingdings" charset="2"/>
              <a:buChar char="Ø"/>
            </a:pPr>
            <a:r>
              <a:rPr lang="zh-CN" altLang="en-US" dirty="0">
                <a:latin typeface="微软雅黑" pitchFamily="34" charset="-122"/>
                <a:ea typeface="微软雅黑" pitchFamily="34" charset="-122"/>
                <a:cs typeface="ＭＳ Ｐゴシック" charset="-128"/>
              </a:rPr>
              <a:t>商量工作要在规定的场所进行，不要在堆放货物的附近进行</a:t>
            </a:r>
            <a:r>
              <a:rPr lang="ja-JP" altLang="en-US" dirty="0">
                <a:latin typeface="微软雅黑" pitchFamily="34" charset="-122"/>
                <a:ea typeface="微软雅黑" pitchFamily="34" charset="-122"/>
                <a:cs typeface="ＭＳ Ｐゴシック" charset="-128"/>
              </a:rPr>
              <a:t>。</a:t>
            </a:r>
          </a:p>
        </p:txBody>
      </p:sp>
      <p:sp>
        <p:nvSpPr>
          <p:cNvPr id="7" name="矩形 6"/>
          <p:cNvSpPr/>
          <p:nvPr/>
        </p:nvSpPr>
        <p:spPr>
          <a:xfrm>
            <a:off x="850900" y="743421"/>
            <a:ext cx="2215357" cy="597926"/>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742950" y="645958"/>
            <a:ext cx="68961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椭圆 8"/>
          <p:cNvSpPr/>
          <p:nvPr/>
        </p:nvSpPr>
        <p:spPr>
          <a:xfrm>
            <a:off x="1396830" y="597867"/>
            <a:ext cx="96181" cy="9618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755650" y="636506"/>
            <a:ext cx="0" cy="54221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椭圆 10"/>
          <p:cNvSpPr/>
          <p:nvPr/>
        </p:nvSpPr>
        <p:spPr>
          <a:xfrm>
            <a:off x="707094" y="1150869"/>
            <a:ext cx="96181" cy="9618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349771" y="814619"/>
            <a:ext cx="1217613" cy="461665"/>
          </a:xfrm>
          <a:prstGeom prst="rect">
            <a:avLst/>
          </a:prstGeom>
          <a:noFill/>
        </p:spPr>
        <p:txBody>
          <a:bodyPr wrap="square" rtlCol="0">
            <a:spAutoFit/>
          </a:bodyPr>
          <a:lstStyle/>
          <a:p>
            <a:pPr algn="ctr"/>
            <a:r>
              <a:rPr lang="zh-CN" altLang="en-US" sz="2400" b="1" dirty="0">
                <a:solidFill>
                  <a:schemeClr val="bg1"/>
                </a:solidFill>
                <a:latin typeface="微软雅黑" pitchFamily="34" charset="-122"/>
                <a:ea typeface="微软雅黑" pitchFamily="34" charset="-122"/>
              </a:rPr>
              <a:t>问题点</a:t>
            </a:r>
          </a:p>
        </p:txBody>
      </p:sp>
      <p:sp>
        <p:nvSpPr>
          <p:cNvPr id="14" name="矩形 13"/>
          <p:cNvSpPr/>
          <p:nvPr/>
        </p:nvSpPr>
        <p:spPr>
          <a:xfrm>
            <a:off x="850900" y="3760903"/>
            <a:ext cx="2215357" cy="597926"/>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742950" y="3663440"/>
            <a:ext cx="68961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椭圆 15"/>
          <p:cNvSpPr/>
          <p:nvPr/>
        </p:nvSpPr>
        <p:spPr>
          <a:xfrm>
            <a:off x="1396830" y="3615349"/>
            <a:ext cx="96181" cy="9618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755650" y="3653988"/>
            <a:ext cx="0" cy="54221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椭圆 17"/>
          <p:cNvSpPr/>
          <p:nvPr/>
        </p:nvSpPr>
        <p:spPr>
          <a:xfrm>
            <a:off x="707094" y="4168351"/>
            <a:ext cx="96181" cy="9618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254521" y="3832101"/>
            <a:ext cx="1555354" cy="461665"/>
          </a:xfrm>
          <a:prstGeom prst="rect">
            <a:avLst/>
          </a:prstGeom>
          <a:noFill/>
        </p:spPr>
        <p:txBody>
          <a:bodyPr wrap="square" rtlCol="0">
            <a:spAutoFit/>
          </a:bodyPr>
          <a:lstStyle/>
          <a:p>
            <a:pPr algn="ctr"/>
            <a:r>
              <a:rPr lang="zh-CN" altLang="en-US" sz="2400" b="1" dirty="0">
                <a:solidFill>
                  <a:schemeClr val="bg1"/>
                </a:solidFill>
                <a:latin typeface="微软雅黑" pitchFamily="34" charset="-122"/>
                <a:ea typeface="微软雅黑" pitchFamily="34" charset="-122"/>
              </a:rPr>
              <a:t>安全对策</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23"/>
                                        </p:tgtEl>
                                        <p:attrNameLst>
                                          <p:attrName>style.visibility</p:attrName>
                                        </p:attrNameLst>
                                      </p:cBhvr>
                                      <p:to>
                                        <p:strVal val="visible"/>
                                      </p:to>
                                    </p:set>
                                    <p:anim calcmode="lin" valueType="num">
                                      <p:cBhvr additive="base">
                                        <p:cTn id="7" dur="500" fill="hold"/>
                                        <p:tgtEl>
                                          <p:spTgt spid="286723"/>
                                        </p:tgtEl>
                                        <p:attrNameLst>
                                          <p:attrName>ppt_x</p:attrName>
                                        </p:attrNameLst>
                                      </p:cBhvr>
                                      <p:tavLst>
                                        <p:tav tm="0">
                                          <p:val>
                                            <p:strVal val="0-#ppt_w/2"/>
                                          </p:val>
                                        </p:tav>
                                        <p:tav tm="100000">
                                          <p:val>
                                            <p:strVal val="#ppt_x"/>
                                          </p:val>
                                        </p:tav>
                                      </p:tavLst>
                                    </p:anim>
                                    <p:anim calcmode="lin" valueType="num">
                                      <p:cBhvr additive="base">
                                        <p:cTn id="8" dur="500" fill="hold"/>
                                        <p:tgtEl>
                                          <p:spTgt spid="2867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6725"/>
                                        </p:tgtEl>
                                        <p:attrNameLst>
                                          <p:attrName>style.visibility</p:attrName>
                                        </p:attrNameLst>
                                      </p:cBhvr>
                                      <p:to>
                                        <p:strVal val="visible"/>
                                      </p:to>
                                    </p:set>
                                    <p:anim calcmode="lin" valueType="num">
                                      <p:cBhvr additive="base">
                                        <p:cTn id="13" dur="500" fill="hold"/>
                                        <p:tgtEl>
                                          <p:spTgt spid="286725"/>
                                        </p:tgtEl>
                                        <p:attrNameLst>
                                          <p:attrName>ppt_x</p:attrName>
                                        </p:attrNameLst>
                                      </p:cBhvr>
                                      <p:tavLst>
                                        <p:tav tm="0">
                                          <p:val>
                                            <p:strVal val="0-#ppt_w/2"/>
                                          </p:val>
                                        </p:tav>
                                        <p:tav tm="100000">
                                          <p:val>
                                            <p:strVal val="#ppt_x"/>
                                          </p:val>
                                        </p:tav>
                                      </p:tavLst>
                                    </p:anim>
                                    <p:anim calcmode="lin" valueType="num">
                                      <p:cBhvr additive="base">
                                        <p:cTn id="14" dur="500" fill="hold"/>
                                        <p:tgtEl>
                                          <p:spTgt spid="2867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autoUpdateAnimBg="0"/>
      <p:bldP spid="286725"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rcRect l="6273" t="2825" r="29102"/>
          <a:stretch>
            <a:fillRect/>
          </a:stretch>
        </p:blipFill>
        <p:spPr>
          <a:xfrm>
            <a:off x="3327056" y="1381695"/>
            <a:ext cx="2489887" cy="2489886"/>
          </a:xfrm>
          <a:custGeom>
            <a:avLst/>
            <a:gdLst>
              <a:gd name="connsiteX0" fmla="*/ 1907060 w 3814120"/>
              <a:gd name="connsiteY0" fmla="*/ 0 h 3814119"/>
              <a:gd name="connsiteX1" fmla="*/ 3814120 w 3814120"/>
              <a:gd name="connsiteY1" fmla="*/ 1907060 h 3814119"/>
              <a:gd name="connsiteX2" fmla="*/ 2102046 w 3814120"/>
              <a:gd name="connsiteY2" fmla="*/ 3804274 h 3814119"/>
              <a:gd name="connsiteX3" fmla="*/ 1907080 w 3814120"/>
              <a:gd name="connsiteY3" fmla="*/ 3814119 h 3814119"/>
              <a:gd name="connsiteX4" fmla="*/ 1907041 w 3814120"/>
              <a:gd name="connsiteY4" fmla="*/ 3814119 h 3814119"/>
              <a:gd name="connsiteX5" fmla="*/ 1712075 w 3814120"/>
              <a:gd name="connsiteY5" fmla="*/ 3804274 h 3814119"/>
              <a:gd name="connsiteX6" fmla="*/ 0 w 3814120"/>
              <a:gd name="connsiteY6" fmla="*/ 1907060 h 3814119"/>
              <a:gd name="connsiteX7" fmla="*/ 1907060 w 3814120"/>
              <a:gd name="connsiteY7" fmla="*/ 0 h 381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4120" h="3814119">
                <a:moveTo>
                  <a:pt x="1907060" y="0"/>
                </a:moveTo>
                <a:cubicBezTo>
                  <a:pt x="2960300" y="0"/>
                  <a:pt x="3814120" y="853820"/>
                  <a:pt x="3814120" y="1907060"/>
                </a:cubicBezTo>
                <a:cubicBezTo>
                  <a:pt x="3814120" y="2894473"/>
                  <a:pt x="3063693" y="3706614"/>
                  <a:pt x="2102046" y="3804274"/>
                </a:cubicBezTo>
                <a:lnTo>
                  <a:pt x="1907080" y="3814119"/>
                </a:lnTo>
                <a:lnTo>
                  <a:pt x="1907041" y="3814119"/>
                </a:lnTo>
                <a:lnTo>
                  <a:pt x="1712075" y="3804274"/>
                </a:lnTo>
                <a:cubicBezTo>
                  <a:pt x="750428" y="3706614"/>
                  <a:pt x="0" y="2894473"/>
                  <a:pt x="0" y="1907060"/>
                </a:cubicBezTo>
                <a:cubicBezTo>
                  <a:pt x="0" y="853820"/>
                  <a:pt x="853820" y="0"/>
                  <a:pt x="1907060" y="0"/>
                </a:cubicBezTo>
                <a:close/>
              </a:path>
            </a:pathLst>
          </a:custGeom>
        </p:spPr>
      </p:pic>
      <p:sp>
        <p:nvSpPr>
          <p:cNvPr id="10" name="椭圆 9"/>
          <p:cNvSpPr/>
          <p:nvPr/>
        </p:nvSpPr>
        <p:spPr>
          <a:xfrm>
            <a:off x="3138616" y="1200463"/>
            <a:ext cx="2866767" cy="2866767"/>
          </a:xfrm>
          <a:prstGeom prst="ellipse">
            <a:avLst/>
          </a:prstGeom>
          <a:no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弧形 10"/>
          <p:cNvSpPr/>
          <p:nvPr/>
        </p:nvSpPr>
        <p:spPr>
          <a:xfrm>
            <a:off x="3531458" y="1580432"/>
            <a:ext cx="2081084" cy="2081084"/>
          </a:xfrm>
          <a:prstGeom prst="arc">
            <a:avLst>
              <a:gd name="adj1" fmla="val 16200000"/>
              <a:gd name="adj2" fmla="val 5359835"/>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2" name="椭圆 11"/>
          <p:cNvSpPr/>
          <p:nvPr/>
        </p:nvSpPr>
        <p:spPr>
          <a:xfrm>
            <a:off x="4551404" y="1510410"/>
            <a:ext cx="140043" cy="1400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椭圆 12"/>
          <p:cNvSpPr/>
          <p:nvPr/>
        </p:nvSpPr>
        <p:spPr>
          <a:xfrm>
            <a:off x="4519484" y="3609000"/>
            <a:ext cx="105032" cy="10503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弧形 13"/>
          <p:cNvSpPr/>
          <p:nvPr/>
        </p:nvSpPr>
        <p:spPr>
          <a:xfrm>
            <a:off x="3587063" y="1720475"/>
            <a:ext cx="1864842" cy="1864842"/>
          </a:xfrm>
          <a:prstGeom prst="arc">
            <a:avLst>
              <a:gd name="adj1" fmla="val 6845248"/>
              <a:gd name="adj2" fmla="val 14891915"/>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5" name="椭圆 14"/>
          <p:cNvSpPr/>
          <p:nvPr/>
        </p:nvSpPr>
        <p:spPr>
          <a:xfrm>
            <a:off x="4058165" y="3439611"/>
            <a:ext cx="105032" cy="10503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椭圆 15"/>
          <p:cNvSpPr/>
          <p:nvPr/>
        </p:nvSpPr>
        <p:spPr>
          <a:xfrm>
            <a:off x="4128186" y="1755487"/>
            <a:ext cx="70022" cy="7002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 name="弧形 16"/>
          <p:cNvSpPr/>
          <p:nvPr/>
        </p:nvSpPr>
        <p:spPr>
          <a:xfrm>
            <a:off x="3761497" y="1849190"/>
            <a:ext cx="1543618" cy="1543618"/>
          </a:xfrm>
          <a:prstGeom prst="arc">
            <a:avLst>
              <a:gd name="adj1" fmla="val 3486681"/>
              <a:gd name="adj2" fmla="val 0"/>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8" name="椭圆 17"/>
          <p:cNvSpPr/>
          <p:nvPr/>
        </p:nvSpPr>
        <p:spPr>
          <a:xfrm>
            <a:off x="5263050" y="2582874"/>
            <a:ext cx="70022" cy="7002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9" name="椭圆 18"/>
          <p:cNvSpPr/>
          <p:nvPr/>
        </p:nvSpPr>
        <p:spPr>
          <a:xfrm>
            <a:off x="4905863" y="3244862"/>
            <a:ext cx="70022" cy="7002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3733490" y="1849016"/>
            <a:ext cx="1581150" cy="1569660"/>
          </a:xfrm>
          <a:prstGeom prst="rect">
            <a:avLst/>
          </a:prstGeom>
          <a:noFill/>
        </p:spPr>
        <p:txBody>
          <a:bodyPr wrap="square" rtlCol="0">
            <a:spAutoFit/>
          </a:bodyPr>
          <a:lstStyle/>
          <a:p>
            <a:pPr algn="ctr"/>
            <a:r>
              <a:rPr lang="en-US" altLang="zh-CN" sz="9600" b="1" dirty="0">
                <a:solidFill>
                  <a:schemeClr val="bg1"/>
                </a:solidFill>
              </a:rPr>
              <a:t>5</a:t>
            </a:r>
            <a:endParaRPr lang="zh-CN" altLang="en-US" sz="9600" b="1" dirty="0">
              <a:solidFill>
                <a:schemeClr val="bg1"/>
              </a:solidFill>
            </a:endParaRPr>
          </a:p>
        </p:txBody>
      </p:sp>
      <p:sp>
        <p:nvSpPr>
          <p:cNvPr id="2" name="矩形 1"/>
          <p:cNvSpPr/>
          <p:nvPr/>
        </p:nvSpPr>
        <p:spPr>
          <a:xfrm>
            <a:off x="1950035" y="4729606"/>
            <a:ext cx="5262979" cy="646331"/>
          </a:xfrm>
          <a:prstGeom prst="rect">
            <a:avLst/>
          </a:prstGeom>
        </p:spPr>
        <p:txBody>
          <a:bodyPr wrap="none">
            <a:spAutoFit/>
          </a:bodyPr>
          <a:lstStyle/>
          <a:p>
            <a:pPr>
              <a:buFont typeface="Wingdings" charset="2"/>
              <a:buNone/>
            </a:pPr>
            <a:r>
              <a:rPr lang="zh-CN" altLang="en-US" sz="3600" b="1" dirty="0">
                <a:latin typeface="微软雅黑" pitchFamily="34" charset="-122"/>
                <a:ea typeface="微软雅黑" pitchFamily="34" charset="-122"/>
              </a:rPr>
              <a:t>叉车驾驶及装卸注意事项</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346" t="9201" b="47639"/>
          <a:stretch>
            <a:fillRect/>
          </a:stretch>
        </p:blipFill>
        <p:spPr>
          <a:xfrm>
            <a:off x="3484605" y="881133"/>
            <a:ext cx="5156158" cy="2524125"/>
          </a:xfrm>
          <a:prstGeom prst="rect">
            <a:avLst/>
          </a:prstGeom>
        </p:spPr>
      </p:pic>
      <p:pic>
        <p:nvPicPr>
          <p:cNvPr id="29698" name="Picture 2"/>
          <p:cNvPicPr>
            <a:picLocks noGrp="1" noChangeAspect="1" noChangeArrowheads="1"/>
          </p:cNvPicPr>
          <p:nvPr>
            <p:ph/>
          </p:nvPr>
        </p:nvPicPr>
        <p:blipFill rotWithShape="1">
          <a:blip r:embed="rId2">
            <a:extLst>
              <a:ext uri="{28A0092B-C50C-407E-A947-70E740481C1C}">
                <a14:useLocalDpi xmlns:a14="http://schemas.microsoft.com/office/drawing/2010/main" val="0"/>
              </a:ext>
            </a:extLst>
          </a:blip>
          <a:srcRect l="37346" t="56079"/>
          <a:stretch>
            <a:fillRect/>
          </a:stretch>
        </p:blipFill>
        <p:spPr>
          <a:xfrm>
            <a:off x="3484605" y="3935623"/>
            <a:ext cx="5156158" cy="2568646"/>
          </a:xfrm>
        </p:spPr>
      </p:pic>
      <p:sp>
        <p:nvSpPr>
          <p:cNvPr id="29699" name="Rectangle 3"/>
          <p:cNvSpPr>
            <a:spLocks noChangeArrowheads="1"/>
          </p:cNvSpPr>
          <p:nvPr/>
        </p:nvSpPr>
        <p:spPr bwMode="auto">
          <a:xfrm>
            <a:off x="3246404" y="140072"/>
            <a:ext cx="2651191" cy="515181"/>
          </a:xfrm>
          <a:prstGeom prst="rect">
            <a:avLst/>
          </a:prstGeom>
        </p:spPr>
        <p:txBody>
          <a:bodyPr/>
          <a:lstStyle/>
          <a:p>
            <a:pPr algn="ctr"/>
            <a:r>
              <a:rPr lang="zh-CN" altLang="en-US" sz="2800" b="1" dirty="0">
                <a:latin typeface="微软雅黑" pitchFamily="34" charset="-122"/>
                <a:ea typeface="微软雅黑" pitchFamily="34" charset="-122"/>
                <a:cs typeface="ＭＳ Ｐゴシック" charset="-128"/>
              </a:rPr>
              <a:t>驾驶注意事项</a:t>
            </a:r>
          </a:p>
        </p:txBody>
      </p:sp>
      <p:sp>
        <p:nvSpPr>
          <p:cNvPr id="29700" name="Rectangle 4"/>
          <p:cNvSpPr>
            <a:spLocks noChangeArrowheads="1"/>
          </p:cNvSpPr>
          <p:nvPr/>
        </p:nvSpPr>
        <p:spPr bwMode="auto">
          <a:xfrm>
            <a:off x="891726" y="2003024"/>
            <a:ext cx="2496065" cy="961289"/>
          </a:xfrm>
          <a:prstGeom prst="rect">
            <a:avLst/>
          </a:prstGeom>
        </p:spPr>
        <p:txBody>
          <a:bodyPr wrap="square">
            <a:spAutoFit/>
          </a:bodyPr>
          <a:lstStyle/>
          <a:p>
            <a:pPr>
              <a:lnSpc>
                <a:spcPct val="150000"/>
              </a:lnSpc>
            </a:pPr>
            <a:r>
              <a:rPr kumimoji="1" lang="zh-CN" altLang="en-US" sz="2000" dirty="0">
                <a:latin typeface="微软雅黑" pitchFamily="34" charset="-122"/>
                <a:ea typeface="微软雅黑" pitchFamily="34" charset="-122"/>
              </a:rPr>
              <a:t>起步时要确认周围的安全</a:t>
            </a:r>
          </a:p>
        </p:txBody>
      </p:sp>
      <p:sp>
        <p:nvSpPr>
          <p:cNvPr id="29701" name="Rectangle 5"/>
          <p:cNvSpPr>
            <a:spLocks noChangeArrowheads="1"/>
          </p:cNvSpPr>
          <p:nvPr/>
        </p:nvSpPr>
        <p:spPr bwMode="auto">
          <a:xfrm>
            <a:off x="885309" y="5173445"/>
            <a:ext cx="2685665" cy="1015663"/>
          </a:xfrm>
          <a:prstGeom prst="rect">
            <a:avLst/>
          </a:prstGeom>
        </p:spPr>
        <p:txBody>
          <a:bodyPr wrap="square">
            <a:spAutoFit/>
          </a:bodyPr>
          <a:lstStyle/>
          <a:p>
            <a:pPr>
              <a:lnSpc>
                <a:spcPct val="150000"/>
              </a:lnSpc>
            </a:pPr>
            <a:r>
              <a:rPr kumimoji="1" lang="zh-CN" altLang="en-US" sz="2000" dirty="0">
                <a:latin typeface="微软雅黑" pitchFamily="34" charset="-122"/>
                <a:ea typeface="微软雅黑" pitchFamily="34" charset="-122"/>
              </a:rPr>
              <a:t>以能够安全停止的速度进行驾驶</a:t>
            </a:r>
          </a:p>
        </p:txBody>
      </p:sp>
      <p:sp>
        <p:nvSpPr>
          <p:cNvPr id="7" name="椭圆 6"/>
          <p:cNvSpPr/>
          <p:nvPr/>
        </p:nvSpPr>
        <p:spPr>
          <a:xfrm>
            <a:off x="210756" y="2392410"/>
            <a:ext cx="551244" cy="55124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 name="椭圆 7"/>
          <p:cNvSpPr/>
          <p:nvPr/>
        </p:nvSpPr>
        <p:spPr>
          <a:xfrm>
            <a:off x="146185" y="2330755"/>
            <a:ext cx="674554" cy="674554"/>
          </a:xfrm>
          <a:prstGeom prst="ellips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0" name="椭圆 9"/>
          <p:cNvSpPr/>
          <p:nvPr/>
        </p:nvSpPr>
        <p:spPr>
          <a:xfrm>
            <a:off x="163131" y="2392410"/>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椭圆 10"/>
          <p:cNvSpPr/>
          <p:nvPr/>
        </p:nvSpPr>
        <p:spPr>
          <a:xfrm>
            <a:off x="641542" y="2868598"/>
            <a:ext cx="122681" cy="12268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762000" y="2943654"/>
            <a:ext cx="2708273" cy="0"/>
          </a:xfrm>
          <a:prstGeom prst="lin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13" name="椭圆 12"/>
          <p:cNvSpPr/>
          <p:nvPr/>
        </p:nvSpPr>
        <p:spPr>
          <a:xfrm>
            <a:off x="3458779" y="2896029"/>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椭圆 13"/>
          <p:cNvSpPr/>
          <p:nvPr/>
        </p:nvSpPr>
        <p:spPr>
          <a:xfrm>
            <a:off x="227702" y="5570237"/>
            <a:ext cx="551244" cy="55124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 name="椭圆 14"/>
          <p:cNvSpPr/>
          <p:nvPr/>
        </p:nvSpPr>
        <p:spPr>
          <a:xfrm>
            <a:off x="163131" y="5508582"/>
            <a:ext cx="674554" cy="674554"/>
          </a:xfrm>
          <a:prstGeom prst="ellips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 name="椭圆 16"/>
          <p:cNvSpPr/>
          <p:nvPr/>
        </p:nvSpPr>
        <p:spPr>
          <a:xfrm>
            <a:off x="180077" y="5570237"/>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8" name="椭圆 17"/>
          <p:cNvSpPr/>
          <p:nvPr/>
        </p:nvSpPr>
        <p:spPr>
          <a:xfrm>
            <a:off x="658488" y="6046425"/>
            <a:ext cx="122681" cy="12268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778946" y="6121481"/>
            <a:ext cx="2708273" cy="0"/>
          </a:xfrm>
          <a:prstGeom prst="lin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20" name="椭圆 19"/>
          <p:cNvSpPr/>
          <p:nvPr/>
        </p:nvSpPr>
        <p:spPr>
          <a:xfrm>
            <a:off x="3475725" y="6073856"/>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ChangeArrowheads="1"/>
          </p:cNvSpPr>
          <p:nvPr/>
        </p:nvSpPr>
        <p:spPr bwMode="auto">
          <a:xfrm>
            <a:off x="906654" y="2925255"/>
            <a:ext cx="2584258" cy="853567"/>
          </a:xfrm>
          <a:prstGeom prst="rect">
            <a:avLst/>
          </a:prstGeom>
        </p:spPr>
        <p:txBody>
          <a:bodyPr wrap="square">
            <a:spAutoFit/>
          </a:bodyPr>
          <a:lstStyle/>
          <a:p>
            <a:pPr>
              <a:lnSpc>
                <a:spcPct val="130000"/>
              </a:lnSpc>
            </a:pPr>
            <a:r>
              <a:rPr kumimoji="1" lang="zh-CN" altLang="en-US" sz="2000" dirty="0">
                <a:latin typeface="微软雅黑" pitchFamily="34" charset="-122"/>
                <a:ea typeface="微软雅黑" pitchFamily="34" charset="-122"/>
              </a:rPr>
              <a:t>转弯时降低速度，慢慢转弯</a:t>
            </a:r>
          </a:p>
        </p:txBody>
      </p:sp>
      <p:sp>
        <p:nvSpPr>
          <p:cNvPr id="30728" name="Rectangle 8"/>
          <p:cNvSpPr>
            <a:spLocks noChangeArrowheads="1"/>
          </p:cNvSpPr>
          <p:nvPr/>
        </p:nvSpPr>
        <p:spPr bwMode="auto">
          <a:xfrm>
            <a:off x="804558" y="5452999"/>
            <a:ext cx="2749471" cy="400110"/>
          </a:xfrm>
          <a:prstGeom prst="rect">
            <a:avLst/>
          </a:prstGeom>
        </p:spPr>
        <p:txBody>
          <a:bodyPr wrap="none">
            <a:spAutoFit/>
          </a:bodyPr>
          <a:lstStyle/>
          <a:p>
            <a:r>
              <a:rPr kumimoji="1" lang="zh-CN" altLang="en-US" sz="2000" dirty="0">
                <a:latin typeface="微软雅黑" pitchFamily="34" charset="-122"/>
                <a:ea typeface="微软雅黑" pitchFamily="34" charset="-122"/>
              </a:rPr>
              <a:t>要注意叉车的转弯特性</a:t>
            </a:r>
          </a:p>
        </p:txBody>
      </p:sp>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34654" t="67176" r="1"/>
          <a:stretch>
            <a:fillRect/>
          </a:stretch>
        </p:blipFill>
        <p:spPr>
          <a:xfrm>
            <a:off x="3490912" y="4438650"/>
            <a:ext cx="5145963" cy="1764640"/>
          </a:xfrm>
          <a:prstGeom prst="rect">
            <a:avLst/>
          </a:prstGeom>
        </p:spPr>
      </p:pic>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l="34655" t="34276" r="-1" b="35604"/>
          <a:stretch>
            <a:fillRect/>
          </a:stretch>
        </p:blipFill>
        <p:spPr>
          <a:xfrm>
            <a:off x="3490913" y="2416399"/>
            <a:ext cx="5145962" cy="1619250"/>
          </a:xfrm>
          <a:prstGeom prst="rect">
            <a:avLst/>
          </a:prstGeom>
        </p:spPr>
      </p:pic>
      <p:pic>
        <p:nvPicPr>
          <p:cNvPr id="11" name="图片 10"/>
          <p:cNvPicPr>
            <a:picLocks noChangeAspect="1"/>
          </p:cNvPicPr>
          <p:nvPr/>
        </p:nvPicPr>
        <p:blipFill rotWithShape="1">
          <a:blip r:embed="rId2">
            <a:extLst>
              <a:ext uri="{28A0092B-C50C-407E-A947-70E740481C1C}">
                <a14:useLocalDpi xmlns:a14="http://schemas.microsoft.com/office/drawing/2010/main" val="0"/>
              </a:ext>
            </a:extLst>
          </a:blip>
          <a:srcRect l="34448" r="-1" b="69108"/>
          <a:stretch>
            <a:fillRect/>
          </a:stretch>
        </p:blipFill>
        <p:spPr>
          <a:xfrm>
            <a:off x="3474720" y="550577"/>
            <a:ext cx="5162156" cy="1660748"/>
          </a:xfrm>
          <a:prstGeom prst="rect">
            <a:avLst/>
          </a:prstGeom>
        </p:spPr>
      </p:pic>
      <p:sp>
        <p:nvSpPr>
          <p:cNvPr id="4" name="椭圆 3"/>
          <p:cNvSpPr/>
          <p:nvPr/>
        </p:nvSpPr>
        <p:spPr>
          <a:xfrm>
            <a:off x="210756" y="1105329"/>
            <a:ext cx="551244" cy="55124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 name="椭圆 4"/>
          <p:cNvSpPr/>
          <p:nvPr/>
        </p:nvSpPr>
        <p:spPr>
          <a:xfrm>
            <a:off x="146185" y="1043674"/>
            <a:ext cx="674554" cy="674554"/>
          </a:xfrm>
          <a:prstGeom prst="ellips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 name="矩形 5"/>
          <p:cNvSpPr/>
          <p:nvPr/>
        </p:nvSpPr>
        <p:spPr>
          <a:xfrm>
            <a:off x="932798" y="1248307"/>
            <a:ext cx="2492990" cy="400110"/>
          </a:xfrm>
          <a:prstGeom prst="rect">
            <a:avLst/>
          </a:prstGeom>
        </p:spPr>
        <p:txBody>
          <a:bodyPr wrap="none">
            <a:spAutoFit/>
          </a:bodyPr>
          <a:lstStyle/>
          <a:p>
            <a:r>
              <a:rPr kumimoji="1" lang="zh-CN" altLang="en-US" sz="2000" dirty="0">
                <a:latin typeface="微软雅黑" pitchFamily="34" charset="-122"/>
                <a:ea typeface="微软雅黑" pitchFamily="34" charset="-122"/>
              </a:rPr>
              <a:t>切忌急起步、急刹车</a:t>
            </a:r>
            <a:endParaRPr lang="zh-CN" altLang="en-US" sz="2000" dirty="0">
              <a:latin typeface="微软雅黑" pitchFamily="34" charset="-122"/>
              <a:ea typeface="微软雅黑" pitchFamily="34" charset="-122"/>
            </a:endParaRPr>
          </a:p>
        </p:txBody>
      </p:sp>
      <p:sp>
        <p:nvSpPr>
          <p:cNvPr id="7" name="椭圆 6"/>
          <p:cNvSpPr/>
          <p:nvPr/>
        </p:nvSpPr>
        <p:spPr>
          <a:xfrm>
            <a:off x="163131" y="1105329"/>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椭圆 15"/>
          <p:cNvSpPr/>
          <p:nvPr/>
        </p:nvSpPr>
        <p:spPr>
          <a:xfrm>
            <a:off x="641542" y="1581517"/>
            <a:ext cx="122681" cy="12268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762000" y="1656573"/>
            <a:ext cx="2708273" cy="0"/>
          </a:xfrm>
          <a:prstGeom prst="lin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19" name="椭圆 18"/>
          <p:cNvSpPr/>
          <p:nvPr/>
        </p:nvSpPr>
        <p:spPr>
          <a:xfrm>
            <a:off x="3458779" y="1608948"/>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0" name="椭圆 19"/>
          <p:cNvSpPr/>
          <p:nvPr/>
        </p:nvSpPr>
        <p:spPr>
          <a:xfrm>
            <a:off x="210756" y="3221163"/>
            <a:ext cx="551244" cy="55124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1" name="椭圆 20"/>
          <p:cNvSpPr/>
          <p:nvPr/>
        </p:nvSpPr>
        <p:spPr>
          <a:xfrm>
            <a:off x="146185" y="3159508"/>
            <a:ext cx="674554" cy="674554"/>
          </a:xfrm>
          <a:prstGeom prst="ellips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2" name="椭圆 21"/>
          <p:cNvSpPr/>
          <p:nvPr/>
        </p:nvSpPr>
        <p:spPr>
          <a:xfrm>
            <a:off x="163131" y="3221163"/>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3" name="椭圆 22"/>
          <p:cNvSpPr/>
          <p:nvPr/>
        </p:nvSpPr>
        <p:spPr>
          <a:xfrm>
            <a:off x="641542" y="3697351"/>
            <a:ext cx="122681" cy="12268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a:off x="762000" y="3772407"/>
            <a:ext cx="2708273" cy="0"/>
          </a:xfrm>
          <a:prstGeom prst="lin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25" name="椭圆 24"/>
          <p:cNvSpPr/>
          <p:nvPr/>
        </p:nvSpPr>
        <p:spPr>
          <a:xfrm>
            <a:off x="3458779" y="3724782"/>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6" name="椭圆 25"/>
          <p:cNvSpPr/>
          <p:nvPr/>
        </p:nvSpPr>
        <p:spPr>
          <a:xfrm>
            <a:off x="210756" y="5323473"/>
            <a:ext cx="551244" cy="55124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7" name="椭圆 26"/>
          <p:cNvSpPr/>
          <p:nvPr/>
        </p:nvSpPr>
        <p:spPr>
          <a:xfrm>
            <a:off x="146185" y="5261818"/>
            <a:ext cx="674554" cy="674554"/>
          </a:xfrm>
          <a:prstGeom prst="ellips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8" name="椭圆 27"/>
          <p:cNvSpPr/>
          <p:nvPr/>
        </p:nvSpPr>
        <p:spPr>
          <a:xfrm>
            <a:off x="163131" y="5323473"/>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9" name="椭圆 28"/>
          <p:cNvSpPr/>
          <p:nvPr/>
        </p:nvSpPr>
        <p:spPr>
          <a:xfrm>
            <a:off x="641542" y="5799661"/>
            <a:ext cx="122681" cy="12268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762000" y="5874717"/>
            <a:ext cx="2708273" cy="0"/>
          </a:xfrm>
          <a:prstGeom prst="lin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31" name="椭圆 30"/>
          <p:cNvSpPr/>
          <p:nvPr/>
        </p:nvSpPr>
        <p:spPr>
          <a:xfrm>
            <a:off x="3458779" y="5827092"/>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Grp="1" noChangeAspect="1" noChangeArrowheads="1"/>
          </p:cNvPicPr>
          <p:nvPr>
            <p:ph/>
          </p:nvPr>
        </p:nvPicPr>
        <p:blipFill rotWithShape="1">
          <a:blip r:embed="rId2">
            <a:extLst>
              <a:ext uri="{28A0092B-C50C-407E-A947-70E740481C1C}">
                <a14:useLocalDpi xmlns:a14="http://schemas.microsoft.com/office/drawing/2010/main" val="0"/>
              </a:ext>
            </a:extLst>
          </a:blip>
          <a:srcRect l="37480" t="68792"/>
          <a:stretch>
            <a:fillRect/>
          </a:stretch>
        </p:blipFill>
        <p:spPr>
          <a:xfrm>
            <a:off x="3505200" y="4494864"/>
            <a:ext cx="5145087" cy="1825159"/>
          </a:xfrm>
        </p:spPr>
      </p:pic>
      <p:sp>
        <p:nvSpPr>
          <p:cNvPr id="31748" name="Rectangle 4"/>
          <p:cNvSpPr>
            <a:spLocks noChangeArrowheads="1"/>
          </p:cNvSpPr>
          <p:nvPr/>
        </p:nvSpPr>
        <p:spPr bwMode="auto">
          <a:xfrm>
            <a:off x="904332" y="789882"/>
            <a:ext cx="2495708" cy="853567"/>
          </a:xfrm>
          <a:prstGeom prst="rect">
            <a:avLst/>
          </a:prstGeom>
        </p:spPr>
        <p:txBody>
          <a:bodyPr wrap="square">
            <a:spAutoFit/>
          </a:bodyPr>
          <a:lstStyle/>
          <a:p>
            <a:pPr>
              <a:lnSpc>
                <a:spcPct val="130000"/>
              </a:lnSpc>
            </a:pPr>
            <a:r>
              <a:rPr kumimoji="1" lang="zh-CN" altLang="en-US" sz="2000" dirty="0">
                <a:latin typeface="微软雅黑" pitchFamily="34" charset="-122"/>
                <a:ea typeface="微软雅黑" pitchFamily="34" charset="-122"/>
              </a:rPr>
              <a:t>降低货叉、门架要向后倾斜</a:t>
            </a:r>
          </a:p>
        </p:txBody>
      </p:sp>
      <p:sp>
        <p:nvSpPr>
          <p:cNvPr id="31750" name="Rectangle 6"/>
          <p:cNvSpPr>
            <a:spLocks noChangeArrowheads="1"/>
          </p:cNvSpPr>
          <p:nvPr/>
        </p:nvSpPr>
        <p:spPr bwMode="auto">
          <a:xfrm>
            <a:off x="3505200" y="3103096"/>
            <a:ext cx="533400" cy="546100"/>
          </a:xfrm>
          <a:prstGeom prst="rect">
            <a:avLst/>
          </a:prstGeom>
          <a:solidFill>
            <a:srgbClr val="F3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zh-CN" altLang="en-US" dirty="0">
              <a:latin typeface="微软雅黑" pitchFamily="34" charset="-122"/>
              <a:ea typeface="微软雅黑" pitchFamily="34" charset="-122"/>
            </a:endParaRPr>
          </a:p>
        </p:txBody>
      </p:sp>
      <p:sp>
        <p:nvSpPr>
          <p:cNvPr id="31751" name="Rectangle 7"/>
          <p:cNvSpPr>
            <a:spLocks noChangeArrowheads="1"/>
          </p:cNvSpPr>
          <p:nvPr/>
        </p:nvSpPr>
        <p:spPr bwMode="auto">
          <a:xfrm>
            <a:off x="820739" y="5005153"/>
            <a:ext cx="2733290" cy="892552"/>
          </a:xfrm>
          <a:prstGeom prst="rect">
            <a:avLst/>
          </a:prstGeom>
        </p:spPr>
        <p:txBody>
          <a:bodyPr wrap="square">
            <a:spAutoFit/>
          </a:bodyPr>
          <a:lstStyle/>
          <a:p>
            <a:pPr>
              <a:lnSpc>
                <a:spcPct val="130000"/>
              </a:lnSpc>
            </a:pPr>
            <a:r>
              <a:rPr kumimoji="1" lang="zh-CN" altLang="en-US" sz="2000" dirty="0">
                <a:latin typeface="微软雅黑" pitchFamily="34" charset="-122"/>
                <a:ea typeface="微软雅黑" pitchFamily="34" charset="-122"/>
              </a:rPr>
              <a:t>装载大型货物时应该倒退行驶</a:t>
            </a:r>
          </a:p>
        </p:txBody>
      </p:sp>
      <p:sp>
        <p:nvSpPr>
          <p:cNvPr id="31752" name="Rectangle 8"/>
          <p:cNvSpPr>
            <a:spLocks noChangeArrowheads="1"/>
          </p:cNvSpPr>
          <p:nvPr/>
        </p:nvSpPr>
        <p:spPr bwMode="auto">
          <a:xfrm>
            <a:off x="3502025" y="4487704"/>
            <a:ext cx="1447800" cy="609600"/>
          </a:xfrm>
          <a:prstGeom prst="rect">
            <a:avLst/>
          </a:prstGeom>
          <a:solidFill>
            <a:srgbClr val="F3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zh-CN" altLang="en-US" dirty="0">
              <a:latin typeface="微软雅黑" pitchFamily="34" charset="-122"/>
              <a:ea typeface="微软雅黑" pitchFamily="34" charset="-122"/>
            </a:endParaRPr>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596" t="37909" b="32775"/>
          <a:stretch>
            <a:fillRect/>
          </a:stretch>
        </p:blipFill>
        <p:spPr>
          <a:xfrm>
            <a:off x="3505199" y="2494859"/>
            <a:ext cx="5135563" cy="1714501"/>
          </a:xfrm>
          <a:prstGeom prst="rect">
            <a:avLst/>
          </a:prstGeom>
        </p:spPr>
      </p:pic>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80" t="6727" b="64462"/>
          <a:stretch>
            <a:fillRect/>
          </a:stretch>
        </p:blipFill>
        <p:spPr>
          <a:xfrm>
            <a:off x="3505200" y="549606"/>
            <a:ext cx="5145088" cy="1684957"/>
          </a:xfrm>
          <a:prstGeom prst="rect">
            <a:avLst/>
          </a:prstGeom>
        </p:spPr>
      </p:pic>
      <p:sp>
        <p:nvSpPr>
          <p:cNvPr id="11" name="椭圆 10"/>
          <p:cNvSpPr/>
          <p:nvPr/>
        </p:nvSpPr>
        <p:spPr>
          <a:xfrm>
            <a:off x="210756" y="1105329"/>
            <a:ext cx="551244" cy="55124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椭圆 11"/>
          <p:cNvSpPr/>
          <p:nvPr/>
        </p:nvSpPr>
        <p:spPr>
          <a:xfrm>
            <a:off x="146185" y="1043674"/>
            <a:ext cx="674554" cy="674554"/>
          </a:xfrm>
          <a:prstGeom prst="ellips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椭圆 13"/>
          <p:cNvSpPr/>
          <p:nvPr/>
        </p:nvSpPr>
        <p:spPr>
          <a:xfrm>
            <a:off x="163131" y="1105329"/>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 name="椭圆 14"/>
          <p:cNvSpPr/>
          <p:nvPr/>
        </p:nvSpPr>
        <p:spPr>
          <a:xfrm>
            <a:off x="641542" y="1581517"/>
            <a:ext cx="122681" cy="12268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16" name="直接连接符 15"/>
          <p:cNvCxnSpPr/>
          <p:nvPr/>
        </p:nvCxnSpPr>
        <p:spPr>
          <a:xfrm>
            <a:off x="762000" y="1656573"/>
            <a:ext cx="2708273" cy="0"/>
          </a:xfrm>
          <a:prstGeom prst="lin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17" name="椭圆 16"/>
          <p:cNvSpPr/>
          <p:nvPr/>
        </p:nvSpPr>
        <p:spPr>
          <a:xfrm>
            <a:off x="3458779" y="1608948"/>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9" name="椭圆 18"/>
          <p:cNvSpPr/>
          <p:nvPr/>
        </p:nvSpPr>
        <p:spPr>
          <a:xfrm>
            <a:off x="210756" y="3221163"/>
            <a:ext cx="551244" cy="55124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0" name="椭圆 19"/>
          <p:cNvSpPr/>
          <p:nvPr/>
        </p:nvSpPr>
        <p:spPr>
          <a:xfrm>
            <a:off x="146185" y="3159508"/>
            <a:ext cx="674554" cy="674554"/>
          </a:xfrm>
          <a:prstGeom prst="ellips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1" name="椭圆 20"/>
          <p:cNvSpPr/>
          <p:nvPr/>
        </p:nvSpPr>
        <p:spPr>
          <a:xfrm>
            <a:off x="163131" y="3221163"/>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2" name="椭圆 21"/>
          <p:cNvSpPr/>
          <p:nvPr/>
        </p:nvSpPr>
        <p:spPr>
          <a:xfrm>
            <a:off x="641542" y="3697351"/>
            <a:ext cx="122681" cy="12268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23" name="直接连接符 22"/>
          <p:cNvCxnSpPr/>
          <p:nvPr/>
        </p:nvCxnSpPr>
        <p:spPr>
          <a:xfrm>
            <a:off x="762000" y="3772407"/>
            <a:ext cx="2708273" cy="0"/>
          </a:xfrm>
          <a:prstGeom prst="lin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24" name="椭圆 23"/>
          <p:cNvSpPr/>
          <p:nvPr/>
        </p:nvSpPr>
        <p:spPr>
          <a:xfrm>
            <a:off x="3458779" y="3724782"/>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 name="矩形 1"/>
          <p:cNvSpPr/>
          <p:nvPr/>
        </p:nvSpPr>
        <p:spPr>
          <a:xfrm>
            <a:off x="790575" y="3263968"/>
            <a:ext cx="3005951" cy="492443"/>
          </a:xfrm>
          <a:prstGeom prst="rect">
            <a:avLst/>
          </a:prstGeom>
        </p:spPr>
        <p:txBody>
          <a:bodyPr wrap="square">
            <a:spAutoFit/>
          </a:bodyPr>
          <a:lstStyle/>
          <a:p>
            <a:pPr>
              <a:lnSpc>
                <a:spcPct val="130000"/>
              </a:lnSpc>
            </a:pPr>
            <a:r>
              <a:rPr kumimoji="1" lang="zh-CN" altLang="en-US" sz="2000" dirty="0">
                <a:latin typeface="微软雅黑" pitchFamily="34" charset="-122"/>
                <a:ea typeface="微软雅黑" pitchFamily="34" charset="-122"/>
              </a:rPr>
              <a:t>禁止搭乘同行人员行驶</a:t>
            </a:r>
          </a:p>
        </p:txBody>
      </p:sp>
      <p:sp>
        <p:nvSpPr>
          <p:cNvPr id="27" name="椭圆 26"/>
          <p:cNvSpPr/>
          <p:nvPr/>
        </p:nvSpPr>
        <p:spPr>
          <a:xfrm>
            <a:off x="210756" y="5323473"/>
            <a:ext cx="551244" cy="55124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8" name="椭圆 27"/>
          <p:cNvSpPr/>
          <p:nvPr/>
        </p:nvSpPr>
        <p:spPr>
          <a:xfrm>
            <a:off x="146185" y="5261818"/>
            <a:ext cx="674554" cy="674554"/>
          </a:xfrm>
          <a:prstGeom prst="ellips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9" name="椭圆 28"/>
          <p:cNvSpPr/>
          <p:nvPr/>
        </p:nvSpPr>
        <p:spPr>
          <a:xfrm>
            <a:off x="163131" y="5323473"/>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0" name="椭圆 29"/>
          <p:cNvSpPr/>
          <p:nvPr/>
        </p:nvSpPr>
        <p:spPr>
          <a:xfrm>
            <a:off x="641542" y="5799661"/>
            <a:ext cx="122681" cy="12268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31" name="直接连接符 30"/>
          <p:cNvCxnSpPr/>
          <p:nvPr/>
        </p:nvCxnSpPr>
        <p:spPr>
          <a:xfrm>
            <a:off x="762000" y="5874717"/>
            <a:ext cx="2708273" cy="0"/>
          </a:xfrm>
          <a:prstGeom prst="lin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32" name="椭圆 31"/>
          <p:cNvSpPr/>
          <p:nvPr/>
        </p:nvSpPr>
        <p:spPr>
          <a:xfrm>
            <a:off x="3458779" y="5827092"/>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1012224" y="764021"/>
            <a:ext cx="2667000" cy="892552"/>
          </a:xfrm>
          <a:prstGeom prst="rect">
            <a:avLst/>
          </a:prstGeom>
        </p:spPr>
        <p:txBody>
          <a:bodyPr wrap="square">
            <a:spAutoFit/>
          </a:bodyPr>
          <a:lstStyle/>
          <a:p>
            <a:pPr>
              <a:lnSpc>
                <a:spcPct val="130000"/>
              </a:lnSpc>
            </a:pPr>
            <a:r>
              <a:rPr kumimoji="1" lang="zh-CN" altLang="en-US" sz="2000" dirty="0">
                <a:latin typeface="微软雅黑" pitchFamily="34" charset="-122"/>
                <a:ea typeface="微软雅黑" pitchFamily="34" charset="-122"/>
              </a:rPr>
              <a:t>爬坡时要前进行驶、下坡时要后退行驶。</a:t>
            </a:r>
          </a:p>
        </p:txBody>
      </p:sp>
      <p:sp>
        <p:nvSpPr>
          <p:cNvPr id="32773" name="Rectangle 5"/>
          <p:cNvSpPr>
            <a:spLocks noChangeArrowheads="1"/>
          </p:cNvSpPr>
          <p:nvPr/>
        </p:nvSpPr>
        <p:spPr bwMode="auto">
          <a:xfrm>
            <a:off x="3581400" y="1426517"/>
            <a:ext cx="533400" cy="304800"/>
          </a:xfrm>
          <a:prstGeom prst="rect">
            <a:avLst/>
          </a:prstGeom>
          <a:solidFill>
            <a:srgbClr val="F3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zh-CN" altLang="en-US" dirty="0">
              <a:latin typeface="微软雅黑" pitchFamily="34" charset="-122"/>
              <a:ea typeface="微软雅黑" pitchFamily="34" charset="-122"/>
            </a:endParaRPr>
          </a:p>
        </p:txBody>
      </p:sp>
      <p:sp>
        <p:nvSpPr>
          <p:cNvPr id="32774" name="Rectangle 6"/>
          <p:cNvSpPr>
            <a:spLocks noChangeArrowheads="1"/>
          </p:cNvSpPr>
          <p:nvPr/>
        </p:nvSpPr>
        <p:spPr bwMode="auto">
          <a:xfrm>
            <a:off x="809625" y="2866869"/>
            <a:ext cx="2733357" cy="892552"/>
          </a:xfrm>
          <a:prstGeom prst="rect">
            <a:avLst/>
          </a:prstGeom>
        </p:spPr>
        <p:txBody>
          <a:bodyPr wrap="square">
            <a:spAutoFit/>
          </a:bodyPr>
          <a:lstStyle/>
          <a:p>
            <a:pPr>
              <a:lnSpc>
                <a:spcPct val="130000"/>
              </a:lnSpc>
            </a:pPr>
            <a:r>
              <a:rPr kumimoji="1" lang="zh-CN" altLang="en-US" sz="2000" dirty="0">
                <a:latin typeface="微软雅黑" pitchFamily="34" charset="-122"/>
                <a:ea typeface="微软雅黑" pitchFamily="34" charset="-122"/>
              </a:rPr>
              <a:t>遵守通行区分、横穿通道时一定要暂时停步</a:t>
            </a:r>
          </a:p>
        </p:txBody>
      </p:sp>
      <p:sp>
        <p:nvSpPr>
          <p:cNvPr id="32775" name="Rectangle 7"/>
          <p:cNvSpPr>
            <a:spLocks noChangeArrowheads="1"/>
          </p:cNvSpPr>
          <p:nvPr/>
        </p:nvSpPr>
        <p:spPr bwMode="auto">
          <a:xfrm>
            <a:off x="792623" y="5441210"/>
            <a:ext cx="2792195" cy="492443"/>
          </a:xfrm>
          <a:prstGeom prst="rect">
            <a:avLst/>
          </a:prstGeom>
        </p:spPr>
        <p:txBody>
          <a:bodyPr wrap="square">
            <a:spAutoFit/>
          </a:bodyPr>
          <a:lstStyle/>
          <a:p>
            <a:pPr>
              <a:lnSpc>
                <a:spcPct val="130000"/>
              </a:lnSpc>
            </a:pPr>
            <a:r>
              <a:rPr kumimoji="1" lang="zh-CN" altLang="en-US" sz="2000" dirty="0">
                <a:latin typeface="微软雅黑" pitchFamily="34" charset="-122"/>
                <a:ea typeface="微软雅黑" pitchFamily="34" charset="-122"/>
              </a:rPr>
              <a:t>行驶时、不要东张西望</a:t>
            </a:r>
          </a:p>
        </p:txBody>
      </p:sp>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39475" t="67074"/>
          <a:stretch>
            <a:fillRect/>
          </a:stretch>
        </p:blipFill>
        <p:spPr>
          <a:xfrm>
            <a:off x="3489402" y="4472765"/>
            <a:ext cx="5143183" cy="2074399"/>
          </a:xfrm>
          <a:prstGeom prst="rect">
            <a:avLst/>
          </a:prstGeom>
        </p:spPr>
      </p:pic>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l="34577" t="34191" b="34559"/>
          <a:stretch>
            <a:fillRect/>
          </a:stretch>
        </p:blipFill>
        <p:spPr>
          <a:xfrm>
            <a:off x="3460414" y="2452469"/>
            <a:ext cx="5165501" cy="1829369"/>
          </a:xfrm>
          <a:prstGeom prst="rect">
            <a:avLst/>
          </a:prstGeom>
        </p:spPr>
      </p:pic>
      <p:pic>
        <p:nvPicPr>
          <p:cNvPr id="11" name="图片 10"/>
          <p:cNvPicPr>
            <a:picLocks noChangeAspect="1"/>
          </p:cNvPicPr>
          <p:nvPr/>
        </p:nvPicPr>
        <p:blipFill rotWithShape="1">
          <a:blip r:embed="rId2">
            <a:extLst>
              <a:ext uri="{28A0092B-C50C-407E-A947-70E740481C1C}">
                <a14:useLocalDpi xmlns:a14="http://schemas.microsoft.com/office/drawing/2010/main" val="0"/>
              </a:ext>
            </a:extLst>
          </a:blip>
          <a:srcRect l="30229" t="350" b="69218"/>
          <a:stretch>
            <a:fillRect/>
          </a:stretch>
        </p:blipFill>
        <p:spPr>
          <a:xfrm>
            <a:off x="3497580" y="601017"/>
            <a:ext cx="5135005" cy="1660526"/>
          </a:xfrm>
          <a:prstGeom prst="rect">
            <a:avLst/>
          </a:prstGeom>
        </p:spPr>
      </p:pic>
      <p:sp>
        <p:nvSpPr>
          <p:cNvPr id="13" name="椭圆 12"/>
          <p:cNvSpPr/>
          <p:nvPr/>
        </p:nvSpPr>
        <p:spPr>
          <a:xfrm>
            <a:off x="210756" y="1105329"/>
            <a:ext cx="551244" cy="55124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椭圆 13"/>
          <p:cNvSpPr/>
          <p:nvPr/>
        </p:nvSpPr>
        <p:spPr>
          <a:xfrm>
            <a:off x="146185" y="1043674"/>
            <a:ext cx="674554" cy="674554"/>
          </a:xfrm>
          <a:prstGeom prst="ellips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 name="椭圆 14"/>
          <p:cNvSpPr/>
          <p:nvPr/>
        </p:nvSpPr>
        <p:spPr>
          <a:xfrm>
            <a:off x="163131" y="1105329"/>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椭圆 15"/>
          <p:cNvSpPr/>
          <p:nvPr/>
        </p:nvSpPr>
        <p:spPr>
          <a:xfrm>
            <a:off x="641542" y="1581517"/>
            <a:ext cx="122681" cy="12268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762000" y="1656573"/>
            <a:ext cx="2708273" cy="0"/>
          </a:xfrm>
          <a:prstGeom prst="lin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18" name="椭圆 17"/>
          <p:cNvSpPr/>
          <p:nvPr/>
        </p:nvSpPr>
        <p:spPr>
          <a:xfrm>
            <a:off x="3458779" y="1608948"/>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9" name="椭圆 18"/>
          <p:cNvSpPr/>
          <p:nvPr/>
        </p:nvSpPr>
        <p:spPr>
          <a:xfrm>
            <a:off x="210756" y="3221163"/>
            <a:ext cx="551244" cy="55124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0" name="椭圆 19"/>
          <p:cNvSpPr/>
          <p:nvPr/>
        </p:nvSpPr>
        <p:spPr>
          <a:xfrm>
            <a:off x="146185" y="3159508"/>
            <a:ext cx="674554" cy="674554"/>
          </a:xfrm>
          <a:prstGeom prst="ellips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1" name="椭圆 20"/>
          <p:cNvSpPr/>
          <p:nvPr/>
        </p:nvSpPr>
        <p:spPr>
          <a:xfrm>
            <a:off x="163131" y="3221163"/>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2" name="椭圆 21"/>
          <p:cNvSpPr/>
          <p:nvPr/>
        </p:nvSpPr>
        <p:spPr>
          <a:xfrm>
            <a:off x="641542" y="3697351"/>
            <a:ext cx="122681" cy="12268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23" name="直接连接符 22"/>
          <p:cNvCxnSpPr/>
          <p:nvPr/>
        </p:nvCxnSpPr>
        <p:spPr>
          <a:xfrm>
            <a:off x="762000" y="3772407"/>
            <a:ext cx="2708273" cy="0"/>
          </a:xfrm>
          <a:prstGeom prst="lin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24" name="椭圆 23"/>
          <p:cNvSpPr/>
          <p:nvPr/>
        </p:nvSpPr>
        <p:spPr>
          <a:xfrm>
            <a:off x="3458779" y="3724782"/>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5" name="椭圆 24"/>
          <p:cNvSpPr/>
          <p:nvPr/>
        </p:nvSpPr>
        <p:spPr>
          <a:xfrm>
            <a:off x="210756" y="5432385"/>
            <a:ext cx="551244" cy="55124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6" name="椭圆 25"/>
          <p:cNvSpPr/>
          <p:nvPr/>
        </p:nvSpPr>
        <p:spPr>
          <a:xfrm>
            <a:off x="146185" y="5370730"/>
            <a:ext cx="674554" cy="674554"/>
          </a:xfrm>
          <a:prstGeom prst="ellips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7" name="椭圆 26"/>
          <p:cNvSpPr/>
          <p:nvPr/>
        </p:nvSpPr>
        <p:spPr>
          <a:xfrm>
            <a:off x="163131" y="5432385"/>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8" name="椭圆 27"/>
          <p:cNvSpPr/>
          <p:nvPr/>
        </p:nvSpPr>
        <p:spPr>
          <a:xfrm>
            <a:off x="641542" y="5908573"/>
            <a:ext cx="122681" cy="12268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29" name="直接连接符 28"/>
          <p:cNvCxnSpPr/>
          <p:nvPr/>
        </p:nvCxnSpPr>
        <p:spPr>
          <a:xfrm>
            <a:off x="762000" y="5983629"/>
            <a:ext cx="2708273" cy="0"/>
          </a:xfrm>
          <a:prstGeom prst="lin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30" name="椭圆 29"/>
          <p:cNvSpPr/>
          <p:nvPr/>
        </p:nvSpPr>
        <p:spPr>
          <a:xfrm>
            <a:off x="3458779" y="5936004"/>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ChangeArrowheads="1"/>
          </p:cNvSpPr>
          <p:nvPr/>
        </p:nvSpPr>
        <p:spPr bwMode="auto">
          <a:xfrm>
            <a:off x="830427" y="1239830"/>
            <a:ext cx="2606345" cy="892552"/>
          </a:xfrm>
          <a:prstGeom prst="rect">
            <a:avLst/>
          </a:prstGeom>
        </p:spPr>
        <p:txBody>
          <a:bodyPr wrap="square">
            <a:spAutoFit/>
          </a:bodyPr>
          <a:lstStyle/>
          <a:p>
            <a:pPr>
              <a:lnSpc>
                <a:spcPct val="130000"/>
              </a:lnSpc>
            </a:pPr>
            <a:r>
              <a:rPr kumimoji="1" lang="zh-CN" altLang="en-US" sz="2000" dirty="0">
                <a:latin typeface="微软雅黑" pitchFamily="34" charset="-122"/>
                <a:ea typeface="微软雅黑" pitchFamily="34" charset="-122"/>
              </a:rPr>
              <a:t>离开叉车时、必须要拔下钥匙</a:t>
            </a:r>
          </a:p>
        </p:txBody>
      </p:sp>
      <p:sp>
        <p:nvSpPr>
          <p:cNvPr id="33796" name="Rectangle 4"/>
          <p:cNvSpPr>
            <a:spLocks noChangeArrowheads="1"/>
          </p:cNvSpPr>
          <p:nvPr/>
        </p:nvSpPr>
        <p:spPr bwMode="auto">
          <a:xfrm>
            <a:off x="818960" y="3175100"/>
            <a:ext cx="2667000" cy="892552"/>
          </a:xfrm>
          <a:prstGeom prst="rect">
            <a:avLst/>
          </a:prstGeom>
        </p:spPr>
        <p:txBody>
          <a:bodyPr wrap="square">
            <a:spAutoFit/>
          </a:bodyPr>
          <a:lstStyle/>
          <a:p>
            <a:pPr>
              <a:lnSpc>
                <a:spcPct val="130000"/>
              </a:lnSpc>
            </a:pPr>
            <a:r>
              <a:rPr kumimoji="1" lang="zh-CN" altLang="en-US" sz="2000" dirty="0">
                <a:latin typeface="微软雅黑" pitchFamily="34" charset="-122"/>
                <a:ea typeface="微软雅黑" pitchFamily="34" charset="-122"/>
              </a:rPr>
              <a:t>夜间作业时，一定要以安全速度行驶</a:t>
            </a:r>
          </a:p>
        </p:txBody>
      </p:sp>
      <p:sp>
        <p:nvSpPr>
          <p:cNvPr id="33797" name="Rectangle 5"/>
          <p:cNvSpPr>
            <a:spLocks noChangeArrowheads="1"/>
          </p:cNvSpPr>
          <p:nvPr/>
        </p:nvSpPr>
        <p:spPr bwMode="auto">
          <a:xfrm>
            <a:off x="850107" y="5520965"/>
            <a:ext cx="2642393" cy="492443"/>
          </a:xfrm>
          <a:prstGeom prst="rect">
            <a:avLst/>
          </a:prstGeom>
        </p:spPr>
        <p:txBody>
          <a:bodyPr wrap="square">
            <a:spAutoFit/>
          </a:bodyPr>
          <a:lstStyle/>
          <a:p>
            <a:pPr>
              <a:lnSpc>
                <a:spcPct val="130000"/>
              </a:lnSpc>
            </a:pPr>
            <a:r>
              <a:rPr kumimoji="1" lang="zh-CN" altLang="en-US" sz="2000" dirty="0">
                <a:latin typeface="微软雅黑" pitchFamily="34" charset="-122"/>
                <a:ea typeface="微软雅黑" pitchFamily="34" charset="-122"/>
              </a:rPr>
              <a:t>特别注意视线的死角</a:t>
            </a:r>
          </a:p>
        </p:txBody>
      </p:sp>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34101" t="66527"/>
          <a:stretch>
            <a:fillRect/>
          </a:stretch>
        </p:blipFill>
        <p:spPr>
          <a:xfrm>
            <a:off x="3495675" y="4667250"/>
            <a:ext cx="5145088" cy="1820754"/>
          </a:xfrm>
          <a:prstGeom prst="rect">
            <a:avLst/>
          </a:prstGeom>
        </p:spPr>
      </p:pic>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33979" t="33227" b="35603"/>
          <a:stretch>
            <a:fillRect/>
          </a:stretch>
        </p:blipFill>
        <p:spPr>
          <a:xfrm>
            <a:off x="3495675" y="2689101"/>
            <a:ext cx="5154613" cy="1695450"/>
          </a:xfrm>
          <a:prstGeom prst="rect">
            <a:avLst/>
          </a:prstGeom>
        </p:spPr>
      </p:pic>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33915" b="68586"/>
          <a:stretch>
            <a:fillRect/>
          </a:stretch>
        </p:blipFill>
        <p:spPr>
          <a:xfrm>
            <a:off x="3481144" y="697627"/>
            <a:ext cx="5159619" cy="1708775"/>
          </a:xfrm>
          <a:prstGeom prst="rect">
            <a:avLst/>
          </a:prstGeom>
        </p:spPr>
      </p:pic>
      <p:sp>
        <p:nvSpPr>
          <p:cNvPr id="11" name="椭圆 10"/>
          <p:cNvSpPr/>
          <p:nvPr/>
        </p:nvSpPr>
        <p:spPr>
          <a:xfrm>
            <a:off x="210756" y="5432385"/>
            <a:ext cx="551244" cy="55124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椭圆 11"/>
          <p:cNvSpPr/>
          <p:nvPr/>
        </p:nvSpPr>
        <p:spPr>
          <a:xfrm>
            <a:off x="146185" y="5370730"/>
            <a:ext cx="674554" cy="674554"/>
          </a:xfrm>
          <a:prstGeom prst="ellips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椭圆 12"/>
          <p:cNvSpPr/>
          <p:nvPr/>
        </p:nvSpPr>
        <p:spPr>
          <a:xfrm>
            <a:off x="163131" y="5432385"/>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椭圆 13"/>
          <p:cNvSpPr/>
          <p:nvPr/>
        </p:nvSpPr>
        <p:spPr>
          <a:xfrm>
            <a:off x="641542" y="5908573"/>
            <a:ext cx="122681" cy="12268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762000" y="5983629"/>
            <a:ext cx="2708273" cy="0"/>
          </a:xfrm>
          <a:prstGeom prst="lin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16" name="椭圆 15"/>
          <p:cNvSpPr/>
          <p:nvPr/>
        </p:nvSpPr>
        <p:spPr>
          <a:xfrm>
            <a:off x="3458779" y="5936004"/>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 name="椭圆 16"/>
          <p:cNvSpPr/>
          <p:nvPr/>
        </p:nvSpPr>
        <p:spPr>
          <a:xfrm>
            <a:off x="199262" y="3507484"/>
            <a:ext cx="551244" cy="55124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8" name="椭圆 17"/>
          <p:cNvSpPr/>
          <p:nvPr/>
        </p:nvSpPr>
        <p:spPr>
          <a:xfrm>
            <a:off x="134691" y="3445829"/>
            <a:ext cx="674554" cy="674554"/>
          </a:xfrm>
          <a:prstGeom prst="ellips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9" name="椭圆 18"/>
          <p:cNvSpPr/>
          <p:nvPr/>
        </p:nvSpPr>
        <p:spPr>
          <a:xfrm>
            <a:off x="151637" y="3507484"/>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0" name="椭圆 19"/>
          <p:cNvSpPr/>
          <p:nvPr/>
        </p:nvSpPr>
        <p:spPr>
          <a:xfrm>
            <a:off x="630048" y="3983672"/>
            <a:ext cx="122681" cy="12268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750506" y="4058728"/>
            <a:ext cx="2708273" cy="0"/>
          </a:xfrm>
          <a:prstGeom prst="lin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22" name="椭圆 21"/>
          <p:cNvSpPr/>
          <p:nvPr/>
        </p:nvSpPr>
        <p:spPr>
          <a:xfrm>
            <a:off x="3447285" y="4011103"/>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3" name="椭圆 22"/>
          <p:cNvSpPr/>
          <p:nvPr/>
        </p:nvSpPr>
        <p:spPr>
          <a:xfrm>
            <a:off x="226443" y="1525125"/>
            <a:ext cx="551244" cy="55124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4" name="椭圆 23"/>
          <p:cNvSpPr/>
          <p:nvPr/>
        </p:nvSpPr>
        <p:spPr>
          <a:xfrm>
            <a:off x="161872" y="1463470"/>
            <a:ext cx="674554" cy="674554"/>
          </a:xfrm>
          <a:prstGeom prst="ellips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5" name="椭圆 24"/>
          <p:cNvSpPr/>
          <p:nvPr/>
        </p:nvSpPr>
        <p:spPr>
          <a:xfrm>
            <a:off x="178818" y="1525125"/>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6" name="椭圆 25"/>
          <p:cNvSpPr/>
          <p:nvPr/>
        </p:nvSpPr>
        <p:spPr>
          <a:xfrm>
            <a:off x="657229" y="2001313"/>
            <a:ext cx="122681" cy="12268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27" name="直接连接符 26"/>
          <p:cNvCxnSpPr/>
          <p:nvPr/>
        </p:nvCxnSpPr>
        <p:spPr>
          <a:xfrm>
            <a:off x="777687" y="2076369"/>
            <a:ext cx="2708273" cy="0"/>
          </a:xfrm>
          <a:prstGeom prst="lin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28" name="椭圆 27"/>
          <p:cNvSpPr/>
          <p:nvPr/>
        </p:nvSpPr>
        <p:spPr>
          <a:xfrm>
            <a:off x="3474466" y="2028744"/>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rcRect l="25927" r="8267" b="1194"/>
          <a:stretch>
            <a:fillRect/>
          </a:stretch>
        </p:blipFill>
        <p:spPr>
          <a:xfrm>
            <a:off x="1571624" y="1253873"/>
            <a:ext cx="5095875" cy="5095875"/>
          </a:xfrm>
          <a:custGeom>
            <a:avLst/>
            <a:gdLst>
              <a:gd name="connsiteX0" fmla="*/ 2316858 w 4633716"/>
              <a:gd name="connsiteY0" fmla="*/ 0 h 4633716"/>
              <a:gd name="connsiteX1" fmla="*/ 4633716 w 4633716"/>
              <a:gd name="connsiteY1" fmla="*/ 2316858 h 4633716"/>
              <a:gd name="connsiteX2" fmla="*/ 2316858 w 4633716"/>
              <a:gd name="connsiteY2" fmla="*/ 4633716 h 4633716"/>
              <a:gd name="connsiteX3" fmla="*/ 0 w 4633716"/>
              <a:gd name="connsiteY3" fmla="*/ 2316858 h 4633716"/>
              <a:gd name="connsiteX4" fmla="*/ 2316858 w 4633716"/>
              <a:gd name="connsiteY4" fmla="*/ 0 h 4633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3716" h="4633716">
                <a:moveTo>
                  <a:pt x="2316858" y="0"/>
                </a:moveTo>
                <a:cubicBezTo>
                  <a:pt x="3596423" y="0"/>
                  <a:pt x="4633716" y="1037293"/>
                  <a:pt x="4633716" y="2316858"/>
                </a:cubicBezTo>
                <a:cubicBezTo>
                  <a:pt x="4633716" y="3596423"/>
                  <a:pt x="3596423" y="4633716"/>
                  <a:pt x="2316858" y="4633716"/>
                </a:cubicBezTo>
                <a:cubicBezTo>
                  <a:pt x="1037293" y="4633716"/>
                  <a:pt x="0" y="3596423"/>
                  <a:pt x="0" y="2316858"/>
                </a:cubicBezTo>
                <a:cubicBezTo>
                  <a:pt x="0" y="1037293"/>
                  <a:pt x="1037293" y="0"/>
                  <a:pt x="2316858" y="0"/>
                </a:cubicBezTo>
                <a:close/>
              </a:path>
            </a:pathLst>
          </a:custGeom>
        </p:spPr>
      </p:pic>
      <p:sp>
        <p:nvSpPr>
          <p:cNvPr id="4" name="椭圆 3"/>
          <p:cNvSpPr/>
          <p:nvPr/>
        </p:nvSpPr>
        <p:spPr>
          <a:xfrm>
            <a:off x="1571624" y="1253169"/>
            <a:ext cx="5096579" cy="5096579"/>
          </a:xfrm>
          <a:prstGeom prst="ellipse">
            <a:avLst/>
          </a:prstGeom>
          <a:solidFill>
            <a:schemeClr val="bg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 name="弧形 4"/>
          <p:cNvSpPr/>
          <p:nvPr/>
        </p:nvSpPr>
        <p:spPr>
          <a:xfrm>
            <a:off x="1796347" y="1478244"/>
            <a:ext cx="4646428" cy="4646428"/>
          </a:xfrm>
          <a:prstGeom prst="arc">
            <a:avLst>
              <a:gd name="adj1" fmla="val 16200000"/>
              <a:gd name="adj2" fmla="val 4380169"/>
            </a:avLst>
          </a:prstGeom>
          <a:noFill/>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7" name="椭圆 6"/>
          <p:cNvSpPr/>
          <p:nvPr/>
        </p:nvSpPr>
        <p:spPr>
          <a:xfrm>
            <a:off x="4053820" y="1411666"/>
            <a:ext cx="131481" cy="131481"/>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0" name="椭圆 9"/>
          <p:cNvSpPr/>
          <p:nvPr/>
        </p:nvSpPr>
        <p:spPr>
          <a:xfrm>
            <a:off x="4758670" y="5934034"/>
            <a:ext cx="131481" cy="131481"/>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椭圆 10"/>
          <p:cNvSpPr/>
          <p:nvPr/>
        </p:nvSpPr>
        <p:spPr>
          <a:xfrm>
            <a:off x="6319933" y="3754816"/>
            <a:ext cx="245684" cy="245684"/>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 name="弧形 7"/>
          <p:cNvSpPr/>
          <p:nvPr/>
        </p:nvSpPr>
        <p:spPr>
          <a:xfrm>
            <a:off x="2204503" y="2028922"/>
            <a:ext cx="3533775" cy="3533775"/>
          </a:xfrm>
          <a:prstGeom prst="arc">
            <a:avLst>
              <a:gd name="adj1" fmla="val 8898733"/>
              <a:gd name="adj2" fmla="val 17718545"/>
            </a:avLst>
          </a:prstGeom>
          <a:noFill/>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3" name="椭圆 12"/>
          <p:cNvSpPr/>
          <p:nvPr/>
        </p:nvSpPr>
        <p:spPr>
          <a:xfrm>
            <a:off x="2415520" y="4659691"/>
            <a:ext cx="131481" cy="131481"/>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椭圆 13"/>
          <p:cNvSpPr/>
          <p:nvPr/>
        </p:nvSpPr>
        <p:spPr>
          <a:xfrm>
            <a:off x="4627189" y="2145091"/>
            <a:ext cx="131481" cy="131481"/>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 name="弧形 8"/>
          <p:cNvSpPr/>
          <p:nvPr/>
        </p:nvSpPr>
        <p:spPr>
          <a:xfrm rot="5926271">
            <a:off x="2514611" y="2252680"/>
            <a:ext cx="3178509" cy="3178509"/>
          </a:xfrm>
          <a:prstGeom prst="arc">
            <a:avLst>
              <a:gd name="adj1" fmla="val 16200000"/>
              <a:gd name="adj2" fmla="val 9640971"/>
            </a:avLst>
          </a:prstGeom>
          <a:noFill/>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6" name="椭圆 15"/>
          <p:cNvSpPr/>
          <p:nvPr/>
        </p:nvSpPr>
        <p:spPr>
          <a:xfrm>
            <a:off x="5619006" y="4078667"/>
            <a:ext cx="80584" cy="80584"/>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 name="椭圆 16"/>
          <p:cNvSpPr/>
          <p:nvPr/>
        </p:nvSpPr>
        <p:spPr>
          <a:xfrm>
            <a:off x="3771156" y="2236280"/>
            <a:ext cx="80584" cy="80584"/>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68290" name="Rectangle 2"/>
          <p:cNvSpPr>
            <a:spLocks noGrp="1" noChangeArrowheads="1"/>
          </p:cNvSpPr>
          <p:nvPr>
            <p:ph type="title"/>
          </p:nvPr>
        </p:nvSpPr>
        <p:spPr>
          <a:xfrm>
            <a:off x="1472317" y="283271"/>
            <a:ext cx="6199366" cy="535880"/>
          </a:xfrm>
        </p:spPr>
        <p:txBody>
          <a:bodyPr/>
          <a:lstStyle/>
          <a:p>
            <a:pPr algn="ctr"/>
            <a:r>
              <a:rPr lang="zh-CN" altLang="en-US" dirty="0">
                <a:ea typeface="微软雅黑" pitchFamily="34" charset="-122"/>
              </a:rPr>
              <a:t>特种设备及特种作业的概念</a:t>
            </a:r>
          </a:p>
        </p:txBody>
      </p:sp>
      <p:sp>
        <p:nvSpPr>
          <p:cNvPr id="268291" name="Rectangle 3"/>
          <p:cNvSpPr>
            <a:spLocks noGrp="1" noChangeArrowheads="1"/>
          </p:cNvSpPr>
          <p:nvPr>
            <p:ph type="body" idx="1"/>
          </p:nvPr>
        </p:nvSpPr>
        <p:spPr>
          <a:xfrm>
            <a:off x="563384" y="1445521"/>
            <a:ext cx="8229600" cy="4745729"/>
          </a:xfrm>
        </p:spPr>
        <p:txBody>
          <a:bodyPr/>
          <a:lstStyle/>
          <a:p>
            <a:pPr marL="0" indent="0" eaLnBrk="1" hangingPunct="1">
              <a:lnSpc>
                <a:spcPct val="150000"/>
              </a:lnSpc>
              <a:spcBef>
                <a:spcPts val="0"/>
              </a:spcBef>
              <a:defRPr/>
            </a:pPr>
            <a:r>
              <a:rPr lang="zh-CN" altLang="en-US" sz="2000" dirty="0">
                <a:ea typeface="微软雅黑" pitchFamily="34" charset="-122"/>
              </a:rPr>
              <a:t>特种设备是指涉及生命安全、危险性较大的锅炉、压力容器（含气瓶）、压力管道、电梯、起重机械、客运索道、大型游乐设施等。</a:t>
            </a:r>
            <a:endParaRPr lang="en-US" altLang="zh-CN" sz="2000" dirty="0">
              <a:ea typeface="微软雅黑" pitchFamily="34" charset="-122"/>
            </a:endParaRPr>
          </a:p>
          <a:p>
            <a:pPr marL="0" indent="0" eaLnBrk="1" hangingPunct="1">
              <a:lnSpc>
                <a:spcPct val="150000"/>
              </a:lnSpc>
              <a:spcBef>
                <a:spcPts val="0"/>
              </a:spcBef>
              <a:defRPr/>
            </a:pPr>
            <a:endParaRPr lang="zh-CN" altLang="en-US" sz="2000" dirty="0">
              <a:ea typeface="微软雅黑" pitchFamily="34" charset="-122"/>
            </a:endParaRPr>
          </a:p>
          <a:p>
            <a:pPr marL="0" indent="0" eaLnBrk="1" hangingPunct="1">
              <a:lnSpc>
                <a:spcPct val="150000"/>
              </a:lnSpc>
              <a:spcBef>
                <a:spcPts val="0"/>
              </a:spcBef>
              <a:defRPr/>
            </a:pPr>
            <a:r>
              <a:rPr lang="zh-CN" altLang="en-US" sz="2000" dirty="0">
                <a:ea typeface="微软雅黑" pitchFamily="34" charset="-122"/>
              </a:rPr>
              <a:t>叉车属于机电类特种设备中起重机械中的一种，在公司应用较为普遍且发生多起不同事故。</a:t>
            </a:r>
            <a:endParaRPr lang="en-US" altLang="zh-CN" sz="2000" dirty="0">
              <a:ea typeface="微软雅黑" pitchFamily="34" charset="-122"/>
            </a:endParaRPr>
          </a:p>
          <a:p>
            <a:pPr marL="0" indent="0" eaLnBrk="1" hangingPunct="1">
              <a:lnSpc>
                <a:spcPct val="150000"/>
              </a:lnSpc>
              <a:spcBef>
                <a:spcPts val="0"/>
              </a:spcBef>
              <a:defRPr/>
            </a:pPr>
            <a:endParaRPr lang="zh-CN" altLang="en-US" sz="2000" dirty="0">
              <a:ea typeface="微软雅黑" pitchFamily="34" charset="-122"/>
            </a:endParaRPr>
          </a:p>
          <a:p>
            <a:pPr marL="0" indent="0" eaLnBrk="1" hangingPunct="1">
              <a:lnSpc>
                <a:spcPct val="150000"/>
              </a:lnSpc>
              <a:spcBef>
                <a:spcPts val="0"/>
              </a:spcBef>
              <a:defRPr/>
            </a:pPr>
            <a:r>
              <a:rPr lang="zh-CN" altLang="en-US" sz="2000" dirty="0">
                <a:ea typeface="微软雅黑" pitchFamily="34" charset="-122"/>
              </a:rPr>
              <a:t>特种作业是指在作业过程中容易发生伤亡事故，对操作者本人、他人及设施、设备的安全造成危害。</a:t>
            </a:r>
            <a:endParaRPr lang="en-US" altLang="zh-CN" sz="2000" dirty="0">
              <a:ea typeface="微软雅黑" pitchFamily="34" charset="-122"/>
            </a:endParaRPr>
          </a:p>
          <a:p>
            <a:pPr marL="0" indent="0" eaLnBrk="1" hangingPunct="1">
              <a:lnSpc>
                <a:spcPct val="150000"/>
              </a:lnSpc>
              <a:spcBef>
                <a:spcPts val="0"/>
              </a:spcBef>
              <a:defRPr/>
            </a:pPr>
            <a:endParaRPr lang="en-US" altLang="zh-CN" sz="2000" dirty="0">
              <a:ea typeface="微软雅黑" pitchFamily="34" charset="-122"/>
            </a:endParaRPr>
          </a:p>
          <a:p>
            <a:pPr marL="0" indent="0">
              <a:lnSpc>
                <a:spcPct val="150000"/>
              </a:lnSpc>
              <a:spcBef>
                <a:spcPts val="0"/>
              </a:spcBef>
            </a:pPr>
            <a:r>
              <a:rPr lang="en-US" altLang="zh-CN" sz="2000" dirty="0">
                <a:solidFill>
                  <a:srgbClr val="C00000"/>
                </a:solidFill>
                <a:ea typeface="微软雅黑" pitchFamily="34" charset="-122"/>
              </a:rPr>
              <a:t>《</a:t>
            </a:r>
            <a:r>
              <a:rPr lang="zh-CN" altLang="en-US" sz="2000" dirty="0">
                <a:solidFill>
                  <a:srgbClr val="C00000"/>
                </a:solidFill>
                <a:ea typeface="微软雅黑" pitchFamily="34" charset="-122"/>
              </a:rPr>
              <a:t>特种设备作业人员作业种类与项目</a:t>
            </a:r>
            <a:r>
              <a:rPr lang="en-US" altLang="zh-CN" sz="2000" dirty="0">
                <a:solidFill>
                  <a:srgbClr val="C00000"/>
                </a:solidFill>
                <a:ea typeface="微软雅黑" pitchFamily="34" charset="-122"/>
              </a:rPr>
              <a:t>》 2011</a:t>
            </a:r>
            <a:r>
              <a:rPr lang="zh-CN" altLang="en-US" sz="2000" dirty="0">
                <a:solidFill>
                  <a:srgbClr val="C00000"/>
                </a:solidFill>
                <a:ea typeface="微软雅黑" pitchFamily="34" charset="-122"/>
              </a:rPr>
              <a:t>第</a:t>
            </a:r>
            <a:r>
              <a:rPr lang="en-US" altLang="zh-CN" sz="2000" dirty="0">
                <a:solidFill>
                  <a:srgbClr val="C00000"/>
                </a:solidFill>
                <a:ea typeface="微软雅黑" pitchFamily="34" charset="-122"/>
              </a:rPr>
              <a:t>95</a:t>
            </a:r>
            <a:r>
              <a:rPr lang="zh-CN" altLang="en-US" sz="2000" dirty="0">
                <a:solidFill>
                  <a:srgbClr val="C00000"/>
                </a:solidFill>
                <a:ea typeface="微软雅黑" pitchFamily="34" charset="-122"/>
              </a:rPr>
              <a:t>号令</a:t>
            </a:r>
            <a:endParaRPr lang="en-US" altLang="zh-CN" sz="2000" dirty="0">
              <a:solidFill>
                <a:srgbClr val="C00000"/>
              </a:solidFill>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68290"/>
                                        </p:tgtEl>
                                        <p:attrNameLst>
                                          <p:attrName>style.visibility</p:attrName>
                                        </p:attrNameLst>
                                      </p:cBhvr>
                                      <p:to>
                                        <p:strVal val="visible"/>
                                      </p:to>
                                    </p:set>
                                    <p:anim calcmode="lin" valueType="num">
                                      <p:cBhvr>
                                        <p:cTn id="7" dur="500" fill="hold"/>
                                        <p:tgtEl>
                                          <p:spTgt spid="268290"/>
                                        </p:tgtEl>
                                        <p:attrNameLst>
                                          <p:attrName>ppt_w</p:attrName>
                                        </p:attrNameLst>
                                      </p:cBhvr>
                                      <p:tavLst>
                                        <p:tav tm="0">
                                          <p:val>
                                            <p:fltVal val="0"/>
                                          </p:val>
                                        </p:tav>
                                        <p:tav tm="100000">
                                          <p:val>
                                            <p:strVal val="#ppt_w"/>
                                          </p:val>
                                        </p:tav>
                                      </p:tavLst>
                                    </p:anim>
                                    <p:anim calcmode="lin" valueType="num">
                                      <p:cBhvr>
                                        <p:cTn id="8" dur="500" fill="hold"/>
                                        <p:tgtEl>
                                          <p:spTgt spid="268290"/>
                                        </p:tgtEl>
                                        <p:attrNameLst>
                                          <p:attrName>ppt_h</p:attrName>
                                        </p:attrNameLst>
                                      </p:cBhvr>
                                      <p:tavLst>
                                        <p:tav tm="0">
                                          <p:val>
                                            <p:fltVal val="0"/>
                                          </p:val>
                                        </p:tav>
                                        <p:tav tm="100000">
                                          <p:val>
                                            <p:strVal val="#ppt_h"/>
                                          </p:val>
                                        </p:tav>
                                      </p:tavLst>
                                    </p:anim>
                                    <p:animEffect transition="in" filter="fade">
                                      <p:cBhvr>
                                        <p:cTn id="9" dur="500"/>
                                        <p:tgtEl>
                                          <p:spTgt spid="26829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68291">
                                            <p:txEl>
                                              <p:pRg st="0" end="0"/>
                                            </p:txEl>
                                          </p:spTgt>
                                        </p:tgtEl>
                                        <p:attrNameLst>
                                          <p:attrName>style.visibility</p:attrName>
                                        </p:attrNameLst>
                                      </p:cBhvr>
                                      <p:to>
                                        <p:strVal val="visible"/>
                                      </p:to>
                                    </p:set>
                                    <p:animEffect transition="in" filter="fade">
                                      <p:cBhvr>
                                        <p:cTn id="14" dur="1000">
                                          <p:stCondLst>
                                            <p:cond delay="0"/>
                                          </p:stCondLst>
                                        </p:cTn>
                                        <p:tgtEl>
                                          <p:spTgt spid="26829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68291">
                                            <p:txEl>
                                              <p:pRg st="2" end="2"/>
                                            </p:txEl>
                                          </p:spTgt>
                                        </p:tgtEl>
                                        <p:attrNameLst>
                                          <p:attrName>style.visibility</p:attrName>
                                        </p:attrNameLst>
                                      </p:cBhvr>
                                      <p:to>
                                        <p:strVal val="visible"/>
                                      </p:to>
                                    </p:set>
                                    <p:animEffect transition="in" filter="fade">
                                      <p:cBhvr>
                                        <p:cTn id="19" dur="1000">
                                          <p:stCondLst>
                                            <p:cond delay="0"/>
                                          </p:stCondLst>
                                        </p:cTn>
                                        <p:tgtEl>
                                          <p:spTgt spid="268291">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8291">
                                            <p:txEl>
                                              <p:pRg st="4" end="4"/>
                                            </p:txEl>
                                          </p:spTgt>
                                        </p:tgtEl>
                                        <p:attrNameLst>
                                          <p:attrName>style.visibility</p:attrName>
                                        </p:attrNameLst>
                                      </p:cBhvr>
                                      <p:to>
                                        <p:strVal val="visible"/>
                                      </p:to>
                                    </p:set>
                                    <p:animEffect transition="in" filter="fade">
                                      <p:cBhvr>
                                        <p:cTn id="24" dur="1000">
                                          <p:stCondLst>
                                            <p:cond delay="0"/>
                                          </p:stCondLst>
                                        </p:cTn>
                                        <p:tgtEl>
                                          <p:spTgt spid="268291">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68291">
                                            <p:txEl>
                                              <p:pRg st="6" end="6"/>
                                            </p:txEl>
                                          </p:spTgt>
                                        </p:tgtEl>
                                        <p:attrNameLst>
                                          <p:attrName>style.visibility</p:attrName>
                                        </p:attrNameLst>
                                      </p:cBhvr>
                                      <p:to>
                                        <p:strVal val="visible"/>
                                      </p:to>
                                    </p:set>
                                    <p:animEffect transition="in" filter="fade">
                                      <p:cBhvr>
                                        <p:cTn id="29" dur="1000">
                                          <p:stCondLst>
                                            <p:cond delay="0"/>
                                          </p:stCondLst>
                                        </p:cTn>
                                        <p:tgtEl>
                                          <p:spTgt spid="268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0" grpId="0"/>
      <p:bldP spid="26829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33612" t="65665"/>
          <a:stretch>
            <a:fillRect/>
          </a:stretch>
        </p:blipFill>
        <p:spPr>
          <a:xfrm>
            <a:off x="3466593" y="4385458"/>
            <a:ext cx="5139328" cy="1838532"/>
          </a:xfrm>
          <a:prstGeom prst="rect">
            <a:avLst/>
          </a:prstGeom>
        </p:spPr>
      </p:pic>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33502" t="31948" b="36422"/>
          <a:stretch>
            <a:fillRect/>
          </a:stretch>
        </p:blipFill>
        <p:spPr>
          <a:xfrm>
            <a:off x="3492843" y="2492765"/>
            <a:ext cx="5147920" cy="1693699"/>
          </a:xfrm>
          <a:prstGeom prst="rect">
            <a:avLst/>
          </a:prstGeom>
        </p:spPr>
      </p:pic>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33366" b="69542"/>
          <a:stretch>
            <a:fillRect/>
          </a:stretch>
        </p:blipFill>
        <p:spPr>
          <a:xfrm>
            <a:off x="3492843" y="662843"/>
            <a:ext cx="5122626" cy="1630929"/>
          </a:xfrm>
          <a:prstGeom prst="rect">
            <a:avLst/>
          </a:prstGeom>
        </p:spPr>
      </p:pic>
      <p:sp>
        <p:nvSpPr>
          <p:cNvPr id="34820" name="Rectangle 4"/>
          <p:cNvSpPr>
            <a:spLocks noChangeArrowheads="1"/>
          </p:cNvSpPr>
          <p:nvPr/>
        </p:nvSpPr>
        <p:spPr bwMode="auto">
          <a:xfrm>
            <a:off x="939732" y="1409191"/>
            <a:ext cx="2436341" cy="492443"/>
          </a:xfrm>
          <a:prstGeom prst="rect">
            <a:avLst/>
          </a:prstGeom>
        </p:spPr>
        <p:txBody>
          <a:bodyPr wrap="square">
            <a:spAutoFit/>
          </a:bodyPr>
          <a:lstStyle/>
          <a:p>
            <a:pPr>
              <a:lnSpc>
                <a:spcPct val="130000"/>
              </a:lnSpc>
            </a:pPr>
            <a:r>
              <a:rPr kumimoji="1" lang="zh-CN" altLang="en-US" sz="2000" dirty="0">
                <a:latin typeface="微软雅黑" pitchFamily="34" charset="-122"/>
                <a:ea typeface="微软雅黑" pitchFamily="34" charset="-122"/>
              </a:rPr>
              <a:t>合理控制货叉宽度</a:t>
            </a:r>
          </a:p>
        </p:txBody>
      </p:sp>
      <p:sp>
        <p:nvSpPr>
          <p:cNvPr id="34821" name="Rectangle 5"/>
          <p:cNvSpPr>
            <a:spLocks noChangeArrowheads="1"/>
          </p:cNvSpPr>
          <p:nvPr/>
        </p:nvSpPr>
        <p:spPr bwMode="auto">
          <a:xfrm>
            <a:off x="885310" y="3232339"/>
            <a:ext cx="2839995" cy="492443"/>
          </a:xfrm>
          <a:prstGeom prst="rect">
            <a:avLst/>
          </a:prstGeom>
        </p:spPr>
        <p:txBody>
          <a:bodyPr wrap="square">
            <a:spAutoFit/>
          </a:bodyPr>
          <a:lstStyle/>
          <a:p>
            <a:pPr>
              <a:lnSpc>
                <a:spcPct val="130000"/>
              </a:lnSpc>
            </a:pPr>
            <a:r>
              <a:rPr kumimoji="1" lang="zh-CN" altLang="en-US" sz="2000" dirty="0">
                <a:latin typeface="微软雅黑" pitchFamily="34" charset="-122"/>
                <a:ea typeface="微软雅黑" pitchFamily="34" charset="-122"/>
              </a:rPr>
              <a:t>禁止用货叉推行货物</a:t>
            </a:r>
          </a:p>
        </p:txBody>
      </p:sp>
      <p:sp>
        <p:nvSpPr>
          <p:cNvPr id="34822" name="Rectangle 6"/>
          <p:cNvSpPr>
            <a:spLocks noChangeArrowheads="1"/>
          </p:cNvSpPr>
          <p:nvPr/>
        </p:nvSpPr>
        <p:spPr bwMode="auto">
          <a:xfrm>
            <a:off x="925041" y="5077361"/>
            <a:ext cx="2501900" cy="892552"/>
          </a:xfrm>
          <a:prstGeom prst="rect">
            <a:avLst/>
          </a:prstGeom>
        </p:spPr>
        <p:txBody>
          <a:bodyPr wrap="square">
            <a:spAutoFit/>
          </a:bodyPr>
          <a:lstStyle/>
          <a:p>
            <a:pPr>
              <a:lnSpc>
                <a:spcPct val="130000"/>
              </a:lnSpc>
            </a:pPr>
            <a:r>
              <a:rPr kumimoji="1" lang="zh-CN" altLang="en-US" sz="2000" dirty="0">
                <a:latin typeface="微软雅黑" pitchFamily="34" charset="-122"/>
                <a:ea typeface="微软雅黑" pitchFamily="34" charset="-122"/>
              </a:rPr>
              <a:t>装载货物时不要将货物装偏</a:t>
            </a:r>
          </a:p>
        </p:txBody>
      </p:sp>
      <p:sp>
        <p:nvSpPr>
          <p:cNvPr id="11" name="椭圆 10"/>
          <p:cNvSpPr/>
          <p:nvPr/>
        </p:nvSpPr>
        <p:spPr>
          <a:xfrm>
            <a:off x="210756" y="3221163"/>
            <a:ext cx="551244" cy="55124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椭圆 11"/>
          <p:cNvSpPr/>
          <p:nvPr/>
        </p:nvSpPr>
        <p:spPr>
          <a:xfrm>
            <a:off x="146185" y="3159508"/>
            <a:ext cx="674554" cy="674554"/>
          </a:xfrm>
          <a:prstGeom prst="ellips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椭圆 12"/>
          <p:cNvSpPr/>
          <p:nvPr/>
        </p:nvSpPr>
        <p:spPr>
          <a:xfrm>
            <a:off x="163131" y="3221163"/>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椭圆 13"/>
          <p:cNvSpPr/>
          <p:nvPr/>
        </p:nvSpPr>
        <p:spPr>
          <a:xfrm>
            <a:off x="641542" y="3697351"/>
            <a:ext cx="122681" cy="12268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762000" y="3772407"/>
            <a:ext cx="2708273" cy="0"/>
          </a:xfrm>
          <a:prstGeom prst="lin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16" name="椭圆 15"/>
          <p:cNvSpPr/>
          <p:nvPr/>
        </p:nvSpPr>
        <p:spPr>
          <a:xfrm>
            <a:off x="3458779" y="3724782"/>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8" name="椭圆 17"/>
          <p:cNvSpPr/>
          <p:nvPr/>
        </p:nvSpPr>
        <p:spPr>
          <a:xfrm>
            <a:off x="210756" y="5432385"/>
            <a:ext cx="551244" cy="55124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9" name="椭圆 18"/>
          <p:cNvSpPr/>
          <p:nvPr/>
        </p:nvSpPr>
        <p:spPr>
          <a:xfrm>
            <a:off x="146185" y="5370730"/>
            <a:ext cx="674554" cy="674554"/>
          </a:xfrm>
          <a:prstGeom prst="ellips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0" name="椭圆 19"/>
          <p:cNvSpPr/>
          <p:nvPr/>
        </p:nvSpPr>
        <p:spPr>
          <a:xfrm>
            <a:off x="163131" y="5432385"/>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1" name="椭圆 20"/>
          <p:cNvSpPr/>
          <p:nvPr/>
        </p:nvSpPr>
        <p:spPr>
          <a:xfrm>
            <a:off x="641542" y="5908573"/>
            <a:ext cx="122681" cy="12268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a:off x="762000" y="5983629"/>
            <a:ext cx="2708273" cy="0"/>
          </a:xfrm>
          <a:prstGeom prst="lin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23" name="椭圆 22"/>
          <p:cNvSpPr/>
          <p:nvPr/>
        </p:nvSpPr>
        <p:spPr>
          <a:xfrm>
            <a:off x="3458779" y="5936004"/>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5" name="椭圆 24"/>
          <p:cNvSpPr/>
          <p:nvPr/>
        </p:nvSpPr>
        <p:spPr>
          <a:xfrm>
            <a:off x="212979" y="1365769"/>
            <a:ext cx="551244" cy="55124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6" name="椭圆 25"/>
          <p:cNvSpPr/>
          <p:nvPr/>
        </p:nvSpPr>
        <p:spPr>
          <a:xfrm>
            <a:off x="148408" y="1304114"/>
            <a:ext cx="674554" cy="674554"/>
          </a:xfrm>
          <a:prstGeom prst="ellips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7" name="椭圆 26"/>
          <p:cNvSpPr/>
          <p:nvPr/>
        </p:nvSpPr>
        <p:spPr>
          <a:xfrm>
            <a:off x="165354" y="1365769"/>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8" name="椭圆 27"/>
          <p:cNvSpPr/>
          <p:nvPr/>
        </p:nvSpPr>
        <p:spPr>
          <a:xfrm>
            <a:off x="643765" y="1841957"/>
            <a:ext cx="122681" cy="12268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29" name="直接连接符 28"/>
          <p:cNvCxnSpPr/>
          <p:nvPr/>
        </p:nvCxnSpPr>
        <p:spPr>
          <a:xfrm>
            <a:off x="764223" y="1917013"/>
            <a:ext cx="2708273" cy="0"/>
          </a:xfrm>
          <a:prstGeom prst="lin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30" name="椭圆 29"/>
          <p:cNvSpPr/>
          <p:nvPr/>
        </p:nvSpPr>
        <p:spPr>
          <a:xfrm>
            <a:off x="3461002" y="1869388"/>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Grp="1" noChangeAspect="1" noChangeArrowheads="1"/>
          </p:cNvPicPr>
          <p:nvPr>
            <p:ph/>
          </p:nvPr>
        </p:nvPicPr>
        <p:blipFill rotWithShape="1">
          <a:blip r:embed="rId2">
            <a:extLst>
              <a:ext uri="{28A0092B-C50C-407E-A947-70E740481C1C}">
                <a14:useLocalDpi xmlns:a14="http://schemas.microsoft.com/office/drawing/2010/main" val="0"/>
              </a:ext>
            </a:extLst>
          </a:blip>
          <a:srcRect t="24330"/>
          <a:stretch>
            <a:fillRect/>
          </a:stretch>
        </p:blipFill>
        <p:spPr>
          <a:xfrm>
            <a:off x="457200" y="1785471"/>
            <a:ext cx="8229600" cy="4425484"/>
          </a:xfrm>
        </p:spPr>
      </p:pic>
      <p:sp>
        <p:nvSpPr>
          <p:cNvPr id="35843" name="Rectangle 3"/>
          <p:cNvSpPr>
            <a:spLocks noChangeArrowheads="1"/>
          </p:cNvSpPr>
          <p:nvPr/>
        </p:nvSpPr>
        <p:spPr bwMode="auto">
          <a:xfrm>
            <a:off x="1866900" y="929649"/>
            <a:ext cx="5410200" cy="492443"/>
          </a:xfrm>
          <a:prstGeom prst="rect">
            <a:avLst/>
          </a:prstGeom>
        </p:spPr>
        <p:txBody>
          <a:bodyPr wrap="square">
            <a:spAutoFit/>
          </a:bodyPr>
          <a:lstStyle/>
          <a:p>
            <a:pPr algn="ctr">
              <a:lnSpc>
                <a:spcPct val="130000"/>
              </a:lnSpc>
            </a:pPr>
            <a:r>
              <a:rPr kumimoji="1" lang="zh-CN" altLang="en-US" sz="2000" dirty="0">
                <a:latin typeface="微软雅黑" pitchFamily="34" charset="-122"/>
                <a:ea typeface="微软雅黑" pitchFamily="34" charset="-122"/>
              </a:rPr>
              <a:t>装载货物时禁止装载超过额定能力的货物</a:t>
            </a:r>
          </a:p>
        </p:txBody>
      </p:sp>
      <p:sp>
        <p:nvSpPr>
          <p:cNvPr id="35845" name="Rectangle 5"/>
          <p:cNvSpPr>
            <a:spLocks noChangeArrowheads="1"/>
          </p:cNvSpPr>
          <p:nvPr/>
        </p:nvSpPr>
        <p:spPr bwMode="auto">
          <a:xfrm>
            <a:off x="2514600" y="2023596"/>
            <a:ext cx="1981200" cy="304800"/>
          </a:xfrm>
          <a:prstGeom prst="rect">
            <a:avLst/>
          </a:prstGeom>
          <a:solidFill>
            <a:srgbClr val="F3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nchor="ctr"/>
          <a:lstStyle/>
          <a:p>
            <a:pPr algn="ctr">
              <a:lnSpc>
                <a:spcPct val="100000"/>
              </a:lnSpc>
              <a:spcBef>
                <a:spcPct val="0"/>
              </a:spcBef>
              <a:buClrTx/>
              <a:buSzTx/>
              <a:buFontTx/>
              <a:buNone/>
            </a:pPr>
            <a:r>
              <a:rPr kumimoji="1" lang="zh-CN" altLang="en-US" sz="1200" b="1" dirty="0">
                <a:solidFill>
                  <a:srgbClr val="0066FF"/>
                </a:solidFill>
                <a:latin typeface="微软雅黑" pitchFamily="34" charset="-122"/>
                <a:ea typeface="微软雅黑" pitchFamily="34" charset="-122"/>
              </a:rPr>
              <a:t>后配重</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ChangeArrowheads="1"/>
          </p:cNvSpPr>
          <p:nvPr/>
        </p:nvSpPr>
        <p:spPr bwMode="auto">
          <a:xfrm>
            <a:off x="884681" y="1421797"/>
            <a:ext cx="2544628" cy="892552"/>
          </a:xfrm>
          <a:prstGeom prst="rect">
            <a:avLst/>
          </a:prstGeom>
        </p:spPr>
        <p:txBody>
          <a:bodyPr wrap="square">
            <a:spAutoFit/>
          </a:bodyPr>
          <a:lstStyle/>
          <a:p>
            <a:pPr>
              <a:lnSpc>
                <a:spcPct val="130000"/>
              </a:lnSpc>
            </a:pPr>
            <a:r>
              <a:rPr kumimoji="1" lang="zh-CN" altLang="en-US" sz="2000" dirty="0">
                <a:latin typeface="微软雅黑" pitchFamily="34" charset="-122"/>
                <a:ea typeface="微软雅黑" pitchFamily="34" charset="-122"/>
              </a:rPr>
              <a:t>货叉提升在高位时禁止前后倾斜门架</a:t>
            </a:r>
          </a:p>
        </p:txBody>
      </p:sp>
      <p:sp>
        <p:nvSpPr>
          <p:cNvPr id="36868" name="Rectangle 4"/>
          <p:cNvSpPr>
            <a:spLocks noChangeArrowheads="1"/>
          </p:cNvSpPr>
          <p:nvPr/>
        </p:nvSpPr>
        <p:spPr bwMode="auto">
          <a:xfrm>
            <a:off x="779272" y="3260751"/>
            <a:ext cx="2811459" cy="892552"/>
          </a:xfrm>
          <a:prstGeom prst="rect">
            <a:avLst/>
          </a:prstGeom>
        </p:spPr>
        <p:txBody>
          <a:bodyPr wrap="square">
            <a:spAutoFit/>
          </a:bodyPr>
          <a:lstStyle/>
          <a:p>
            <a:pPr>
              <a:lnSpc>
                <a:spcPct val="130000"/>
              </a:lnSpc>
            </a:pPr>
            <a:r>
              <a:rPr kumimoji="1" lang="zh-CN" altLang="en-US" sz="2000" dirty="0">
                <a:latin typeface="微软雅黑" pitchFamily="34" charset="-122"/>
                <a:ea typeface="微软雅黑" pitchFamily="34" charset="-122"/>
              </a:rPr>
              <a:t>装载货物时，装载高度禁止超过挡货架的高度</a:t>
            </a:r>
          </a:p>
        </p:txBody>
      </p:sp>
      <p:sp>
        <p:nvSpPr>
          <p:cNvPr id="36869" name="Rectangle 5"/>
          <p:cNvSpPr>
            <a:spLocks noChangeArrowheads="1"/>
          </p:cNvSpPr>
          <p:nvPr/>
        </p:nvSpPr>
        <p:spPr bwMode="auto">
          <a:xfrm>
            <a:off x="838200" y="5283813"/>
            <a:ext cx="2634296" cy="892552"/>
          </a:xfrm>
          <a:prstGeom prst="rect">
            <a:avLst/>
          </a:prstGeom>
        </p:spPr>
        <p:txBody>
          <a:bodyPr wrap="square">
            <a:spAutoFit/>
          </a:bodyPr>
          <a:lstStyle/>
          <a:p>
            <a:pPr>
              <a:lnSpc>
                <a:spcPct val="130000"/>
              </a:lnSpc>
            </a:pPr>
            <a:r>
              <a:rPr kumimoji="1" lang="zh-CN" altLang="en-US" sz="2000" dirty="0">
                <a:latin typeface="微软雅黑" pitchFamily="34" charset="-122"/>
                <a:ea typeface="微软雅黑" pitchFamily="34" charset="-122"/>
              </a:rPr>
              <a:t>提升高度不要超过所必要的高度</a:t>
            </a:r>
          </a:p>
        </p:txBody>
      </p:sp>
      <p:sp>
        <p:nvSpPr>
          <p:cNvPr id="36870" name="Rectangle 6"/>
          <p:cNvSpPr>
            <a:spLocks noChangeArrowheads="1"/>
          </p:cNvSpPr>
          <p:nvPr/>
        </p:nvSpPr>
        <p:spPr bwMode="auto">
          <a:xfrm>
            <a:off x="2684505" y="159250"/>
            <a:ext cx="3774989" cy="505417"/>
          </a:xfrm>
          <a:prstGeom prst="rect">
            <a:avLst/>
          </a:prstGeom>
        </p:spPr>
        <p:txBody>
          <a:bodyPr/>
          <a:lstStyle/>
          <a:p>
            <a:pPr algn="ctr"/>
            <a:r>
              <a:rPr lang="zh-CN" altLang="en-US" sz="2800" b="1" dirty="0">
                <a:latin typeface="微软雅黑" pitchFamily="34" charset="-122"/>
                <a:ea typeface="微软雅黑" pitchFamily="34" charset="-122"/>
                <a:cs typeface="ＭＳ Ｐゴシック" charset="-128"/>
              </a:rPr>
              <a:t>装卸作业注意事项</a:t>
            </a:r>
          </a:p>
        </p:txBody>
      </p:sp>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34037" t="66895"/>
          <a:stretch>
            <a:fillRect/>
          </a:stretch>
        </p:blipFill>
        <p:spPr>
          <a:xfrm>
            <a:off x="3495675" y="4845254"/>
            <a:ext cx="5150094" cy="1769670"/>
          </a:xfrm>
          <a:prstGeom prst="rect">
            <a:avLst/>
          </a:prstGeom>
        </p:spPr>
      </p:pic>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34223" t="34128" b="35052"/>
          <a:stretch>
            <a:fillRect/>
          </a:stretch>
        </p:blipFill>
        <p:spPr>
          <a:xfrm>
            <a:off x="3505200" y="2946453"/>
            <a:ext cx="5135563" cy="1647522"/>
          </a:xfrm>
          <a:prstGeom prst="rect">
            <a:avLst/>
          </a:prstGeom>
        </p:spPr>
      </p:pic>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32945" r="1176" b="69056"/>
          <a:stretch>
            <a:fillRect/>
          </a:stretch>
        </p:blipFill>
        <p:spPr>
          <a:xfrm>
            <a:off x="3495675" y="1040973"/>
            <a:ext cx="5143500" cy="1654201"/>
          </a:xfrm>
          <a:prstGeom prst="rect">
            <a:avLst/>
          </a:prstGeom>
        </p:spPr>
      </p:pic>
      <p:sp>
        <p:nvSpPr>
          <p:cNvPr id="11" name="椭圆 10"/>
          <p:cNvSpPr/>
          <p:nvPr/>
        </p:nvSpPr>
        <p:spPr>
          <a:xfrm>
            <a:off x="212979" y="1719999"/>
            <a:ext cx="551244" cy="55124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椭圆 11"/>
          <p:cNvSpPr/>
          <p:nvPr/>
        </p:nvSpPr>
        <p:spPr>
          <a:xfrm>
            <a:off x="148408" y="1658344"/>
            <a:ext cx="674554" cy="674554"/>
          </a:xfrm>
          <a:prstGeom prst="ellips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椭圆 12"/>
          <p:cNvSpPr/>
          <p:nvPr/>
        </p:nvSpPr>
        <p:spPr>
          <a:xfrm>
            <a:off x="165354" y="1719999"/>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椭圆 13"/>
          <p:cNvSpPr/>
          <p:nvPr/>
        </p:nvSpPr>
        <p:spPr>
          <a:xfrm>
            <a:off x="643765" y="2196187"/>
            <a:ext cx="122681" cy="12268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764223" y="2271243"/>
            <a:ext cx="2708273" cy="0"/>
          </a:xfrm>
          <a:prstGeom prst="lin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16" name="椭圆 15"/>
          <p:cNvSpPr/>
          <p:nvPr/>
        </p:nvSpPr>
        <p:spPr>
          <a:xfrm>
            <a:off x="3461002" y="2223618"/>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 name="椭圆 16"/>
          <p:cNvSpPr/>
          <p:nvPr/>
        </p:nvSpPr>
        <p:spPr>
          <a:xfrm>
            <a:off x="210756" y="3575393"/>
            <a:ext cx="551244" cy="55124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8" name="椭圆 17"/>
          <p:cNvSpPr/>
          <p:nvPr/>
        </p:nvSpPr>
        <p:spPr>
          <a:xfrm>
            <a:off x="146185" y="3513738"/>
            <a:ext cx="674554" cy="674554"/>
          </a:xfrm>
          <a:prstGeom prst="ellips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9" name="椭圆 18"/>
          <p:cNvSpPr/>
          <p:nvPr/>
        </p:nvSpPr>
        <p:spPr>
          <a:xfrm>
            <a:off x="163131" y="3575393"/>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0" name="椭圆 19"/>
          <p:cNvSpPr/>
          <p:nvPr/>
        </p:nvSpPr>
        <p:spPr>
          <a:xfrm>
            <a:off x="641542" y="4051581"/>
            <a:ext cx="122681" cy="12268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762000" y="4126637"/>
            <a:ext cx="2708273" cy="0"/>
          </a:xfrm>
          <a:prstGeom prst="lin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22" name="椭圆 21"/>
          <p:cNvSpPr/>
          <p:nvPr/>
        </p:nvSpPr>
        <p:spPr>
          <a:xfrm>
            <a:off x="3458779" y="4079012"/>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3" name="椭圆 22"/>
          <p:cNvSpPr/>
          <p:nvPr/>
        </p:nvSpPr>
        <p:spPr>
          <a:xfrm>
            <a:off x="210756" y="5587691"/>
            <a:ext cx="551244" cy="55124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4" name="椭圆 23"/>
          <p:cNvSpPr/>
          <p:nvPr/>
        </p:nvSpPr>
        <p:spPr>
          <a:xfrm>
            <a:off x="146185" y="5526036"/>
            <a:ext cx="674554" cy="674554"/>
          </a:xfrm>
          <a:prstGeom prst="ellips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5" name="椭圆 24"/>
          <p:cNvSpPr/>
          <p:nvPr/>
        </p:nvSpPr>
        <p:spPr>
          <a:xfrm>
            <a:off x="163131" y="5587691"/>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6" name="椭圆 25"/>
          <p:cNvSpPr/>
          <p:nvPr/>
        </p:nvSpPr>
        <p:spPr>
          <a:xfrm>
            <a:off x="641542" y="6063879"/>
            <a:ext cx="122681" cy="12268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27" name="直接连接符 26"/>
          <p:cNvCxnSpPr/>
          <p:nvPr/>
        </p:nvCxnSpPr>
        <p:spPr>
          <a:xfrm>
            <a:off x="762000" y="6138935"/>
            <a:ext cx="2708273" cy="0"/>
          </a:xfrm>
          <a:prstGeom prst="lin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28" name="椭圆 27"/>
          <p:cNvSpPr/>
          <p:nvPr/>
        </p:nvSpPr>
        <p:spPr>
          <a:xfrm>
            <a:off x="3458779" y="6091310"/>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Grp="1" noChangeAspect="1" noChangeArrowheads="1"/>
          </p:cNvPicPr>
          <p:nvPr>
            <p:ph/>
          </p:nvPr>
        </p:nvPicPr>
        <p:blipFill rotWithShape="1">
          <a:blip r:embed="rId2">
            <a:extLst>
              <a:ext uri="{28A0092B-C50C-407E-A947-70E740481C1C}">
                <a14:useLocalDpi xmlns:a14="http://schemas.microsoft.com/office/drawing/2010/main" val="0"/>
              </a:ext>
            </a:extLst>
          </a:blip>
          <a:srcRect l="37365" t="69672"/>
          <a:stretch>
            <a:fillRect/>
          </a:stretch>
        </p:blipFill>
        <p:spPr>
          <a:xfrm>
            <a:off x="3486149" y="4676775"/>
            <a:ext cx="5154613" cy="1773665"/>
          </a:xfrm>
        </p:spPr>
      </p:pic>
      <p:sp>
        <p:nvSpPr>
          <p:cNvPr id="37891" name="Rectangle 3"/>
          <p:cNvSpPr>
            <a:spLocks noChangeArrowheads="1"/>
          </p:cNvSpPr>
          <p:nvPr/>
        </p:nvSpPr>
        <p:spPr bwMode="auto">
          <a:xfrm>
            <a:off x="914552" y="1059504"/>
            <a:ext cx="2514600" cy="892552"/>
          </a:xfrm>
          <a:prstGeom prst="rect">
            <a:avLst/>
          </a:prstGeom>
        </p:spPr>
        <p:txBody>
          <a:bodyPr wrap="square">
            <a:spAutoFit/>
          </a:bodyPr>
          <a:lstStyle/>
          <a:p>
            <a:pPr>
              <a:lnSpc>
                <a:spcPct val="130000"/>
              </a:lnSpc>
            </a:pPr>
            <a:r>
              <a:rPr kumimoji="1" lang="zh-CN" altLang="en-US" sz="2000" dirty="0">
                <a:latin typeface="微软雅黑" pitchFamily="34" charset="-122"/>
                <a:ea typeface="微软雅黑" pitchFamily="34" charset="-122"/>
              </a:rPr>
              <a:t>禁止进入到提升的货叉下</a:t>
            </a:r>
          </a:p>
        </p:txBody>
      </p:sp>
      <p:sp>
        <p:nvSpPr>
          <p:cNvPr id="37892" name="Rectangle 4"/>
          <p:cNvSpPr>
            <a:spLocks noChangeArrowheads="1"/>
          </p:cNvSpPr>
          <p:nvPr/>
        </p:nvSpPr>
        <p:spPr bwMode="auto">
          <a:xfrm>
            <a:off x="946402" y="3203728"/>
            <a:ext cx="2514600" cy="892552"/>
          </a:xfrm>
          <a:prstGeom prst="rect">
            <a:avLst/>
          </a:prstGeom>
        </p:spPr>
        <p:txBody>
          <a:bodyPr wrap="square">
            <a:spAutoFit/>
          </a:bodyPr>
          <a:lstStyle/>
          <a:p>
            <a:pPr>
              <a:lnSpc>
                <a:spcPct val="130000"/>
              </a:lnSpc>
            </a:pPr>
            <a:r>
              <a:rPr kumimoji="1" lang="zh-CN" altLang="en-US" sz="2000" dirty="0">
                <a:latin typeface="微软雅黑" pitchFamily="34" charset="-122"/>
                <a:ea typeface="微软雅黑" pitchFamily="34" charset="-122"/>
              </a:rPr>
              <a:t>禁止将手足伸入到门架和车架间</a:t>
            </a:r>
          </a:p>
        </p:txBody>
      </p:sp>
      <p:sp>
        <p:nvSpPr>
          <p:cNvPr id="37893" name="Rectangle 5"/>
          <p:cNvSpPr>
            <a:spLocks noChangeArrowheads="1"/>
          </p:cNvSpPr>
          <p:nvPr/>
        </p:nvSpPr>
        <p:spPr bwMode="auto">
          <a:xfrm>
            <a:off x="1017305" y="5452379"/>
            <a:ext cx="2309094" cy="492443"/>
          </a:xfrm>
          <a:prstGeom prst="rect">
            <a:avLst/>
          </a:prstGeom>
        </p:spPr>
        <p:txBody>
          <a:bodyPr wrap="square">
            <a:spAutoFit/>
          </a:bodyPr>
          <a:lstStyle/>
          <a:p>
            <a:pPr>
              <a:lnSpc>
                <a:spcPct val="130000"/>
              </a:lnSpc>
            </a:pPr>
            <a:r>
              <a:rPr kumimoji="1" lang="zh-CN" altLang="en-US" sz="2000" dirty="0">
                <a:latin typeface="微软雅黑" pitchFamily="34" charset="-122"/>
                <a:ea typeface="微软雅黑" pitchFamily="34" charset="-122"/>
              </a:rPr>
              <a:t>禁止在货叉上载人</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597" t="38907" b="31940"/>
          <a:stretch>
            <a:fillRect/>
          </a:stretch>
        </p:blipFill>
        <p:spPr>
          <a:xfrm>
            <a:off x="3508627" y="2692548"/>
            <a:ext cx="5135563" cy="1704975"/>
          </a:xfrm>
          <a:prstGeom prst="rect">
            <a:avLst/>
          </a:prstGeom>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597" t="8597" b="62348"/>
          <a:stretch>
            <a:fillRect/>
          </a:stretch>
        </p:blipFill>
        <p:spPr>
          <a:xfrm>
            <a:off x="3495673" y="773113"/>
            <a:ext cx="5135563" cy="1699200"/>
          </a:xfrm>
          <a:prstGeom prst="rect">
            <a:avLst/>
          </a:prstGeom>
        </p:spPr>
      </p:pic>
      <p:sp>
        <p:nvSpPr>
          <p:cNvPr id="9" name="椭圆 8"/>
          <p:cNvSpPr/>
          <p:nvPr/>
        </p:nvSpPr>
        <p:spPr>
          <a:xfrm>
            <a:off x="212979" y="1365769"/>
            <a:ext cx="551244" cy="55124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0" name="椭圆 9"/>
          <p:cNvSpPr/>
          <p:nvPr/>
        </p:nvSpPr>
        <p:spPr>
          <a:xfrm>
            <a:off x="148408" y="1304114"/>
            <a:ext cx="674554" cy="674554"/>
          </a:xfrm>
          <a:prstGeom prst="ellips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椭圆 10"/>
          <p:cNvSpPr/>
          <p:nvPr/>
        </p:nvSpPr>
        <p:spPr>
          <a:xfrm>
            <a:off x="165354" y="1365769"/>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椭圆 11"/>
          <p:cNvSpPr/>
          <p:nvPr/>
        </p:nvSpPr>
        <p:spPr>
          <a:xfrm>
            <a:off x="643765" y="1841957"/>
            <a:ext cx="122681" cy="12268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764223" y="1917013"/>
            <a:ext cx="2708273" cy="0"/>
          </a:xfrm>
          <a:prstGeom prst="lin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14" name="椭圆 13"/>
          <p:cNvSpPr/>
          <p:nvPr/>
        </p:nvSpPr>
        <p:spPr>
          <a:xfrm>
            <a:off x="3461002" y="1869388"/>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 name="椭圆 14"/>
          <p:cNvSpPr/>
          <p:nvPr/>
        </p:nvSpPr>
        <p:spPr>
          <a:xfrm>
            <a:off x="212979" y="3497411"/>
            <a:ext cx="551244" cy="55124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椭圆 15"/>
          <p:cNvSpPr/>
          <p:nvPr/>
        </p:nvSpPr>
        <p:spPr>
          <a:xfrm>
            <a:off x="148408" y="3435756"/>
            <a:ext cx="674554" cy="674554"/>
          </a:xfrm>
          <a:prstGeom prst="ellips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 name="椭圆 16"/>
          <p:cNvSpPr/>
          <p:nvPr/>
        </p:nvSpPr>
        <p:spPr>
          <a:xfrm>
            <a:off x="165354" y="3497411"/>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8" name="椭圆 17"/>
          <p:cNvSpPr/>
          <p:nvPr/>
        </p:nvSpPr>
        <p:spPr>
          <a:xfrm>
            <a:off x="643765" y="3973599"/>
            <a:ext cx="122681" cy="12268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764223" y="4048655"/>
            <a:ext cx="2708273" cy="0"/>
          </a:xfrm>
          <a:prstGeom prst="lin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20" name="椭圆 19"/>
          <p:cNvSpPr/>
          <p:nvPr/>
        </p:nvSpPr>
        <p:spPr>
          <a:xfrm>
            <a:off x="3461002" y="4001030"/>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1" name="椭圆 20"/>
          <p:cNvSpPr/>
          <p:nvPr/>
        </p:nvSpPr>
        <p:spPr>
          <a:xfrm>
            <a:off x="189991" y="5407294"/>
            <a:ext cx="551244" cy="55124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2" name="椭圆 21"/>
          <p:cNvSpPr/>
          <p:nvPr/>
        </p:nvSpPr>
        <p:spPr>
          <a:xfrm>
            <a:off x="125420" y="5345639"/>
            <a:ext cx="674554" cy="674554"/>
          </a:xfrm>
          <a:prstGeom prst="ellips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3" name="椭圆 22"/>
          <p:cNvSpPr/>
          <p:nvPr/>
        </p:nvSpPr>
        <p:spPr>
          <a:xfrm>
            <a:off x="142366" y="5407294"/>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4" name="椭圆 23"/>
          <p:cNvSpPr/>
          <p:nvPr/>
        </p:nvSpPr>
        <p:spPr>
          <a:xfrm>
            <a:off x="620777" y="5883482"/>
            <a:ext cx="122681" cy="12268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25" name="直接连接符 24"/>
          <p:cNvCxnSpPr/>
          <p:nvPr/>
        </p:nvCxnSpPr>
        <p:spPr>
          <a:xfrm>
            <a:off x="741235" y="5958538"/>
            <a:ext cx="2708273" cy="0"/>
          </a:xfrm>
          <a:prstGeom prst="lin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26" name="椭圆 25"/>
          <p:cNvSpPr/>
          <p:nvPr/>
        </p:nvSpPr>
        <p:spPr>
          <a:xfrm>
            <a:off x="3438014" y="5910913"/>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ChangeArrowheads="1"/>
          </p:cNvSpPr>
          <p:nvPr/>
        </p:nvSpPr>
        <p:spPr bwMode="auto">
          <a:xfrm>
            <a:off x="870587" y="1119391"/>
            <a:ext cx="2626993" cy="892552"/>
          </a:xfrm>
          <a:prstGeom prst="rect">
            <a:avLst/>
          </a:prstGeom>
        </p:spPr>
        <p:txBody>
          <a:bodyPr wrap="square">
            <a:spAutoFit/>
          </a:bodyPr>
          <a:lstStyle/>
          <a:p>
            <a:pPr>
              <a:lnSpc>
                <a:spcPct val="130000"/>
              </a:lnSpc>
            </a:pPr>
            <a:r>
              <a:rPr kumimoji="1" lang="zh-CN" altLang="en-US" sz="2000" dirty="0">
                <a:latin typeface="微软雅黑" pitchFamily="34" charset="-122"/>
                <a:ea typeface="微软雅黑" pitchFamily="34" charset="-122"/>
              </a:rPr>
              <a:t>禁止将货叉提升停放车辆</a:t>
            </a:r>
          </a:p>
        </p:txBody>
      </p:sp>
      <p:sp>
        <p:nvSpPr>
          <p:cNvPr id="38916" name="Rectangle 4"/>
          <p:cNvSpPr>
            <a:spLocks noChangeArrowheads="1"/>
          </p:cNvSpPr>
          <p:nvPr/>
        </p:nvSpPr>
        <p:spPr bwMode="auto">
          <a:xfrm>
            <a:off x="870587" y="3190225"/>
            <a:ext cx="2503193" cy="892552"/>
          </a:xfrm>
          <a:prstGeom prst="rect">
            <a:avLst/>
          </a:prstGeom>
        </p:spPr>
        <p:txBody>
          <a:bodyPr wrap="square">
            <a:spAutoFit/>
          </a:bodyPr>
          <a:lstStyle/>
          <a:p>
            <a:pPr>
              <a:lnSpc>
                <a:spcPct val="130000"/>
              </a:lnSpc>
            </a:pPr>
            <a:r>
              <a:rPr kumimoji="1" lang="zh-CN" altLang="en-US" sz="2000" dirty="0">
                <a:latin typeface="微软雅黑" pitchFamily="34" charset="-122"/>
                <a:ea typeface="微软雅黑" pitchFamily="34" charset="-122"/>
              </a:rPr>
              <a:t>进叉时要注意里面的托盘</a:t>
            </a:r>
          </a:p>
        </p:txBody>
      </p:sp>
      <p:sp>
        <p:nvSpPr>
          <p:cNvPr id="38918" name="Rectangle 6"/>
          <p:cNvSpPr>
            <a:spLocks noChangeArrowheads="1"/>
          </p:cNvSpPr>
          <p:nvPr/>
        </p:nvSpPr>
        <p:spPr bwMode="auto">
          <a:xfrm>
            <a:off x="889252" y="5463997"/>
            <a:ext cx="2667000" cy="492443"/>
          </a:xfrm>
          <a:prstGeom prst="rect">
            <a:avLst/>
          </a:prstGeom>
        </p:spPr>
        <p:txBody>
          <a:bodyPr wrap="square">
            <a:spAutoFit/>
          </a:bodyPr>
          <a:lstStyle/>
          <a:p>
            <a:pPr>
              <a:lnSpc>
                <a:spcPct val="130000"/>
              </a:lnSpc>
            </a:pPr>
            <a:r>
              <a:rPr kumimoji="1" lang="zh-CN" altLang="en-US" sz="2000" dirty="0">
                <a:latin typeface="微软雅黑" pitchFamily="34" charset="-122"/>
                <a:ea typeface="微软雅黑" pitchFamily="34" charset="-122"/>
              </a:rPr>
              <a:t>要注意货物的背后</a:t>
            </a:r>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33964" t="66740"/>
          <a:stretch>
            <a:fillRect/>
          </a:stretch>
        </p:blipFill>
        <p:spPr>
          <a:xfrm>
            <a:off x="3484954" y="4418488"/>
            <a:ext cx="5155809" cy="1788369"/>
          </a:xfrm>
          <a:prstGeom prst="rect">
            <a:avLst/>
          </a:prstGeom>
        </p:spPr>
      </p:pic>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33964" t="33798" b="35025"/>
          <a:stretch>
            <a:fillRect/>
          </a:stretch>
        </p:blipFill>
        <p:spPr>
          <a:xfrm>
            <a:off x="3489960" y="2552842"/>
            <a:ext cx="5155809" cy="1676400"/>
          </a:xfrm>
          <a:prstGeom prst="rect">
            <a:avLst/>
          </a:prstGeom>
        </p:spPr>
      </p:pic>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l="34061" b="68493"/>
          <a:stretch>
            <a:fillRect/>
          </a:stretch>
        </p:blipFill>
        <p:spPr>
          <a:xfrm>
            <a:off x="3497580" y="669494"/>
            <a:ext cx="5148189" cy="1694103"/>
          </a:xfrm>
          <a:prstGeom prst="rect">
            <a:avLst/>
          </a:prstGeom>
        </p:spPr>
      </p:pic>
      <p:sp>
        <p:nvSpPr>
          <p:cNvPr id="11" name="椭圆 10"/>
          <p:cNvSpPr/>
          <p:nvPr/>
        </p:nvSpPr>
        <p:spPr>
          <a:xfrm>
            <a:off x="212979" y="1365769"/>
            <a:ext cx="551244" cy="55124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椭圆 11"/>
          <p:cNvSpPr/>
          <p:nvPr/>
        </p:nvSpPr>
        <p:spPr>
          <a:xfrm>
            <a:off x="148408" y="1304114"/>
            <a:ext cx="674554" cy="674554"/>
          </a:xfrm>
          <a:prstGeom prst="ellips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椭圆 12"/>
          <p:cNvSpPr/>
          <p:nvPr/>
        </p:nvSpPr>
        <p:spPr>
          <a:xfrm>
            <a:off x="165354" y="1365769"/>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椭圆 13"/>
          <p:cNvSpPr/>
          <p:nvPr/>
        </p:nvSpPr>
        <p:spPr>
          <a:xfrm>
            <a:off x="643765" y="1841957"/>
            <a:ext cx="122681" cy="12268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764223" y="1917013"/>
            <a:ext cx="2708273" cy="0"/>
          </a:xfrm>
          <a:prstGeom prst="lin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16" name="椭圆 15"/>
          <p:cNvSpPr/>
          <p:nvPr/>
        </p:nvSpPr>
        <p:spPr>
          <a:xfrm>
            <a:off x="3461002" y="1869388"/>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 name="椭圆 16"/>
          <p:cNvSpPr/>
          <p:nvPr/>
        </p:nvSpPr>
        <p:spPr>
          <a:xfrm>
            <a:off x="212979" y="3497411"/>
            <a:ext cx="551244" cy="55124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8" name="椭圆 17"/>
          <p:cNvSpPr/>
          <p:nvPr/>
        </p:nvSpPr>
        <p:spPr>
          <a:xfrm>
            <a:off x="148408" y="3435756"/>
            <a:ext cx="674554" cy="674554"/>
          </a:xfrm>
          <a:prstGeom prst="ellips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9" name="椭圆 18"/>
          <p:cNvSpPr/>
          <p:nvPr/>
        </p:nvSpPr>
        <p:spPr>
          <a:xfrm>
            <a:off x="165354" y="3497411"/>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0" name="椭圆 19"/>
          <p:cNvSpPr/>
          <p:nvPr/>
        </p:nvSpPr>
        <p:spPr>
          <a:xfrm>
            <a:off x="643765" y="3973599"/>
            <a:ext cx="122681" cy="12268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764223" y="4048655"/>
            <a:ext cx="2708273" cy="0"/>
          </a:xfrm>
          <a:prstGeom prst="lin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22" name="椭圆 21"/>
          <p:cNvSpPr/>
          <p:nvPr/>
        </p:nvSpPr>
        <p:spPr>
          <a:xfrm>
            <a:off x="3461002" y="4001030"/>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3" name="椭圆 22"/>
          <p:cNvSpPr/>
          <p:nvPr/>
        </p:nvSpPr>
        <p:spPr>
          <a:xfrm>
            <a:off x="189991" y="5407294"/>
            <a:ext cx="551244" cy="55124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4" name="椭圆 23"/>
          <p:cNvSpPr/>
          <p:nvPr/>
        </p:nvSpPr>
        <p:spPr>
          <a:xfrm>
            <a:off x="125420" y="5345639"/>
            <a:ext cx="674554" cy="674554"/>
          </a:xfrm>
          <a:prstGeom prst="ellips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5" name="椭圆 24"/>
          <p:cNvSpPr/>
          <p:nvPr/>
        </p:nvSpPr>
        <p:spPr>
          <a:xfrm>
            <a:off x="142366" y="5407294"/>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6" name="椭圆 25"/>
          <p:cNvSpPr/>
          <p:nvPr/>
        </p:nvSpPr>
        <p:spPr>
          <a:xfrm>
            <a:off x="620777" y="5883482"/>
            <a:ext cx="122681" cy="12268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27" name="直接连接符 26"/>
          <p:cNvCxnSpPr/>
          <p:nvPr/>
        </p:nvCxnSpPr>
        <p:spPr>
          <a:xfrm>
            <a:off x="741235" y="5958538"/>
            <a:ext cx="2708273" cy="0"/>
          </a:xfrm>
          <a:prstGeom prst="line">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28" name="椭圆 27"/>
          <p:cNvSpPr/>
          <p:nvPr/>
        </p:nvSpPr>
        <p:spPr>
          <a:xfrm>
            <a:off x="3438014" y="5910913"/>
            <a:ext cx="95250" cy="95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rcRect l="6273" t="2825" r="29102"/>
          <a:stretch>
            <a:fillRect/>
          </a:stretch>
        </p:blipFill>
        <p:spPr>
          <a:xfrm>
            <a:off x="3327056" y="1381695"/>
            <a:ext cx="2489887" cy="2489886"/>
          </a:xfrm>
          <a:custGeom>
            <a:avLst/>
            <a:gdLst>
              <a:gd name="connsiteX0" fmla="*/ 1907060 w 3814120"/>
              <a:gd name="connsiteY0" fmla="*/ 0 h 3814119"/>
              <a:gd name="connsiteX1" fmla="*/ 3814120 w 3814120"/>
              <a:gd name="connsiteY1" fmla="*/ 1907060 h 3814119"/>
              <a:gd name="connsiteX2" fmla="*/ 2102046 w 3814120"/>
              <a:gd name="connsiteY2" fmla="*/ 3804274 h 3814119"/>
              <a:gd name="connsiteX3" fmla="*/ 1907080 w 3814120"/>
              <a:gd name="connsiteY3" fmla="*/ 3814119 h 3814119"/>
              <a:gd name="connsiteX4" fmla="*/ 1907041 w 3814120"/>
              <a:gd name="connsiteY4" fmla="*/ 3814119 h 3814119"/>
              <a:gd name="connsiteX5" fmla="*/ 1712075 w 3814120"/>
              <a:gd name="connsiteY5" fmla="*/ 3804274 h 3814119"/>
              <a:gd name="connsiteX6" fmla="*/ 0 w 3814120"/>
              <a:gd name="connsiteY6" fmla="*/ 1907060 h 3814119"/>
              <a:gd name="connsiteX7" fmla="*/ 1907060 w 3814120"/>
              <a:gd name="connsiteY7" fmla="*/ 0 h 381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4120" h="3814119">
                <a:moveTo>
                  <a:pt x="1907060" y="0"/>
                </a:moveTo>
                <a:cubicBezTo>
                  <a:pt x="2960300" y="0"/>
                  <a:pt x="3814120" y="853820"/>
                  <a:pt x="3814120" y="1907060"/>
                </a:cubicBezTo>
                <a:cubicBezTo>
                  <a:pt x="3814120" y="2894473"/>
                  <a:pt x="3063693" y="3706614"/>
                  <a:pt x="2102046" y="3804274"/>
                </a:cubicBezTo>
                <a:lnTo>
                  <a:pt x="1907080" y="3814119"/>
                </a:lnTo>
                <a:lnTo>
                  <a:pt x="1907041" y="3814119"/>
                </a:lnTo>
                <a:lnTo>
                  <a:pt x="1712075" y="3804274"/>
                </a:lnTo>
                <a:cubicBezTo>
                  <a:pt x="750428" y="3706614"/>
                  <a:pt x="0" y="2894473"/>
                  <a:pt x="0" y="1907060"/>
                </a:cubicBezTo>
                <a:cubicBezTo>
                  <a:pt x="0" y="853820"/>
                  <a:pt x="853820" y="0"/>
                  <a:pt x="1907060" y="0"/>
                </a:cubicBezTo>
                <a:close/>
              </a:path>
            </a:pathLst>
          </a:custGeom>
        </p:spPr>
      </p:pic>
      <p:sp>
        <p:nvSpPr>
          <p:cNvPr id="10" name="椭圆 9"/>
          <p:cNvSpPr/>
          <p:nvPr/>
        </p:nvSpPr>
        <p:spPr>
          <a:xfrm>
            <a:off x="3138616" y="1200463"/>
            <a:ext cx="2866767" cy="2866767"/>
          </a:xfrm>
          <a:prstGeom prst="ellipse">
            <a:avLst/>
          </a:prstGeom>
          <a:no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弧形 10"/>
          <p:cNvSpPr/>
          <p:nvPr/>
        </p:nvSpPr>
        <p:spPr>
          <a:xfrm>
            <a:off x="3531458" y="1580432"/>
            <a:ext cx="2081084" cy="2081084"/>
          </a:xfrm>
          <a:prstGeom prst="arc">
            <a:avLst>
              <a:gd name="adj1" fmla="val 16200000"/>
              <a:gd name="adj2" fmla="val 5359835"/>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2" name="椭圆 11"/>
          <p:cNvSpPr/>
          <p:nvPr/>
        </p:nvSpPr>
        <p:spPr>
          <a:xfrm>
            <a:off x="4551404" y="1510410"/>
            <a:ext cx="140043" cy="1400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椭圆 12"/>
          <p:cNvSpPr/>
          <p:nvPr/>
        </p:nvSpPr>
        <p:spPr>
          <a:xfrm>
            <a:off x="4519484" y="3609000"/>
            <a:ext cx="105032" cy="10503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弧形 13"/>
          <p:cNvSpPr/>
          <p:nvPr/>
        </p:nvSpPr>
        <p:spPr>
          <a:xfrm>
            <a:off x="3587063" y="1720475"/>
            <a:ext cx="1864842" cy="1864842"/>
          </a:xfrm>
          <a:prstGeom prst="arc">
            <a:avLst>
              <a:gd name="adj1" fmla="val 6845248"/>
              <a:gd name="adj2" fmla="val 14891915"/>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5" name="椭圆 14"/>
          <p:cNvSpPr/>
          <p:nvPr/>
        </p:nvSpPr>
        <p:spPr>
          <a:xfrm>
            <a:off x="4058165" y="3439611"/>
            <a:ext cx="105032" cy="10503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椭圆 15"/>
          <p:cNvSpPr/>
          <p:nvPr/>
        </p:nvSpPr>
        <p:spPr>
          <a:xfrm>
            <a:off x="4128186" y="1755487"/>
            <a:ext cx="70022" cy="7002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 name="弧形 16"/>
          <p:cNvSpPr/>
          <p:nvPr/>
        </p:nvSpPr>
        <p:spPr>
          <a:xfrm>
            <a:off x="3761497" y="1849190"/>
            <a:ext cx="1543618" cy="1543618"/>
          </a:xfrm>
          <a:prstGeom prst="arc">
            <a:avLst>
              <a:gd name="adj1" fmla="val 3486681"/>
              <a:gd name="adj2" fmla="val 0"/>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8" name="椭圆 17"/>
          <p:cNvSpPr/>
          <p:nvPr/>
        </p:nvSpPr>
        <p:spPr>
          <a:xfrm>
            <a:off x="5263050" y="2582874"/>
            <a:ext cx="70022" cy="7002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9" name="椭圆 18"/>
          <p:cNvSpPr/>
          <p:nvPr/>
        </p:nvSpPr>
        <p:spPr>
          <a:xfrm>
            <a:off x="4905863" y="3244862"/>
            <a:ext cx="70022" cy="7002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3733490" y="1849016"/>
            <a:ext cx="1581150" cy="1569660"/>
          </a:xfrm>
          <a:prstGeom prst="rect">
            <a:avLst/>
          </a:prstGeom>
          <a:noFill/>
        </p:spPr>
        <p:txBody>
          <a:bodyPr wrap="square" rtlCol="0">
            <a:spAutoFit/>
          </a:bodyPr>
          <a:lstStyle/>
          <a:p>
            <a:pPr algn="ctr"/>
            <a:r>
              <a:rPr lang="en-US" altLang="zh-CN" sz="9600" b="1" dirty="0">
                <a:solidFill>
                  <a:schemeClr val="bg1"/>
                </a:solidFill>
              </a:rPr>
              <a:t>6</a:t>
            </a:r>
            <a:endParaRPr lang="zh-CN" altLang="en-US" sz="9600" b="1" dirty="0">
              <a:solidFill>
                <a:schemeClr val="bg1"/>
              </a:solidFill>
            </a:endParaRPr>
          </a:p>
        </p:txBody>
      </p:sp>
      <p:sp>
        <p:nvSpPr>
          <p:cNvPr id="3" name="矩形 2"/>
          <p:cNvSpPr/>
          <p:nvPr/>
        </p:nvSpPr>
        <p:spPr>
          <a:xfrm>
            <a:off x="1940510" y="4797419"/>
            <a:ext cx="5262979" cy="646331"/>
          </a:xfrm>
          <a:prstGeom prst="rect">
            <a:avLst/>
          </a:prstGeom>
        </p:spPr>
        <p:txBody>
          <a:bodyPr wrap="none">
            <a:spAutoFit/>
          </a:bodyPr>
          <a:lstStyle/>
          <a:p>
            <a:pPr>
              <a:buFont typeface="Wingdings" charset="2"/>
              <a:buNone/>
            </a:pPr>
            <a:r>
              <a:rPr lang="zh-CN" altLang="en-US" sz="3600" b="1" dirty="0">
                <a:latin typeface="微软雅黑" pitchFamily="34" charset="-122"/>
                <a:ea typeface="微软雅黑" pitchFamily="34" charset="-122"/>
              </a:rPr>
              <a:t>电动叉车操作及维护要求</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06511" y="4353059"/>
            <a:ext cx="3614208" cy="1482811"/>
          </a:xfrm>
          <a:prstGeom prst="rect">
            <a:avLst/>
          </a:prstGeom>
          <a:noFill/>
          <a:ln w="28575">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 name="矩形 1"/>
          <p:cNvSpPr/>
          <p:nvPr/>
        </p:nvSpPr>
        <p:spPr>
          <a:xfrm>
            <a:off x="1106511" y="1503825"/>
            <a:ext cx="3614208" cy="1482811"/>
          </a:xfrm>
          <a:prstGeom prst="rect">
            <a:avLst/>
          </a:prstGeom>
          <a:noFill/>
          <a:ln w="28575">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40962" name="Picture 2"/>
          <p:cNvPicPr>
            <a:picLocks noGrp="1" noChangeAspect="1" noChangeArrowheads="1"/>
          </p:cNvPicPr>
          <p:nvPr>
            <p:ph/>
          </p:nvPr>
        </p:nvPicPr>
        <p:blipFill rotWithShape="1">
          <a:blip r:embed="rId2">
            <a:extLst>
              <a:ext uri="{28A0092B-C50C-407E-A947-70E740481C1C}">
                <a14:useLocalDpi xmlns:a14="http://schemas.microsoft.com/office/drawing/2010/main" val="0"/>
              </a:ext>
            </a:extLst>
          </a:blip>
          <a:srcRect l="47766" t="54315" r="2985"/>
          <a:stretch>
            <a:fillRect/>
          </a:stretch>
        </p:blipFill>
        <p:spPr>
          <a:xfrm>
            <a:off x="4580238" y="3764692"/>
            <a:ext cx="4053016" cy="2671796"/>
          </a:xfrm>
        </p:spPr>
      </p:pic>
      <p:sp>
        <p:nvSpPr>
          <p:cNvPr id="40967" name="WordArt 5"/>
          <p:cNvSpPr>
            <a:spLocks noChangeArrowheads="1" noChangeShapeType="1" noTextEdit="1"/>
          </p:cNvSpPr>
          <p:nvPr/>
        </p:nvSpPr>
        <p:spPr bwMode="auto">
          <a:xfrm>
            <a:off x="2723028" y="198919"/>
            <a:ext cx="3589178" cy="685800"/>
          </a:xfrm>
          <a:prstGeom prst="rect">
            <a:avLst/>
          </a:prstGeom>
        </p:spPr>
        <p:txBody>
          <a:bodyPr wrap="none" fromWordArt="1">
            <a:prstTxWarp prst="textPlain">
              <a:avLst>
                <a:gd name="adj" fmla="val 50000"/>
              </a:avLst>
            </a:prstTxWarp>
          </a:bodyPr>
          <a:lstStyle/>
          <a:p>
            <a:pPr algn="ctr">
              <a:buFont typeface="Wingdings" charset="2"/>
              <a:buNone/>
            </a:pPr>
            <a:endParaRPr lang="zh-CN" altLang="en-US" sz="3600" b="1" kern="10" dirty="0">
              <a:ln w="19050">
                <a:solidFill>
                  <a:srgbClr val="99CCFF"/>
                </a:solidFill>
                <a:round/>
              </a:ln>
              <a:solidFill>
                <a:srgbClr val="C00000"/>
              </a:solidFill>
              <a:latin typeface="微软雅黑" pitchFamily="34" charset="-122"/>
              <a:ea typeface="微软雅黑" pitchFamily="34" charset="-122"/>
            </a:endParaRPr>
          </a:p>
        </p:txBody>
      </p:sp>
      <p:sp>
        <p:nvSpPr>
          <p:cNvPr id="40964" name="Rectangle 6"/>
          <p:cNvSpPr>
            <a:spLocks noChangeArrowheads="1"/>
          </p:cNvSpPr>
          <p:nvPr/>
        </p:nvSpPr>
        <p:spPr bwMode="auto">
          <a:xfrm>
            <a:off x="1427715" y="4641998"/>
            <a:ext cx="2971800" cy="892552"/>
          </a:xfrm>
          <a:prstGeom prst="rect">
            <a:avLst/>
          </a:prstGeom>
        </p:spPr>
        <p:txBody>
          <a:bodyPr wrap="square">
            <a:spAutoFit/>
          </a:bodyPr>
          <a:lstStyle/>
          <a:p>
            <a:pPr>
              <a:lnSpc>
                <a:spcPct val="130000"/>
              </a:lnSpc>
            </a:pPr>
            <a:r>
              <a:rPr kumimoji="1" lang="zh-CN" altLang="en-US" sz="2000" dirty="0">
                <a:latin typeface="微软雅黑" pitchFamily="34" charset="-122"/>
                <a:ea typeface="微软雅黑" pitchFamily="34" charset="-122"/>
              </a:rPr>
              <a:t>在转弯时不要向后切换方向行驶</a:t>
            </a:r>
          </a:p>
        </p:txBody>
      </p:sp>
      <p:sp>
        <p:nvSpPr>
          <p:cNvPr id="40965" name="Rectangle 7"/>
          <p:cNvSpPr>
            <a:spLocks noChangeArrowheads="1"/>
          </p:cNvSpPr>
          <p:nvPr/>
        </p:nvSpPr>
        <p:spPr bwMode="auto">
          <a:xfrm>
            <a:off x="1556129" y="1999008"/>
            <a:ext cx="2566252" cy="492443"/>
          </a:xfrm>
          <a:prstGeom prst="rect">
            <a:avLst/>
          </a:prstGeom>
        </p:spPr>
        <p:txBody>
          <a:bodyPr wrap="square">
            <a:spAutoFit/>
          </a:bodyPr>
          <a:lstStyle/>
          <a:p>
            <a:pPr>
              <a:lnSpc>
                <a:spcPct val="130000"/>
              </a:lnSpc>
            </a:pPr>
            <a:r>
              <a:rPr kumimoji="1" lang="zh-CN" altLang="en-US" sz="2000" dirty="0">
                <a:latin typeface="微软雅黑" pitchFamily="34" charset="-122"/>
                <a:ea typeface="微软雅黑" pitchFamily="34" charset="-122"/>
              </a:rPr>
              <a:t>不要进行勉强驾驶</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660" t="8677" r="8290" b="47375"/>
          <a:stretch>
            <a:fillRect/>
          </a:stretch>
        </p:blipFill>
        <p:spPr>
          <a:xfrm>
            <a:off x="4571999" y="1075457"/>
            <a:ext cx="4068763" cy="2570206"/>
          </a:xfrm>
          <a:prstGeom prst="rect">
            <a:avLst/>
          </a:prstGeom>
        </p:spPr>
      </p:pic>
      <p:sp>
        <p:nvSpPr>
          <p:cNvPr id="3" name="椭圆 2"/>
          <p:cNvSpPr/>
          <p:nvPr/>
        </p:nvSpPr>
        <p:spPr>
          <a:xfrm>
            <a:off x="4291748" y="1422895"/>
            <a:ext cx="161859" cy="1618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椭圆 10"/>
          <p:cNvSpPr/>
          <p:nvPr/>
        </p:nvSpPr>
        <p:spPr>
          <a:xfrm>
            <a:off x="1244447" y="2905098"/>
            <a:ext cx="244846" cy="24484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椭圆 12"/>
          <p:cNvSpPr/>
          <p:nvPr/>
        </p:nvSpPr>
        <p:spPr>
          <a:xfrm>
            <a:off x="1250644" y="5729399"/>
            <a:ext cx="244846" cy="24484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椭圆 13"/>
          <p:cNvSpPr/>
          <p:nvPr/>
        </p:nvSpPr>
        <p:spPr>
          <a:xfrm>
            <a:off x="4291748" y="4272129"/>
            <a:ext cx="161859" cy="1618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 name="矩形 3"/>
          <p:cNvSpPr/>
          <p:nvPr/>
        </p:nvSpPr>
        <p:spPr>
          <a:xfrm>
            <a:off x="3043376" y="106451"/>
            <a:ext cx="3057247" cy="523220"/>
          </a:xfrm>
          <a:prstGeom prst="rect">
            <a:avLst/>
          </a:prstGeom>
        </p:spPr>
        <p:txBody>
          <a:bodyPr/>
          <a:lstStyle/>
          <a:p>
            <a:pPr algn="ctr"/>
            <a:r>
              <a:rPr lang="zh-CN" altLang="en-US" sz="2800" b="1" dirty="0">
                <a:latin typeface="微软雅黑" pitchFamily="34" charset="-122"/>
                <a:ea typeface="微软雅黑" pitchFamily="34" charset="-122"/>
                <a:cs typeface="ＭＳ Ｐゴシック" charset="-128"/>
              </a:rPr>
              <a:t>蓄电池叉车的操作</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080753" y="2726365"/>
            <a:ext cx="3614208" cy="1482811"/>
          </a:xfrm>
          <a:prstGeom prst="rect">
            <a:avLst/>
          </a:prstGeom>
          <a:noFill/>
          <a:ln w="28575">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 name="椭圆 14"/>
          <p:cNvSpPr/>
          <p:nvPr/>
        </p:nvSpPr>
        <p:spPr>
          <a:xfrm>
            <a:off x="4265990" y="2645435"/>
            <a:ext cx="161859" cy="1618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椭圆 15"/>
          <p:cNvSpPr/>
          <p:nvPr/>
        </p:nvSpPr>
        <p:spPr>
          <a:xfrm>
            <a:off x="1218689" y="4089790"/>
            <a:ext cx="244846" cy="24484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 name="矩形 16"/>
          <p:cNvSpPr/>
          <p:nvPr/>
        </p:nvSpPr>
        <p:spPr>
          <a:xfrm>
            <a:off x="1080753" y="4801538"/>
            <a:ext cx="3614208" cy="1482811"/>
          </a:xfrm>
          <a:prstGeom prst="rect">
            <a:avLst/>
          </a:prstGeom>
          <a:noFill/>
          <a:ln w="28575">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8" name="椭圆 17"/>
          <p:cNvSpPr/>
          <p:nvPr/>
        </p:nvSpPr>
        <p:spPr>
          <a:xfrm>
            <a:off x="4265990" y="4720608"/>
            <a:ext cx="161859" cy="1618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9" name="椭圆 18"/>
          <p:cNvSpPr/>
          <p:nvPr/>
        </p:nvSpPr>
        <p:spPr>
          <a:xfrm>
            <a:off x="1218689" y="6164963"/>
            <a:ext cx="244846" cy="24484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矩形 10"/>
          <p:cNvSpPr/>
          <p:nvPr/>
        </p:nvSpPr>
        <p:spPr>
          <a:xfrm>
            <a:off x="1080753" y="681489"/>
            <a:ext cx="3614208" cy="1482811"/>
          </a:xfrm>
          <a:prstGeom prst="rect">
            <a:avLst/>
          </a:prstGeom>
          <a:noFill/>
          <a:ln w="28575">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椭圆 11"/>
          <p:cNvSpPr/>
          <p:nvPr/>
        </p:nvSpPr>
        <p:spPr>
          <a:xfrm>
            <a:off x="4265990" y="600559"/>
            <a:ext cx="161859" cy="1618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椭圆 12"/>
          <p:cNvSpPr/>
          <p:nvPr/>
        </p:nvSpPr>
        <p:spPr>
          <a:xfrm>
            <a:off x="1218689" y="2044914"/>
            <a:ext cx="244846" cy="24484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41986" name="Picture 2"/>
          <p:cNvPicPr>
            <a:picLocks noGrp="1" noChangeAspect="1" noChangeArrowheads="1"/>
          </p:cNvPicPr>
          <p:nvPr>
            <p:ph/>
          </p:nvPr>
        </p:nvPicPr>
        <p:blipFill rotWithShape="1">
          <a:blip r:embed="rId2">
            <a:extLst>
              <a:ext uri="{28A0092B-C50C-407E-A947-70E740481C1C}">
                <a14:useLocalDpi xmlns:a14="http://schemas.microsoft.com/office/drawing/2010/main" val="0"/>
              </a:ext>
            </a:extLst>
          </a:blip>
          <a:srcRect l="45779" t="69778" r="2484"/>
          <a:stretch>
            <a:fillRect/>
          </a:stretch>
        </p:blipFill>
        <p:spPr>
          <a:xfrm>
            <a:off x="4564661" y="4690059"/>
            <a:ext cx="4076102" cy="1767472"/>
          </a:xfrm>
        </p:spPr>
      </p:pic>
      <p:sp>
        <p:nvSpPr>
          <p:cNvPr id="41987" name="Rectangle 3"/>
          <p:cNvSpPr>
            <a:spLocks noChangeArrowheads="1"/>
          </p:cNvSpPr>
          <p:nvPr/>
        </p:nvSpPr>
        <p:spPr bwMode="auto">
          <a:xfrm>
            <a:off x="1341112" y="1155345"/>
            <a:ext cx="2819400" cy="492443"/>
          </a:xfrm>
          <a:prstGeom prst="rect">
            <a:avLst/>
          </a:prstGeom>
        </p:spPr>
        <p:txBody>
          <a:bodyPr wrap="square">
            <a:spAutoFit/>
          </a:bodyPr>
          <a:lstStyle/>
          <a:p>
            <a:pPr>
              <a:lnSpc>
                <a:spcPct val="130000"/>
              </a:lnSpc>
            </a:pPr>
            <a:r>
              <a:rPr kumimoji="1" lang="zh-CN" altLang="en-US" sz="2000" dirty="0">
                <a:latin typeface="微软雅黑" pitchFamily="34" charset="-122"/>
                <a:ea typeface="微软雅黑" pitchFamily="34" charset="-122"/>
              </a:rPr>
              <a:t>要充分注意周围的状态。</a:t>
            </a:r>
          </a:p>
        </p:txBody>
      </p:sp>
      <p:sp>
        <p:nvSpPr>
          <p:cNvPr id="41988" name="Rectangle 4"/>
          <p:cNvSpPr>
            <a:spLocks noChangeArrowheads="1"/>
          </p:cNvSpPr>
          <p:nvPr/>
        </p:nvSpPr>
        <p:spPr bwMode="auto">
          <a:xfrm>
            <a:off x="1301076" y="3029798"/>
            <a:ext cx="3173562" cy="892552"/>
          </a:xfrm>
          <a:prstGeom prst="rect">
            <a:avLst/>
          </a:prstGeom>
        </p:spPr>
        <p:txBody>
          <a:bodyPr wrap="square">
            <a:spAutoFit/>
          </a:bodyPr>
          <a:lstStyle/>
          <a:p>
            <a:pPr>
              <a:lnSpc>
                <a:spcPct val="130000"/>
              </a:lnSpc>
            </a:pPr>
            <a:r>
              <a:rPr kumimoji="1" lang="zh-CN" altLang="en-US" sz="2000" dirty="0">
                <a:latin typeface="微软雅黑" pitchFamily="34" charset="-122"/>
                <a:ea typeface="微软雅黑" pitchFamily="34" charset="-122"/>
              </a:rPr>
              <a:t>不要在过度放电的状态下使用叉车。</a:t>
            </a:r>
          </a:p>
        </p:txBody>
      </p:sp>
      <p:sp>
        <p:nvSpPr>
          <p:cNvPr id="41989" name="Rectangle 5"/>
          <p:cNvSpPr>
            <a:spLocks noChangeArrowheads="1"/>
          </p:cNvSpPr>
          <p:nvPr/>
        </p:nvSpPr>
        <p:spPr bwMode="auto">
          <a:xfrm>
            <a:off x="1260607" y="5099229"/>
            <a:ext cx="3124200" cy="892552"/>
          </a:xfrm>
          <a:prstGeom prst="rect">
            <a:avLst/>
          </a:prstGeom>
        </p:spPr>
        <p:txBody>
          <a:bodyPr wrap="square">
            <a:spAutoFit/>
          </a:bodyPr>
          <a:lstStyle/>
          <a:p>
            <a:pPr>
              <a:lnSpc>
                <a:spcPct val="130000"/>
              </a:lnSpc>
            </a:pPr>
            <a:r>
              <a:rPr kumimoji="1" lang="zh-CN" altLang="en-US" sz="2000" dirty="0">
                <a:latin typeface="微软雅黑" pitchFamily="34" charset="-122"/>
                <a:ea typeface="微软雅黑" pitchFamily="34" charset="-122"/>
              </a:rPr>
              <a:t>要定期检查蓄电池的电解液位和比重。</a:t>
            </a:r>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905" t="38861" r="1443" b="31823"/>
          <a:stretch>
            <a:fillRect/>
          </a:stretch>
        </p:blipFill>
        <p:spPr>
          <a:xfrm>
            <a:off x="4568825" y="2632659"/>
            <a:ext cx="4086225" cy="1714500"/>
          </a:xfrm>
          <a:prstGeom prst="rect">
            <a:avLst/>
          </a:prstGeom>
        </p:spPr>
      </p:pic>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021" t="7879" r="1673" b="62806"/>
          <a:stretch>
            <a:fillRect/>
          </a:stretch>
        </p:blipFill>
        <p:spPr>
          <a:xfrm>
            <a:off x="4583113" y="575259"/>
            <a:ext cx="4057650" cy="1714501"/>
          </a:xfrm>
          <a:prstGeom prst="rect">
            <a:avLst/>
          </a:prstGeom>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p:nvPr/>
        </p:nvSpPr>
        <p:spPr>
          <a:xfrm>
            <a:off x="4264737" y="2759338"/>
            <a:ext cx="161859" cy="1618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椭圆 15"/>
          <p:cNvSpPr/>
          <p:nvPr/>
        </p:nvSpPr>
        <p:spPr>
          <a:xfrm>
            <a:off x="1217436" y="4203693"/>
            <a:ext cx="244846" cy="24484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矩形 13"/>
          <p:cNvSpPr/>
          <p:nvPr/>
        </p:nvSpPr>
        <p:spPr>
          <a:xfrm>
            <a:off x="1079500" y="2840268"/>
            <a:ext cx="3614208" cy="1482811"/>
          </a:xfrm>
          <a:prstGeom prst="rect">
            <a:avLst/>
          </a:prstGeom>
          <a:noFill/>
          <a:ln w="28575">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 name="矩形 16"/>
          <p:cNvSpPr/>
          <p:nvPr/>
        </p:nvSpPr>
        <p:spPr>
          <a:xfrm>
            <a:off x="1079500" y="4777767"/>
            <a:ext cx="3614208" cy="1482811"/>
          </a:xfrm>
          <a:prstGeom prst="rect">
            <a:avLst/>
          </a:prstGeom>
          <a:noFill/>
          <a:ln w="28575">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8" name="椭圆 17"/>
          <p:cNvSpPr/>
          <p:nvPr/>
        </p:nvSpPr>
        <p:spPr>
          <a:xfrm>
            <a:off x="4264737" y="4696837"/>
            <a:ext cx="161859" cy="1618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9" name="椭圆 18"/>
          <p:cNvSpPr/>
          <p:nvPr/>
        </p:nvSpPr>
        <p:spPr>
          <a:xfrm>
            <a:off x="1217436" y="6141192"/>
            <a:ext cx="244846" cy="24484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矩形 10"/>
          <p:cNvSpPr/>
          <p:nvPr/>
        </p:nvSpPr>
        <p:spPr>
          <a:xfrm>
            <a:off x="1080753" y="915656"/>
            <a:ext cx="3614208" cy="1482811"/>
          </a:xfrm>
          <a:prstGeom prst="rect">
            <a:avLst/>
          </a:prstGeom>
          <a:noFill/>
          <a:ln w="28575">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椭圆 11"/>
          <p:cNvSpPr/>
          <p:nvPr/>
        </p:nvSpPr>
        <p:spPr>
          <a:xfrm>
            <a:off x="4265990" y="834726"/>
            <a:ext cx="161859" cy="1618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椭圆 12"/>
          <p:cNvSpPr/>
          <p:nvPr/>
        </p:nvSpPr>
        <p:spPr>
          <a:xfrm>
            <a:off x="1218689" y="2279081"/>
            <a:ext cx="244846" cy="24484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43010" name="Picture 2"/>
          <p:cNvPicPr>
            <a:picLocks noGrp="1" noChangeAspect="1" noChangeArrowheads="1"/>
          </p:cNvPicPr>
          <p:nvPr>
            <p:ph/>
          </p:nvPr>
        </p:nvPicPr>
        <p:blipFill rotWithShape="1">
          <a:blip r:embed="rId2">
            <a:extLst>
              <a:ext uri="{28A0092B-C50C-407E-A947-70E740481C1C}">
                <a14:useLocalDpi xmlns:a14="http://schemas.microsoft.com/office/drawing/2010/main" val="0"/>
              </a:ext>
            </a:extLst>
          </a:blip>
          <a:srcRect l="49646" t="69223" r="933"/>
          <a:stretch>
            <a:fillRect/>
          </a:stretch>
        </p:blipFill>
        <p:spPr>
          <a:xfrm>
            <a:off x="4581525" y="4648200"/>
            <a:ext cx="4067175" cy="1799938"/>
          </a:xfrm>
        </p:spPr>
      </p:pic>
      <p:sp>
        <p:nvSpPr>
          <p:cNvPr id="43011" name="Rectangle 3"/>
          <p:cNvSpPr>
            <a:spLocks noChangeArrowheads="1"/>
          </p:cNvSpPr>
          <p:nvPr/>
        </p:nvSpPr>
        <p:spPr bwMode="auto">
          <a:xfrm>
            <a:off x="1339859" y="5101893"/>
            <a:ext cx="3124200" cy="892552"/>
          </a:xfrm>
          <a:prstGeom prst="rect">
            <a:avLst/>
          </a:prstGeom>
        </p:spPr>
        <p:txBody>
          <a:bodyPr wrap="square">
            <a:spAutoFit/>
          </a:bodyPr>
          <a:lstStyle/>
          <a:p>
            <a:pPr>
              <a:lnSpc>
                <a:spcPct val="130000"/>
              </a:lnSpc>
            </a:pPr>
            <a:r>
              <a:rPr kumimoji="1" lang="zh-CN" altLang="en-US" sz="2000" dirty="0">
                <a:latin typeface="微软雅黑" pitchFamily="34" charset="-122"/>
                <a:ea typeface="微软雅黑" pitchFamily="34" charset="-122"/>
              </a:rPr>
              <a:t>蓄电池放电后要立即进行充电。</a:t>
            </a:r>
          </a:p>
        </p:txBody>
      </p:sp>
      <p:sp>
        <p:nvSpPr>
          <p:cNvPr id="43012" name="Rectangle 4"/>
          <p:cNvSpPr>
            <a:spLocks noChangeArrowheads="1"/>
          </p:cNvSpPr>
          <p:nvPr/>
        </p:nvSpPr>
        <p:spPr bwMode="auto">
          <a:xfrm>
            <a:off x="1339859" y="3117318"/>
            <a:ext cx="2819400" cy="892552"/>
          </a:xfrm>
          <a:prstGeom prst="rect">
            <a:avLst/>
          </a:prstGeom>
        </p:spPr>
        <p:txBody>
          <a:bodyPr wrap="square">
            <a:spAutoFit/>
          </a:bodyPr>
          <a:lstStyle/>
          <a:p>
            <a:pPr>
              <a:lnSpc>
                <a:spcPct val="130000"/>
              </a:lnSpc>
            </a:pPr>
            <a:r>
              <a:rPr kumimoji="1" lang="zh-CN" altLang="en-US" sz="2000" dirty="0">
                <a:latin typeface="微软雅黑" pitchFamily="34" charset="-122"/>
                <a:ea typeface="微软雅黑" pitchFamily="34" charset="-122"/>
              </a:rPr>
              <a:t>蓄电池充电进程中严禁烟火。</a:t>
            </a:r>
          </a:p>
        </p:txBody>
      </p:sp>
      <p:sp>
        <p:nvSpPr>
          <p:cNvPr id="43013" name="Rectangle 5"/>
          <p:cNvSpPr>
            <a:spLocks noChangeArrowheads="1"/>
          </p:cNvSpPr>
          <p:nvPr/>
        </p:nvSpPr>
        <p:spPr bwMode="auto">
          <a:xfrm>
            <a:off x="1339859" y="1264931"/>
            <a:ext cx="2964039" cy="892552"/>
          </a:xfrm>
          <a:prstGeom prst="rect">
            <a:avLst/>
          </a:prstGeom>
        </p:spPr>
        <p:txBody>
          <a:bodyPr wrap="square">
            <a:spAutoFit/>
          </a:bodyPr>
          <a:lstStyle/>
          <a:p>
            <a:pPr>
              <a:lnSpc>
                <a:spcPct val="130000"/>
              </a:lnSpc>
            </a:pPr>
            <a:r>
              <a:rPr kumimoji="1" lang="zh-CN" altLang="en-US" sz="2000" dirty="0">
                <a:latin typeface="微软雅黑" pitchFamily="34" charset="-122"/>
                <a:ea typeface="微软雅黑" pitchFamily="34" charset="-122"/>
              </a:rPr>
              <a:t>蓄电池表面 要经常保持干净。</a:t>
            </a:r>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637" t="38645" r="20" b="32310"/>
          <a:stretch>
            <a:fillRect/>
          </a:stretch>
        </p:blipFill>
        <p:spPr>
          <a:xfrm>
            <a:off x="4565651" y="2736562"/>
            <a:ext cx="4060826" cy="1698625"/>
          </a:xfrm>
          <a:prstGeom prst="rect">
            <a:avLst/>
          </a:prstGeom>
        </p:spPr>
      </p:pic>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7924" r="579" b="62923"/>
          <a:stretch>
            <a:fillRect/>
          </a:stretch>
        </p:blipFill>
        <p:spPr>
          <a:xfrm>
            <a:off x="4565651" y="797432"/>
            <a:ext cx="4067175" cy="1704975"/>
          </a:xfrm>
          <a:prstGeom prst="rect">
            <a:avLst/>
          </a:prstGeom>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080753" y="2730364"/>
            <a:ext cx="3614208" cy="1482811"/>
          </a:xfrm>
          <a:prstGeom prst="rect">
            <a:avLst/>
          </a:prstGeom>
          <a:noFill/>
          <a:ln w="28575">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 name="椭圆 14"/>
          <p:cNvSpPr/>
          <p:nvPr/>
        </p:nvSpPr>
        <p:spPr>
          <a:xfrm>
            <a:off x="4265990" y="2649434"/>
            <a:ext cx="161859" cy="1618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椭圆 15"/>
          <p:cNvSpPr/>
          <p:nvPr/>
        </p:nvSpPr>
        <p:spPr>
          <a:xfrm>
            <a:off x="1218689" y="4093789"/>
            <a:ext cx="244846" cy="24484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 name="矩形 16"/>
          <p:cNvSpPr/>
          <p:nvPr/>
        </p:nvSpPr>
        <p:spPr>
          <a:xfrm>
            <a:off x="1080753" y="4777956"/>
            <a:ext cx="3614208" cy="1482811"/>
          </a:xfrm>
          <a:prstGeom prst="rect">
            <a:avLst/>
          </a:prstGeom>
          <a:noFill/>
          <a:ln w="28575">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8" name="椭圆 17"/>
          <p:cNvSpPr/>
          <p:nvPr/>
        </p:nvSpPr>
        <p:spPr>
          <a:xfrm>
            <a:off x="4265990" y="4697026"/>
            <a:ext cx="161859" cy="1618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9" name="椭圆 18"/>
          <p:cNvSpPr/>
          <p:nvPr/>
        </p:nvSpPr>
        <p:spPr>
          <a:xfrm>
            <a:off x="1218689" y="6141381"/>
            <a:ext cx="244846" cy="24484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矩形 10"/>
          <p:cNvSpPr/>
          <p:nvPr/>
        </p:nvSpPr>
        <p:spPr>
          <a:xfrm>
            <a:off x="1080753" y="829931"/>
            <a:ext cx="3614208" cy="1482811"/>
          </a:xfrm>
          <a:prstGeom prst="rect">
            <a:avLst/>
          </a:prstGeom>
          <a:noFill/>
          <a:ln w="28575">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椭圆 11"/>
          <p:cNvSpPr/>
          <p:nvPr/>
        </p:nvSpPr>
        <p:spPr>
          <a:xfrm>
            <a:off x="4265990" y="749001"/>
            <a:ext cx="161859" cy="1618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椭圆 12"/>
          <p:cNvSpPr/>
          <p:nvPr/>
        </p:nvSpPr>
        <p:spPr>
          <a:xfrm>
            <a:off x="1218689" y="2193356"/>
            <a:ext cx="244846" cy="24484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44034" name="Picture 2"/>
          <p:cNvPicPr>
            <a:picLocks noGrp="1" noChangeAspect="1" noChangeArrowheads="1"/>
          </p:cNvPicPr>
          <p:nvPr>
            <p:ph/>
          </p:nvPr>
        </p:nvPicPr>
        <p:blipFill rotWithShape="1">
          <a:blip r:embed="rId2">
            <a:extLst>
              <a:ext uri="{28A0092B-C50C-407E-A947-70E740481C1C}">
                <a14:useLocalDpi xmlns:a14="http://schemas.microsoft.com/office/drawing/2010/main" val="0"/>
              </a:ext>
            </a:extLst>
          </a:blip>
          <a:srcRect l="44519" t="8532" r="5712" b="65084"/>
          <a:stretch>
            <a:fillRect/>
          </a:stretch>
        </p:blipFill>
        <p:spPr>
          <a:xfrm>
            <a:off x="4545012" y="802976"/>
            <a:ext cx="4095751" cy="1543051"/>
          </a:xfrm>
        </p:spPr>
      </p:pic>
      <p:sp>
        <p:nvSpPr>
          <p:cNvPr id="44035" name="Rectangle 3"/>
          <p:cNvSpPr>
            <a:spLocks noChangeArrowheads="1"/>
          </p:cNvSpPr>
          <p:nvPr/>
        </p:nvSpPr>
        <p:spPr bwMode="auto">
          <a:xfrm>
            <a:off x="1341112" y="1109146"/>
            <a:ext cx="2819400" cy="892552"/>
          </a:xfrm>
          <a:prstGeom prst="rect">
            <a:avLst/>
          </a:prstGeom>
        </p:spPr>
        <p:txBody>
          <a:bodyPr wrap="square">
            <a:spAutoFit/>
          </a:bodyPr>
          <a:lstStyle/>
          <a:p>
            <a:pPr>
              <a:lnSpc>
                <a:spcPct val="130000"/>
              </a:lnSpc>
            </a:pPr>
            <a:r>
              <a:rPr kumimoji="1" lang="zh-CN" altLang="en-US" sz="2000" dirty="0">
                <a:latin typeface="微软雅黑" pitchFamily="34" charset="-122"/>
                <a:ea typeface="微软雅黑" pitchFamily="34" charset="-122"/>
              </a:rPr>
              <a:t>充电插头一定要完全插到位。</a:t>
            </a:r>
          </a:p>
        </p:txBody>
      </p:sp>
      <p:sp>
        <p:nvSpPr>
          <p:cNvPr id="44036" name="Rectangle 4"/>
          <p:cNvSpPr>
            <a:spLocks noChangeArrowheads="1"/>
          </p:cNvSpPr>
          <p:nvPr/>
        </p:nvSpPr>
        <p:spPr bwMode="auto">
          <a:xfrm>
            <a:off x="1309340" y="3225547"/>
            <a:ext cx="3157033" cy="492443"/>
          </a:xfrm>
          <a:prstGeom prst="rect">
            <a:avLst/>
          </a:prstGeom>
        </p:spPr>
        <p:txBody>
          <a:bodyPr wrap="square">
            <a:spAutoFit/>
          </a:bodyPr>
          <a:lstStyle/>
          <a:p>
            <a:pPr>
              <a:lnSpc>
                <a:spcPct val="130000"/>
              </a:lnSpc>
            </a:pPr>
            <a:r>
              <a:rPr kumimoji="1" lang="zh-CN" altLang="en-US" sz="2000" dirty="0">
                <a:latin typeface="微软雅黑" pitchFamily="34" charset="-122"/>
                <a:ea typeface="微软雅黑" pitchFamily="34" charset="-122"/>
              </a:rPr>
              <a:t>电气部件严禁潮气和水分。</a:t>
            </a:r>
          </a:p>
        </p:txBody>
      </p:sp>
      <p:sp>
        <p:nvSpPr>
          <p:cNvPr id="44037" name="Rectangle 5"/>
          <p:cNvSpPr>
            <a:spLocks noChangeArrowheads="1"/>
          </p:cNvSpPr>
          <p:nvPr/>
        </p:nvSpPr>
        <p:spPr bwMode="auto">
          <a:xfrm>
            <a:off x="1216823" y="5081415"/>
            <a:ext cx="3247684" cy="892552"/>
          </a:xfrm>
          <a:prstGeom prst="rect">
            <a:avLst/>
          </a:prstGeom>
        </p:spPr>
        <p:txBody>
          <a:bodyPr wrap="square">
            <a:spAutoFit/>
          </a:bodyPr>
          <a:lstStyle/>
          <a:p>
            <a:pPr>
              <a:lnSpc>
                <a:spcPct val="130000"/>
              </a:lnSpc>
            </a:pPr>
            <a:r>
              <a:rPr kumimoji="1" lang="zh-CN" altLang="en-US" sz="2000" dirty="0">
                <a:latin typeface="微软雅黑" pitchFamily="34" charset="-122"/>
                <a:ea typeface="微软雅黑" pitchFamily="34" charset="-122"/>
              </a:rPr>
              <a:t>前移式叉车不能在状况差的路面上行驶。</a:t>
            </a:r>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810" t="69381"/>
          <a:stretch>
            <a:fillRect/>
          </a:stretch>
        </p:blipFill>
        <p:spPr>
          <a:xfrm>
            <a:off x="4600576" y="4616277"/>
            <a:ext cx="4048125" cy="1790699"/>
          </a:xfrm>
          <a:prstGeom prst="rect">
            <a:avLst/>
          </a:prstGeom>
        </p:spPr>
      </p:pic>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148" t="39006" r="2431" b="32167"/>
          <a:stretch>
            <a:fillRect/>
          </a:stretch>
        </p:blipFill>
        <p:spPr>
          <a:xfrm>
            <a:off x="4581525" y="2638189"/>
            <a:ext cx="4067176" cy="1685925"/>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4" name="直接连接符 3"/>
          <p:cNvCxnSpPr>
            <a:stCxn id="2" idx="7"/>
          </p:cNvCxnSpPr>
          <p:nvPr/>
        </p:nvCxnSpPr>
        <p:spPr>
          <a:xfrm flipV="1">
            <a:off x="198688" y="2476500"/>
            <a:ext cx="972887" cy="899829"/>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直接连接符 6"/>
          <p:cNvCxnSpPr/>
          <p:nvPr/>
        </p:nvCxnSpPr>
        <p:spPr>
          <a:xfrm flipV="1">
            <a:off x="198688" y="2878799"/>
            <a:ext cx="1002256" cy="607971"/>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直接连接符 8"/>
          <p:cNvCxnSpPr>
            <a:stCxn id="2" idx="6"/>
          </p:cNvCxnSpPr>
          <p:nvPr/>
        </p:nvCxnSpPr>
        <p:spPr>
          <a:xfrm flipV="1">
            <a:off x="280987" y="3265743"/>
            <a:ext cx="900113" cy="309275"/>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直接连接符 12"/>
          <p:cNvCxnSpPr>
            <a:endCxn id="23" idx="6"/>
          </p:cNvCxnSpPr>
          <p:nvPr/>
        </p:nvCxnSpPr>
        <p:spPr>
          <a:xfrm>
            <a:off x="198688" y="3683772"/>
            <a:ext cx="1133225" cy="26301"/>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直接连接符 14"/>
          <p:cNvCxnSpPr/>
          <p:nvPr/>
        </p:nvCxnSpPr>
        <p:spPr>
          <a:xfrm>
            <a:off x="136900" y="3769888"/>
            <a:ext cx="1071062" cy="396605"/>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直接连接符 16"/>
          <p:cNvCxnSpPr>
            <a:endCxn id="25" idx="1"/>
          </p:cNvCxnSpPr>
          <p:nvPr/>
        </p:nvCxnSpPr>
        <p:spPr>
          <a:xfrm>
            <a:off x="56125" y="3800196"/>
            <a:ext cx="1045475" cy="762902"/>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69314" name="Rectangle 2"/>
          <p:cNvSpPr>
            <a:spLocks noGrp="1" noChangeArrowheads="1"/>
          </p:cNvSpPr>
          <p:nvPr>
            <p:ph type="title"/>
          </p:nvPr>
        </p:nvSpPr>
        <p:spPr>
          <a:xfrm>
            <a:off x="381000" y="269860"/>
            <a:ext cx="8382000" cy="585072"/>
          </a:xfrm>
        </p:spPr>
        <p:txBody>
          <a:bodyPr/>
          <a:lstStyle/>
          <a:p>
            <a:pPr algn="ctr"/>
            <a:r>
              <a:rPr lang="zh-CN" altLang="en-US" dirty="0">
                <a:ea typeface="微软雅黑" pitchFamily="34" charset="-122"/>
              </a:rPr>
              <a:t>特种作业人员基本条件（厂内机动车辆）</a:t>
            </a:r>
          </a:p>
        </p:txBody>
      </p:sp>
      <p:sp>
        <p:nvSpPr>
          <p:cNvPr id="269315" name="Rectangle 3"/>
          <p:cNvSpPr>
            <a:spLocks noGrp="1" noChangeArrowheads="1"/>
          </p:cNvSpPr>
          <p:nvPr>
            <p:ph type="body" idx="1"/>
          </p:nvPr>
        </p:nvSpPr>
        <p:spPr>
          <a:xfrm>
            <a:off x="1447800" y="2082735"/>
            <a:ext cx="7156450" cy="3546540"/>
          </a:xfrm>
        </p:spPr>
        <p:txBody>
          <a:bodyPr/>
          <a:lstStyle/>
          <a:p>
            <a:pPr marL="0" indent="0">
              <a:lnSpc>
                <a:spcPct val="150000"/>
              </a:lnSpc>
              <a:spcBef>
                <a:spcPts val="0"/>
              </a:spcBef>
            </a:pPr>
            <a:r>
              <a:rPr lang="en-US" altLang="zh-CN" sz="2000" dirty="0">
                <a:ea typeface="微软雅黑" pitchFamily="34" charset="-122"/>
              </a:rPr>
              <a:t>1</a:t>
            </a:r>
            <a:r>
              <a:rPr lang="zh-CN" altLang="en-US" sz="2000" dirty="0">
                <a:ea typeface="微软雅黑" pitchFamily="34" charset="-122"/>
              </a:rPr>
              <a:t>、年龄</a:t>
            </a:r>
            <a:r>
              <a:rPr lang="en-US" altLang="zh-CN" sz="2000" dirty="0">
                <a:ea typeface="微软雅黑" pitchFamily="34" charset="-122"/>
              </a:rPr>
              <a:t>18</a:t>
            </a:r>
            <a:r>
              <a:rPr lang="zh-CN" altLang="en-US" sz="2000" dirty="0">
                <a:ea typeface="微软雅黑" pitchFamily="34" charset="-122"/>
              </a:rPr>
              <a:t>周岁以上；</a:t>
            </a:r>
          </a:p>
          <a:p>
            <a:pPr marL="0" indent="0">
              <a:lnSpc>
                <a:spcPct val="150000"/>
              </a:lnSpc>
              <a:spcBef>
                <a:spcPts val="0"/>
              </a:spcBef>
            </a:pPr>
            <a:r>
              <a:rPr lang="en-US" altLang="zh-CN" sz="2000" dirty="0">
                <a:ea typeface="微软雅黑" pitchFamily="34" charset="-122"/>
              </a:rPr>
              <a:t>2</a:t>
            </a:r>
            <a:r>
              <a:rPr lang="zh-CN" altLang="en-US" sz="2000" dirty="0">
                <a:ea typeface="微软雅黑" pitchFamily="34" charset="-122"/>
              </a:rPr>
              <a:t>、身体健康且满足申请从事的作业种类对身体的特殊要求；</a:t>
            </a:r>
          </a:p>
          <a:p>
            <a:pPr marL="0" indent="0">
              <a:lnSpc>
                <a:spcPct val="150000"/>
              </a:lnSpc>
              <a:spcBef>
                <a:spcPts val="0"/>
              </a:spcBef>
            </a:pPr>
            <a:r>
              <a:rPr lang="en-US" altLang="zh-CN" sz="2000" dirty="0">
                <a:ea typeface="微软雅黑" pitchFamily="34" charset="-122"/>
              </a:rPr>
              <a:t>3</a:t>
            </a:r>
            <a:r>
              <a:rPr lang="zh-CN" altLang="en-US" sz="2000" dirty="0">
                <a:ea typeface="微软雅黑" pitchFamily="34" charset="-122"/>
              </a:rPr>
              <a:t>、有与申请作业种类相适应的文化程度；</a:t>
            </a:r>
          </a:p>
          <a:p>
            <a:pPr marL="0" indent="0">
              <a:lnSpc>
                <a:spcPct val="150000"/>
              </a:lnSpc>
              <a:spcBef>
                <a:spcPts val="0"/>
              </a:spcBef>
            </a:pPr>
            <a:r>
              <a:rPr lang="en-US" altLang="zh-CN" sz="2000" dirty="0">
                <a:ea typeface="微软雅黑" pitchFamily="34" charset="-122"/>
              </a:rPr>
              <a:t>4</a:t>
            </a:r>
            <a:r>
              <a:rPr lang="zh-CN" altLang="en-US" sz="2000" dirty="0">
                <a:ea typeface="微软雅黑" pitchFamily="34" charset="-122"/>
              </a:rPr>
              <a:t>、有与申请作业种类相适应的工作经历，</a:t>
            </a:r>
          </a:p>
          <a:p>
            <a:pPr marL="0" indent="0">
              <a:lnSpc>
                <a:spcPct val="150000"/>
              </a:lnSpc>
              <a:spcBef>
                <a:spcPts val="0"/>
              </a:spcBef>
            </a:pPr>
            <a:r>
              <a:rPr lang="en-US" altLang="zh-CN" sz="2000" dirty="0">
                <a:ea typeface="微软雅黑" pitchFamily="34" charset="-122"/>
              </a:rPr>
              <a:t>5</a:t>
            </a:r>
            <a:r>
              <a:rPr lang="zh-CN" altLang="en-US" sz="2000" dirty="0">
                <a:ea typeface="微软雅黑" pitchFamily="34" charset="-122"/>
              </a:rPr>
              <a:t>、具有相应的安全技术知识与技能；</a:t>
            </a:r>
            <a:r>
              <a:rPr lang="en-US" altLang="zh-CN" sz="2000" dirty="0">
                <a:ea typeface="微软雅黑" pitchFamily="34" charset="-122"/>
              </a:rPr>
              <a:t>(</a:t>
            </a:r>
            <a:r>
              <a:rPr lang="zh-CN" altLang="en-US" sz="2000" dirty="0">
                <a:ea typeface="微软雅黑" pitchFamily="34" charset="-122"/>
              </a:rPr>
              <a:t>如没有就需要先培训</a:t>
            </a:r>
            <a:r>
              <a:rPr lang="en-US" altLang="zh-CN" sz="2000" dirty="0">
                <a:ea typeface="微软雅黑" pitchFamily="34" charset="-122"/>
              </a:rPr>
              <a:t>)</a:t>
            </a:r>
          </a:p>
          <a:p>
            <a:pPr marL="0" indent="0">
              <a:lnSpc>
                <a:spcPct val="150000"/>
              </a:lnSpc>
              <a:spcBef>
                <a:spcPts val="0"/>
              </a:spcBef>
            </a:pPr>
            <a:r>
              <a:rPr lang="en-US" altLang="zh-CN" sz="2000" dirty="0">
                <a:ea typeface="微软雅黑" pitchFamily="34" charset="-122"/>
              </a:rPr>
              <a:t>6</a:t>
            </a:r>
            <a:r>
              <a:rPr lang="zh-CN" altLang="en-US" sz="2000" dirty="0">
                <a:ea typeface="微软雅黑" pitchFamily="34" charset="-122"/>
              </a:rPr>
              <a:t>、符合安全技术规范规定的其他要求。</a:t>
            </a:r>
          </a:p>
        </p:txBody>
      </p:sp>
      <p:sp>
        <p:nvSpPr>
          <p:cNvPr id="2" name="椭圆 1"/>
          <p:cNvSpPr/>
          <p:nvPr/>
        </p:nvSpPr>
        <p:spPr>
          <a:xfrm>
            <a:off x="-280988" y="3294030"/>
            <a:ext cx="561975" cy="56197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0" name="椭圆 19"/>
          <p:cNvSpPr/>
          <p:nvPr/>
        </p:nvSpPr>
        <p:spPr>
          <a:xfrm>
            <a:off x="1050131" y="2310063"/>
            <a:ext cx="280988" cy="280988"/>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1" name="椭圆 20"/>
          <p:cNvSpPr/>
          <p:nvPr/>
        </p:nvSpPr>
        <p:spPr>
          <a:xfrm>
            <a:off x="1050925" y="2747963"/>
            <a:ext cx="280988" cy="280988"/>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2" name="椭圆 21"/>
          <p:cNvSpPr/>
          <p:nvPr/>
        </p:nvSpPr>
        <p:spPr>
          <a:xfrm>
            <a:off x="1050925" y="3137705"/>
            <a:ext cx="280988" cy="280988"/>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3" name="椭圆 22"/>
          <p:cNvSpPr/>
          <p:nvPr/>
        </p:nvSpPr>
        <p:spPr>
          <a:xfrm>
            <a:off x="1050925" y="3569579"/>
            <a:ext cx="280988" cy="280988"/>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4" name="椭圆 23"/>
          <p:cNvSpPr/>
          <p:nvPr/>
        </p:nvSpPr>
        <p:spPr>
          <a:xfrm>
            <a:off x="1060450" y="4027428"/>
            <a:ext cx="280988" cy="280988"/>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5" name="椭圆 24"/>
          <p:cNvSpPr/>
          <p:nvPr/>
        </p:nvSpPr>
        <p:spPr>
          <a:xfrm>
            <a:off x="1060450" y="4521948"/>
            <a:ext cx="280988" cy="280988"/>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9" name="矩形 28"/>
          <p:cNvSpPr/>
          <p:nvPr/>
        </p:nvSpPr>
        <p:spPr>
          <a:xfrm>
            <a:off x="895349" y="5325871"/>
            <a:ext cx="7400926" cy="553998"/>
          </a:xfrm>
          <a:prstGeom prst="rect">
            <a:avLst/>
          </a:prstGeom>
        </p:spPr>
        <p:txBody>
          <a:bodyPr wrap="square">
            <a:spAutoFit/>
          </a:bodyPr>
          <a:lstStyle/>
          <a:p>
            <a:pPr marL="0" indent="0">
              <a:lnSpc>
                <a:spcPct val="150000"/>
              </a:lnSpc>
              <a:spcBef>
                <a:spcPts val="0"/>
              </a:spcBef>
              <a:defRPr/>
            </a:pPr>
            <a:r>
              <a:rPr lang="en-US" altLang="zh-CN" sz="2000" dirty="0">
                <a:solidFill>
                  <a:srgbClr val="C00000"/>
                </a:solidFill>
                <a:ea typeface="微软雅黑" pitchFamily="34" charset="-122"/>
              </a:rPr>
              <a:t>《</a:t>
            </a:r>
            <a:r>
              <a:rPr lang="zh-CN" altLang="en-US" sz="2000" dirty="0">
                <a:solidFill>
                  <a:srgbClr val="C00000"/>
                </a:solidFill>
                <a:ea typeface="微软雅黑" pitchFamily="34" charset="-122"/>
              </a:rPr>
              <a:t>特种设备作业人员监督管理办法</a:t>
            </a:r>
            <a:r>
              <a:rPr lang="en-US" altLang="zh-CN" sz="2000" dirty="0">
                <a:solidFill>
                  <a:srgbClr val="C00000"/>
                </a:solidFill>
                <a:ea typeface="微软雅黑" pitchFamily="34" charset="-122"/>
              </a:rPr>
              <a:t>》</a:t>
            </a:r>
            <a:r>
              <a:rPr lang="zh-CN" altLang="en-US" sz="2000" dirty="0">
                <a:solidFill>
                  <a:srgbClr val="C00000"/>
                </a:solidFill>
                <a:ea typeface="微软雅黑" pitchFamily="34" charset="-122"/>
              </a:rPr>
              <a:t>（国家质检总局令第</a:t>
            </a:r>
            <a:r>
              <a:rPr lang="en-US" altLang="zh-CN" sz="2000" dirty="0">
                <a:solidFill>
                  <a:srgbClr val="C00000"/>
                </a:solidFill>
                <a:ea typeface="微软雅黑" pitchFamily="34" charset="-122"/>
              </a:rPr>
              <a:t>70</a:t>
            </a:r>
            <a:r>
              <a:rPr lang="zh-CN" altLang="en-US" sz="2000" dirty="0">
                <a:solidFill>
                  <a:srgbClr val="C00000"/>
                </a:solidFill>
                <a:ea typeface="微软雅黑" pitchFamily="34" charset="-122"/>
              </a:rPr>
              <a:t>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69314"/>
                                        </p:tgtEl>
                                        <p:attrNameLst>
                                          <p:attrName>style.visibility</p:attrName>
                                        </p:attrNameLst>
                                      </p:cBhvr>
                                      <p:to>
                                        <p:strVal val="visible"/>
                                      </p:to>
                                    </p:set>
                                    <p:anim calcmode="lin" valueType="num">
                                      <p:cBhvr>
                                        <p:cTn id="7" dur="500" fill="hold"/>
                                        <p:tgtEl>
                                          <p:spTgt spid="269314"/>
                                        </p:tgtEl>
                                        <p:attrNameLst>
                                          <p:attrName>ppt_w</p:attrName>
                                        </p:attrNameLst>
                                      </p:cBhvr>
                                      <p:tavLst>
                                        <p:tav tm="0">
                                          <p:val>
                                            <p:fltVal val="0"/>
                                          </p:val>
                                        </p:tav>
                                        <p:tav tm="100000">
                                          <p:val>
                                            <p:strVal val="#ppt_w"/>
                                          </p:val>
                                        </p:tav>
                                      </p:tavLst>
                                    </p:anim>
                                    <p:anim calcmode="lin" valueType="num">
                                      <p:cBhvr>
                                        <p:cTn id="8" dur="500" fill="hold"/>
                                        <p:tgtEl>
                                          <p:spTgt spid="269314"/>
                                        </p:tgtEl>
                                        <p:attrNameLst>
                                          <p:attrName>ppt_h</p:attrName>
                                        </p:attrNameLst>
                                      </p:cBhvr>
                                      <p:tavLst>
                                        <p:tav tm="0">
                                          <p:val>
                                            <p:fltVal val="0"/>
                                          </p:val>
                                        </p:tav>
                                        <p:tav tm="100000">
                                          <p:val>
                                            <p:strVal val="#ppt_h"/>
                                          </p:val>
                                        </p:tav>
                                      </p:tavLst>
                                    </p:anim>
                                    <p:animEffect transition="in" filter="fade">
                                      <p:cBhvr>
                                        <p:cTn id="9" dur="500"/>
                                        <p:tgtEl>
                                          <p:spTgt spid="2693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69315">
                                            <p:txEl>
                                              <p:pRg st="0" end="0"/>
                                            </p:txEl>
                                          </p:spTgt>
                                        </p:tgtEl>
                                        <p:attrNameLst>
                                          <p:attrName>style.visibility</p:attrName>
                                        </p:attrNameLst>
                                      </p:cBhvr>
                                      <p:to>
                                        <p:strVal val="visible"/>
                                      </p:to>
                                    </p:set>
                                    <p:animEffect transition="in" filter="fade">
                                      <p:cBhvr>
                                        <p:cTn id="14" dur="1000">
                                          <p:stCondLst>
                                            <p:cond delay="0"/>
                                          </p:stCondLst>
                                        </p:cTn>
                                        <p:tgtEl>
                                          <p:spTgt spid="26931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69315">
                                            <p:txEl>
                                              <p:pRg st="1" end="1"/>
                                            </p:txEl>
                                          </p:spTgt>
                                        </p:tgtEl>
                                        <p:attrNameLst>
                                          <p:attrName>style.visibility</p:attrName>
                                        </p:attrNameLst>
                                      </p:cBhvr>
                                      <p:to>
                                        <p:strVal val="visible"/>
                                      </p:to>
                                    </p:set>
                                    <p:animEffect transition="in" filter="fade">
                                      <p:cBhvr>
                                        <p:cTn id="19" dur="1000">
                                          <p:stCondLst>
                                            <p:cond delay="0"/>
                                          </p:stCondLst>
                                        </p:cTn>
                                        <p:tgtEl>
                                          <p:spTgt spid="26931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9315">
                                            <p:txEl>
                                              <p:pRg st="2" end="2"/>
                                            </p:txEl>
                                          </p:spTgt>
                                        </p:tgtEl>
                                        <p:attrNameLst>
                                          <p:attrName>style.visibility</p:attrName>
                                        </p:attrNameLst>
                                      </p:cBhvr>
                                      <p:to>
                                        <p:strVal val="visible"/>
                                      </p:to>
                                    </p:set>
                                    <p:animEffect transition="in" filter="fade">
                                      <p:cBhvr>
                                        <p:cTn id="24" dur="1000">
                                          <p:stCondLst>
                                            <p:cond delay="0"/>
                                          </p:stCondLst>
                                        </p:cTn>
                                        <p:tgtEl>
                                          <p:spTgt spid="26931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69315">
                                            <p:txEl>
                                              <p:pRg st="3" end="3"/>
                                            </p:txEl>
                                          </p:spTgt>
                                        </p:tgtEl>
                                        <p:attrNameLst>
                                          <p:attrName>style.visibility</p:attrName>
                                        </p:attrNameLst>
                                      </p:cBhvr>
                                      <p:to>
                                        <p:strVal val="visible"/>
                                      </p:to>
                                    </p:set>
                                    <p:animEffect transition="in" filter="fade">
                                      <p:cBhvr>
                                        <p:cTn id="29" dur="1000">
                                          <p:stCondLst>
                                            <p:cond delay="0"/>
                                          </p:stCondLst>
                                        </p:cTn>
                                        <p:tgtEl>
                                          <p:spTgt spid="26931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69315">
                                            <p:txEl>
                                              <p:pRg st="4" end="4"/>
                                            </p:txEl>
                                          </p:spTgt>
                                        </p:tgtEl>
                                        <p:attrNameLst>
                                          <p:attrName>style.visibility</p:attrName>
                                        </p:attrNameLst>
                                      </p:cBhvr>
                                      <p:to>
                                        <p:strVal val="visible"/>
                                      </p:to>
                                    </p:set>
                                    <p:animEffect transition="in" filter="fade">
                                      <p:cBhvr>
                                        <p:cTn id="34" dur="1000">
                                          <p:stCondLst>
                                            <p:cond delay="0"/>
                                          </p:stCondLst>
                                        </p:cTn>
                                        <p:tgtEl>
                                          <p:spTgt spid="26931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69315">
                                            <p:txEl>
                                              <p:pRg st="5" end="5"/>
                                            </p:txEl>
                                          </p:spTgt>
                                        </p:tgtEl>
                                        <p:attrNameLst>
                                          <p:attrName>style.visibility</p:attrName>
                                        </p:attrNameLst>
                                      </p:cBhvr>
                                      <p:to>
                                        <p:strVal val="visible"/>
                                      </p:to>
                                    </p:set>
                                    <p:animEffect transition="in" filter="fade">
                                      <p:cBhvr>
                                        <p:cTn id="39" dur="1000">
                                          <p:stCondLst>
                                            <p:cond delay="0"/>
                                          </p:stCondLst>
                                        </p:cTn>
                                        <p:tgtEl>
                                          <p:spTgt spid="269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4" grpId="0"/>
      <p:bldP spid="26931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494524" y="5236496"/>
            <a:ext cx="3614208" cy="1482811"/>
          </a:xfrm>
          <a:prstGeom prst="rect">
            <a:avLst/>
          </a:prstGeom>
          <a:noFill/>
          <a:ln w="28575">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椭圆 12"/>
          <p:cNvSpPr/>
          <p:nvPr/>
        </p:nvSpPr>
        <p:spPr>
          <a:xfrm>
            <a:off x="4741707" y="5165078"/>
            <a:ext cx="161859" cy="1618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椭圆 13"/>
          <p:cNvSpPr/>
          <p:nvPr/>
        </p:nvSpPr>
        <p:spPr>
          <a:xfrm>
            <a:off x="7711322" y="6599921"/>
            <a:ext cx="244846" cy="24484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 name="矩形 8"/>
          <p:cNvSpPr/>
          <p:nvPr/>
        </p:nvSpPr>
        <p:spPr>
          <a:xfrm>
            <a:off x="4494524" y="3389545"/>
            <a:ext cx="3614208" cy="1482811"/>
          </a:xfrm>
          <a:prstGeom prst="rect">
            <a:avLst/>
          </a:prstGeom>
          <a:noFill/>
          <a:ln w="28575">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0" name="椭圆 9"/>
          <p:cNvSpPr/>
          <p:nvPr/>
        </p:nvSpPr>
        <p:spPr>
          <a:xfrm>
            <a:off x="4741707" y="3318127"/>
            <a:ext cx="161859" cy="1618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椭圆 10"/>
          <p:cNvSpPr/>
          <p:nvPr/>
        </p:nvSpPr>
        <p:spPr>
          <a:xfrm>
            <a:off x="7711322" y="4752970"/>
            <a:ext cx="244846" cy="24484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531" t="39581" r="1627" b="31266"/>
          <a:stretch>
            <a:fillRect/>
          </a:stretch>
        </p:blipFill>
        <p:spPr>
          <a:xfrm>
            <a:off x="619125" y="3291996"/>
            <a:ext cx="4019550" cy="1704975"/>
          </a:xfrm>
          <a:prstGeom prst="rect">
            <a:avLst/>
          </a:prstGeom>
        </p:spPr>
      </p:pic>
      <p:pic>
        <p:nvPicPr>
          <p:cNvPr id="45058" name="Picture 2"/>
          <p:cNvPicPr>
            <a:picLocks noGrp="1" noChangeAspect="1" noChangeArrowheads="1"/>
          </p:cNvPicPr>
          <p:nvPr>
            <p:ph/>
          </p:nvPr>
        </p:nvPicPr>
        <p:blipFill rotWithShape="1">
          <a:blip r:embed="rId2">
            <a:extLst>
              <a:ext uri="{28A0092B-C50C-407E-A947-70E740481C1C}">
                <a14:useLocalDpi xmlns:a14="http://schemas.microsoft.com/office/drawing/2010/main" val="0"/>
              </a:ext>
            </a:extLst>
          </a:blip>
          <a:srcRect l="49529" t="70689" r="1628"/>
          <a:stretch>
            <a:fillRect/>
          </a:stretch>
        </p:blipFill>
        <p:spPr>
          <a:xfrm>
            <a:off x="619125" y="5111558"/>
            <a:ext cx="4019550" cy="1714213"/>
          </a:xfrm>
        </p:spPr>
      </p:pic>
      <p:sp>
        <p:nvSpPr>
          <p:cNvPr id="45059" name="Rectangle 3"/>
          <p:cNvSpPr>
            <a:spLocks noChangeArrowheads="1"/>
          </p:cNvSpPr>
          <p:nvPr/>
        </p:nvSpPr>
        <p:spPr bwMode="auto">
          <a:xfrm>
            <a:off x="850900" y="625604"/>
            <a:ext cx="7442200" cy="777457"/>
          </a:xfrm>
          <a:prstGeom prst="rect">
            <a:avLst/>
          </a:prstGeom>
        </p:spPr>
        <p:txBody>
          <a:bodyPr wrap="square">
            <a:spAutoFit/>
          </a:bodyPr>
          <a:lstStyle/>
          <a:p>
            <a:pPr>
              <a:lnSpc>
                <a:spcPct val="130000"/>
              </a:lnSpc>
            </a:pPr>
            <a:r>
              <a:rPr kumimoji="1" lang="zh-CN" altLang="en-US" dirty="0">
                <a:latin typeface="微软雅黑" pitchFamily="34" charset="-122"/>
                <a:ea typeface="微软雅黑" pitchFamily="34" charset="-122"/>
              </a:rPr>
              <a:t>叉车除了月度和年度检查外，每天作业开始前的点检也是法律规定的应尽义务，这些点检项目包括：</a:t>
            </a:r>
          </a:p>
        </p:txBody>
      </p:sp>
      <p:sp>
        <p:nvSpPr>
          <p:cNvPr id="45060" name="Rectangle 4"/>
          <p:cNvSpPr>
            <a:spLocks noChangeArrowheads="1"/>
          </p:cNvSpPr>
          <p:nvPr/>
        </p:nvSpPr>
        <p:spPr bwMode="auto">
          <a:xfrm>
            <a:off x="850900" y="1362832"/>
            <a:ext cx="7331075" cy="1892826"/>
          </a:xfrm>
          <a:prstGeom prst="rect">
            <a:avLst/>
          </a:prstGeom>
        </p:spPr>
        <p:txBody>
          <a:bodyPr wrap="square">
            <a:spAutoFit/>
          </a:bodyPr>
          <a:lstStyle/>
          <a:p>
            <a:pPr>
              <a:lnSpc>
                <a:spcPct val="130000"/>
              </a:lnSpc>
            </a:pPr>
            <a:r>
              <a:rPr kumimoji="1" lang="en-US" altLang="zh-CN" dirty="0">
                <a:latin typeface="微软雅黑" pitchFamily="34" charset="-122"/>
                <a:ea typeface="微软雅黑" pitchFamily="34" charset="-122"/>
              </a:rPr>
              <a:t>1.</a:t>
            </a:r>
            <a:r>
              <a:rPr kumimoji="1" lang="zh-CN" altLang="en-US" dirty="0">
                <a:latin typeface="微软雅黑" pitchFamily="34" charset="-122"/>
                <a:ea typeface="微软雅黑" pitchFamily="34" charset="-122"/>
              </a:rPr>
              <a:t>制动装置和转向装置</a:t>
            </a:r>
          </a:p>
          <a:p>
            <a:pPr>
              <a:lnSpc>
                <a:spcPct val="130000"/>
              </a:lnSpc>
            </a:pPr>
            <a:r>
              <a:rPr kumimoji="1" lang="en-US" altLang="zh-CN" dirty="0">
                <a:latin typeface="微软雅黑" pitchFamily="34" charset="-122"/>
                <a:ea typeface="微软雅黑" pitchFamily="34" charset="-122"/>
              </a:rPr>
              <a:t>2.</a:t>
            </a:r>
            <a:r>
              <a:rPr kumimoji="1" lang="zh-CN" altLang="en-US" dirty="0">
                <a:latin typeface="微软雅黑" pitchFamily="34" charset="-122"/>
                <a:ea typeface="微软雅黑" pitchFamily="34" charset="-122"/>
              </a:rPr>
              <a:t>装卸装置和液压装置</a:t>
            </a:r>
          </a:p>
          <a:p>
            <a:pPr>
              <a:lnSpc>
                <a:spcPct val="130000"/>
              </a:lnSpc>
            </a:pPr>
            <a:r>
              <a:rPr kumimoji="1" lang="en-US" altLang="zh-CN" dirty="0">
                <a:latin typeface="微软雅黑" pitchFamily="34" charset="-122"/>
                <a:ea typeface="微软雅黑" pitchFamily="34" charset="-122"/>
              </a:rPr>
              <a:t>3.</a:t>
            </a:r>
            <a:r>
              <a:rPr kumimoji="1" lang="zh-CN" altLang="en-US" dirty="0">
                <a:latin typeface="微软雅黑" pitchFamily="34" charset="-122"/>
                <a:ea typeface="微软雅黑" pitchFamily="34" charset="-122"/>
              </a:rPr>
              <a:t>车轮的异常状况</a:t>
            </a:r>
          </a:p>
          <a:p>
            <a:pPr>
              <a:lnSpc>
                <a:spcPct val="130000"/>
              </a:lnSpc>
            </a:pPr>
            <a:r>
              <a:rPr kumimoji="1" lang="en-US" altLang="zh-CN" dirty="0">
                <a:latin typeface="微软雅黑" pitchFamily="34" charset="-122"/>
                <a:ea typeface="微软雅黑" pitchFamily="34" charset="-122"/>
              </a:rPr>
              <a:t>4.</a:t>
            </a:r>
            <a:r>
              <a:rPr kumimoji="1" lang="zh-CN" altLang="en-US" dirty="0">
                <a:latin typeface="微软雅黑" pitchFamily="34" charset="-122"/>
                <a:ea typeface="微软雅黑" pitchFamily="34" charset="-122"/>
              </a:rPr>
              <a:t>前大灯、尾灯、转弯灯以及警报装置。</a:t>
            </a:r>
          </a:p>
          <a:p>
            <a:pPr>
              <a:lnSpc>
                <a:spcPct val="130000"/>
              </a:lnSpc>
            </a:pPr>
            <a:r>
              <a:rPr kumimoji="1" lang="zh-CN" altLang="en-US" dirty="0">
                <a:latin typeface="微软雅黑" pitchFamily="34" charset="-122"/>
                <a:ea typeface="微软雅黑" pitchFamily="34" charset="-122"/>
              </a:rPr>
              <a:t>为了每日能够安全的作业，必须要推进实施作业开始前检查。</a:t>
            </a:r>
          </a:p>
        </p:txBody>
      </p:sp>
      <p:sp>
        <p:nvSpPr>
          <p:cNvPr id="45061" name="Rectangle 5"/>
          <p:cNvSpPr>
            <a:spLocks noChangeArrowheads="1"/>
          </p:cNvSpPr>
          <p:nvPr/>
        </p:nvSpPr>
        <p:spPr bwMode="auto">
          <a:xfrm>
            <a:off x="5366550" y="3836748"/>
            <a:ext cx="2241023" cy="495300"/>
          </a:xfrm>
          <a:prstGeom prst="rect">
            <a:avLst/>
          </a:prstGeom>
        </p:spPr>
        <p:txBody>
          <a:bodyPr wrap="square">
            <a:spAutoFit/>
          </a:bodyPr>
          <a:lstStyle/>
          <a:p>
            <a:pPr>
              <a:lnSpc>
                <a:spcPct val="130000"/>
              </a:lnSpc>
            </a:pPr>
            <a:r>
              <a:rPr kumimoji="1" lang="zh-CN" altLang="en-US" sz="2000" dirty="0">
                <a:latin typeface="微软雅黑" pitchFamily="34" charset="-122"/>
                <a:ea typeface="微软雅黑" pitchFamily="34" charset="-122"/>
              </a:rPr>
              <a:t>叉车的外观检查。</a:t>
            </a:r>
          </a:p>
        </p:txBody>
      </p:sp>
      <p:sp>
        <p:nvSpPr>
          <p:cNvPr id="45062" name="Rectangle 6"/>
          <p:cNvSpPr>
            <a:spLocks noChangeArrowheads="1"/>
          </p:cNvSpPr>
          <p:nvPr/>
        </p:nvSpPr>
        <p:spPr bwMode="auto">
          <a:xfrm>
            <a:off x="5022468" y="5559171"/>
            <a:ext cx="2933700" cy="892552"/>
          </a:xfrm>
          <a:prstGeom prst="rect">
            <a:avLst/>
          </a:prstGeom>
        </p:spPr>
        <p:txBody>
          <a:bodyPr wrap="square">
            <a:spAutoFit/>
          </a:bodyPr>
          <a:lstStyle/>
          <a:p>
            <a:pPr>
              <a:lnSpc>
                <a:spcPct val="130000"/>
              </a:lnSpc>
            </a:pPr>
            <a:r>
              <a:rPr kumimoji="1" lang="zh-CN" altLang="en-US" sz="2000" dirty="0">
                <a:latin typeface="微软雅黑" pitchFamily="34" charset="-122"/>
                <a:ea typeface="微软雅黑" pitchFamily="34" charset="-122"/>
              </a:rPr>
              <a:t>仪表类和发动机站的工作状态检查。</a:t>
            </a:r>
          </a:p>
        </p:txBody>
      </p:sp>
      <p:sp>
        <p:nvSpPr>
          <p:cNvPr id="45063" name="Rectangle 7"/>
          <p:cNvSpPr>
            <a:spLocks noChangeArrowheads="1"/>
          </p:cNvSpPr>
          <p:nvPr/>
        </p:nvSpPr>
        <p:spPr bwMode="auto">
          <a:xfrm>
            <a:off x="3192162" y="85296"/>
            <a:ext cx="2759676" cy="304800"/>
          </a:xfrm>
          <a:prstGeom prst="rect">
            <a:avLst/>
          </a:prstGeom>
        </p:spPr>
        <p:txBody>
          <a:bodyPr/>
          <a:lstStyle/>
          <a:p>
            <a:pPr algn="ctr"/>
            <a:r>
              <a:rPr lang="zh-CN" altLang="en-US" sz="2800" b="1" dirty="0">
                <a:latin typeface="微软雅黑" pitchFamily="34" charset="-122"/>
                <a:ea typeface="微软雅黑" pitchFamily="34" charset="-122"/>
                <a:cs typeface="ＭＳ Ｐゴシック" charset="-128"/>
              </a:rPr>
              <a:t>作业前进行检查</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427849" y="4763307"/>
            <a:ext cx="3614208" cy="1482811"/>
          </a:xfrm>
          <a:prstGeom prst="rect">
            <a:avLst/>
          </a:prstGeom>
          <a:noFill/>
          <a:ln w="28575">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椭圆 15"/>
          <p:cNvSpPr/>
          <p:nvPr/>
        </p:nvSpPr>
        <p:spPr>
          <a:xfrm>
            <a:off x="4675032" y="4691889"/>
            <a:ext cx="161859" cy="1618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 name="椭圆 16"/>
          <p:cNvSpPr/>
          <p:nvPr/>
        </p:nvSpPr>
        <p:spPr>
          <a:xfrm>
            <a:off x="7644647" y="6126732"/>
            <a:ext cx="244846" cy="24484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矩形 11"/>
          <p:cNvSpPr/>
          <p:nvPr/>
        </p:nvSpPr>
        <p:spPr>
          <a:xfrm>
            <a:off x="4427849" y="2823310"/>
            <a:ext cx="3614208" cy="1482811"/>
          </a:xfrm>
          <a:prstGeom prst="rect">
            <a:avLst/>
          </a:prstGeom>
          <a:noFill/>
          <a:ln w="28575">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椭圆 12"/>
          <p:cNvSpPr/>
          <p:nvPr/>
        </p:nvSpPr>
        <p:spPr>
          <a:xfrm>
            <a:off x="4675032" y="2751892"/>
            <a:ext cx="161859" cy="1618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椭圆 13"/>
          <p:cNvSpPr/>
          <p:nvPr/>
        </p:nvSpPr>
        <p:spPr>
          <a:xfrm>
            <a:off x="7644647" y="4186735"/>
            <a:ext cx="244846" cy="24484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 name="矩形 8"/>
          <p:cNvSpPr/>
          <p:nvPr/>
        </p:nvSpPr>
        <p:spPr>
          <a:xfrm>
            <a:off x="4427849" y="918553"/>
            <a:ext cx="3614208" cy="1482811"/>
          </a:xfrm>
          <a:prstGeom prst="rect">
            <a:avLst/>
          </a:prstGeom>
          <a:noFill/>
          <a:ln w="28575">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0" name="椭圆 9"/>
          <p:cNvSpPr/>
          <p:nvPr/>
        </p:nvSpPr>
        <p:spPr>
          <a:xfrm>
            <a:off x="4675032" y="847135"/>
            <a:ext cx="161859" cy="1618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椭圆 10"/>
          <p:cNvSpPr/>
          <p:nvPr/>
        </p:nvSpPr>
        <p:spPr>
          <a:xfrm>
            <a:off x="7644647" y="2281978"/>
            <a:ext cx="244846" cy="24484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46082" name="Picture 2"/>
          <p:cNvPicPr>
            <a:picLocks noGrp="1" noChangeAspect="1" noChangeArrowheads="1"/>
          </p:cNvPicPr>
          <p:nvPr>
            <p:ph/>
          </p:nvPr>
        </p:nvPicPr>
        <p:blipFill rotWithShape="1">
          <a:blip r:embed="rId2">
            <a:extLst>
              <a:ext uri="{28A0092B-C50C-407E-A947-70E740481C1C}">
                <a14:useLocalDpi xmlns:a14="http://schemas.microsoft.com/office/drawing/2010/main" val="0"/>
              </a:ext>
            </a:extLst>
          </a:blip>
          <a:srcRect l="48748" t="69223" r="1830"/>
          <a:stretch>
            <a:fillRect/>
          </a:stretch>
        </p:blipFill>
        <p:spPr>
          <a:xfrm>
            <a:off x="504824" y="4636800"/>
            <a:ext cx="4067175" cy="1799938"/>
          </a:xfrm>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748" t="38278" r="1830" b="32243"/>
          <a:stretch>
            <a:fillRect/>
          </a:stretch>
        </p:blipFill>
        <p:spPr>
          <a:xfrm>
            <a:off x="504825" y="2696803"/>
            <a:ext cx="4067175" cy="1724025"/>
          </a:xfrm>
          <a:prstGeom prst="rect">
            <a:avLst/>
          </a:prstGeom>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864" t="7985" r="1831" b="63513"/>
          <a:stretch>
            <a:fillRect/>
          </a:stretch>
        </p:blipFill>
        <p:spPr>
          <a:xfrm>
            <a:off x="514349" y="813956"/>
            <a:ext cx="4057651" cy="1666875"/>
          </a:xfrm>
          <a:prstGeom prst="rect">
            <a:avLst/>
          </a:prstGeom>
        </p:spPr>
      </p:pic>
      <p:sp>
        <p:nvSpPr>
          <p:cNvPr id="46083" name="Rectangle 3"/>
          <p:cNvSpPr>
            <a:spLocks noChangeArrowheads="1"/>
          </p:cNvSpPr>
          <p:nvPr/>
        </p:nvSpPr>
        <p:spPr bwMode="auto">
          <a:xfrm>
            <a:off x="4810129" y="1199496"/>
            <a:ext cx="3052603" cy="892552"/>
          </a:xfrm>
          <a:prstGeom prst="rect">
            <a:avLst/>
          </a:prstGeom>
        </p:spPr>
        <p:txBody>
          <a:bodyPr wrap="square">
            <a:spAutoFit/>
          </a:bodyPr>
          <a:lstStyle/>
          <a:p>
            <a:pPr>
              <a:lnSpc>
                <a:spcPct val="130000"/>
              </a:lnSpc>
            </a:pPr>
            <a:r>
              <a:rPr kumimoji="1" lang="zh-CN" altLang="en-US" sz="2000" dirty="0">
                <a:latin typeface="微软雅黑" pitchFamily="34" charset="-122"/>
                <a:ea typeface="微软雅黑" pitchFamily="34" charset="-122"/>
              </a:rPr>
              <a:t>灯光类和喇叭的工作状态检查。</a:t>
            </a:r>
          </a:p>
        </p:txBody>
      </p:sp>
      <p:sp>
        <p:nvSpPr>
          <p:cNvPr id="46084" name="Rectangle 4"/>
          <p:cNvSpPr>
            <a:spLocks noChangeArrowheads="1"/>
          </p:cNvSpPr>
          <p:nvPr/>
        </p:nvSpPr>
        <p:spPr bwMode="auto">
          <a:xfrm>
            <a:off x="4770282" y="3132633"/>
            <a:ext cx="3187700" cy="892552"/>
          </a:xfrm>
          <a:prstGeom prst="rect">
            <a:avLst/>
          </a:prstGeom>
        </p:spPr>
        <p:txBody>
          <a:bodyPr wrap="square">
            <a:spAutoFit/>
          </a:bodyPr>
          <a:lstStyle/>
          <a:p>
            <a:pPr>
              <a:lnSpc>
                <a:spcPct val="130000"/>
              </a:lnSpc>
            </a:pPr>
            <a:r>
              <a:rPr kumimoji="1" lang="zh-CN" altLang="en-US" sz="2000" dirty="0">
                <a:latin typeface="微软雅黑" pitchFamily="34" charset="-122"/>
                <a:ea typeface="微软雅黑" pitchFamily="34" charset="-122"/>
              </a:rPr>
              <a:t>各种踏板和转向的工作状态检查。</a:t>
            </a:r>
          </a:p>
        </p:txBody>
      </p:sp>
      <p:sp>
        <p:nvSpPr>
          <p:cNvPr id="46085" name="Rectangle 5"/>
          <p:cNvSpPr>
            <a:spLocks noChangeArrowheads="1"/>
          </p:cNvSpPr>
          <p:nvPr/>
        </p:nvSpPr>
        <p:spPr bwMode="auto">
          <a:xfrm>
            <a:off x="4960782" y="5258490"/>
            <a:ext cx="2997200" cy="492443"/>
          </a:xfrm>
          <a:prstGeom prst="rect">
            <a:avLst/>
          </a:prstGeom>
        </p:spPr>
        <p:txBody>
          <a:bodyPr wrap="square">
            <a:spAutoFit/>
          </a:bodyPr>
          <a:lstStyle/>
          <a:p>
            <a:pPr>
              <a:lnSpc>
                <a:spcPct val="130000"/>
              </a:lnSpc>
            </a:pPr>
            <a:r>
              <a:rPr kumimoji="1" lang="zh-CN" altLang="en-US" sz="2000" dirty="0">
                <a:latin typeface="微软雅黑" pitchFamily="34" charset="-122"/>
                <a:ea typeface="微软雅黑" pitchFamily="34" charset="-122"/>
              </a:rPr>
              <a:t>制动的工作状态检查。</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427849" y="5075215"/>
            <a:ext cx="3614208" cy="1482811"/>
          </a:xfrm>
          <a:prstGeom prst="rect">
            <a:avLst/>
          </a:prstGeom>
          <a:noFill/>
          <a:ln w="28575">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椭圆 15"/>
          <p:cNvSpPr/>
          <p:nvPr/>
        </p:nvSpPr>
        <p:spPr>
          <a:xfrm>
            <a:off x="4675032" y="5003797"/>
            <a:ext cx="161859" cy="1618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 name="椭圆 16"/>
          <p:cNvSpPr/>
          <p:nvPr/>
        </p:nvSpPr>
        <p:spPr>
          <a:xfrm>
            <a:off x="7644647" y="6438640"/>
            <a:ext cx="244846" cy="24484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矩形 11"/>
          <p:cNvSpPr/>
          <p:nvPr/>
        </p:nvSpPr>
        <p:spPr>
          <a:xfrm>
            <a:off x="4427849" y="3035498"/>
            <a:ext cx="3614208" cy="1482811"/>
          </a:xfrm>
          <a:prstGeom prst="rect">
            <a:avLst/>
          </a:prstGeom>
          <a:noFill/>
          <a:ln w="28575">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椭圆 12"/>
          <p:cNvSpPr/>
          <p:nvPr/>
        </p:nvSpPr>
        <p:spPr>
          <a:xfrm>
            <a:off x="4675032" y="2964080"/>
            <a:ext cx="161859" cy="1618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椭圆 13"/>
          <p:cNvSpPr/>
          <p:nvPr/>
        </p:nvSpPr>
        <p:spPr>
          <a:xfrm>
            <a:off x="7644647" y="4398923"/>
            <a:ext cx="244846" cy="24484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 name="矩形 8"/>
          <p:cNvSpPr/>
          <p:nvPr/>
        </p:nvSpPr>
        <p:spPr>
          <a:xfrm>
            <a:off x="4427849" y="1099528"/>
            <a:ext cx="3614208" cy="1482811"/>
          </a:xfrm>
          <a:prstGeom prst="rect">
            <a:avLst/>
          </a:prstGeom>
          <a:noFill/>
          <a:ln w="28575">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0" name="椭圆 9"/>
          <p:cNvSpPr/>
          <p:nvPr/>
        </p:nvSpPr>
        <p:spPr>
          <a:xfrm>
            <a:off x="4675032" y="1028110"/>
            <a:ext cx="161859" cy="1618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椭圆 10"/>
          <p:cNvSpPr/>
          <p:nvPr/>
        </p:nvSpPr>
        <p:spPr>
          <a:xfrm>
            <a:off x="7644647" y="2462953"/>
            <a:ext cx="244846" cy="24484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47106" name="Picture 2"/>
          <p:cNvPicPr>
            <a:picLocks noGrp="1" noChangeAspect="1" noChangeArrowheads="1"/>
          </p:cNvPicPr>
          <p:nvPr>
            <p:ph/>
          </p:nvPr>
        </p:nvPicPr>
        <p:blipFill rotWithShape="1">
          <a:blip r:embed="rId2">
            <a:extLst>
              <a:ext uri="{28A0092B-C50C-407E-A947-70E740481C1C}">
                <a14:useLocalDpi xmlns:a14="http://schemas.microsoft.com/office/drawing/2010/main" val="0"/>
              </a:ext>
            </a:extLst>
          </a:blip>
          <a:srcRect l="47557" t="69166" r="3253"/>
          <a:stretch>
            <a:fillRect/>
          </a:stretch>
        </p:blipFill>
        <p:spPr>
          <a:xfrm>
            <a:off x="534005" y="4907593"/>
            <a:ext cx="4048126" cy="1803292"/>
          </a:xfrm>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440" t="38437" r="3138" b="32247"/>
          <a:stretch>
            <a:fillRect/>
          </a:stretch>
        </p:blipFill>
        <p:spPr>
          <a:xfrm>
            <a:off x="514956" y="2925654"/>
            <a:ext cx="4067175" cy="1714500"/>
          </a:xfrm>
          <a:prstGeom prst="rect">
            <a:avLst/>
          </a:prstGeom>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555" t="7870" r="3139" b="62977"/>
          <a:stretch>
            <a:fillRect/>
          </a:stretch>
        </p:blipFill>
        <p:spPr>
          <a:xfrm>
            <a:off x="514349" y="953239"/>
            <a:ext cx="4057651" cy="1704976"/>
          </a:xfrm>
          <a:prstGeom prst="rect">
            <a:avLst/>
          </a:prstGeom>
        </p:spPr>
      </p:pic>
      <p:sp>
        <p:nvSpPr>
          <p:cNvPr id="47107" name="Rectangle 3"/>
          <p:cNvSpPr>
            <a:spLocks noChangeArrowheads="1"/>
          </p:cNvSpPr>
          <p:nvPr/>
        </p:nvSpPr>
        <p:spPr bwMode="auto">
          <a:xfrm>
            <a:off x="5327650" y="5616165"/>
            <a:ext cx="2035175" cy="492443"/>
          </a:xfrm>
          <a:prstGeom prst="rect">
            <a:avLst/>
          </a:prstGeom>
        </p:spPr>
        <p:txBody>
          <a:bodyPr wrap="square">
            <a:spAutoFit/>
          </a:bodyPr>
          <a:lstStyle/>
          <a:p>
            <a:pPr>
              <a:lnSpc>
                <a:spcPct val="130000"/>
              </a:lnSpc>
            </a:pPr>
            <a:r>
              <a:rPr kumimoji="1" lang="zh-CN" altLang="en-US" sz="2000" dirty="0">
                <a:latin typeface="微软雅黑" pitchFamily="34" charset="-122"/>
                <a:ea typeface="微软雅黑" pitchFamily="34" charset="-122"/>
              </a:rPr>
              <a:t>高压油管的检查。</a:t>
            </a:r>
          </a:p>
        </p:txBody>
      </p:sp>
      <p:sp>
        <p:nvSpPr>
          <p:cNvPr id="47108" name="Rectangle 4"/>
          <p:cNvSpPr>
            <a:spLocks noChangeArrowheads="1"/>
          </p:cNvSpPr>
          <p:nvPr/>
        </p:nvSpPr>
        <p:spPr bwMode="auto">
          <a:xfrm>
            <a:off x="5217360" y="3502749"/>
            <a:ext cx="2427287" cy="492443"/>
          </a:xfrm>
          <a:prstGeom prst="rect">
            <a:avLst/>
          </a:prstGeom>
        </p:spPr>
        <p:txBody>
          <a:bodyPr wrap="square">
            <a:spAutoFit/>
          </a:bodyPr>
          <a:lstStyle/>
          <a:p>
            <a:pPr>
              <a:lnSpc>
                <a:spcPct val="130000"/>
              </a:lnSpc>
            </a:pPr>
            <a:r>
              <a:rPr kumimoji="1" lang="zh-CN" altLang="en-US" sz="2000" dirty="0">
                <a:latin typeface="微软雅黑" pitchFamily="34" charset="-122"/>
                <a:ea typeface="微软雅黑" pitchFamily="34" charset="-122"/>
              </a:rPr>
              <a:t>货叉和门架的检查。</a:t>
            </a:r>
          </a:p>
        </p:txBody>
      </p:sp>
      <p:sp>
        <p:nvSpPr>
          <p:cNvPr id="47109" name="Rectangle 5"/>
          <p:cNvSpPr>
            <a:spLocks noChangeArrowheads="1"/>
          </p:cNvSpPr>
          <p:nvPr/>
        </p:nvSpPr>
        <p:spPr bwMode="auto">
          <a:xfrm>
            <a:off x="5023870" y="1434130"/>
            <a:ext cx="2743200" cy="892552"/>
          </a:xfrm>
          <a:prstGeom prst="rect">
            <a:avLst/>
          </a:prstGeom>
        </p:spPr>
        <p:txBody>
          <a:bodyPr wrap="square">
            <a:spAutoFit/>
          </a:bodyPr>
          <a:lstStyle/>
          <a:p>
            <a:pPr>
              <a:lnSpc>
                <a:spcPct val="130000"/>
              </a:lnSpc>
            </a:pPr>
            <a:r>
              <a:rPr kumimoji="1" lang="zh-CN" altLang="en-US" sz="2000" dirty="0">
                <a:latin typeface="微软雅黑" pitchFamily="34" charset="-122"/>
                <a:ea typeface="微软雅黑" pitchFamily="34" charset="-122"/>
              </a:rPr>
              <a:t>货叉和门架的工作状态检查。</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427849" y="804253"/>
            <a:ext cx="3614208" cy="1482811"/>
          </a:xfrm>
          <a:prstGeom prst="rect">
            <a:avLst/>
          </a:prstGeom>
          <a:noFill/>
          <a:ln w="28575">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0" name="椭圆 9"/>
          <p:cNvSpPr/>
          <p:nvPr/>
        </p:nvSpPr>
        <p:spPr>
          <a:xfrm>
            <a:off x="4675032" y="732835"/>
            <a:ext cx="161859" cy="1618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椭圆 10"/>
          <p:cNvSpPr/>
          <p:nvPr/>
        </p:nvSpPr>
        <p:spPr>
          <a:xfrm>
            <a:off x="7644647" y="2167678"/>
            <a:ext cx="244846" cy="24484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矩形 11"/>
          <p:cNvSpPr/>
          <p:nvPr/>
        </p:nvSpPr>
        <p:spPr>
          <a:xfrm>
            <a:off x="4425608" y="2720230"/>
            <a:ext cx="3614208" cy="1482811"/>
          </a:xfrm>
          <a:prstGeom prst="rect">
            <a:avLst/>
          </a:prstGeom>
          <a:noFill/>
          <a:ln w="28575">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椭圆 12"/>
          <p:cNvSpPr/>
          <p:nvPr/>
        </p:nvSpPr>
        <p:spPr>
          <a:xfrm>
            <a:off x="4672791" y="2648812"/>
            <a:ext cx="161859" cy="1618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椭圆 13"/>
          <p:cNvSpPr/>
          <p:nvPr/>
        </p:nvSpPr>
        <p:spPr>
          <a:xfrm>
            <a:off x="7642406" y="4083655"/>
            <a:ext cx="244846" cy="24484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 name="矩形 14"/>
          <p:cNvSpPr/>
          <p:nvPr/>
        </p:nvSpPr>
        <p:spPr>
          <a:xfrm>
            <a:off x="4427849" y="4722317"/>
            <a:ext cx="3614208" cy="1482811"/>
          </a:xfrm>
          <a:prstGeom prst="rect">
            <a:avLst/>
          </a:prstGeom>
          <a:noFill/>
          <a:ln w="28575">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椭圆 15"/>
          <p:cNvSpPr/>
          <p:nvPr/>
        </p:nvSpPr>
        <p:spPr>
          <a:xfrm>
            <a:off x="4675032" y="4650899"/>
            <a:ext cx="161859" cy="1618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 name="椭圆 16"/>
          <p:cNvSpPr/>
          <p:nvPr/>
        </p:nvSpPr>
        <p:spPr>
          <a:xfrm>
            <a:off x="7644647" y="6085742"/>
            <a:ext cx="244846" cy="24484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48130" name="Picture 2"/>
          <p:cNvPicPr>
            <a:picLocks noGrp="1" noChangeAspect="1" noChangeArrowheads="1"/>
          </p:cNvPicPr>
          <p:nvPr>
            <p:ph/>
          </p:nvPr>
        </p:nvPicPr>
        <p:blipFill rotWithShape="1">
          <a:blip r:embed="rId2">
            <a:extLst>
              <a:ext uri="{28A0092B-C50C-407E-A947-70E740481C1C}">
                <a14:useLocalDpi xmlns:a14="http://schemas.microsoft.com/office/drawing/2010/main" val="0"/>
              </a:ext>
            </a:extLst>
          </a:blip>
          <a:srcRect l="46712" t="69501" r="3982"/>
          <a:stretch>
            <a:fillRect/>
          </a:stretch>
        </p:blipFill>
        <p:spPr>
          <a:xfrm>
            <a:off x="537290" y="4572942"/>
            <a:ext cx="4057651" cy="1783705"/>
          </a:xfrm>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481" t="38730" r="3867" b="31791"/>
          <a:stretch>
            <a:fillRect/>
          </a:stretch>
        </p:blipFill>
        <p:spPr>
          <a:xfrm>
            <a:off x="476250" y="2620317"/>
            <a:ext cx="4086226" cy="1724025"/>
          </a:xfrm>
          <a:prstGeom prst="rect">
            <a:avLst/>
          </a:prstGeom>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587" t="8306" r="6644" b="62704"/>
          <a:stretch>
            <a:fillRect/>
          </a:stretch>
        </p:blipFill>
        <p:spPr>
          <a:xfrm>
            <a:off x="476250" y="696266"/>
            <a:ext cx="4095750" cy="1695451"/>
          </a:xfrm>
          <a:prstGeom prst="rect">
            <a:avLst/>
          </a:prstGeom>
        </p:spPr>
      </p:pic>
      <p:sp>
        <p:nvSpPr>
          <p:cNvPr id="48131" name="Rectangle 3"/>
          <p:cNvSpPr>
            <a:spLocks noChangeArrowheads="1"/>
          </p:cNvSpPr>
          <p:nvPr/>
        </p:nvSpPr>
        <p:spPr bwMode="auto">
          <a:xfrm>
            <a:off x="5404566" y="5230781"/>
            <a:ext cx="2139234" cy="492443"/>
          </a:xfrm>
          <a:prstGeom prst="rect">
            <a:avLst/>
          </a:prstGeom>
        </p:spPr>
        <p:txBody>
          <a:bodyPr wrap="square">
            <a:spAutoFit/>
          </a:bodyPr>
          <a:lstStyle/>
          <a:p>
            <a:pPr>
              <a:lnSpc>
                <a:spcPct val="130000"/>
              </a:lnSpc>
            </a:pPr>
            <a:r>
              <a:rPr kumimoji="1" lang="zh-CN" altLang="en-US" sz="2000" dirty="0">
                <a:latin typeface="微软雅黑" pitchFamily="34" charset="-122"/>
                <a:ea typeface="微软雅黑" pitchFamily="34" charset="-122"/>
              </a:rPr>
              <a:t>蓄电池的检查。</a:t>
            </a:r>
          </a:p>
        </p:txBody>
      </p:sp>
      <p:sp>
        <p:nvSpPr>
          <p:cNvPr id="48132" name="Rectangle 4"/>
          <p:cNvSpPr>
            <a:spLocks noChangeArrowheads="1"/>
          </p:cNvSpPr>
          <p:nvPr/>
        </p:nvSpPr>
        <p:spPr bwMode="auto">
          <a:xfrm>
            <a:off x="4785651" y="3236107"/>
            <a:ext cx="3082209" cy="492443"/>
          </a:xfrm>
          <a:prstGeom prst="rect">
            <a:avLst/>
          </a:prstGeom>
        </p:spPr>
        <p:txBody>
          <a:bodyPr wrap="square">
            <a:spAutoFit/>
          </a:bodyPr>
          <a:lstStyle/>
          <a:p>
            <a:pPr>
              <a:lnSpc>
                <a:spcPct val="130000"/>
              </a:lnSpc>
            </a:pPr>
            <a:r>
              <a:rPr kumimoji="1" lang="zh-CN" altLang="en-US" sz="2000" dirty="0">
                <a:latin typeface="微软雅黑" pitchFamily="34" charset="-122"/>
                <a:ea typeface="微软雅黑" pitchFamily="34" charset="-122"/>
              </a:rPr>
              <a:t>电机的检查。</a:t>
            </a:r>
            <a:r>
              <a:rPr kumimoji="1" lang="en-US" altLang="zh-CN" sz="2000" dirty="0">
                <a:latin typeface="微软雅黑" pitchFamily="34" charset="-122"/>
                <a:ea typeface="微软雅黑" pitchFamily="34" charset="-122"/>
              </a:rPr>
              <a:t>(</a:t>
            </a:r>
            <a:r>
              <a:rPr kumimoji="1" lang="zh-CN" altLang="en-US" sz="2000" dirty="0">
                <a:latin typeface="微软雅黑" pitchFamily="34" charset="-122"/>
                <a:ea typeface="微软雅黑" pitchFamily="34" charset="-122"/>
              </a:rPr>
              <a:t>蓄电池叉车</a:t>
            </a:r>
            <a:r>
              <a:rPr kumimoji="1" lang="en-US" altLang="zh-CN" sz="2000" dirty="0">
                <a:latin typeface="微软雅黑" pitchFamily="34" charset="-122"/>
                <a:ea typeface="微软雅黑" pitchFamily="34" charset="-122"/>
              </a:rPr>
              <a:t>)</a:t>
            </a:r>
          </a:p>
        </p:txBody>
      </p:sp>
      <p:sp>
        <p:nvSpPr>
          <p:cNvPr id="48133" name="Rectangle 5"/>
          <p:cNvSpPr>
            <a:spLocks noChangeArrowheads="1"/>
          </p:cNvSpPr>
          <p:nvPr/>
        </p:nvSpPr>
        <p:spPr bwMode="auto">
          <a:xfrm>
            <a:off x="4785651" y="1253589"/>
            <a:ext cx="3149600" cy="492443"/>
          </a:xfrm>
          <a:prstGeom prst="rect">
            <a:avLst/>
          </a:prstGeom>
        </p:spPr>
        <p:txBody>
          <a:bodyPr wrap="square">
            <a:spAutoFit/>
          </a:bodyPr>
          <a:lstStyle/>
          <a:p>
            <a:pPr>
              <a:lnSpc>
                <a:spcPct val="130000"/>
              </a:lnSpc>
            </a:pPr>
            <a:r>
              <a:rPr kumimoji="1" lang="zh-CN" altLang="en-US" sz="2000" dirty="0">
                <a:latin typeface="微软雅黑" pitchFamily="34" charset="-122"/>
                <a:ea typeface="微软雅黑" pitchFamily="34" charset="-122"/>
              </a:rPr>
              <a:t>各种油类和冷却水的检查。</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t="8142" b="52448"/>
          <a:stretch>
            <a:fillRect/>
          </a:stretch>
        </p:blipFill>
        <p:spPr>
          <a:xfrm>
            <a:off x="634562" y="3273002"/>
            <a:ext cx="7874876" cy="2305051"/>
          </a:xfrm>
          <a:prstGeom prst="rect">
            <a:avLst/>
          </a:prstGeom>
        </p:spPr>
      </p:pic>
      <p:sp>
        <p:nvSpPr>
          <p:cNvPr id="7" name="Rectangle 3"/>
          <p:cNvSpPr>
            <a:spLocks noChangeArrowheads="1"/>
          </p:cNvSpPr>
          <p:nvPr/>
        </p:nvSpPr>
        <p:spPr bwMode="auto">
          <a:xfrm>
            <a:off x="1750051" y="2041877"/>
            <a:ext cx="5643897" cy="453457"/>
          </a:xfrm>
          <a:prstGeom prst="rect">
            <a:avLst/>
          </a:prstGeom>
        </p:spPr>
        <p:txBody>
          <a:bodyPr wrap="square">
            <a:spAutoFit/>
          </a:bodyPr>
          <a:lstStyle/>
          <a:p>
            <a:pPr algn="ctr">
              <a:lnSpc>
                <a:spcPct val="130000"/>
              </a:lnSpc>
            </a:pPr>
            <a:r>
              <a:rPr kumimoji="1" lang="zh-CN" altLang="en-US" sz="2000" dirty="0">
                <a:latin typeface="微软雅黑" pitchFamily="34" charset="-122"/>
                <a:ea typeface="微软雅黑" pitchFamily="34" charset="-122"/>
              </a:rPr>
              <a:t>充电机的工作状态检查。</a:t>
            </a:r>
            <a:r>
              <a:rPr kumimoji="1" lang="en-US" altLang="zh-CN" sz="2000" dirty="0">
                <a:latin typeface="微软雅黑" pitchFamily="34" charset="-122"/>
                <a:ea typeface="微软雅黑" pitchFamily="34" charset="-122"/>
              </a:rPr>
              <a:t>(</a:t>
            </a:r>
            <a:r>
              <a:rPr kumimoji="1" lang="zh-CN" altLang="en-US" sz="2000" dirty="0">
                <a:latin typeface="微软雅黑" pitchFamily="34" charset="-122"/>
                <a:ea typeface="微软雅黑" pitchFamily="34" charset="-122"/>
              </a:rPr>
              <a:t>蓄电池叉车</a:t>
            </a:r>
            <a:r>
              <a:rPr kumimoji="1" lang="en-US" altLang="zh-CN" sz="2000" dirty="0">
                <a:latin typeface="微软雅黑" pitchFamily="34" charset="-122"/>
                <a:ea typeface="微软雅黑" pitchFamily="34" charset="-122"/>
              </a:rPr>
              <a:t>)</a:t>
            </a:r>
          </a:p>
        </p:txBody>
      </p:sp>
      <p:sp>
        <p:nvSpPr>
          <p:cNvPr id="9" name="Rectangle 6"/>
          <p:cNvSpPr>
            <a:spLocks noChangeArrowheads="1"/>
          </p:cNvSpPr>
          <p:nvPr/>
        </p:nvSpPr>
        <p:spPr bwMode="auto">
          <a:xfrm>
            <a:off x="3224227" y="109190"/>
            <a:ext cx="2695545" cy="483934"/>
          </a:xfrm>
          <a:prstGeom prst="rect">
            <a:avLst/>
          </a:prstGeom>
        </p:spPr>
        <p:txBody>
          <a:bodyPr/>
          <a:lstStyle/>
          <a:p>
            <a:pPr algn="ctr"/>
            <a:r>
              <a:rPr lang="zh-CN" altLang="en-US" sz="2800" b="1" dirty="0">
                <a:latin typeface="微软雅黑" pitchFamily="34" charset="-122"/>
                <a:ea typeface="微软雅黑" pitchFamily="34" charset="-122"/>
                <a:cs typeface="ＭＳ Ｐゴシック" charset="-128"/>
              </a:rPr>
              <a:t>作业前进行检查</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883950" y="1352551"/>
            <a:ext cx="4926675" cy="3562350"/>
          </a:xfrm>
          <a:prstGeom prst="rect">
            <a:avLst/>
          </a:prstGeom>
          <a:noFill/>
          <a:ln w="28575">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椭圆 11"/>
          <p:cNvSpPr/>
          <p:nvPr/>
        </p:nvSpPr>
        <p:spPr>
          <a:xfrm>
            <a:off x="3803020" y="2175707"/>
            <a:ext cx="161859" cy="1618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椭圆 12"/>
          <p:cNvSpPr/>
          <p:nvPr/>
        </p:nvSpPr>
        <p:spPr>
          <a:xfrm>
            <a:off x="8455950" y="4818975"/>
            <a:ext cx="244846" cy="24484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9159" name="Rectangle 7"/>
          <p:cNvSpPr>
            <a:spLocks noChangeArrowheads="1"/>
          </p:cNvSpPr>
          <p:nvPr/>
        </p:nvSpPr>
        <p:spPr bwMode="auto">
          <a:xfrm>
            <a:off x="2849262" y="149926"/>
            <a:ext cx="3445476" cy="457200"/>
          </a:xfrm>
          <a:prstGeom prst="rect">
            <a:avLst/>
          </a:prstGeom>
        </p:spPr>
        <p:txBody>
          <a:bodyPr/>
          <a:lstStyle/>
          <a:p>
            <a:pPr algn="ctr"/>
            <a:r>
              <a:rPr lang="zh-CN" altLang="en-US" sz="2800" b="1" dirty="0">
                <a:latin typeface="微软雅黑" pitchFamily="34" charset="-122"/>
                <a:ea typeface="微软雅黑" pitchFamily="34" charset="-122"/>
                <a:cs typeface="ＭＳ Ｐゴシック" charset="-128"/>
              </a:rPr>
              <a:t>工作结束后进行检查</a:t>
            </a:r>
          </a:p>
        </p:txBody>
      </p:sp>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48986" t="56509"/>
          <a:stretch>
            <a:fillRect/>
          </a:stretch>
        </p:blipFill>
        <p:spPr>
          <a:xfrm>
            <a:off x="174195" y="3186067"/>
            <a:ext cx="4017251" cy="2543832"/>
          </a:xfrm>
          <a:prstGeom prst="rect">
            <a:avLst/>
          </a:prstGeom>
        </p:spPr>
      </p:pic>
      <p:sp>
        <p:nvSpPr>
          <p:cNvPr id="4" name="矩形 3"/>
          <p:cNvSpPr/>
          <p:nvPr/>
        </p:nvSpPr>
        <p:spPr>
          <a:xfrm>
            <a:off x="4238625" y="1441901"/>
            <a:ext cx="4572000" cy="3323987"/>
          </a:xfrm>
          <a:prstGeom prst="rect">
            <a:avLst/>
          </a:prstGeom>
        </p:spPr>
        <p:txBody>
          <a:bodyPr>
            <a:spAutoFit/>
          </a:bodyPr>
          <a:lstStyle/>
          <a:p>
            <a:pPr>
              <a:lnSpc>
                <a:spcPct val="150000"/>
              </a:lnSpc>
            </a:pPr>
            <a:r>
              <a:rPr kumimoji="1" lang="en-US" altLang="zh-CN" sz="2000" dirty="0">
                <a:solidFill>
                  <a:srgbClr val="000000"/>
                </a:solidFill>
                <a:latin typeface="微软雅黑" pitchFamily="34" charset="-122"/>
                <a:ea typeface="微软雅黑" pitchFamily="34" charset="-122"/>
              </a:rPr>
              <a:t>①</a:t>
            </a:r>
            <a:r>
              <a:rPr kumimoji="1" lang="zh-CN" altLang="en-US" sz="2000" dirty="0">
                <a:solidFill>
                  <a:srgbClr val="000000"/>
                </a:solidFill>
                <a:latin typeface="微软雅黑" pitchFamily="34" charset="-122"/>
                <a:ea typeface="微软雅黑" pitchFamily="34" charset="-122"/>
              </a:rPr>
              <a:t>各个部位的漏油漏液检查。</a:t>
            </a:r>
          </a:p>
          <a:p>
            <a:pPr>
              <a:lnSpc>
                <a:spcPct val="150000"/>
              </a:lnSpc>
            </a:pPr>
            <a:r>
              <a:rPr kumimoji="1" lang="zh-CN" altLang="en-US" sz="2000" dirty="0">
                <a:solidFill>
                  <a:srgbClr val="000000"/>
                </a:solidFill>
                <a:latin typeface="微软雅黑" pitchFamily="34" charset="-122"/>
                <a:ea typeface="微软雅黑" pitchFamily="34" charset="-122"/>
              </a:rPr>
              <a:t>②各个部位的开裂、损伤检查。</a:t>
            </a:r>
          </a:p>
          <a:p>
            <a:pPr>
              <a:lnSpc>
                <a:spcPct val="150000"/>
              </a:lnSpc>
            </a:pPr>
            <a:r>
              <a:rPr kumimoji="1" lang="zh-CN" altLang="en-US" sz="2000" dirty="0">
                <a:solidFill>
                  <a:srgbClr val="000000"/>
                </a:solidFill>
                <a:latin typeface="微软雅黑" pitchFamily="34" charset="-122"/>
                <a:ea typeface="微软雅黑" pitchFamily="34" charset="-122"/>
              </a:rPr>
              <a:t>③各个部位加注润滑油。</a:t>
            </a:r>
          </a:p>
          <a:p>
            <a:pPr>
              <a:lnSpc>
                <a:spcPct val="150000"/>
              </a:lnSpc>
            </a:pPr>
            <a:r>
              <a:rPr kumimoji="1" lang="zh-CN" altLang="en-US" sz="2000" dirty="0">
                <a:solidFill>
                  <a:srgbClr val="000000"/>
                </a:solidFill>
                <a:latin typeface="微软雅黑" pitchFamily="34" charset="-122"/>
                <a:ea typeface="微软雅黑" pitchFamily="34" charset="-122"/>
              </a:rPr>
              <a:t>④上下操作货叉，使液压油缸内壁涂满液压油。</a:t>
            </a:r>
          </a:p>
          <a:p>
            <a:pPr>
              <a:lnSpc>
                <a:spcPct val="150000"/>
              </a:lnSpc>
            </a:pPr>
            <a:r>
              <a:rPr kumimoji="1" lang="zh-CN" altLang="en-US" sz="2000" dirty="0">
                <a:solidFill>
                  <a:srgbClr val="000000"/>
                </a:solidFill>
                <a:latin typeface="微软雅黑" pitchFamily="34" charset="-122"/>
                <a:ea typeface="微软雅黑" pitchFamily="34" charset="-122"/>
              </a:rPr>
              <a:t>⑤作业过程中感觉到不正常的部位，向管理者报告。</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rcRect l="6273" t="2825" r="29102"/>
          <a:stretch>
            <a:fillRect/>
          </a:stretch>
        </p:blipFill>
        <p:spPr>
          <a:xfrm>
            <a:off x="3327056" y="1381695"/>
            <a:ext cx="2489887" cy="2489886"/>
          </a:xfrm>
          <a:custGeom>
            <a:avLst/>
            <a:gdLst>
              <a:gd name="connsiteX0" fmla="*/ 1907060 w 3814120"/>
              <a:gd name="connsiteY0" fmla="*/ 0 h 3814119"/>
              <a:gd name="connsiteX1" fmla="*/ 3814120 w 3814120"/>
              <a:gd name="connsiteY1" fmla="*/ 1907060 h 3814119"/>
              <a:gd name="connsiteX2" fmla="*/ 2102046 w 3814120"/>
              <a:gd name="connsiteY2" fmla="*/ 3804274 h 3814119"/>
              <a:gd name="connsiteX3" fmla="*/ 1907080 w 3814120"/>
              <a:gd name="connsiteY3" fmla="*/ 3814119 h 3814119"/>
              <a:gd name="connsiteX4" fmla="*/ 1907041 w 3814120"/>
              <a:gd name="connsiteY4" fmla="*/ 3814119 h 3814119"/>
              <a:gd name="connsiteX5" fmla="*/ 1712075 w 3814120"/>
              <a:gd name="connsiteY5" fmla="*/ 3804274 h 3814119"/>
              <a:gd name="connsiteX6" fmla="*/ 0 w 3814120"/>
              <a:gd name="connsiteY6" fmla="*/ 1907060 h 3814119"/>
              <a:gd name="connsiteX7" fmla="*/ 1907060 w 3814120"/>
              <a:gd name="connsiteY7" fmla="*/ 0 h 381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4120" h="3814119">
                <a:moveTo>
                  <a:pt x="1907060" y="0"/>
                </a:moveTo>
                <a:cubicBezTo>
                  <a:pt x="2960300" y="0"/>
                  <a:pt x="3814120" y="853820"/>
                  <a:pt x="3814120" y="1907060"/>
                </a:cubicBezTo>
                <a:cubicBezTo>
                  <a:pt x="3814120" y="2894473"/>
                  <a:pt x="3063693" y="3706614"/>
                  <a:pt x="2102046" y="3804274"/>
                </a:cubicBezTo>
                <a:lnTo>
                  <a:pt x="1907080" y="3814119"/>
                </a:lnTo>
                <a:lnTo>
                  <a:pt x="1907041" y="3814119"/>
                </a:lnTo>
                <a:lnTo>
                  <a:pt x="1712075" y="3804274"/>
                </a:lnTo>
                <a:cubicBezTo>
                  <a:pt x="750428" y="3706614"/>
                  <a:pt x="0" y="2894473"/>
                  <a:pt x="0" y="1907060"/>
                </a:cubicBezTo>
                <a:cubicBezTo>
                  <a:pt x="0" y="853820"/>
                  <a:pt x="853820" y="0"/>
                  <a:pt x="1907060" y="0"/>
                </a:cubicBezTo>
                <a:close/>
              </a:path>
            </a:pathLst>
          </a:custGeom>
        </p:spPr>
      </p:pic>
      <p:sp>
        <p:nvSpPr>
          <p:cNvPr id="10" name="椭圆 9"/>
          <p:cNvSpPr/>
          <p:nvPr/>
        </p:nvSpPr>
        <p:spPr>
          <a:xfrm>
            <a:off x="3138616" y="1200463"/>
            <a:ext cx="2866767" cy="2866767"/>
          </a:xfrm>
          <a:prstGeom prst="ellipse">
            <a:avLst/>
          </a:prstGeom>
          <a:no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弧形 10"/>
          <p:cNvSpPr/>
          <p:nvPr/>
        </p:nvSpPr>
        <p:spPr>
          <a:xfrm>
            <a:off x="3531458" y="1580432"/>
            <a:ext cx="2081084" cy="2081084"/>
          </a:xfrm>
          <a:prstGeom prst="arc">
            <a:avLst>
              <a:gd name="adj1" fmla="val 16200000"/>
              <a:gd name="adj2" fmla="val 5359835"/>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2" name="椭圆 11"/>
          <p:cNvSpPr/>
          <p:nvPr/>
        </p:nvSpPr>
        <p:spPr>
          <a:xfrm>
            <a:off x="4551404" y="1510410"/>
            <a:ext cx="140043" cy="1400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椭圆 12"/>
          <p:cNvSpPr/>
          <p:nvPr/>
        </p:nvSpPr>
        <p:spPr>
          <a:xfrm>
            <a:off x="4519484" y="3609000"/>
            <a:ext cx="105032" cy="10503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弧形 13"/>
          <p:cNvSpPr/>
          <p:nvPr/>
        </p:nvSpPr>
        <p:spPr>
          <a:xfrm>
            <a:off x="3587063" y="1720475"/>
            <a:ext cx="1864842" cy="1864842"/>
          </a:xfrm>
          <a:prstGeom prst="arc">
            <a:avLst>
              <a:gd name="adj1" fmla="val 6845248"/>
              <a:gd name="adj2" fmla="val 14891915"/>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5" name="椭圆 14"/>
          <p:cNvSpPr/>
          <p:nvPr/>
        </p:nvSpPr>
        <p:spPr>
          <a:xfrm>
            <a:off x="4058165" y="3439611"/>
            <a:ext cx="105032" cy="10503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椭圆 15"/>
          <p:cNvSpPr/>
          <p:nvPr/>
        </p:nvSpPr>
        <p:spPr>
          <a:xfrm>
            <a:off x="4128186" y="1755487"/>
            <a:ext cx="70022" cy="7002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 name="弧形 16"/>
          <p:cNvSpPr/>
          <p:nvPr/>
        </p:nvSpPr>
        <p:spPr>
          <a:xfrm>
            <a:off x="3761497" y="1849190"/>
            <a:ext cx="1543618" cy="1543618"/>
          </a:xfrm>
          <a:prstGeom prst="arc">
            <a:avLst>
              <a:gd name="adj1" fmla="val 3486681"/>
              <a:gd name="adj2" fmla="val 0"/>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8" name="椭圆 17"/>
          <p:cNvSpPr/>
          <p:nvPr/>
        </p:nvSpPr>
        <p:spPr>
          <a:xfrm>
            <a:off x="5263050" y="2582874"/>
            <a:ext cx="70022" cy="7002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9" name="椭圆 18"/>
          <p:cNvSpPr/>
          <p:nvPr/>
        </p:nvSpPr>
        <p:spPr>
          <a:xfrm>
            <a:off x="4905863" y="3244862"/>
            <a:ext cx="70022" cy="7002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3733490" y="1849016"/>
            <a:ext cx="1581150" cy="1569660"/>
          </a:xfrm>
          <a:prstGeom prst="rect">
            <a:avLst/>
          </a:prstGeom>
          <a:noFill/>
        </p:spPr>
        <p:txBody>
          <a:bodyPr wrap="square" rtlCol="0">
            <a:spAutoFit/>
          </a:bodyPr>
          <a:lstStyle/>
          <a:p>
            <a:pPr algn="ctr"/>
            <a:r>
              <a:rPr lang="en-US" altLang="zh-CN" sz="9600" b="1" dirty="0">
                <a:solidFill>
                  <a:schemeClr val="bg1"/>
                </a:solidFill>
              </a:rPr>
              <a:t>7</a:t>
            </a:r>
            <a:endParaRPr lang="zh-CN" altLang="en-US" sz="9600" b="1" dirty="0">
              <a:solidFill>
                <a:schemeClr val="bg1"/>
              </a:solidFill>
            </a:endParaRPr>
          </a:p>
        </p:txBody>
      </p:sp>
      <p:sp>
        <p:nvSpPr>
          <p:cNvPr id="2" name="矩形 1"/>
          <p:cNvSpPr/>
          <p:nvPr/>
        </p:nvSpPr>
        <p:spPr>
          <a:xfrm>
            <a:off x="3094671" y="4788480"/>
            <a:ext cx="2954655" cy="646331"/>
          </a:xfrm>
          <a:prstGeom prst="rect">
            <a:avLst/>
          </a:prstGeom>
        </p:spPr>
        <p:txBody>
          <a:bodyPr wrap="none">
            <a:spAutoFit/>
          </a:bodyPr>
          <a:lstStyle/>
          <a:p>
            <a:pPr>
              <a:buFont typeface="Wingdings" charset="2"/>
              <a:buNone/>
            </a:pPr>
            <a:r>
              <a:rPr lang="zh-CN" altLang="en-US" sz="3600" b="1" dirty="0">
                <a:latin typeface="微软雅黑" pitchFamily="34" charset="-122"/>
                <a:ea typeface="微软雅黑" pitchFamily="34" charset="-122"/>
              </a:rPr>
              <a:t>叉车事故案例</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1122361" y="949623"/>
            <a:ext cx="6899277" cy="544199"/>
          </a:xfrm>
        </p:spPr>
        <p:txBody>
          <a:bodyPr/>
          <a:lstStyle/>
          <a:p>
            <a:pPr algn="ctr" eaLnBrk="1" hangingPunct="1">
              <a:defRPr/>
            </a:pPr>
            <a:r>
              <a:rPr lang="zh-CN" altLang="en-US" dirty="0">
                <a:ea typeface="微软雅黑" pitchFamily="34" charset="-122"/>
              </a:rPr>
              <a:t>一辆装卸叉车与转豆粕的三轮车相撞</a:t>
            </a:r>
          </a:p>
        </p:txBody>
      </p:sp>
      <p:pic>
        <p:nvPicPr>
          <p:cNvPr id="58371" name="Picture 3" descr="0661b52c-f162-4989-9098-b1d9c4d9fd6908891852253"/>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780178" y="2685856"/>
            <a:ext cx="3585133" cy="2688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8372" name="Picture 4" descr="77bd66db-f656-476b-92db-beb1909f6fe808891851929"/>
          <p:cNvPicPr>
            <a:picLocks noGrp="1"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4804935" y="2685856"/>
            <a:ext cx="3585132" cy="2688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矩形 2"/>
          <p:cNvSpPr/>
          <p:nvPr/>
        </p:nvSpPr>
        <p:spPr>
          <a:xfrm>
            <a:off x="568411" y="2578443"/>
            <a:ext cx="8035839" cy="2907957"/>
          </a:xfrm>
          <a:prstGeom prst="rect">
            <a:avLst/>
          </a:prstGeom>
          <a:noFill/>
          <a:ln w="41275" cap="flat">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indefinite" fill="hold">
                                          <p:stCondLst>
                                            <p:cond delay="0"/>
                                          </p:stCondLst>
                                        </p:cTn>
                                        <p:tgtEl>
                                          <p:spTgt spid="316418"/>
                                        </p:tgtEl>
                                        <p:attrNameLst>
                                          <p:attrName>style.visibility</p:attrName>
                                        </p:attrNameLst>
                                      </p:cBhvr>
                                      <p:to>
                                        <p:strVal val="visible"/>
                                      </p:to>
                                    </p:set>
                                    <p:animEffect transition="in" filter="fade">
                                      <p:cBhvr>
                                        <p:cTn id="7" dur="597">
                                          <p:stCondLst>
                                            <p:cond delay="0"/>
                                          </p:stCondLst>
                                        </p:cTn>
                                        <p:tgtEl>
                                          <p:spTgt spid="316418"/>
                                        </p:tgtEl>
                                      </p:cBhvr>
                                    </p:animEffect>
                                    <p:anim calcmode="lin" valueType="num">
                                      <p:cBhvr>
                                        <p:cTn id="8" dur="597" fill="hold">
                                          <p:stCondLst>
                                            <p:cond delay="0"/>
                                          </p:stCondLst>
                                        </p:cTn>
                                        <p:tgtEl>
                                          <p:spTgt spid="316418"/>
                                        </p:tgtEl>
                                        <p:attrNameLst>
                                          <p:attrName>style.rotation</p:attrName>
                                        </p:attrNameLst>
                                      </p:cBhvr>
                                      <p:tavLst>
                                        <p:tav tm="0">
                                          <p:val>
                                            <p:fltVal val="720"/>
                                          </p:val>
                                        </p:tav>
                                        <p:tav tm="100000">
                                          <p:val>
                                            <p:fltVal val="0"/>
                                          </p:val>
                                        </p:tav>
                                      </p:tavLst>
                                    </p:anim>
                                    <p:anim calcmode="lin" valueType="num">
                                      <p:cBhvr>
                                        <p:cTn id="9" dur="597" fill="hold">
                                          <p:stCondLst>
                                            <p:cond delay="0"/>
                                          </p:stCondLst>
                                        </p:cTn>
                                        <p:tgtEl>
                                          <p:spTgt spid="316418"/>
                                        </p:tgtEl>
                                        <p:attrNameLst>
                                          <p:attrName>ppt_h</p:attrName>
                                        </p:attrNameLst>
                                      </p:cBhvr>
                                      <p:tavLst>
                                        <p:tav tm="0">
                                          <p:val>
                                            <p:fltVal val="0"/>
                                          </p:val>
                                        </p:tav>
                                        <p:tav tm="100000">
                                          <p:val>
                                            <p:strVal val="#ppt_h"/>
                                          </p:val>
                                        </p:tav>
                                      </p:tavLst>
                                    </p:anim>
                                    <p:anim calcmode="lin" valueType="num">
                                      <p:cBhvr>
                                        <p:cTn id="10" dur="597" fill="hold">
                                          <p:stCondLst>
                                            <p:cond delay="0"/>
                                          </p:stCondLst>
                                        </p:cTn>
                                        <p:tgtEl>
                                          <p:spTgt spid="31641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8" grpId="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962565" y="948593"/>
            <a:ext cx="7218870" cy="623596"/>
          </a:xfrm>
        </p:spPr>
        <p:txBody>
          <a:bodyPr/>
          <a:lstStyle/>
          <a:p>
            <a:pPr algn="ctr" eaLnBrk="1" hangingPunct="1">
              <a:defRPr/>
            </a:pPr>
            <a:r>
              <a:rPr lang="zh-CN" altLang="en-US" dirty="0">
                <a:ea typeface="微软雅黑" pitchFamily="34" charset="-122"/>
              </a:rPr>
              <a:t>一辆箱式货车在进行倒车时与一辆叉车相撞</a:t>
            </a:r>
          </a:p>
        </p:txBody>
      </p:sp>
      <p:pic>
        <p:nvPicPr>
          <p:cNvPr id="59395" name="Picture 3" descr="7f20ed2d-de39-47fc-a377-9afb20ec335a08891939146"/>
          <p:cNvPicPr>
            <a:picLocks noGrp="1" noChangeAspect="1" noChangeArrowheads="1"/>
          </p:cNvPicPr>
          <p:nvPr>
            <p:ph type="body" sz="half" idx="1"/>
          </p:nvPr>
        </p:nvPicPr>
        <p:blipFill>
          <a:blip r:embed="rId2">
            <a:lum bright="60000" contrast="12000"/>
            <a:extLst>
              <a:ext uri="{28A0092B-C50C-407E-A947-70E740481C1C}">
                <a14:useLocalDpi xmlns:a14="http://schemas.microsoft.com/office/drawing/2010/main" val="0"/>
              </a:ext>
            </a:extLst>
          </a:blip>
          <a:srcRect/>
          <a:stretch>
            <a:fillRect/>
          </a:stretch>
        </p:blipFill>
        <p:spPr>
          <a:xfrm>
            <a:off x="715210" y="2683277"/>
            <a:ext cx="3545639" cy="26944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9396" name="Picture 4" descr="c0dc3598-045e-48c1-8977-e8caf3759125088919392577"/>
          <p:cNvPicPr>
            <a:picLocks noGrp="1" noChangeAspect="1" noChangeArrowheads="1"/>
          </p:cNvPicPr>
          <p:nvPr>
            <p:ph type="body" sz="half" idx="2"/>
          </p:nvPr>
        </p:nvPicPr>
        <p:blipFill>
          <a:blip r:embed="rId3">
            <a:lum bright="84000" contrast="66000"/>
            <a:extLst>
              <a:ext uri="{28A0092B-C50C-407E-A947-70E740481C1C}">
                <a14:useLocalDpi xmlns:a14="http://schemas.microsoft.com/office/drawing/2010/main" val="0"/>
              </a:ext>
            </a:extLst>
          </a:blip>
          <a:srcRect/>
          <a:stretch>
            <a:fillRect/>
          </a:stretch>
        </p:blipFill>
        <p:spPr>
          <a:xfrm>
            <a:off x="5133768" y="2663945"/>
            <a:ext cx="3285302" cy="27137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矩形 6"/>
          <p:cNvSpPr/>
          <p:nvPr/>
        </p:nvSpPr>
        <p:spPr>
          <a:xfrm>
            <a:off x="568411" y="2578443"/>
            <a:ext cx="8035839" cy="2907957"/>
          </a:xfrm>
          <a:prstGeom prst="rect">
            <a:avLst/>
          </a:prstGeom>
          <a:noFill/>
          <a:ln w="41275" cap="flat">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indefinite" fill="hold">
                                          <p:stCondLst>
                                            <p:cond delay="0"/>
                                          </p:stCondLst>
                                        </p:cTn>
                                        <p:tgtEl>
                                          <p:spTgt spid="317442"/>
                                        </p:tgtEl>
                                        <p:attrNameLst>
                                          <p:attrName>style.visibility</p:attrName>
                                        </p:attrNameLst>
                                      </p:cBhvr>
                                      <p:to>
                                        <p:strVal val="visible"/>
                                      </p:to>
                                    </p:set>
                                    <p:animEffect transition="in" filter="fade">
                                      <p:cBhvr>
                                        <p:cTn id="7" dur="597">
                                          <p:stCondLst>
                                            <p:cond delay="0"/>
                                          </p:stCondLst>
                                        </p:cTn>
                                        <p:tgtEl>
                                          <p:spTgt spid="317442"/>
                                        </p:tgtEl>
                                      </p:cBhvr>
                                    </p:animEffect>
                                    <p:anim calcmode="lin" valueType="num">
                                      <p:cBhvr>
                                        <p:cTn id="8" dur="597" fill="hold">
                                          <p:stCondLst>
                                            <p:cond delay="0"/>
                                          </p:stCondLst>
                                        </p:cTn>
                                        <p:tgtEl>
                                          <p:spTgt spid="317442"/>
                                        </p:tgtEl>
                                        <p:attrNameLst>
                                          <p:attrName>style.rotation</p:attrName>
                                        </p:attrNameLst>
                                      </p:cBhvr>
                                      <p:tavLst>
                                        <p:tav tm="0">
                                          <p:val>
                                            <p:fltVal val="720"/>
                                          </p:val>
                                        </p:tav>
                                        <p:tav tm="100000">
                                          <p:val>
                                            <p:fltVal val="0"/>
                                          </p:val>
                                        </p:tav>
                                      </p:tavLst>
                                    </p:anim>
                                    <p:anim calcmode="lin" valueType="num">
                                      <p:cBhvr>
                                        <p:cTn id="9" dur="597" fill="hold">
                                          <p:stCondLst>
                                            <p:cond delay="0"/>
                                          </p:stCondLst>
                                        </p:cTn>
                                        <p:tgtEl>
                                          <p:spTgt spid="317442"/>
                                        </p:tgtEl>
                                        <p:attrNameLst>
                                          <p:attrName>ppt_h</p:attrName>
                                        </p:attrNameLst>
                                      </p:cBhvr>
                                      <p:tavLst>
                                        <p:tav tm="0">
                                          <p:val>
                                            <p:fltVal val="0"/>
                                          </p:val>
                                        </p:tav>
                                        <p:tav tm="100000">
                                          <p:val>
                                            <p:strVal val="#ppt_h"/>
                                          </p:val>
                                        </p:tav>
                                      </p:tavLst>
                                    </p:anim>
                                    <p:anim calcmode="lin" valueType="num">
                                      <p:cBhvr>
                                        <p:cTn id="10" dur="597" fill="hold">
                                          <p:stCondLst>
                                            <p:cond delay="0"/>
                                          </p:stCondLst>
                                        </p:cTn>
                                        <p:tgtEl>
                                          <p:spTgt spid="31744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2" grpId="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1702391" y="1112145"/>
            <a:ext cx="5767877" cy="658952"/>
          </a:xfrm>
        </p:spPr>
        <p:txBody>
          <a:bodyPr/>
          <a:lstStyle/>
          <a:p>
            <a:pPr algn="ctr" eaLnBrk="1" hangingPunct="1">
              <a:defRPr/>
            </a:pPr>
            <a:r>
              <a:rPr lang="zh-CN" altLang="en-US" sz="3200" dirty="0">
                <a:ea typeface="微软雅黑" pitchFamily="34" charset="-122"/>
              </a:rPr>
              <a:t>叉车倒车时与一辆小货车相撞</a:t>
            </a:r>
          </a:p>
        </p:txBody>
      </p:sp>
      <p:pic>
        <p:nvPicPr>
          <p:cNvPr id="60419" name="Picture 3" descr="S6302288"/>
          <p:cNvPicPr>
            <a:picLocks noGrp="1" noChangeAspect="1" noChangeArrowheads="1"/>
          </p:cNvPicPr>
          <p:nvPr>
            <p:ph type="body" sz="half" idx="1"/>
          </p:nvPr>
        </p:nvPicPr>
        <p:blipFill>
          <a:blip r:embed="rId2">
            <a:lum bright="12000"/>
            <a:extLst>
              <a:ext uri="{28A0092B-C50C-407E-A947-70E740481C1C}">
                <a14:useLocalDpi xmlns:a14="http://schemas.microsoft.com/office/drawing/2010/main" val="0"/>
              </a:ext>
            </a:extLst>
          </a:blip>
          <a:srcRect/>
          <a:stretch>
            <a:fillRect/>
          </a:stretch>
        </p:blipFill>
        <p:spPr>
          <a:xfrm>
            <a:off x="749988" y="2720141"/>
            <a:ext cx="3512604" cy="26344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0420" name="Picture 4" descr="S6302290"/>
          <p:cNvPicPr>
            <a:picLocks noGrp="1"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4896906" y="2720141"/>
            <a:ext cx="3512604" cy="26344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矩形 7"/>
          <p:cNvSpPr/>
          <p:nvPr/>
        </p:nvSpPr>
        <p:spPr>
          <a:xfrm>
            <a:off x="568411" y="2578443"/>
            <a:ext cx="8035839" cy="2907957"/>
          </a:xfrm>
          <a:prstGeom prst="rect">
            <a:avLst/>
          </a:prstGeom>
          <a:noFill/>
          <a:ln w="41275" cap="flat">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indefinite" fill="hold">
                                          <p:stCondLst>
                                            <p:cond delay="0"/>
                                          </p:stCondLst>
                                        </p:cTn>
                                        <p:tgtEl>
                                          <p:spTgt spid="318466"/>
                                        </p:tgtEl>
                                        <p:attrNameLst>
                                          <p:attrName>style.visibility</p:attrName>
                                        </p:attrNameLst>
                                      </p:cBhvr>
                                      <p:to>
                                        <p:strVal val="visible"/>
                                      </p:to>
                                    </p:set>
                                    <p:anim calcmode="lin" valueType="num">
                                      <p:cBhvr>
                                        <p:cTn id="7" dur="2000" fill="hold"/>
                                        <p:tgtEl>
                                          <p:spTgt spid="318466"/>
                                        </p:tgtEl>
                                        <p:attrNameLst>
                                          <p:attrName>ppt_w</p:attrName>
                                        </p:attrNameLst>
                                      </p:cBhvr>
                                      <p:tavLst>
                                        <p:tav tm="0">
                                          <p:val>
                                            <p:strVal val="#ppt_w"/>
                                          </p:val>
                                        </p:tav>
                                        <p:tav tm="100000">
                                          <p:val>
                                            <p:strVal val="#ppt_w"/>
                                          </p:val>
                                        </p:tav>
                                      </p:tavLst>
                                    </p:anim>
                                    <p:anim calcmode="lin" valueType="num">
                                      <p:cBhvr>
                                        <p:cTn id="8" dur="2000" fill="hold"/>
                                        <p:tgtEl>
                                          <p:spTgt spid="318466"/>
                                        </p:tgtEl>
                                        <p:attrNameLst>
                                          <p:attrName>ppt_h</p:attrName>
                                        </p:attrNameLst>
                                      </p:cBhvr>
                                      <p:tavLst>
                                        <p:tav tm="0">
                                          <p:val>
                                            <p:strVal val="#ppt_h"/>
                                          </p:val>
                                        </p:tav>
                                        <p:tav tm="29800">
                                          <p:val>
                                            <p:strVal val="#ppt_h/2"/>
                                          </p:val>
                                        </p:tav>
                                        <p:tav tm="39800">
                                          <p:val>
                                            <p:strVal val="#ppt_h"/>
                                          </p:val>
                                        </p:tav>
                                        <p:tav tm="50000">
                                          <p:val>
                                            <p:strVal val="#ppt_h/2"/>
                                          </p:val>
                                        </p:tav>
                                        <p:tav tm="59700">
                                          <p:val>
                                            <p:strVal val="#ppt_h"/>
                                          </p:val>
                                        </p:tav>
                                        <p:tav tm="69800">
                                          <p:val>
                                            <p:strVal val="#ppt_h/2"/>
                                          </p:val>
                                        </p:tav>
                                        <p:tav tm="79900">
                                          <p:val>
                                            <p:strVal val="#ppt_h"/>
                                          </p:val>
                                        </p:tav>
                                        <p:tav tm="100000">
                                          <p:val>
                                            <p:strVal val="#ppt_h"/>
                                          </p:val>
                                        </p:tav>
                                      </p:tavLst>
                                    </p:anim>
                                    <p:anim calcmode="lin" valueType="num">
                                      <p:cBhvr>
                                        <p:cTn id="9" dur="2000" fill="hold"/>
                                        <p:tgtEl>
                                          <p:spTgt spid="318466"/>
                                        </p:tgtEl>
                                        <p:attrNameLst>
                                          <p:attrName>ppt_x</p:attrName>
                                        </p:attrNameLst>
                                      </p:cBhvr>
                                      <p:tavLst>
                                        <p:tav tm="0">
                                          <p:val>
                                            <p:strVal val="#ppt_x-.4"/>
                                          </p:val>
                                        </p:tav>
                                        <p:tav tm="100000">
                                          <p:val>
                                            <p:strVal val="#ppt_x"/>
                                          </p:val>
                                        </p:tav>
                                      </p:tavLst>
                                    </p:anim>
                                    <p:anim calcmode="lin" valueType="num">
                                      <p:cBhvr>
                                        <p:cTn id="10" dur="2000" fill="hold"/>
                                        <p:tgtEl>
                                          <p:spTgt spid="318466"/>
                                        </p:tgtEl>
                                        <p:attrNameLst>
                                          <p:attrName>ppt_y</p:attrName>
                                        </p:attrNameLst>
                                      </p:cBhvr>
                                      <p:tavLst>
                                        <p:tav tm="0">
                                          <p:val>
                                            <p:strVal val="#ppt_y-.5"/>
                                          </p:val>
                                        </p:tav>
                                        <p:tav tm="19900">
                                          <p:val>
                                            <p:strVal val="#ppt_y-.2"/>
                                          </p:val>
                                        </p:tav>
                                        <p:tav tm="29800">
                                          <p:val>
                                            <p:strVal val="#ppt_y"/>
                                          </p:val>
                                        </p:tav>
                                        <p:tav tm="39800">
                                          <p:val>
                                            <p:strVal val="#ppt_y-.15"/>
                                          </p:val>
                                        </p:tav>
                                        <p:tav tm="50000">
                                          <p:val>
                                            <p:strVal val="#ppt_y"/>
                                          </p:val>
                                        </p:tav>
                                        <p:tav tm="59700">
                                          <p:val>
                                            <p:strVal val="#ppt_y-.1"/>
                                          </p:val>
                                        </p:tav>
                                        <p:tav tm="69800">
                                          <p:val>
                                            <p:strVal val="#ppt_y"/>
                                          </p:val>
                                        </p:tav>
                                        <p:tav tm="7990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rcRect l="6273" t="2825" r="29102"/>
          <a:stretch>
            <a:fillRect/>
          </a:stretch>
        </p:blipFill>
        <p:spPr>
          <a:xfrm>
            <a:off x="3327056" y="1381695"/>
            <a:ext cx="2489887" cy="2489886"/>
          </a:xfrm>
          <a:custGeom>
            <a:avLst/>
            <a:gdLst>
              <a:gd name="connsiteX0" fmla="*/ 1907060 w 3814120"/>
              <a:gd name="connsiteY0" fmla="*/ 0 h 3814119"/>
              <a:gd name="connsiteX1" fmla="*/ 3814120 w 3814120"/>
              <a:gd name="connsiteY1" fmla="*/ 1907060 h 3814119"/>
              <a:gd name="connsiteX2" fmla="*/ 2102046 w 3814120"/>
              <a:gd name="connsiteY2" fmla="*/ 3804274 h 3814119"/>
              <a:gd name="connsiteX3" fmla="*/ 1907080 w 3814120"/>
              <a:gd name="connsiteY3" fmla="*/ 3814119 h 3814119"/>
              <a:gd name="connsiteX4" fmla="*/ 1907041 w 3814120"/>
              <a:gd name="connsiteY4" fmla="*/ 3814119 h 3814119"/>
              <a:gd name="connsiteX5" fmla="*/ 1712075 w 3814120"/>
              <a:gd name="connsiteY5" fmla="*/ 3804274 h 3814119"/>
              <a:gd name="connsiteX6" fmla="*/ 0 w 3814120"/>
              <a:gd name="connsiteY6" fmla="*/ 1907060 h 3814119"/>
              <a:gd name="connsiteX7" fmla="*/ 1907060 w 3814120"/>
              <a:gd name="connsiteY7" fmla="*/ 0 h 381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4120" h="3814119">
                <a:moveTo>
                  <a:pt x="1907060" y="0"/>
                </a:moveTo>
                <a:cubicBezTo>
                  <a:pt x="2960300" y="0"/>
                  <a:pt x="3814120" y="853820"/>
                  <a:pt x="3814120" y="1907060"/>
                </a:cubicBezTo>
                <a:cubicBezTo>
                  <a:pt x="3814120" y="2894473"/>
                  <a:pt x="3063693" y="3706614"/>
                  <a:pt x="2102046" y="3804274"/>
                </a:cubicBezTo>
                <a:lnTo>
                  <a:pt x="1907080" y="3814119"/>
                </a:lnTo>
                <a:lnTo>
                  <a:pt x="1907041" y="3814119"/>
                </a:lnTo>
                <a:lnTo>
                  <a:pt x="1712075" y="3804274"/>
                </a:lnTo>
                <a:cubicBezTo>
                  <a:pt x="750428" y="3706614"/>
                  <a:pt x="0" y="2894473"/>
                  <a:pt x="0" y="1907060"/>
                </a:cubicBezTo>
                <a:cubicBezTo>
                  <a:pt x="0" y="853820"/>
                  <a:pt x="853820" y="0"/>
                  <a:pt x="1907060" y="0"/>
                </a:cubicBezTo>
                <a:close/>
              </a:path>
            </a:pathLst>
          </a:custGeom>
        </p:spPr>
      </p:pic>
      <p:sp>
        <p:nvSpPr>
          <p:cNvPr id="10" name="椭圆 9"/>
          <p:cNvSpPr/>
          <p:nvPr/>
        </p:nvSpPr>
        <p:spPr>
          <a:xfrm>
            <a:off x="3138616" y="1200463"/>
            <a:ext cx="2866767" cy="2866767"/>
          </a:xfrm>
          <a:prstGeom prst="ellipse">
            <a:avLst/>
          </a:prstGeom>
          <a:no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弧形 10"/>
          <p:cNvSpPr/>
          <p:nvPr/>
        </p:nvSpPr>
        <p:spPr>
          <a:xfrm>
            <a:off x="3531458" y="1580432"/>
            <a:ext cx="2081084" cy="2081084"/>
          </a:xfrm>
          <a:prstGeom prst="arc">
            <a:avLst>
              <a:gd name="adj1" fmla="val 16200000"/>
              <a:gd name="adj2" fmla="val 5359835"/>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2" name="椭圆 11"/>
          <p:cNvSpPr/>
          <p:nvPr/>
        </p:nvSpPr>
        <p:spPr>
          <a:xfrm>
            <a:off x="4551404" y="1510410"/>
            <a:ext cx="140043" cy="1400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椭圆 12"/>
          <p:cNvSpPr/>
          <p:nvPr/>
        </p:nvSpPr>
        <p:spPr>
          <a:xfrm>
            <a:off x="4519484" y="3609000"/>
            <a:ext cx="105032" cy="10503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弧形 13"/>
          <p:cNvSpPr/>
          <p:nvPr/>
        </p:nvSpPr>
        <p:spPr>
          <a:xfrm>
            <a:off x="3587063" y="1720475"/>
            <a:ext cx="1864842" cy="1864842"/>
          </a:xfrm>
          <a:prstGeom prst="arc">
            <a:avLst>
              <a:gd name="adj1" fmla="val 6845248"/>
              <a:gd name="adj2" fmla="val 14891915"/>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5" name="椭圆 14"/>
          <p:cNvSpPr/>
          <p:nvPr/>
        </p:nvSpPr>
        <p:spPr>
          <a:xfrm>
            <a:off x="4058165" y="3439611"/>
            <a:ext cx="105032" cy="10503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椭圆 15"/>
          <p:cNvSpPr/>
          <p:nvPr/>
        </p:nvSpPr>
        <p:spPr>
          <a:xfrm>
            <a:off x="4128186" y="1755487"/>
            <a:ext cx="70022" cy="7002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 name="弧形 16"/>
          <p:cNvSpPr/>
          <p:nvPr/>
        </p:nvSpPr>
        <p:spPr>
          <a:xfrm>
            <a:off x="3761497" y="1849190"/>
            <a:ext cx="1543618" cy="1543618"/>
          </a:xfrm>
          <a:prstGeom prst="arc">
            <a:avLst>
              <a:gd name="adj1" fmla="val 3486681"/>
              <a:gd name="adj2" fmla="val 0"/>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8" name="椭圆 17"/>
          <p:cNvSpPr/>
          <p:nvPr/>
        </p:nvSpPr>
        <p:spPr>
          <a:xfrm>
            <a:off x="5263050" y="2582874"/>
            <a:ext cx="70022" cy="7002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9" name="椭圆 18"/>
          <p:cNvSpPr/>
          <p:nvPr/>
        </p:nvSpPr>
        <p:spPr>
          <a:xfrm>
            <a:off x="4905863" y="3244862"/>
            <a:ext cx="70022" cy="7002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3723965" y="1849016"/>
            <a:ext cx="1581150" cy="1569660"/>
          </a:xfrm>
          <a:prstGeom prst="rect">
            <a:avLst/>
          </a:prstGeom>
          <a:noFill/>
        </p:spPr>
        <p:txBody>
          <a:bodyPr wrap="square" rtlCol="0">
            <a:spAutoFit/>
          </a:bodyPr>
          <a:lstStyle/>
          <a:p>
            <a:pPr algn="ctr"/>
            <a:r>
              <a:rPr lang="en-US" altLang="zh-CN" sz="9600" b="1" dirty="0">
                <a:solidFill>
                  <a:schemeClr val="bg1"/>
                </a:solidFill>
              </a:rPr>
              <a:t>2</a:t>
            </a:r>
            <a:endParaRPr lang="zh-CN" altLang="en-US" sz="9600" b="1" dirty="0">
              <a:solidFill>
                <a:schemeClr val="bg1"/>
              </a:solidFill>
            </a:endParaRPr>
          </a:p>
        </p:txBody>
      </p:sp>
      <p:sp>
        <p:nvSpPr>
          <p:cNvPr id="21" name="矩形 20"/>
          <p:cNvSpPr/>
          <p:nvPr/>
        </p:nvSpPr>
        <p:spPr>
          <a:xfrm>
            <a:off x="2633006" y="4625256"/>
            <a:ext cx="3877985" cy="646331"/>
          </a:xfrm>
          <a:prstGeom prst="rect">
            <a:avLst/>
          </a:prstGeom>
        </p:spPr>
        <p:txBody>
          <a:bodyPr wrap="none">
            <a:spAutoFit/>
          </a:bodyPr>
          <a:lstStyle/>
          <a:p>
            <a:pPr>
              <a:buFont typeface="Wingdings" charset="2"/>
              <a:buNone/>
              <a:defRPr/>
            </a:pPr>
            <a:r>
              <a:rPr lang="zh-CN" altLang="en-US" sz="3600" b="1" dirty="0">
                <a:latin typeface="微软雅黑" pitchFamily="34" charset="-122"/>
                <a:ea typeface="微软雅黑" pitchFamily="34" charset="-122"/>
              </a:rPr>
              <a:t>叉车安全操作流程</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椭圆 1"/>
          <p:cNvSpPr/>
          <p:nvPr/>
        </p:nvSpPr>
        <p:spPr>
          <a:xfrm>
            <a:off x="3048000" y="1881188"/>
            <a:ext cx="3048000" cy="304800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 name="椭圆 5"/>
          <p:cNvSpPr/>
          <p:nvPr/>
        </p:nvSpPr>
        <p:spPr>
          <a:xfrm>
            <a:off x="1079500" y="1286102"/>
            <a:ext cx="328386" cy="328386"/>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 name="椭圆 7"/>
          <p:cNvSpPr/>
          <p:nvPr/>
        </p:nvSpPr>
        <p:spPr>
          <a:xfrm>
            <a:off x="1437821" y="5233986"/>
            <a:ext cx="522515" cy="522515"/>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 name="椭圆 8"/>
          <p:cNvSpPr/>
          <p:nvPr/>
        </p:nvSpPr>
        <p:spPr>
          <a:xfrm>
            <a:off x="716870" y="3739017"/>
            <a:ext cx="226786" cy="226786"/>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0" name="椭圆 9"/>
          <p:cNvSpPr/>
          <p:nvPr/>
        </p:nvSpPr>
        <p:spPr>
          <a:xfrm>
            <a:off x="7404326" y="3965803"/>
            <a:ext cx="226786" cy="226786"/>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椭圆 10"/>
          <p:cNvSpPr/>
          <p:nvPr/>
        </p:nvSpPr>
        <p:spPr>
          <a:xfrm>
            <a:off x="6641420" y="5797324"/>
            <a:ext cx="226786" cy="226786"/>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椭圆 11"/>
          <p:cNvSpPr/>
          <p:nvPr/>
        </p:nvSpPr>
        <p:spPr>
          <a:xfrm>
            <a:off x="7631112" y="4531860"/>
            <a:ext cx="397328" cy="39732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椭圆 12"/>
          <p:cNvSpPr/>
          <p:nvPr/>
        </p:nvSpPr>
        <p:spPr>
          <a:xfrm>
            <a:off x="6981599" y="1881188"/>
            <a:ext cx="188458" cy="18845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椭圆 13"/>
          <p:cNvSpPr/>
          <p:nvPr/>
        </p:nvSpPr>
        <p:spPr>
          <a:xfrm>
            <a:off x="7554460" y="2331130"/>
            <a:ext cx="310470" cy="31047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 name="椭圆 14"/>
          <p:cNvSpPr/>
          <p:nvPr/>
        </p:nvSpPr>
        <p:spPr>
          <a:xfrm>
            <a:off x="1739674" y="2486365"/>
            <a:ext cx="220662" cy="220662"/>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椭圆 15"/>
          <p:cNvSpPr/>
          <p:nvPr/>
        </p:nvSpPr>
        <p:spPr>
          <a:xfrm>
            <a:off x="3336245" y="1088799"/>
            <a:ext cx="361496" cy="361496"/>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 name="椭圆 16"/>
          <p:cNvSpPr/>
          <p:nvPr/>
        </p:nvSpPr>
        <p:spPr>
          <a:xfrm>
            <a:off x="5734504" y="727303"/>
            <a:ext cx="216353" cy="216353"/>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8" name="椭圆 17"/>
          <p:cNvSpPr/>
          <p:nvPr/>
        </p:nvSpPr>
        <p:spPr>
          <a:xfrm>
            <a:off x="4269922" y="190274"/>
            <a:ext cx="216353" cy="216353"/>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9" name="椭圆 18"/>
          <p:cNvSpPr/>
          <p:nvPr/>
        </p:nvSpPr>
        <p:spPr>
          <a:xfrm>
            <a:off x="3750582" y="5648324"/>
            <a:ext cx="216353" cy="216353"/>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0" name="椭圆 19"/>
          <p:cNvSpPr/>
          <p:nvPr/>
        </p:nvSpPr>
        <p:spPr>
          <a:xfrm>
            <a:off x="5222988" y="5397953"/>
            <a:ext cx="394835" cy="394835"/>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1" name="椭圆 20"/>
          <p:cNvSpPr/>
          <p:nvPr/>
        </p:nvSpPr>
        <p:spPr>
          <a:xfrm>
            <a:off x="6198620" y="4079196"/>
            <a:ext cx="115094" cy="115094"/>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2" name="椭圆 21"/>
          <p:cNvSpPr/>
          <p:nvPr/>
        </p:nvSpPr>
        <p:spPr>
          <a:xfrm>
            <a:off x="8200344" y="2947082"/>
            <a:ext cx="115094" cy="115094"/>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3" name="椭圆 22"/>
          <p:cNvSpPr/>
          <p:nvPr/>
        </p:nvSpPr>
        <p:spPr>
          <a:xfrm>
            <a:off x="8897030" y="612381"/>
            <a:ext cx="115094" cy="115094"/>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4" name="椭圆 23"/>
          <p:cNvSpPr/>
          <p:nvPr/>
        </p:nvSpPr>
        <p:spPr>
          <a:xfrm>
            <a:off x="5647985" y="1803401"/>
            <a:ext cx="188458" cy="18845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5" name="椭圆 24"/>
          <p:cNvSpPr/>
          <p:nvPr/>
        </p:nvSpPr>
        <p:spPr>
          <a:xfrm>
            <a:off x="7563416" y="534594"/>
            <a:ext cx="115094" cy="115094"/>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6" name="椭圆 25"/>
          <p:cNvSpPr/>
          <p:nvPr/>
        </p:nvSpPr>
        <p:spPr>
          <a:xfrm>
            <a:off x="2939823" y="6187396"/>
            <a:ext cx="329518" cy="32951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7" name="椭圆 26"/>
          <p:cNvSpPr/>
          <p:nvPr/>
        </p:nvSpPr>
        <p:spPr>
          <a:xfrm>
            <a:off x="2444356" y="3965803"/>
            <a:ext cx="113393" cy="113393"/>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8" name="椭圆 27"/>
          <p:cNvSpPr/>
          <p:nvPr/>
        </p:nvSpPr>
        <p:spPr>
          <a:xfrm>
            <a:off x="565890" y="6238762"/>
            <a:ext cx="113393" cy="113393"/>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9" name="椭圆 28"/>
          <p:cNvSpPr/>
          <p:nvPr/>
        </p:nvSpPr>
        <p:spPr>
          <a:xfrm>
            <a:off x="8897030" y="6403521"/>
            <a:ext cx="226786" cy="226786"/>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0" name="椭圆 29"/>
          <p:cNvSpPr/>
          <p:nvPr/>
        </p:nvSpPr>
        <p:spPr>
          <a:xfrm>
            <a:off x="932167" y="300884"/>
            <a:ext cx="113393" cy="113393"/>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1" name="椭圆 30"/>
          <p:cNvSpPr/>
          <p:nvPr/>
        </p:nvSpPr>
        <p:spPr>
          <a:xfrm>
            <a:off x="0" y="5013324"/>
            <a:ext cx="220662" cy="220662"/>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112039" y="2836747"/>
            <a:ext cx="2919922" cy="1015663"/>
          </a:xfrm>
          <a:prstGeom prst="rect">
            <a:avLst/>
          </a:prstGeom>
          <a:noFill/>
        </p:spPr>
        <p:txBody>
          <a:bodyPr wrap="square" rtlCol="0">
            <a:spAutoFit/>
          </a:bodyPr>
          <a:lstStyle/>
          <a:p>
            <a:pPr algn="ctr"/>
            <a:r>
              <a:rPr lang="zh-CN" altLang="en-US" sz="6000" b="1" dirty="0">
                <a:latin typeface="微软雅黑" pitchFamily="34" charset="-122"/>
                <a:ea typeface="微软雅黑" pitchFamily="34" charset="-122"/>
              </a:rPr>
              <a:t>谢谢</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165" name="Rectangle 949"/>
          <p:cNvSpPr>
            <a:spLocks noGrp="1" noChangeArrowheads="1"/>
          </p:cNvSpPr>
          <p:nvPr>
            <p:ph type="title"/>
          </p:nvPr>
        </p:nvSpPr>
        <p:spPr>
          <a:xfrm>
            <a:off x="2120346" y="161273"/>
            <a:ext cx="4875406" cy="514230"/>
          </a:xfrm>
        </p:spPr>
        <p:txBody>
          <a:bodyPr/>
          <a:lstStyle/>
          <a:p>
            <a:pPr algn="ctr" eaLnBrk="1" hangingPunct="1">
              <a:defRPr/>
            </a:pPr>
            <a:r>
              <a:rPr lang="zh-CN" altLang="en-US" dirty="0">
                <a:ea typeface="微软雅黑" pitchFamily="34" charset="-122"/>
              </a:rPr>
              <a:t>公司叉车安全操作流程</a:t>
            </a:r>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rcRect l="14102" r="20003" b="1061"/>
          <a:stretch>
            <a:fillRect/>
          </a:stretch>
        </p:blipFill>
        <p:spPr>
          <a:xfrm>
            <a:off x="855772" y="1088149"/>
            <a:ext cx="1104834" cy="1104834"/>
          </a:xfrm>
          <a:custGeom>
            <a:avLst/>
            <a:gdLst>
              <a:gd name="connsiteX0" fmla="*/ 1390019 w 2780038"/>
              <a:gd name="connsiteY0" fmla="*/ 0 h 2780038"/>
              <a:gd name="connsiteX1" fmla="*/ 2780038 w 2780038"/>
              <a:gd name="connsiteY1" fmla="*/ 1390019 h 2780038"/>
              <a:gd name="connsiteX2" fmla="*/ 1390019 w 2780038"/>
              <a:gd name="connsiteY2" fmla="*/ 2780038 h 2780038"/>
              <a:gd name="connsiteX3" fmla="*/ 0 w 2780038"/>
              <a:gd name="connsiteY3" fmla="*/ 1390019 h 2780038"/>
              <a:gd name="connsiteX4" fmla="*/ 1390019 w 2780038"/>
              <a:gd name="connsiteY4" fmla="*/ 0 h 278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038" h="2780038">
                <a:moveTo>
                  <a:pt x="1390019" y="0"/>
                </a:moveTo>
                <a:cubicBezTo>
                  <a:pt x="2157705" y="0"/>
                  <a:pt x="2780038" y="622333"/>
                  <a:pt x="2780038" y="1390019"/>
                </a:cubicBezTo>
                <a:cubicBezTo>
                  <a:pt x="2780038" y="2157705"/>
                  <a:pt x="2157705" y="2780038"/>
                  <a:pt x="1390019" y="2780038"/>
                </a:cubicBezTo>
                <a:cubicBezTo>
                  <a:pt x="622333" y="2780038"/>
                  <a:pt x="0" y="2157705"/>
                  <a:pt x="0" y="1390019"/>
                </a:cubicBezTo>
                <a:cubicBezTo>
                  <a:pt x="0" y="622333"/>
                  <a:pt x="622333" y="0"/>
                  <a:pt x="1390019" y="0"/>
                </a:cubicBezTo>
                <a:close/>
              </a:path>
            </a:pathLst>
          </a:custGeom>
        </p:spPr>
      </p:pic>
      <p:sp>
        <p:nvSpPr>
          <p:cNvPr id="9" name="椭圆 8"/>
          <p:cNvSpPr/>
          <p:nvPr/>
        </p:nvSpPr>
        <p:spPr>
          <a:xfrm>
            <a:off x="855772" y="1088149"/>
            <a:ext cx="1104834" cy="1104834"/>
          </a:xfrm>
          <a:prstGeom prst="ellipse">
            <a:avLst/>
          </a:prstGeom>
          <a:solidFill>
            <a:schemeClr val="tx1">
              <a:alpha val="4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矩形 10"/>
          <p:cNvSpPr/>
          <p:nvPr/>
        </p:nvSpPr>
        <p:spPr>
          <a:xfrm>
            <a:off x="802895" y="1422496"/>
            <a:ext cx="1210588" cy="400110"/>
          </a:xfrm>
          <a:prstGeom prst="rect">
            <a:avLst/>
          </a:prstGeom>
        </p:spPr>
        <p:txBody>
          <a:bodyPr wrap="none">
            <a:spAutoFit/>
          </a:bodyPr>
          <a:lstStyle/>
          <a:p>
            <a:r>
              <a:rPr lang="zh-CN" altLang="en-US" sz="2000" b="1" dirty="0">
                <a:solidFill>
                  <a:schemeClr val="bg1"/>
                </a:solidFill>
                <a:ea typeface="微软雅黑" pitchFamily="34" charset="-122"/>
              </a:rPr>
              <a:t>检查车辆</a:t>
            </a:r>
            <a:endParaRPr lang="en-US" altLang="zh-CN" sz="2000" b="1" dirty="0">
              <a:solidFill>
                <a:schemeClr val="bg1"/>
              </a:solidFill>
              <a:ea typeface="微软雅黑" pitchFamily="34" charset="-122"/>
            </a:endParaRPr>
          </a:p>
        </p:txBody>
      </p:sp>
      <p:sp>
        <p:nvSpPr>
          <p:cNvPr id="12" name="弧形 11"/>
          <p:cNvSpPr/>
          <p:nvPr/>
        </p:nvSpPr>
        <p:spPr>
          <a:xfrm rot="10073545">
            <a:off x="812088" y="1042507"/>
            <a:ext cx="1196120" cy="1196120"/>
          </a:xfrm>
          <a:prstGeom prst="arc">
            <a:avLst>
              <a:gd name="adj1" fmla="val 14071126"/>
              <a:gd name="adj2" fmla="val 5610563"/>
            </a:avLst>
          </a:prstGeom>
          <a:ln w="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4" name="弧形 13"/>
          <p:cNvSpPr/>
          <p:nvPr/>
        </p:nvSpPr>
        <p:spPr>
          <a:xfrm>
            <a:off x="755118" y="987494"/>
            <a:ext cx="1306142" cy="1306142"/>
          </a:xfrm>
          <a:prstGeom prst="arc">
            <a:avLst>
              <a:gd name="adj1" fmla="val 16001942"/>
              <a:gd name="adj2" fmla="val 5610563"/>
            </a:avLst>
          </a:prstGeom>
          <a:ln w="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3" name="椭圆 12"/>
          <p:cNvSpPr/>
          <p:nvPr/>
        </p:nvSpPr>
        <p:spPr>
          <a:xfrm>
            <a:off x="1266825" y="1015251"/>
            <a:ext cx="73736" cy="73736"/>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椭圆 15"/>
          <p:cNvSpPr/>
          <p:nvPr/>
        </p:nvSpPr>
        <p:spPr>
          <a:xfrm>
            <a:off x="1303693" y="2238979"/>
            <a:ext cx="93994" cy="9399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a:off x="1350690" y="2285976"/>
            <a:ext cx="0" cy="4572024"/>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椭圆 23"/>
          <p:cNvSpPr/>
          <p:nvPr/>
        </p:nvSpPr>
        <p:spPr>
          <a:xfrm>
            <a:off x="1092998" y="2470946"/>
            <a:ext cx="515384" cy="51538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6" name="椭圆 25"/>
          <p:cNvSpPr/>
          <p:nvPr/>
        </p:nvSpPr>
        <p:spPr>
          <a:xfrm>
            <a:off x="1092998" y="3355742"/>
            <a:ext cx="515384" cy="51538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7" name="椭圆 26"/>
          <p:cNvSpPr/>
          <p:nvPr/>
        </p:nvSpPr>
        <p:spPr>
          <a:xfrm>
            <a:off x="1092998" y="4148568"/>
            <a:ext cx="515384" cy="51538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8" name="椭圆 27"/>
          <p:cNvSpPr/>
          <p:nvPr/>
        </p:nvSpPr>
        <p:spPr>
          <a:xfrm>
            <a:off x="1092998" y="5045038"/>
            <a:ext cx="515384" cy="51538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9" name="椭圆 28"/>
          <p:cNvSpPr/>
          <p:nvPr/>
        </p:nvSpPr>
        <p:spPr>
          <a:xfrm>
            <a:off x="1092998" y="5951519"/>
            <a:ext cx="515384" cy="51538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5" name="矩形 24"/>
          <p:cNvSpPr/>
          <p:nvPr/>
        </p:nvSpPr>
        <p:spPr>
          <a:xfrm>
            <a:off x="1724024" y="2543972"/>
            <a:ext cx="6657976" cy="400110"/>
          </a:xfrm>
          <a:prstGeom prst="rect">
            <a:avLst/>
          </a:prstGeom>
        </p:spPr>
        <p:txBody>
          <a:bodyPr wrap="square">
            <a:spAutoFit/>
          </a:bodyPr>
          <a:lstStyle/>
          <a:p>
            <a:r>
              <a:rPr lang="zh-CN" altLang="en-US" sz="2000" dirty="0">
                <a:ea typeface="微软雅黑" pitchFamily="34" charset="-122"/>
              </a:rPr>
              <a:t>叉车作业前后，应检查外观，加注燃料、润滑油和冷却水 </a:t>
            </a:r>
          </a:p>
        </p:txBody>
      </p:sp>
      <p:sp>
        <p:nvSpPr>
          <p:cNvPr id="30" name="矩形 29"/>
          <p:cNvSpPr/>
          <p:nvPr/>
        </p:nvSpPr>
        <p:spPr>
          <a:xfrm>
            <a:off x="1724023" y="3437987"/>
            <a:ext cx="3813865" cy="400110"/>
          </a:xfrm>
          <a:prstGeom prst="rect">
            <a:avLst/>
          </a:prstGeom>
        </p:spPr>
        <p:txBody>
          <a:bodyPr wrap="square">
            <a:spAutoFit/>
          </a:bodyPr>
          <a:lstStyle/>
          <a:p>
            <a:r>
              <a:rPr lang="zh-CN" altLang="en-US" sz="2000" dirty="0">
                <a:ea typeface="微软雅黑" pitchFamily="34" charset="-122"/>
              </a:rPr>
              <a:t>检查起动、运转及制动安全性能 </a:t>
            </a:r>
          </a:p>
        </p:txBody>
      </p:sp>
      <p:sp>
        <p:nvSpPr>
          <p:cNvPr id="31" name="矩形 30"/>
          <p:cNvSpPr/>
          <p:nvPr/>
        </p:nvSpPr>
        <p:spPr>
          <a:xfrm>
            <a:off x="1724024" y="4211901"/>
            <a:ext cx="4031873" cy="400110"/>
          </a:xfrm>
          <a:prstGeom prst="rect">
            <a:avLst/>
          </a:prstGeom>
        </p:spPr>
        <p:txBody>
          <a:bodyPr wrap="square">
            <a:spAutoFit/>
          </a:bodyPr>
          <a:lstStyle/>
          <a:p>
            <a:r>
              <a:rPr lang="zh-CN" altLang="en-US" sz="2000" dirty="0">
                <a:ea typeface="微软雅黑" pitchFamily="34" charset="-122"/>
              </a:rPr>
              <a:t>检查灯光、喇叭信号是否齐全有效</a:t>
            </a:r>
          </a:p>
        </p:txBody>
      </p:sp>
      <p:sp>
        <p:nvSpPr>
          <p:cNvPr id="266144" name="矩形 266143"/>
          <p:cNvSpPr/>
          <p:nvPr/>
        </p:nvSpPr>
        <p:spPr>
          <a:xfrm>
            <a:off x="1724024" y="5105906"/>
            <a:ext cx="5391151" cy="400110"/>
          </a:xfrm>
          <a:prstGeom prst="rect">
            <a:avLst/>
          </a:prstGeom>
        </p:spPr>
        <p:txBody>
          <a:bodyPr wrap="square">
            <a:spAutoFit/>
          </a:bodyPr>
          <a:lstStyle/>
          <a:p>
            <a:r>
              <a:rPr lang="zh-CN" altLang="en-US" sz="2000" dirty="0">
                <a:ea typeface="微软雅黑" pitchFamily="34" charset="-122"/>
              </a:rPr>
              <a:t>叉车运转过程中应检查压力、温度是否正常 </a:t>
            </a:r>
          </a:p>
        </p:txBody>
      </p:sp>
      <p:sp>
        <p:nvSpPr>
          <p:cNvPr id="266145" name="矩形 266144"/>
          <p:cNvSpPr/>
          <p:nvPr/>
        </p:nvSpPr>
        <p:spPr>
          <a:xfrm>
            <a:off x="1724023" y="6009156"/>
            <a:ext cx="6219827" cy="400110"/>
          </a:xfrm>
          <a:prstGeom prst="rect">
            <a:avLst/>
          </a:prstGeom>
        </p:spPr>
        <p:txBody>
          <a:bodyPr wrap="square">
            <a:spAutoFit/>
          </a:bodyPr>
          <a:lstStyle/>
          <a:p>
            <a:r>
              <a:rPr lang="zh-CN" altLang="en-US" sz="2000" dirty="0">
                <a:ea typeface="微软雅黑" pitchFamily="34" charset="-122"/>
              </a:rPr>
              <a:t>叉车运行后还应检查外泄漏情况并及时更换密封件 </a:t>
            </a:r>
          </a:p>
        </p:txBody>
      </p:sp>
      <p:sp>
        <p:nvSpPr>
          <p:cNvPr id="266146" name="文本框 266145"/>
          <p:cNvSpPr txBox="1"/>
          <p:nvPr/>
        </p:nvSpPr>
        <p:spPr>
          <a:xfrm>
            <a:off x="1164349" y="2493237"/>
            <a:ext cx="352424" cy="461665"/>
          </a:xfrm>
          <a:prstGeom prst="rect">
            <a:avLst/>
          </a:prstGeom>
          <a:noFill/>
        </p:spPr>
        <p:txBody>
          <a:bodyPr wrap="square" rtlCol="0">
            <a:spAutoFit/>
          </a:bodyPr>
          <a:lstStyle/>
          <a:p>
            <a:r>
              <a:rPr lang="en-US" altLang="zh-CN" sz="2400" b="1" dirty="0">
                <a:solidFill>
                  <a:schemeClr val="bg1"/>
                </a:solidFill>
                <a:latin typeface="微软雅黑" pitchFamily="34" charset="-122"/>
                <a:ea typeface="微软雅黑" pitchFamily="34" charset="-122"/>
              </a:rPr>
              <a:t>1</a:t>
            </a:r>
            <a:endParaRPr lang="zh-CN" altLang="en-US" sz="2400" b="1" dirty="0">
              <a:solidFill>
                <a:schemeClr val="bg1"/>
              </a:solidFill>
              <a:latin typeface="微软雅黑" pitchFamily="34" charset="-122"/>
              <a:ea typeface="微软雅黑" pitchFamily="34" charset="-122"/>
            </a:endParaRPr>
          </a:p>
        </p:txBody>
      </p:sp>
      <p:sp>
        <p:nvSpPr>
          <p:cNvPr id="36" name="文本框 35"/>
          <p:cNvSpPr txBox="1"/>
          <p:nvPr/>
        </p:nvSpPr>
        <p:spPr>
          <a:xfrm>
            <a:off x="1164349" y="3369877"/>
            <a:ext cx="352424" cy="461665"/>
          </a:xfrm>
          <a:prstGeom prst="rect">
            <a:avLst/>
          </a:prstGeom>
          <a:noFill/>
        </p:spPr>
        <p:txBody>
          <a:bodyPr wrap="square" rtlCol="0">
            <a:spAutoFit/>
          </a:bodyPr>
          <a:lstStyle/>
          <a:p>
            <a:r>
              <a:rPr lang="en-US" altLang="zh-CN" sz="2400" b="1" dirty="0">
                <a:solidFill>
                  <a:schemeClr val="bg1"/>
                </a:solidFill>
                <a:latin typeface="微软雅黑" pitchFamily="34" charset="-122"/>
                <a:ea typeface="微软雅黑" pitchFamily="34" charset="-122"/>
              </a:rPr>
              <a:t>2</a:t>
            </a:r>
            <a:endParaRPr lang="zh-CN" altLang="en-US" sz="2400" b="1" dirty="0">
              <a:solidFill>
                <a:schemeClr val="bg1"/>
              </a:solidFill>
              <a:latin typeface="微软雅黑" pitchFamily="34" charset="-122"/>
              <a:ea typeface="微软雅黑" pitchFamily="34" charset="-122"/>
            </a:endParaRPr>
          </a:p>
        </p:txBody>
      </p:sp>
      <p:sp>
        <p:nvSpPr>
          <p:cNvPr id="37" name="文本框 36"/>
          <p:cNvSpPr txBox="1"/>
          <p:nvPr/>
        </p:nvSpPr>
        <p:spPr>
          <a:xfrm>
            <a:off x="1174478" y="4171878"/>
            <a:ext cx="352424" cy="461665"/>
          </a:xfrm>
          <a:prstGeom prst="rect">
            <a:avLst/>
          </a:prstGeom>
          <a:noFill/>
        </p:spPr>
        <p:txBody>
          <a:bodyPr wrap="square" rtlCol="0">
            <a:spAutoFit/>
          </a:bodyPr>
          <a:lstStyle/>
          <a:p>
            <a:r>
              <a:rPr lang="en-US" altLang="zh-CN" sz="2400" b="1" dirty="0">
                <a:solidFill>
                  <a:schemeClr val="bg1"/>
                </a:solidFill>
                <a:latin typeface="微软雅黑" pitchFamily="34" charset="-122"/>
                <a:ea typeface="微软雅黑" pitchFamily="34" charset="-122"/>
              </a:rPr>
              <a:t>3</a:t>
            </a:r>
            <a:endParaRPr lang="zh-CN" altLang="en-US" sz="2400" b="1" dirty="0">
              <a:solidFill>
                <a:schemeClr val="bg1"/>
              </a:solidFill>
              <a:latin typeface="微软雅黑" pitchFamily="34" charset="-122"/>
              <a:ea typeface="微软雅黑" pitchFamily="34" charset="-122"/>
            </a:endParaRPr>
          </a:p>
        </p:txBody>
      </p:sp>
      <p:sp>
        <p:nvSpPr>
          <p:cNvPr id="38" name="文本框 37"/>
          <p:cNvSpPr txBox="1"/>
          <p:nvPr/>
        </p:nvSpPr>
        <p:spPr>
          <a:xfrm>
            <a:off x="1164349" y="5064502"/>
            <a:ext cx="352424" cy="461665"/>
          </a:xfrm>
          <a:prstGeom prst="rect">
            <a:avLst/>
          </a:prstGeom>
          <a:noFill/>
        </p:spPr>
        <p:txBody>
          <a:bodyPr wrap="square" rtlCol="0">
            <a:spAutoFit/>
          </a:bodyPr>
          <a:lstStyle/>
          <a:p>
            <a:r>
              <a:rPr lang="en-US" altLang="zh-CN" sz="2400" b="1" dirty="0">
                <a:solidFill>
                  <a:schemeClr val="bg1"/>
                </a:solidFill>
                <a:latin typeface="微软雅黑" pitchFamily="34" charset="-122"/>
                <a:ea typeface="微软雅黑" pitchFamily="34" charset="-122"/>
              </a:rPr>
              <a:t>4</a:t>
            </a:r>
            <a:endParaRPr lang="zh-CN" altLang="en-US" sz="2400" b="1" dirty="0">
              <a:solidFill>
                <a:schemeClr val="bg1"/>
              </a:solidFill>
              <a:latin typeface="微软雅黑" pitchFamily="34" charset="-122"/>
              <a:ea typeface="微软雅黑" pitchFamily="34" charset="-122"/>
            </a:endParaRPr>
          </a:p>
        </p:txBody>
      </p:sp>
      <p:sp>
        <p:nvSpPr>
          <p:cNvPr id="39" name="文本框 38"/>
          <p:cNvSpPr txBox="1"/>
          <p:nvPr/>
        </p:nvSpPr>
        <p:spPr>
          <a:xfrm>
            <a:off x="1164349" y="5978378"/>
            <a:ext cx="352424" cy="461665"/>
          </a:xfrm>
          <a:prstGeom prst="rect">
            <a:avLst/>
          </a:prstGeom>
          <a:noFill/>
        </p:spPr>
        <p:txBody>
          <a:bodyPr wrap="square" rtlCol="0">
            <a:spAutoFit/>
          </a:bodyPr>
          <a:lstStyle/>
          <a:p>
            <a:r>
              <a:rPr lang="en-US" altLang="zh-CN" sz="2400" b="1" dirty="0">
                <a:solidFill>
                  <a:schemeClr val="bg1"/>
                </a:solidFill>
                <a:latin typeface="微软雅黑" pitchFamily="34" charset="-122"/>
                <a:ea typeface="微软雅黑" pitchFamily="34" charset="-122"/>
              </a:rPr>
              <a:t>5</a:t>
            </a:r>
            <a:endParaRPr lang="zh-CN" altLang="en-US" sz="2400" b="1" dirty="0">
              <a:solidFill>
                <a:schemeClr val="bg1"/>
              </a:solidFill>
              <a:latin typeface="微软雅黑" pitchFamily="34" charset="-122"/>
              <a:ea typeface="微软雅黑"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rcRect l="14102" r="20003" b="1061"/>
          <a:stretch>
            <a:fillRect/>
          </a:stretch>
        </p:blipFill>
        <p:spPr>
          <a:xfrm>
            <a:off x="855772" y="1088149"/>
            <a:ext cx="1104834" cy="1104834"/>
          </a:xfrm>
          <a:custGeom>
            <a:avLst/>
            <a:gdLst>
              <a:gd name="connsiteX0" fmla="*/ 1390019 w 2780038"/>
              <a:gd name="connsiteY0" fmla="*/ 0 h 2780038"/>
              <a:gd name="connsiteX1" fmla="*/ 2780038 w 2780038"/>
              <a:gd name="connsiteY1" fmla="*/ 1390019 h 2780038"/>
              <a:gd name="connsiteX2" fmla="*/ 1390019 w 2780038"/>
              <a:gd name="connsiteY2" fmla="*/ 2780038 h 2780038"/>
              <a:gd name="connsiteX3" fmla="*/ 0 w 2780038"/>
              <a:gd name="connsiteY3" fmla="*/ 1390019 h 2780038"/>
              <a:gd name="connsiteX4" fmla="*/ 1390019 w 2780038"/>
              <a:gd name="connsiteY4" fmla="*/ 0 h 278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038" h="2780038">
                <a:moveTo>
                  <a:pt x="1390019" y="0"/>
                </a:moveTo>
                <a:cubicBezTo>
                  <a:pt x="2157705" y="0"/>
                  <a:pt x="2780038" y="622333"/>
                  <a:pt x="2780038" y="1390019"/>
                </a:cubicBezTo>
                <a:cubicBezTo>
                  <a:pt x="2780038" y="2157705"/>
                  <a:pt x="2157705" y="2780038"/>
                  <a:pt x="1390019" y="2780038"/>
                </a:cubicBezTo>
                <a:cubicBezTo>
                  <a:pt x="622333" y="2780038"/>
                  <a:pt x="0" y="2157705"/>
                  <a:pt x="0" y="1390019"/>
                </a:cubicBezTo>
                <a:cubicBezTo>
                  <a:pt x="0" y="622333"/>
                  <a:pt x="622333" y="0"/>
                  <a:pt x="1390019" y="0"/>
                </a:cubicBezTo>
                <a:close/>
              </a:path>
            </a:pathLst>
          </a:custGeom>
        </p:spPr>
      </p:pic>
      <p:sp>
        <p:nvSpPr>
          <p:cNvPr id="6" name="椭圆 5"/>
          <p:cNvSpPr/>
          <p:nvPr/>
        </p:nvSpPr>
        <p:spPr>
          <a:xfrm>
            <a:off x="855772" y="1088149"/>
            <a:ext cx="1104834" cy="1104834"/>
          </a:xfrm>
          <a:prstGeom prst="ellipse">
            <a:avLst/>
          </a:prstGeom>
          <a:solidFill>
            <a:schemeClr val="tx1">
              <a:alpha val="4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 name="弧形 7"/>
          <p:cNvSpPr/>
          <p:nvPr/>
        </p:nvSpPr>
        <p:spPr>
          <a:xfrm rot="10073545">
            <a:off x="812088" y="1042507"/>
            <a:ext cx="1196120" cy="1196120"/>
          </a:xfrm>
          <a:prstGeom prst="arc">
            <a:avLst>
              <a:gd name="adj1" fmla="val 14071126"/>
              <a:gd name="adj2" fmla="val 5610563"/>
            </a:avLst>
          </a:prstGeom>
          <a:ln w="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9" name="弧形 8"/>
          <p:cNvSpPr/>
          <p:nvPr/>
        </p:nvSpPr>
        <p:spPr>
          <a:xfrm>
            <a:off x="755118" y="987494"/>
            <a:ext cx="1306142" cy="1306142"/>
          </a:xfrm>
          <a:prstGeom prst="arc">
            <a:avLst>
              <a:gd name="adj1" fmla="val 16001942"/>
              <a:gd name="adj2" fmla="val 5610563"/>
            </a:avLst>
          </a:prstGeom>
          <a:ln w="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0" name="椭圆 9"/>
          <p:cNvSpPr/>
          <p:nvPr/>
        </p:nvSpPr>
        <p:spPr>
          <a:xfrm>
            <a:off x="1266825" y="1015251"/>
            <a:ext cx="73736" cy="73736"/>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椭圆 10"/>
          <p:cNvSpPr/>
          <p:nvPr/>
        </p:nvSpPr>
        <p:spPr>
          <a:xfrm>
            <a:off x="1303693" y="2238979"/>
            <a:ext cx="93994" cy="9399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 name="矩形 1"/>
          <p:cNvSpPr/>
          <p:nvPr/>
        </p:nvSpPr>
        <p:spPr>
          <a:xfrm>
            <a:off x="1065147" y="1429565"/>
            <a:ext cx="697627" cy="400110"/>
          </a:xfrm>
          <a:prstGeom prst="rect">
            <a:avLst/>
          </a:prstGeom>
        </p:spPr>
        <p:txBody>
          <a:bodyPr wrap="none">
            <a:spAutoFit/>
          </a:bodyPr>
          <a:lstStyle/>
          <a:p>
            <a:r>
              <a:rPr lang="zh-CN" altLang="en-US" sz="2000" b="1" dirty="0">
                <a:solidFill>
                  <a:schemeClr val="bg1"/>
                </a:solidFill>
                <a:ea typeface="微软雅黑" pitchFamily="34" charset="-122"/>
              </a:rPr>
              <a:t>起步</a:t>
            </a:r>
            <a:endParaRPr lang="en-US" altLang="zh-CN" sz="2000" b="1" dirty="0">
              <a:solidFill>
                <a:schemeClr val="bg1"/>
              </a:solidFill>
              <a:ea typeface="微软雅黑" pitchFamily="34" charset="-122"/>
            </a:endParaRPr>
          </a:p>
        </p:txBody>
      </p:sp>
      <p:cxnSp>
        <p:nvCxnSpPr>
          <p:cNvPr id="12" name="直接连接符 11"/>
          <p:cNvCxnSpPr/>
          <p:nvPr/>
        </p:nvCxnSpPr>
        <p:spPr>
          <a:xfrm>
            <a:off x="1350690" y="2285976"/>
            <a:ext cx="0" cy="4572024"/>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椭圆 12"/>
          <p:cNvSpPr/>
          <p:nvPr/>
        </p:nvSpPr>
        <p:spPr>
          <a:xfrm>
            <a:off x="1092998" y="2499521"/>
            <a:ext cx="515384" cy="51538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椭圆 13"/>
          <p:cNvSpPr/>
          <p:nvPr/>
        </p:nvSpPr>
        <p:spPr>
          <a:xfrm>
            <a:off x="1092998" y="3593867"/>
            <a:ext cx="515384" cy="51538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 name="椭圆 14"/>
          <p:cNvSpPr/>
          <p:nvPr/>
        </p:nvSpPr>
        <p:spPr>
          <a:xfrm>
            <a:off x="1092998" y="4624818"/>
            <a:ext cx="515384" cy="51538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椭圆 15"/>
          <p:cNvSpPr/>
          <p:nvPr/>
        </p:nvSpPr>
        <p:spPr>
          <a:xfrm>
            <a:off x="1092998" y="5483188"/>
            <a:ext cx="515384" cy="51538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164349" y="2521812"/>
            <a:ext cx="352424" cy="461665"/>
          </a:xfrm>
          <a:prstGeom prst="rect">
            <a:avLst/>
          </a:prstGeom>
          <a:noFill/>
        </p:spPr>
        <p:txBody>
          <a:bodyPr wrap="square" rtlCol="0">
            <a:spAutoFit/>
          </a:bodyPr>
          <a:lstStyle/>
          <a:p>
            <a:r>
              <a:rPr lang="en-US" altLang="zh-CN" sz="2400" b="1" dirty="0">
                <a:solidFill>
                  <a:schemeClr val="bg1"/>
                </a:solidFill>
                <a:latin typeface="微软雅黑" pitchFamily="34" charset="-122"/>
                <a:ea typeface="微软雅黑" pitchFamily="34" charset="-122"/>
              </a:rPr>
              <a:t>1</a:t>
            </a:r>
            <a:endParaRPr lang="zh-CN" altLang="en-US" sz="2400" b="1" dirty="0">
              <a:solidFill>
                <a:schemeClr val="bg1"/>
              </a:solidFill>
              <a:latin typeface="微软雅黑" pitchFamily="34" charset="-122"/>
              <a:ea typeface="微软雅黑" pitchFamily="34" charset="-122"/>
            </a:endParaRPr>
          </a:p>
        </p:txBody>
      </p:sp>
      <p:sp>
        <p:nvSpPr>
          <p:cNvPr id="19" name="文本框 18"/>
          <p:cNvSpPr txBox="1"/>
          <p:nvPr/>
        </p:nvSpPr>
        <p:spPr>
          <a:xfrm>
            <a:off x="1164349" y="3608002"/>
            <a:ext cx="352424" cy="461665"/>
          </a:xfrm>
          <a:prstGeom prst="rect">
            <a:avLst/>
          </a:prstGeom>
          <a:noFill/>
        </p:spPr>
        <p:txBody>
          <a:bodyPr wrap="square" rtlCol="0">
            <a:spAutoFit/>
          </a:bodyPr>
          <a:lstStyle/>
          <a:p>
            <a:r>
              <a:rPr lang="en-US" altLang="zh-CN" sz="2400" b="1" dirty="0">
                <a:solidFill>
                  <a:schemeClr val="bg1"/>
                </a:solidFill>
                <a:latin typeface="微软雅黑" pitchFamily="34" charset="-122"/>
                <a:ea typeface="微软雅黑" pitchFamily="34" charset="-122"/>
              </a:rPr>
              <a:t>2</a:t>
            </a:r>
            <a:endParaRPr lang="zh-CN" altLang="en-US" sz="2400" b="1" dirty="0">
              <a:solidFill>
                <a:schemeClr val="bg1"/>
              </a:solidFill>
              <a:latin typeface="微软雅黑" pitchFamily="34" charset="-122"/>
              <a:ea typeface="微软雅黑" pitchFamily="34" charset="-122"/>
            </a:endParaRPr>
          </a:p>
        </p:txBody>
      </p:sp>
      <p:sp>
        <p:nvSpPr>
          <p:cNvPr id="20" name="文本框 19"/>
          <p:cNvSpPr txBox="1"/>
          <p:nvPr/>
        </p:nvSpPr>
        <p:spPr>
          <a:xfrm>
            <a:off x="1174478" y="4648128"/>
            <a:ext cx="352424" cy="461665"/>
          </a:xfrm>
          <a:prstGeom prst="rect">
            <a:avLst/>
          </a:prstGeom>
          <a:noFill/>
        </p:spPr>
        <p:txBody>
          <a:bodyPr wrap="square" rtlCol="0">
            <a:spAutoFit/>
          </a:bodyPr>
          <a:lstStyle/>
          <a:p>
            <a:r>
              <a:rPr lang="en-US" altLang="zh-CN" sz="2400" b="1" dirty="0">
                <a:solidFill>
                  <a:schemeClr val="bg1"/>
                </a:solidFill>
                <a:latin typeface="微软雅黑" pitchFamily="34" charset="-122"/>
                <a:ea typeface="微软雅黑" pitchFamily="34" charset="-122"/>
              </a:rPr>
              <a:t>3</a:t>
            </a:r>
            <a:endParaRPr lang="zh-CN" altLang="en-US" sz="2400" b="1" dirty="0">
              <a:solidFill>
                <a:schemeClr val="bg1"/>
              </a:solidFill>
              <a:latin typeface="微软雅黑" pitchFamily="34" charset="-122"/>
              <a:ea typeface="微软雅黑" pitchFamily="34" charset="-122"/>
            </a:endParaRPr>
          </a:p>
        </p:txBody>
      </p:sp>
      <p:sp>
        <p:nvSpPr>
          <p:cNvPr id="21" name="文本框 20"/>
          <p:cNvSpPr txBox="1"/>
          <p:nvPr/>
        </p:nvSpPr>
        <p:spPr>
          <a:xfrm>
            <a:off x="1164349" y="5502652"/>
            <a:ext cx="352424" cy="461665"/>
          </a:xfrm>
          <a:prstGeom prst="rect">
            <a:avLst/>
          </a:prstGeom>
          <a:noFill/>
        </p:spPr>
        <p:txBody>
          <a:bodyPr wrap="square" rtlCol="0">
            <a:spAutoFit/>
          </a:bodyPr>
          <a:lstStyle/>
          <a:p>
            <a:r>
              <a:rPr lang="en-US" altLang="zh-CN" sz="2400" b="1" dirty="0">
                <a:solidFill>
                  <a:schemeClr val="bg1"/>
                </a:solidFill>
                <a:latin typeface="微软雅黑" pitchFamily="34" charset="-122"/>
                <a:ea typeface="微软雅黑" pitchFamily="34" charset="-122"/>
              </a:rPr>
              <a:t>4</a:t>
            </a:r>
            <a:endParaRPr lang="zh-CN" altLang="en-US" sz="2400" b="1" dirty="0">
              <a:solidFill>
                <a:schemeClr val="bg1"/>
              </a:solidFill>
              <a:latin typeface="微软雅黑" pitchFamily="34" charset="-122"/>
              <a:ea typeface="微软雅黑" pitchFamily="34" charset="-122"/>
            </a:endParaRPr>
          </a:p>
        </p:txBody>
      </p:sp>
      <p:sp>
        <p:nvSpPr>
          <p:cNvPr id="23" name="矩形 22"/>
          <p:cNvSpPr/>
          <p:nvPr/>
        </p:nvSpPr>
        <p:spPr>
          <a:xfrm>
            <a:off x="1837120" y="2254337"/>
            <a:ext cx="6602029" cy="1015663"/>
          </a:xfrm>
          <a:prstGeom prst="rect">
            <a:avLst/>
          </a:prstGeom>
        </p:spPr>
        <p:txBody>
          <a:bodyPr wrap="square">
            <a:spAutoFit/>
          </a:bodyPr>
          <a:lstStyle/>
          <a:p>
            <a:pPr>
              <a:lnSpc>
                <a:spcPct val="150000"/>
              </a:lnSpc>
            </a:pPr>
            <a:r>
              <a:rPr lang="zh-CN" altLang="en-US" sz="2000" dirty="0">
                <a:ea typeface="微软雅黑" pitchFamily="34" charset="-122"/>
              </a:rPr>
              <a:t>起步前，观察四周，确认无防碍行车安全的障碍后，先鸣笛、后起步。 </a:t>
            </a:r>
          </a:p>
        </p:txBody>
      </p:sp>
      <p:sp>
        <p:nvSpPr>
          <p:cNvPr id="24" name="矩形 23"/>
          <p:cNvSpPr/>
          <p:nvPr/>
        </p:nvSpPr>
        <p:spPr>
          <a:xfrm>
            <a:off x="1837119" y="3377717"/>
            <a:ext cx="6602029" cy="960776"/>
          </a:xfrm>
          <a:prstGeom prst="rect">
            <a:avLst/>
          </a:prstGeom>
        </p:spPr>
        <p:txBody>
          <a:bodyPr wrap="square">
            <a:spAutoFit/>
          </a:bodyPr>
          <a:lstStyle/>
          <a:p>
            <a:pPr>
              <a:lnSpc>
                <a:spcPct val="150000"/>
              </a:lnSpc>
            </a:pPr>
            <a:r>
              <a:rPr lang="zh-CN" altLang="en-US" sz="2000" dirty="0">
                <a:ea typeface="微软雅黑" pitchFamily="34" charset="-122"/>
              </a:rPr>
              <a:t>液压（气压）式制动的车辆，制动液压（气压）表必须达到安全方可起步。 </a:t>
            </a:r>
          </a:p>
        </p:txBody>
      </p:sp>
      <p:sp>
        <p:nvSpPr>
          <p:cNvPr id="25" name="矩形 24"/>
          <p:cNvSpPr/>
          <p:nvPr/>
        </p:nvSpPr>
        <p:spPr>
          <a:xfrm>
            <a:off x="1837120" y="4572495"/>
            <a:ext cx="6602028" cy="499111"/>
          </a:xfrm>
          <a:prstGeom prst="rect">
            <a:avLst/>
          </a:prstGeom>
        </p:spPr>
        <p:txBody>
          <a:bodyPr wrap="square">
            <a:spAutoFit/>
          </a:bodyPr>
          <a:lstStyle/>
          <a:p>
            <a:pPr>
              <a:lnSpc>
                <a:spcPct val="150000"/>
              </a:lnSpc>
            </a:pPr>
            <a:r>
              <a:rPr lang="zh-CN" altLang="en-US" sz="2000" dirty="0">
                <a:ea typeface="微软雅黑" pitchFamily="34" charset="-122"/>
              </a:rPr>
              <a:t>叉车在载物起步时，驾驶员应先确认所载货物平稳可靠。 </a:t>
            </a:r>
          </a:p>
        </p:txBody>
      </p:sp>
      <p:sp>
        <p:nvSpPr>
          <p:cNvPr id="26" name="矩形 25"/>
          <p:cNvSpPr/>
          <p:nvPr/>
        </p:nvSpPr>
        <p:spPr>
          <a:xfrm>
            <a:off x="1837120" y="5456485"/>
            <a:ext cx="2749471" cy="553998"/>
          </a:xfrm>
          <a:prstGeom prst="rect">
            <a:avLst/>
          </a:prstGeom>
        </p:spPr>
        <p:txBody>
          <a:bodyPr wrap="square">
            <a:spAutoFit/>
          </a:bodyPr>
          <a:lstStyle/>
          <a:p>
            <a:pPr>
              <a:lnSpc>
                <a:spcPct val="150000"/>
              </a:lnSpc>
            </a:pPr>
            <a:r>
              <a:rPr lang="zh-CN" altLang="en-US" sz="2000" dirty="0">
                <a:ea typeface="微软雅黑" pitchFamily="34" charset="-122"/>
              </a:rPr>
              <a:t>起步必须缓慢平稳起步</a:t>
            </a:r>
          </a:p>
        </p:txBody>
      </p:sp>
      <p:sp>
        <p:nvSpPr>
          <p:cNvPr id="27" name="Rectangle 949"/>
          <p:cNvSpPr txBox="1">
            <a:spLocks noChangeArrowheads="1"/>
          </p:cNvSpPr>
          <p:nvPr/>
        </p:nvSpPr>
        <p:spPr>
          <a:xfrm>
            <a:off x="2120346" y="161273"/>
            <a:ext cx="4875406" cy="514230"/>
          </a:xfrm>
          <a:prstGeom prst="rect">
            <a:avLst/>
          </a:prstGeom>
        </p:spPr>
        <p:txBody>
          <a:bodyPr/>
          <a:lstStyle>
            <a:lvl1pPr algn="l" defTabSz="457200" rtl="0" eaLnBrk="1" fontAlgn="base" hangingPunct="1">
              <a:spcBef>
                <a:spcPct val="0"/>
              </a:spcBef>
              <a:spcAft>
                <a:spcPct val="0"/>
              </a:spcAft>
              <a:defRPr lang="en-US" sz="2800" b="1" kern="1200">
                <a:solidFill>
                  <a:schemeClr val="tx1"/>
                </a:solidFill>
                <a:latin typeface="微软雅黑" pitchFamily="34" charset="-122"/>
                <a:ea typeface="ＭＳ Ｐゴシック" charset="-128"/>
                <a:cs typeface="ＭＳ Ｐゴシック" charset="-128"/>
              </a:defRPr>
            </a:lvl1pPr>
            <a:lvl2pPr algn="l" defTabSz="457200" rtl="0" eaLnBrk="1" fontAlgn="base" hangingPunct="1">
              <a:spcBef>
                <a:spcPct val="0"/>
              </a:spcBef>
              <a:spcAft>
                <a:spcPct val="0"/>
              </a:spcAft>
              <a:defRPr sz="2800" b="1">
                <a:solidFill>
                  <a:schemeClr val="tx1"/>
                </a:solidFill>
                <a:latin typeface="Arial" charset="0"/>
                <a:ea typeface="ＭＳ Ｐゴシック" charset="-128"/>
                <a:cs typeface="ＭＳ Ｐゴシック" charset="-128"/>
              </a:defRPr>
            </a:lvl2pPr>
            <a:lvl3pPr algn="l" defTabSz="457200" rtl="0" eaLnBrk="1" fontAlgn="base" hangingPunct="1">
              <a:spcBef>
                <a:spcPct val="0"/>
              </a:spcBef>
              <a:spcAft>
                <a:spcPct val="0"/>
              </a:spcAft>
              <a:defRPr sz="2800" b="1">
                <a:solidFill>
                  <a:schemeClr val="tx1"/>
                </a:solidFill>
                <a:latin typeface="Arial" charset="0"/>
                <a:ea typeface="ＭＳ Ｐゴシック" charset="-128"/>
                <a:cs typeface="ＭＳ Ｐゴシック" charset="-128"/>
              </a:defRPr>
            </a:lvl3pPr>
            <a:lvl4pPr algn="l" defTabSz="457200" rtl="0" eaLnBrk="1" fontAlgn="base" hangingPunct="1">
              <a:spcBef>
                <a:spcPct val="0"/>
              </a:spcBef>
              <a:spcAft>
                <a:spcPct val="0"/>
              </a:spcAft>
              <a:defRPr sz="2800" b="1">
                <a:solidFill>
                  <a:schemeClr val="tx1"/>
                </a:solidFill>
                <a:latin typeface="Arial" charset="0"/>
                <a:ea typeface="ＭＳ Ｐゴシック" charset="-128"/>
                <a:cs typeface="ＭＳ Ｐゴシック" charset="-128"/>
              </a:defRPr>
            </a:lvl4pPr>
            <a:lvl5pPr algn="l" defTabSz="457200" rtl="0" eaLnBrk="1" fontAlgn="base" hangingPunct="1">
              <a:spcBef>
                <a:spcPct val="0"/>
              </a:spcBef>
              <a:spcAft>
                <a:spcPct val="0"/>
              </a:spcAft>
              <a:defRPr sz="2800" b="1">
                <a:solidFill>
                  <a:schemeClr val="tx1"/>
                </a:solidFill>
                <a:latin typeface="Arial" charset="0"/>
                <a:ea typeface="ＭＳ Ｐゴシック" charset="-128"/>
                <a:cs typeface="ＭＳ Ｐゴシック" charset="-128"/>
              </a:defRPr>
            </a:lvl5pPr>
            <a:lvl6pPr marL="457200" algn="l" defTabSz="457200" rtl="0" eaLnBrk="1" fontAlgn="base" hangingPunct="1">
              <a:spcBef>
                <a:spcPct val="0"/>
              </a:spcBef>
              <a:spcAft>
                <a:spcPct val="0"/>
              </a:spcAft>
              <a:defRPr sz="2200" b="1">
                <a:solidFill>
                  <a:schemeClr val="tx1"/>
                </a:solidFill>
                <a:latin typeface="Arial" charset="0"/>
                <a:ea typeface="ＭＳ Ｐゴシック" charset="-128"/>
                <a:cs typeface="ＭＳ Ｐゴシック" charset="-128"/>
              </a:defRPr>
            </a:lvl6pPr>
            <a:lvl7pPr marL="914400" algn="l" defTabSz="457200" rtl="0" eaLnBrk="1" fontAlgn="base" hangingPunct="1">
              <a:spcBef>
                <a:spcPct val="0"/>
              </a:spcBef>
              <a:spcAft>
                <a:spcPct val="0"/>
              </a:spcAft>
              <a:defRPr sz="2200" b="1">
                <a:solidFill>
                  <a:schemeClr val="tx1"/>
                </a:solidFill>
                <a:latin typeface="Arial" charset="0"/>
                <a:ea typeface="ＭＳ Ｐゴシック" charset="-128"/>
                <a:cs typeface="ＭＳ Ｐゴシック" charset="-128"/>
              </a:defRPr>
            </a:lvl7pPr>
            <a:lvl8pPr marL="1371600" algn="l" defTabSz="457200" rtl="0" eaLnBrk="1" fontAlgn="base" hangingPunct="1">
              <a:spcBef>
                <a:spcPct val="0"/>
              </a:spcBef>
              <a:spcAft>
                <a:spcPct val="0"/>
              </a:spcAft>
              <a:defRPr sz="2200" b="1">
                <a:solidFill>
                  <a:schemeClr val="tx1"/>
                </a:solidFill>
                <a:latin typeface="Arial" charset="0"/>
                <a:ea typeface="ＭＳ Ｐゴシック" charset="-128"/>
                <a:cs typeface="ＭＳ Ｐゴシック" charset="-128"/>
              </a:defRPr>
            </a:lvl8pPr>
            <a:lvl9pPr marL="1828800" algn="l" defTabSz="457200" rtl="0" eaLnBrk="1" fontAlgn="base" hangingPunct="1">
              <a:spcBef>
                <a:spcPct val="0"/>
              </a:spcBef>
              <a:spcAft>
                <a:spcPct val="0"/>
              </a:spcAft>
              <a:defRPr sz="2200" b="1">
                <a:solidFill>
                  <a:schemeClr val="tx1"/>
                </a:solidFill>
                <a:latin typeface="Arial" charset="0"/>
                <a:ea typeface="ＭＳ Ｐゴシック" charset="-128"/>
                <a:cs typeface="ＭＳ Ｐゴシック" charset="-128"/>
              </a:defRPr>
            </a:lvl9pPr>
          </a:lstStyle>
          <a:p>
            <a:pPr algn="ctr">
              <a:defRPr/>
            </a:pPr>
            <a:r>
              <a:rPr lang="zh-CN" altLang="en-US">
                <a:ea typeface="微软雅黑" pitchFamily="34" charset="-122"/>
              </a:rPr>
              <a:t>公司叉车安全操作流程</a:t>
            </a:r>
            <a:endParaRPr lang="zh-CN" altLang="en-US" dirty="0">
              <a:ea typeface="微软雅黑"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文本框 18"/>
          <p:cNvSpPr txBox="1"/>
          <p:nvPr/>
        </p:nvSpPr>
        <p:spPr>
          <a:xfrm>
            <a:off x="490857" y="1355154"/>
            <a:ext cx="4709795" cy="477054"/>
          </a:xfrm>
          <a:prstGeom prst="rect">
            <a:avLst/>
          </a:prstGeom>
          <a:noFill/>
        </p:spPr>
        <p:txBody>
          <a:bodyPr wrap="square" rtlCol="0" anchor="t">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lumMod val="75000"/>
                    <a:lumOff val="25000"/>
                  </a:prstClr>
                </a:solidFill>
                <a:effectLst/>
                <a:uLnTx/>
                <a:uFillTx/>
                <a:latin typeface="微软雅黑" pitchFamily="34" charset="-122"/>
                <a:ea typeface="微软雅黑" pitchFamily="34" charset="-122"/>
                <a:cs typeface="微软雅黑" pitchFamily="34" charset="-122"/>
                <a:sym typeface="+mn-ea"/>
              </a:rPr>
              <a:t>我不是您的“文件夹”，我只提供“</a:t>
            </a:r>
            <a:r>
              <a:rPr kumimoji="0" lang="zh-CN" altLang="en-US" sz="1400" b="1" i="0" u="none" strike="noStrike" kern="1200" cap="none" spc="0" normalizeH="0" baseline="0" noProof="0">
                <a:ln>
                  <a:noFill/>
                </a:ln>
                <a:solidFill>
                  <a:prstClr val="black">
                    <a:lumMod val="75000"/>
                    <a:lumOff val="25000"/>
                  </a:prstClr>
                </a:solidFill>
                <a:effectLst/>
                <a:uLnTx/>
                <a:uFillTx/>
                <a:latin typeface="微软雅黑" pitchFamily="34" charset="-122"/>
                <a:ea typeface="微软雅黑" pitchFamily="34" charset="-122"/>
                <a:cs typeface="微软雅黑" pitchFamily="34" charset="-122"/>
                <a:sym typeface="+mn-ea"/>
              </a:rPr>
              <a:t>精品</a:t>
            </a:r>
            <a:r>
              <a:rPr kumimoji="0" lang="zh-CN" altLang="en-US" sz="1100" b="0" i="0" u="none" strike="noStrike" kern="1200" cap="none" spc="0" normalizeH="0" baseline="0" noProof="0">
                <a:ln>
                  <a:noFill/>
                </a:ln>
                <a:solidFill>
                  <a:prstClr val="black">
                    <a:lumMod val="75000"/>
                    <a:lumOff val="25000"/>
                  </a:prstClr>
                </a:solidFill>
                <a:effectLst/>
                <a:uLnTx/>
                <a:uFillTx/>
                <a:latin typeface="微软雅黑" pitchFamily="34" charset="-122"/>
                <a:ea typeface="微软雅黑" pitchFamily="34" charset="-122"/>
                <a:cs typeface="微软雅黑" pitchFamily="34" charset="-122"/>
                <a:sym typeface="+mn-ea"/>
              </a:rPr>
              <a:t>”资料❗</a:t>
            </a:r>
            <a:endParaRPr kumimoji="0" lang="zh-CN" altLang="en-US" sz="1100" b="0" i="0" u="none" strike="noStrike" kern="1200" cap="none" spc="0" normalizeH="0" baseline="0" noProof="0">
              <a:ln>
                <a:noFill/>
              </a:ln>
              <a:solidFill>
                <a:prstClr val="black">
                  <a:lumMod val="75000"/>
                  <a:lumOff val="25000"/>
                </a:prstClr>
              </a:solidFill>
              <a:effectLst/>
              <a:uLnTx/>
              <a:uFillTx/>
              <a:latin typeface="微软雅黑" pitchFamily="34" charset="-122"/>
              <a:ea typeface="微软雅黑" pitchFamily="34" charset="-122"/>
              <a:cs typeface="微软雅黑" pitchFamily="34" charset="-122"/>
            </a:endParaRPr>
          </a:p>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a:ln>
                  <a:noFill/>
                </a:ln>
                <a:solidFill>
                  <a:prstClr val="black">
                    <a:lumMod val="75000"/>
                    <a:lumOff val="25000"/>
                  </a:prstClr>
                </a:solidFill>
                <a:effectLst/>
                <a:uLnTx/>
                <a:uFillTx/>
                <a:latin typeface="微软雅黑" pitchFamily="34" charset="-122"/>
                <a:ea typeface="微软雅黑" pitchFamily="34" charset="-122"/>
                <a:cs typeface="微软雅黑" pitchFamily="34" charset="-122"/>
                <a:sym typeface="+mn-ea"/>
              </a:rPr>
              <a:t>更多免费资料</a:t>
            </a:r>
            <a:r>
              <a:rPr kumimoji="0" lang="zh-CN" altLang="en-US" sz="1100" b="0" i="0" u="none" strike="noStrike" kern="1200" cap="none" spc="0" normalizeH="0" baseline="0" noProof="0">
                <a:ln>
                  <a:noFill/>
                </a:ln>
                <a:solidFill>
                  <a:prstClr val="black">
                    <a:lumMod val="75000"/>
                    <a:lumOff val="25000"/>
                  </a:prstClr>
                </a:solidFill>
                <a:effectLst/>
                <a:uLnTx/>
                <a:uFillTx/>
                <a:latin typeface="微软雅黑" pitchFamily="34" charset="-122"/>
                <a:ea typeface="微软雅黑" pitchFamily="34" charset="-122"/>
                <a:cs typeface="微软雅黑" pitchFamily="34" charset="-122"/>
                <a:sym typeface="+mn-ea"/>
              </a:rPr>
              <a:t>，请添加并私信“</a:t>
            </a:r>
            <a:r>
              <a:rPr kumimoji="0" lang="zh-CN" altLang="en-US" sz="1100" b="1" i="0" u="none" strike="noStrike" kern="1200" cap="none" spc="0" normalizeH="0" baseline="0" noProof="0">
                <a:ln>
                  <a:noFill/>
                </a:ln>
                <a:solidFill>
                  <a:prstClr val="black">
                    <a:lumMod val="75000"/>
                    <a:lumOff val="25000"/>
                  </a:prstClr>
                </a:solidFill>
                <a:effectLst/>
                <a:uLnTx/>
                <a:uFillTx/>
                <a:latin typeface="微软雅黑" pitchFamily="34" charset="-122"/>
                <a:ea typeface="微软雅黑" pitchFamily="34" charset="-122"/>
                <a:cs typeface="微软雅黑" pitchFamily="34" charset="-122"/>
                <a:sym typeface="+mn-ea"/>
              </a:rPr>
              <a:t>安小应</a:t>
            </a:r>
            <a:r>
              <a:rPr kumimoji="0" lang="zh-CN" altLang="en-US" sz="1100" b="0" i="0" u="none" strike="noStrike" kern="1200" cap="none" spc="0" normalizeH="0" baseline="0" noProof="0">
                <a:ln>
                  <a:noFill/>
                </a:ln>
                <a:solidFill>
                  <a:prstClr val="black">
                    <a:lumMod val="75000"/>
                    <a:lumOff val="25000"/>
                  </a:prstClr>
                </a:solidFill>
                <a:effectLst/>
                <a:uLnTx/>
                <a:uFillTx/>
                <a:latin typeface="微软雅黑" pitchFamily="34" charset="-122"/>
                <a:ea typeface="微软雅黑" pitchFamily="34" charset="-122"/>
                <a:cs typeface="微软雅黑" pitchFamily="34" charset="-122"/>
                <a:sym typeface="+mn-ea"/>
              </a:rPr>
              <a:t>”，微信号：</a:t>
            </a:r>
            <a:r>
              <a:rPr kumimoji="0" lang="zh-CN" altLang="en-US" sz="1100" b="1" i="0" u="none" strike="noStrike" kern="1200" cap="none" spc="0" normalizeH="0" baseline="0" noProof="0">
                <a:ln>
                  <a:noFill/>
                </a:ln>
                <a:solidFill>
                  <a:prstClr val="black">
                    <a:lumMod val="75000"/>
                    <a:lumOff val="25000"/>
                  </a:prstClr>
                </a:solidFill>
                <a:effectLst/>
                <a:uLnTx/>
                <a:uFillTx/>
                <a:latin typeface="微软雅黑" pitchFamily="34" charset="-122"/>
                <a:ea typeface="微软雅黑" pitchFamily="34" charset="-122"/>
                <a:cs typeface="微软雅黑" pitchFamily="34" charset="-122"/>
                <a:sym typeface="+mn-ea"/>
              </a:rPr>
              <a:t>ansying</a:t>
            </a:r>
            <a:r>
              <a:rPr kumimoji="0" lang="en-US" altLang="zh-CN" sz="1100" b="1" i="0" u="none" strike="noStrike" kern="1200" cap="none" spc="0" normalizeH="0" baseline="0" noProof="0">
                <a:ln>
                  <a:noFill/>
                </a:ln>
                <a:solidFill>
                  <a:prstClr val="black">
                    <a:lumMod val="75000"/>
                    <a:lumOff val="25000"/>
                  </a:prstClr>
                </a:solidFill>
                <a:effectLst/>
                <a:uLnTx/>
                <a:uFillTx/>
                <a:latin typeface="微软雅黑" pitchFamily="34" charset="-122"/>
                <a:ea typeface="微软雅黑" pitchFamily="34" charset="-122"/>
                <a:cs typeface="微软雅黑" pitchFamily="34" charset="-122"/>
                <a:sym typeface="+mn-ea"/>
              </a:rPr>
              <a:t>cysafety</a:t>
            </a:r>
            <a:endParaRPr kumimoji="0" lang="zh-CN" altLang="en-US" sz="1100" b="0" i="0" u="none" strike="noStrike" kern="1200" cap="none" spc="0" normalizeH="0" baseline="0" noProof="0">
              <a:ln>
                <a:noFill/>
              </a:ln>
              <a:solidFill>
                <a:prstClr val="black">
                  <a:lumMod val="75000"/>
                  <a:lumOff val="25000"/>
                </a:prstClr>
              </a:solidFill>
              <a:effectLst/>
              <a:uLnTx/>
              <a:uFillTx/>
              <a:latin typeface="微软雅黑" pitchFamily="34" charset="-122"/>
              <a:ea typeface="微软雅黑" pitchFamily="34" charset="-122"/>
              <a:cs typeface="微软雅黑" pitchFamily="34" charset="-122"/>
              <a:sym typeface="+mn-ea"/>
            </a:endParaRPr>
          </a:p>
        </p:txBody>
      </p:sp>
      <p:sp>
        <p:nvSpPr>
          <p:cNvPr id="20" name="文本框 19"/>
          <p:cNvSpPr txBox="1"/>
          <p:nvPr/>
        </p:nvSpPr>
        <p:spPr>
          <a:xfrm>
            <a:off x="490855" y="2181924"/>
            <a:ext cx="5001260" cy="446276"/>
          </a:xfrm>
          <a:prstGeom prst="rect">
            <a:avLst/>
          </a:prstGeom>
          <a:noFill/>
        </p:spPr>
        <p:txBody>
          <a:bodyPr wrap="square" rtlCol="0" anchor="t">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lumMod val="75000"/>
                    <a:lumOff val="25000"/>
                  </a:prstClr>
                </a:solidFill>
                <a:effectLst/>
                <a:uLnTx/>
                <a:uFillTx/>
                <a:latin typeface="微软雅黑" pitchFamily="34" charset="-122"/>
                <a:ea typeface="微软雅黑" pitchFamily="34" charset="-122"/>
                <a:cs typeface="微软雅黑" pitchFamily="34" charset="-122"/>
                <a:sym typeface="+mn-ea"/>
              </a:rPr>
              <a:t>① 周一至周五，</a:t>
            </a:r>
            <a:r>
              <a:rPr kumimoji="0" lang="zh-CN" altLang="en-US" sz="1200" b="1" i="0" u="none" strike="noStrike" kern="1200" cap="none" spc="0" normalizeH="0" baseline="0" noProof="0">
                <a:ln>
                  <a:noFill/>
                </a:ln>
                <a:solidFill>
                  <a:prstClr val="black">
                    <a:lumMod val="75000"/>
                    <a:lumOff val="25000"/>
                  </a:prstClr>
                </a:solidFill>
                <a:effectLst/>
                <a:uLnTx/>
                <a:uFillTx/>
                <a:latin typeface="微软雅黑" pitchFamily="34" charset="-122"/>
                <a:ea typeface="微软雅黑" pitchFamily="34" charset="-122"/>
                <a:cs typeface="微软雅黑" pitchFamily="34" charset="-122"/>
                <a:sym typeface="+mn-ea"/>
              </a:rPr>
              <a:t>每日更新资料</a:t>
            </a:r>
            <a:r>
              <a:rPr kumimoji="0" lang="zh-CN" altLang="en-US" sz="1100" b="0" i="0" u="none" strike="noStrike" kern="1200" cap="none" spc="0" normalizeH="0" baseline="0" noProof="0">
                <a:ln>
                  <a:noFill/>
                </a:ln>
                <a:solidFill>
                  <a:prstClr val="black">
                    <a:lumMod val="75000"/>
                    <a:lumOff val="25000"/>
                  </a:prstClr>
                </a:solidFill>
                <a:effectLst/>
                <a:uLnTx/>
                <a:uFillTx/>
                <a:latin typeface="微软雅黑" pitchFamily="34" charset="-122"/>
                <a:ea typeface="微软雅黑" pitchFamily="34" charset="-122"/>
                <a:cs typeface="微软雅黑" pitchFamily="34" charset="-122"/>
                <a:sym typeface="+mn-ea"/>
              </a:rPr>
              <a:t>；周六日不定时更新❗</a:t>
            </a:r>
            <a:endParaRPr kumimoji="0" lang="zh-CN" altLang="en-US" sz="1100" b="0" i="0" u="none" strike="noStrike" kern="1200" cap="none" spc="0" normalizeH="0" baseline="0" noProof="0">
              <a:ln>
                <a:noFill/>
              </a:ln>
              <a:solidFill>
                <a:prstClr val="black">
                  <a:lumMod val="75000"/>
                  <a:lumOff val="25000"/>
                </a:prstClr>
              </a:solidFill>
              <a:effectLst/>
              <a:uLnTx/>
              <a:uFillTx/>
              <a:latin typeface="微软雅黑" pitchFamily="34" charset="-122"/>
              <a:ea typeface="微软雅黑" pitchFamily="34" charset="-122"/>
              <a:cs typeface="微软雅黑" pitchFamily="34" charset="-122"/>
            </a:endParaRPr>
          </a:p>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lumMod val="75000"/>
                    <a:lumOff val="25000"/>
                  </a:prstClr>
                </a:solidFill>
                <a:effectLst/>
                <a:uLnTx/>
                <a:uFillTx/>
                <a:latin typeface="微软雅黑" pitchFamily="34" charset="-122"/>
                <a:ea typeface="微软雅黑" pitchFamily="34" charset="-122"/>
                <a:cs typeface="微软雅黑" pitchFamily="34" charset="-122"/>
                <a:sym typeface="+mn-ea"/>
              </a:rPr>
              <a:t>② 成员资料查询服务，把您需要的资料告诉我，我会尽量为您查找❗</a:t>
            </a:r>
          </a:p>
        </p:txBody>
      </p:sp>
      <p:grpSp>
        <p:nvGrpSpPr>
          <p:cNvPr id="21" name="组合 20"/>
          <p:cNvGrpSpPr/>
          <p:nvPr/>
        </p:nvGrpSpPr>
        <p:grpSpPr>
          <a:xfrm>
            <a:off x="0" y="2959264"/>
            <a:ext cx="9144000" cy="3898735"/>
            <a:chOff x="0" y="3058717"/>
            <a:chExt cx="12192000" cy="3799284"/>
          </a:xfrm>
        </p:grpSpPr>
        <p:sp>
          <p:nvSpPr>
            <p:cNvPr id="24" name="矩形 23"/>
            <p:cNvSpPr/>
            <p:nvPr/>
          </p:nvSpPr>
          <p:spPr>
            <a:xfrm>
              <a:off x="0" y="3058717"/>
              <a:ext cx="12192000" cy="3799284"/>
            </a:xfrm>
            <a:prstGeom prst="rect">
              <a:avLst/>
            </a:prstGeom>
            <a:solidFill>
              <a:srgbClr val="4C4C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charset="-122"/>
                <a:cs typeface="+mn-cs"/>
              </a:endParaRPr>
            </a:p>
          </p:txBody>
        </p:sp>
        <p:grpSp>
          <p:nvGrpSpPr>
            <p:cNvPr id="29" name="组合 28"/>
            <p:cNvGrpSpPr/>
            <p:nvPr/>
          </p:nvGrpSpPr>
          <p:grpSpPr>
            <a:xfrm>
              <a:off x="662095" y="3259221"/>
              <a:ext cx="10821247" cy="3396659"/>
              <a:chOff x="496571" y="2312422"/>
              <a:chExt cx="8115935" cy="2547495"/>
            </a:xfrm>
          </p:grpSpPr>
          <p:sp>
            <p:nvSpPr>
              <p:cNvPr id="30" name="文本框 29"/>
              <p:cNvSpPr txBox="1"/>
              <p:nvPr/>
            </p:nvSpPr>
            <p:spPr>
              <a:xfrm>
                <a:off x="496571" y="2312423"/>
                <a:ext cx="4300855" cy="2547494"/>
              </a:xfrm>
              <a:prstGeom prst="rect">
                <a:avLst/>
              </a:prstGeom>
              <a:noFill/>
            </p:spPr>
            <p:txBody>
              <a:bodyPr wrap="square" rtlCol="0" anchor="ctr" anchorCtr="0">
                <a:spAutoFit/>
              </a:bodyPr>
              <a:lstStyle/>
              <a:p>
                <a:pPr marL="0" marR="0" lvl="0" indent="0" algn="just" defTabSz="913765" rtl="0" eaLnBrk="1" fontAlgn="auto" latinLnBrk="0" hangingPunct="1">
                  <a:lnSpc>
                    <a:spcPct val="150000"/>
                  </a:lnSpc>
                  <a:spcBef>
                    <a:spcPts val="0"/>
                  </a:spcBef>
                  <a:spcAft>
                    <a:spcPts val="0"/>
                  </a:spcAft>
                  <a:buClrTx/>
                  <a:buSzTx/>
                  <a:buFontTx/>
                  <a:buNone/>
                  <a:defRPr/>
                </a:pPr>
                <a:r>
                  <a:rPr kumimoji="0" lang="zh-CN" altLang="en-US" sz="1050" b="1" i="0" u="none" strike="noStrike" kern="1200" cap="none" spc="0" normalizeH="0" baseline="0" noProof="0">
                    <a:ln>
                      <a:noFill/>
                    </a:ln>
                    <a:solidFill>
                      <a:prstClr val="white"/>
                    </a:solidFill>
                    <a:effectLst/>
                    <a:uLnTx/>
                    <a:uFillTx/>
                    <a:latin typeface="微软雅黑" pitchFamily="34" charset="-122"/>
                    <a:ea typeface="微软雅黑" pitchFamily="34" charset="-122"/>
                    <a:cs typeface="微软雅黑" pitchFamily="34" charset="-122"/>
                  </a:rPr>
                  <a:t>【安应独家PPT】</a:t>
                </a:r>
                <a:endParaRPr kumimoji="0" lang="zh-CN" altLang="en-US" sz="1050" b="0" i="0" u="none" strike="noStrike" kern="1200" cap="none" spc="0" normalizeH="0" baseline="0" noProof="0">
                  <a:ln>
                    <a:noFill/>
                  </a:ln>
                  <a:solidFill>
                    <a:prstClr val="white"/>
                  </a:solidFill>
                  <a:effectLst/>
                  <a:uLnTx/>
                  <a:uFillTx/>
                  <a:latin typeface="微软雅黑" pitchFamily="34" charset="-122"/>
                  <a:ea typeface="微软雅黑" pitchFamily="34" charset="-122"/>
                  <a:cs typeface="微软雅黑" pitchFamily="34" charset="-122"/>
                </a:endParaRPr>
              </a:p>
              <a:p>
                <a:pPr marL="0" marR="0" lvl="0" indent="0" algn="just" defTabSz="913765" rtl="0" eaLnBrk="1" fontAlgn="auto" latinLnBrk="0" hangingPunct="1">
                  <a:lnSpc>
                    <a:spcPct val="150000"/>
                  </a:lnSpc>
                  <a:spcBef>
                    <a:spcPts val="0"/>
                  </a:spcBef>
                  <a:spcAft>
                    <a:spcPts val="0"/>
                  </a:spcAft>
                  <a:buClrTx/>
                  <a:buSzTx/>
                  <a:buFontTx/>
                  <a:buNone/>
                  <a:defRPr/>
                </a:pPr>
                <a:r>
                  <a:rPr kumimoji="0" lang="zh-CN" altLang="en-US" sz="1050" b="1" i="0" u="none" strike="noStrike" kern="1200" cap="none" spc="0" normalizeH="0" baseline="0" noProof="0">
                    <a:ln>
                      <a:noFill/>
                    </a:ln>
                    <a:solidFill>
                      <a:prstClr val="white"/>
                    </a:solidFill>
                    <a:effectLst/>
                    <a:uLnTx/>
                    <a:uFillTx/>
                    <a:latin typeface="微软雅黑" pitchFamily="34" charset="-122"/>
                    <a:ea typeface="微软雅黑" pitchFamily="34" charset="-122"/>
                    <a:cs typeface="微软雅黑" pitchFamily="34" charset="-122"/>
                  </a:rPr>
                  <a:t>安应出品，必属精品</a:t>
                </a:r>
                <a:r>
                  <a:rPr kumimoji="0" lang="zh-CN" altLang="en-US" sz="1050" b="0" i="0" u="none" strike="noStrike" kern="1200" cap="none" spc="0" normalizeH="0" baseline="0" noProof="0">
                    <a:ln>
                      <a:noFill/>
                    </a:ln>
                    <a:solidFill>
                      <a:prstClr val="white"/>
                    </a:solidFill>
                    <a:effectLst/>
                    <a:uLnTx/>
                    <a:uFillTx/>
                    <a:latin typeface="微软雅黑" pitchFamily="34" charset="-122"/>
                    <a:ea typeface="微软雅黑" pitchFamily="34" charset="-122"/>
                    <a:cs typeface="微软雅黑" pitchFamily="34" charset="-122"/>
                  </a:rPr>
                  <a:t>❗安应制作公开的精品PPT资料，被各大公众号疯传转载。这里可以获得全部独家资料，每日至少更新一篇精品PPT❗</a:t>
                </a:r>
              </a:p>
              <a:p>
                <a:pPr marL="0" marR="0" lvl="0" indent="0" algn="just" defTabSz="913765" rtl="0" eaLnBrk="1" fontAlgn="auto" latinLnBrk="0" hangingPunct="1">
                  <a:lnSpc>
                    <a:spcPct val="150000"/>
                  </a:lnSpc>
                  <a:spcBef>
                    <a:spcPts val="0"/>
                  </a:spcBef>
                  <a:spcAft>
                    <a:spcPts val="0"/>
                  </a:spcAft>
                  <a:buClrTx/>
                  <a:buSzTx/>
                  <a:buFontTx/>
                  <a:buNone/>
                  <a:defRPr/>
                </a:pPr>
                <a:r>
                  <a:rPr kumimoji="0" lang="zh-CN" altLang="en-US" sz="1050" b="1" i="0" u="none" strike="noStrike" kern="1200" cap="none" spc="0" normalizeH="0" baseline="0" noProof="0">
                    <a:ln>
                      <a:noFill/>
                    </a:ln>
                    <a:solidFill>
                      <a:prstClr val="white"/>
                    </a:solidFill>
                    <a:effectLst/>
                    <a:uLnTx/>
                    <a:uFillTx/>
                    <a:latin typeface="微软雅黑" pitchFamily="34" charset="-122"/>
                    <a:ea typeface="微软雅黑" pitchFamily="34" charset="-122"/>
                    <a:cs typeface="微软雅黑" pitchFamily="34" charset="-122"/>
                  </a:rPr>
                  <a:t>【最新法规标准追踪】</a:t>
                </a:r>
                <a:endParaRPr kumimoji="0" lang="zh-CN" altLang="en-US" sz="1050" b="0" i="0" u="none" strike="noStrike" kern="1200" cap="none" spc="0" normalizeH="0" baseline="0" noProof="0">
                  <a:ln>
                    <a:noFill/>
                  </a:ln>
                  <a:solidFill>
                    <a:prstClr val="white"/>
                  </a:solidFill>
                  <a:effectLst/>
                  <a:uLnTx/>
                  <a:uFillTx/>
                  <a:latin typeface="微软雅黑" pitchFamily="34" charset="-122"/>
                  <a:ea typeface="微软雅黑" pitchFamily="34" charset="-122"/>
                  <a:cs typeface="微软雅黑" pitchFamily="34" charset="-122"/>
                </a:endParaRPr>
              </a:p>
              <a:p>
                <a:pPr marL="0" marR="0" lvl="0" indent="0" algn="just" defTabSz="913765"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a:ln>
                      <a:noFill/>
                    </a:ln>
                    <a:solidFill>
                      <a:prstClr val="white"/>
                    </a:solidFill>
                    <a:effectLst/>
                    <a:uLnTx/>
                    <a:uFillTx/>
                    <a:latin typeface="微软雅黑" pitchFamily="34" charset="-122"/>
                    <a:ea typeface="微软雅黑" pitchFamily="34" charset="-122"/>
                    <a:cs typeface="微软雅黑" pitchFamily="34" charset="-122"/>
                  </a:rPr>
                  <a:t>每月更新追踪最新EHS法律法规及国标行标，定期发布汇总分类清单❗</a:t>
                </a:r>
              </a:p>
              <a:p>
                <a:pPr marL="0" marR="0" lvl="0" indent="0" algn="just" defTabSz="913765" rtl="0" eaLnBrk="1" fontAlgn="auto" latinLnBrk="0" hangingPunct="1">
                  <a:lnSpc>
                    <a:spcPct val="150000"/>
                  </a:lnSpc>
                  <a:spcBef>
                    <a:spcPts val="0"/>
                  </a:spcBef>
                  <a:spcAft>
                    <a:spcPts val="0"/>
                  </a:spcAft>
                  <a:buClrTx/>
                  <a:buSzTx/>
                  <a:buFontTx/>
                  <a:buNone/>
                  <a:defRPr/>
                </a:pPr>
                <a:r>
                  <a:rPr kumimoji="0" lang="zh-CN" altLang="en-US" sz="1050" b="1" i="0" u="none" strike="noStrike" kern="1200" cap="none" spc="0" normalizeH="0" baseline="0" noProof="0">
                    <a:ln>
                      <a:noFill/>
                    </a:ln>
                    <a:solidFill>
                      <a:prstClr val="white"/>
                    </a:solidFill>
                    <a:effectLst/>
                    <a:uLnTx/>
                    <a:uFillTx/>
                    <a:latin typeface="微软雅黑" pitchFamily="34" charset="-122"/>
                    <a:ea typeface="微软雅黑" pitchFamily="34" charset="-122"/>
                    <a:cs typeface="微软雅黑" pitchFamily="34" charset="-122"/>
                  </a:rPr>
                  <a:t>【工具手册电子书】</a:t>
                </a:r>
                <a:endParaRPr kumimoji="0" lang="zh-CN" altLang="en-US" sz="1050" b="0" i="0" u="none" strike="noStrike" kern="1200" cap="none" spc="0" normalizeH="0" baseline="0" noProof="0">
                  <a:ln>
                    <a:noFill/>
                  </a:ln>
                  <a:solidFill>
                    <a:prstClr val="white"/>
                  </a:solidFill>
                  <a:effectLst/>
                  <a:uLnTx/>
                  <a:uFillTx/>
                  <a:latin typeface="微软雅黑" pitchFamily="34" charset="-122"/>
                  <a:ea typeface="微软雅黑" pitchFamily="34" charset="-122"/>
                  <a:cs typeface="微软雅黑" pitchFamily="34" charset="-122"/>
                </a:endParaRPr>
              </a:p>
              <a:p>
                <a:pPr marL="0" marR="0" lvl="0" indent="0" algn="just" defTabSz="913765"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a:ln>
                      <a:noFill/>
                    </a:ln>
                    <a:solidFill>
                      <a:prstClr val="white"/>
                    </a:solidFill>
                    <a:effectLst/>
                    <a:uLnTx/>
                    <a:uFillTx/>
                    <a:latin typeface="微软雅黑" pitchFamily="34" charset="-122"/>
                    <a:ea typeface="微软雅黑" pitchFamily="34" charset="-122"/>
                    <a:cs typeface="微软雅黑" pitchFamily="34" charset="-122"/>
                  </a:rPr>
                  <a:t>定期更新EHS及企业管理相关工具手册及电子书PDF，全部都是精品筛选，安全人必备的工具类资料❗</a:t>
                </a:r>
              </a:p>
              <a:p>
                <a:pPr marL="0" marR="0" lvl="0" indent="0" algn="just" defTabSz="913765" rtl="0" eaLnBrk="1" fontAlgn="auto" latinLnBrk="0" hangingPunct="1">
                  <a:lnSpc>
                    <a:spcPct val="150000"/>
                  </a:lnSpc>
                  <a:spcBef>
                    <a:spcPts val="0"/>
                  </a:spcBef>
                  <a:spcAft>
                    <a:spcPts val="0"/>
                  </a:spcAft>
                  <a:buClrTx/>
                  <a:buSzTx/>
                  <a:buFontTx/>
                  <a:buNone/>
                  <a:defRPr/>
                </a:pPr>
                <a:r>
                  <a:rPr kumimoji="0" lang="zh-CN" altLang="en-US" sz="1050" b="1" i="0" u="none" strike="noStrike" kern="1200" cap="none" spc="0" normalizeH="0" baseline="0" noProof="0">
                    <a:ln>
                      <a:noFill/>
                    </a:ln>
                    <a:solidFill>
                      <a:prstClr val="white"/>
                    </a:solidFill>
                    <a:effectLst/>
                    <a:uLnTx/>
                    <a:uFillTx/>
                    <a:latin typeface="微软雅黑" pitchFamily="34" charset="-122"/>
                    <a:ea typeface="微软雅黑" pitchFamily="34" charset="-122"/>
                    <a:cs typeface="微软雅黑" pitchFamily="34" charset="-122"/>
                  </a:rPr>
                  <a:t>【管理台账范本】</a:t>
                </a:r>
                <a:endParaRPr kumimoji="0" lang="zh-CN" altLang="en-US" sz="1050" b="0" i="0" u="none" strike="noStrike" kern="1200" cap="none" spc="0" normalizeH="0" baseline="0" noProof="0">
                  <a:ln>
                    <a:noFill/>
                  </a:ln>
                  <a:solidFill>
                    <a:prstClr val="white"/>
                  </a:solidFill>
                  <a:effectLst/>
                  <a:uLnTx/>
                  <a:uFillTx/>
                  <a:latin typeface="微软雅黑" pitchFamily="34" charset="-122"/>
                  <a:ea typeface="微软雅黑" pitchFamily="34" charset="-122"/>
                  <a:cs typeface="微软雅黑" pitchFamily="34" charset="-122"/>
                </a:endParaRPr>
              </a:p>
              <a:p>
                <a:pPr marL="0" marR="0" lvl="0" indent="0" algn="just" defTabSz="913765"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a:ln>
                      <a:noFill/>
                    </a:ln>
                    <a:solidFill>
                      <a:prstClr val="white"/>
                    </a:solidFill>
                    <a:effectLst/>
                    <a:uLnTx/>
                    <a:uFillTx/>
                    <a:latin typeface="微软雅黑" pitchFamily="34" charset="-122"/>
                    <a:ea typeface="微软雅黑" pitchFamily="34" charset="-122"/>
                    <a:cs typeface="微软雅黑" pitchFamily="34" charset="-122"/>
                  </a:rPr>
                  <a:t>汇集各类EHS管理台账范本，规章制度、操作规程、应急预案、检查表格、隐患排查、风险管控、演讲稿、合同范本…帮你一网打尽❗</a:t>
                </a:r>
              </a:p>
              <a:p>
                <a:pPr marL="0" marR="0" lvl="0" indent="0" algn="just" defTabSz="913765" rtl="0" eaLnBrk="1" fontAlgn="auto" latinLnBrk="0" hangingPunct="1">
                  <a:lnSpc>
                    <a:spcPct val="150000"/>
                  </a:lnSpc>
                  <a:spcBef>
                    <a:spcPts val="0"/>
                  </a:spcBef>
                  <a:spcAft>
                    <a:spcPts val="0"/>
                  </a:spcAft>
                  <a:buClrTx/>
                  <a:buSzTx/>
                  <a:buFontTx/>
                  <a:buNone/>
                  <a:defRPr/>
                </a:pPr>
                <a:r>
                  <a:rPr kumimoji="0" lang="zh-CN" altLang="en-US" sz="1050" b="1" i="0" u="none" strike="noStrike" kern="1200" cap="none" spc="0" normalizeH="0" baseline="0" noProof="0">
                    <a:ln>
                      <a:noFill/>
                    </a:ln>
                    <a:solidFill>
                      <a:prstClr val="white"/>
                    </a:solidFill>
                    <a:effectLst/>
                    <a:uLnTx/>
                    <a:uFillTx/>
                    <a:latin typeface="微软雅黑" pitchFamily="34" charset="-122"/>
                    <a:ea typeface="微软雅黑" pitchFamily="34" charset="-122"/>
                    <a:cs typeface="微软雅黑" pitchFamily="34" charset="-122"/>
                  </a:rPr>
                  <a:t>【视频培训课程】</a:t>
                </a:r>
                <a:endParaRPr kumimoji="0" lang="zh-CN" altLang="en-US" sz="1050" b="0" i="0" u="none" strike="noStrike" kern="1200" cap="none" spc="0" normalizeH="0" baseline="0" noProof="0">
                  <a:ln>
                    <a:noFill/>
                  </a:ln>
                  <a:solidFill>
                    <a:prstClr val="white"/>
                  </a:solidFill>
                  <a:effectLst/>
                  <a:uLnTx/>
                  <a:uFillTx/>
                  <a:latin typeface="微软雅黑" pitchFamily="34" charset="-122"/>
                  <a:ea typeface="微软雅黑" pitchFamily="34" charset="-122"/>
                  <a:cs typeface="微软雅黑" pitchFamily="34" charset="-122"/>
                </a:endParaRPr>
              </a:p>
              <a:p>
                <a:pPr marL="0" marR="0" lvl="0" indent="0" algn="just" defTabSz="913765"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a:ln>
                      <a:noFill/>
                    </a:ln>
                    <a:solidFill>
                      <a:prstClr val="white"/>
                    </a:solidFill>
                    <a:effectLst/>
                    <a:uLnTx/>
                    <a:uFillTx/>
                    <a:latin typeface="微软雅黑" pitchFamily="34" charset="-122"/>
                    <a:ea typeface="微软雅黑" pitchFamily="34" charset="-122"/>
                    <a:cs typeface="微软雅黑" pitchFamily="34" charset="-122"/>
                  </a:rPr>
                  <a:t>汇总上传优质EHS视频课程资料，内容经典，清晰度高，丰富你的安全知识，扩充你的培训素材❗</a:t>
                </a:r>
              </a:p>
            </p:txBody>
          </p:sp>
          <p:sp>
            <p:nvSpPr>
              <p:cNvPr id="32" name="文本框 31"/>
              <p:cNvSpPr txBox="1"/>
              <p:nvPr/>
            </p:nvSpPr>
            <p:spPr>
              <a:xfrm>
                <a:off x="5021581" y="2312422"/>
                <a:ext cx="3590925" cy="2547494"/>
              </a:xfrm>
              <a:prstGeom prst="rect">
                <a:avLst/>
              </a:prstGeom>
              <a:noFill/>
            </p:spPr>
            <p:txBody>
              <a:bodyPr wrap="square" rtlCol="0" anchor="ctr" anchorCtr="0">
                <a:spAutoFit/>
              </a:bodyPr>
              <a:lstStyle/>
              <a:p>
                <a:pPr marL="0" marR="0" lvl="0" indent="0" algn="just" defTabSz="913765" rtl="0" eaLnBrk="1" fontAlgn="auto" latinLnBrk="0" hangingPunct="1">
                  <a:lnSpc>
                    <a:spcPct val="150000"/>
                  </a:lnSpc>
                  <a:spcBef>
                    <a:spcPts val="0"/>
                  </a:spcBef>
                  <a:spcAft>
                    <a:spcPts val="0"/>
                  </a:spcAft>
                  <a:buClrTx/>
                  <a:buSzTx/>
                  <a:buFontTx/>
                  <a:buNone/>
                  <a:defRPr/>
                </a:pPr>
                <a:r>
                  <a:rPr kumimoji="0" lang="zh-CN" altLang="en-US" sz="1050" b="1" i="0" u="none" strike="noStrike" kern="1200" cap="none" spc="0" normalizeH="0" baseline="0" noProof="0">
                    <a:ln>
                      <a:noFill/>
                    </a:ln>
                    <a:solidFill>
                      <a:prstClr val="white"/>
                    </a:solidFill>
                    <a:effectLst/>
                    <a:uLnTx/>
                    <a:uFillTx/>
                    <a:latin typeface="微软雅黑" pitchFamily="34" charset="-122"/>
                    <a:ea typeface="微软雅黑" pitchFamily="34" charset="-122"/>
                    <a:cs typeface="微软雅黑" pitchFamily="34" charset="-122"/>
                    <a:sym typeface="+mn-ea"/>
                  </a:rPr>
                  <a:t>【PPT读书】</a:t>
                </a:r>
                <a:endParaRPr kumimoji="0" lang="zh-CN" altLang="en-US" sz="1050" b="0" i="0" u="none" strike="noStrike" kern="1200" cap="none" spc="0" normalizeH="0" baseline="0" noProof="0">
                  <a:ln>
                    <a:noFill/>
                  </a:ln>
                  <a:solidFill>
                    <a:prstClr val="white"/>
                  </a:solidFill>
                  <a:effectLst/>
                  <a:uLnTx/>
                  <a:uFillTx/>
                  <a:latin typeface="微软雅黑" pitchFamily="34" charset="-122"/>
                  <a:ea typeface="微软雅黑" pitchFamily="34" charset="-122"/>
                  <a:cs typeface="微软雅黑" pitchFamily="34" charset="-122"/>
                </a:endParaRPr>
              </a:p>
              <a:p>
                <a:pPr marL="0" marR="0" lvl="0" indent="0" algn="just" defTabSz="913765"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a:ln>
                      <a:noFill/>
                    </a:ln>
                    <a:solidFill>
                      <a:prstClr val="white"/>
                    </a:solidFill>
                    <a:effectLst/>
                    <a:uLnTx/>
                    <a:uFillTx/>
                    <a:latin typeface="微软雅黑" pitchFamily="34" charset="-122"/>
                    <a:ea typeface="微软雅黑" pitchFamily="34" charset="-122"/>
                    <a:cs typeface="微软雅黑" pitchFamily="34" charset="-122"/>
                    <a:sym typeface="+mn-ea"/>
                  </a:rPr>
                  <a:t>工作太忙，生活太累，自己太懒，总之看完一本好书越来越难❗没关系，一篇PPT带你阅读整本书籍精华，还附加原版电子书下载❗</a:t>
                </a:r>
                <a:endParaRPr kumimoji="0" lang="zh-CN" altLang="en-US" sz="1050" b="0" i="0" u="none" strike="noStrike" kern="1200" cap="none" spc="0" normalizeH="0" baseline="0" noProof="0">
                  <a:ln>
                    <a:noFill/>
                  </a:ln>
                  <a:solidFill>
                    <a:prstClr val="white"/>
                  </a:solidFill>
                  <a:effectLst/>
                  <a:uLnTx/>
                  <a:uFillTx/>
                  <a:latin typeface="微软雅黑" pitchFamily="34" charset="-122"/>
                  <a:ea typeface="微软雅黑" pitchFamily="34" charset="-122"/>
                  <a:cs typeface="微软雅黑" pitchFamily="34" charset="-122"/>
                </a:endParaRPr>
              </a:p>
              <a:p>
                <a:pPr marL="0" marR="0" lvl="0" indent="0" algn="just" defTabSz="913765" rtl="0" eaLnBrk="1" fontAlgn="auto" latinLnBrk="0" hangingPunct="1">
                  <a:lnSpc>
                    <a:spcPct val="150000"/>
                  </a:lnSpc>
                  <a:spcBef>
                    <a:spcPts val="0"/>
                  </a:spcBef>
                  <a:spcAft>
                    <a:spcPts val="0"/>
                  </a:spcAft>
                  <a:buClrTx/>
                  <a:buSzTx/>
                  <a:buFontTx/>
                  <a:buNone/>
                  <a:defRPr/>
                </a:pPr>
                <a:r>
                  <a:rPr kumimoji="0" lang="zh-CN" altLang="en-US" sz="1050" b="1" i="0" u="none" strike="noStrike" kern="1200" cap="none" spc="0" normalizeH="0" baseline="0" noProof="0">
                    <a:ln>
                      <a:noFill/>
                    </a:ln>
                    <a:solidFill>
                      <a:prstClr val="white"/>
                    </a:solidFill>
                    <a:effectLst/>
                    <a:uLnTx/>
                    <a:uFillTx/>
                    <a:latin typeface="微软雅黑" pitchFamily="34" charset="-122"/>
                    <a:ea typeface="微软雅黑" pitchFamily="34" charset="-122"/>
                    <a:cs typeface="微软雅黑" pitchFamily="34" charset="-122"/>
                    <a:sym typeface="+mn-ea"/>
                  </a:rPr>
                  <a:t>【宣教挂图展板手册】</a:t>
                </a:r>
                <a:endParaRPr kumimoji="0" lang="zh-CN" altLang="en-US" sz="1050" b="0" i="0" u="none" strike="noStrike" kern="1200" cap="none" spc="0" normalizeH="0" baseline="0" noProof="0">
                  <a:ln>
                    <a:noFill/>
                  </a:ln>
                  <a:solidFill>
                    <a:prstClr val="white"/>
                  </a:solidFill>
                  <a:effectLst/>
                  <a:uLnTx/>
                  <a:uFillTx/>
                  <a:latin typeface="微软雅黑" pitchFamily="34" charset="-122"/>
                  <a:ea typeface="微软雅黑" pitchFamily="34" charset="-122"/>
                  <a:cs typeface="微软雅黑" pitchFamily="34" charset="-122"/>
                </a:endParaRPr>
              </a:p>
              <a:p>
                <a:pPr marL="0" marR="0" lvl="0" indent="0" algn="just" defTabSz="913765"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a:ln>
                      <a:noFill/>
                    </a:ln>
                    <a:solidFill>
                      <a:prstClr val="white"/>
                    </a:solidFill>
                    <a:effectLst/>
                    <a:uLnTx/>
                    <a:uFillTx/>
                    <a:latin typeface="微软雅黑" pitchFamily="34" charset="-122"/>
                    <a:ea typeface="微软雅黑" pitchFamily="34" charset="-122"/>
                    <a:cs typeface="微软雅黑" pitchFamily="34" charset="-122"/>
                    <a:sym typeface="+mn-ea"/>
                  </a:rPr>
                  <a:t>专业美工设计EHS宣教挂图展板手册，所有文件均提供PS或AI可编辑原稿❗宣教活动再也不用求人❗</a:t>
                </a:r>
                <a:endParaRPr kumimoji="0" lang="zh-CN" altLang="en-US" sz="1050" b="0" i="0" u="none" strike="noStrike" kern="1200" cap="none" spc="0" normalizeH="0" baseline="0" noProof="0">
                  <a:ln>
                    <a:noFill/>
                  </a:ln>
                  <a:solidFill>
                    <a:prstClr val="white"/>
                  </a:solidFill>
                  <a:effectLst/>
                  <a:uLnTx/>
                  <a:uFillTx/>
                  <a:latin typeface="微软雅黑" pitchFamily="34" charset="-122"/>
                  <a:ea typeface="微软雅黑" pitchFamily="34" charset="-122"/>
                  <a:cs typeface="微软雅黑" pitchFamily="34" charset="-122"/>
                </a:endParaRPr>
              </a:p>
              <a:p>
                <a:pPr marL="0" marR="0" lvl="0" indent="0" algn="just" defTabSz="913765" rtl="0" eaLnBrk="1" fontAlgn="auto" latinLnBrk="0" hangingPunct="1">
                  <a:lnSpc>
                    <a:spcPct val="150000"/>
                  </a:lnSpc>
                  <a:spcBef>
                    <a:spcPts val="0"/>
                  </a:spcBef>
                  <a:spcAft>
                    <a:spcPts val="0"/>
                  </a:spcAft>
                  <a:buClrTx/>
                  <a:buSzTx/>
                  <a:buFontTx/>
                  <a:buNone/>
                  <a:defRPr/>
                </a:pPr>
                <a:r>
                  <a:rPr kumimoji="0" lang="zh-CN" altLang="en-US" sz="1050" b="1" i="0" u="none" strike="noStrike" kern="1200" cap="none" spc="0" normalizeH="0" baseline="0" noProof="0">
                    <a:ln>
                      <a:noFill/>
                    </a:ln>
                    <a:solidFill>
                      <a:prstClr val="white"/>
                    </a:solidFill>
                    <a:effectLst/>
                    <a:uLnTx/>
                    <a:uFillTx/>
                    <a:latin typeface="微软雅黑" pitchFamily="34" charset="-122"/>
                    <a:ea typeface="微软雅黑" pitchFamily="34" charset="-122"/>
                    <a:cs typeface="微软雅黑" pitchFamily="34" charset="-122"/>
                    <a:sym typeface="+mn-ea"/>
                  </a:rPr>
                  <a:t>【经典事故案例】</a:t>
                </a:r>
                <a:endParaRPr kumimoji="0" lang="zh-CN" altLang="en-US" sz="1050" b="0" i="0" u="none" strike="noStrike" kern="1200" cap="none" spc="0" normalizeH="0" baseline="0" noProof="0">
                  <a:ln>
                    <a:noFill/>
                  </a:ln>
                  <a:solidFill>
                    <a:prstClr val="white"/>
                  </a:solidFill>
                  <a:effectLst/>
                  <a:uLnTx/>
                  <a:uFillTx/>
                  <a:latin typeface="微软雅黑" pitchFamily="34" charset="-122"/>
                  <a:ea typeface="微软雅黑" pitchFamily="34" charset="-122"/>
                  <a:cs typeface="微软雅黑" pitchFamily="34" charset="-122"/>
                </a:endParaRPr>
              </a:p>
              <a:p>
                <a:pPr marL="0" marR="0" lvl="0" indent="0" algn="just" defTabSz="913765"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a:ln>
                      <a:noFill/>
                    </a:ln>
                    <a:solidFill>
                      <a:prstClr val="white"/>
                    </a:solidFill>
                    <a:effectLst/>
                    <a:uLnTx/>
                    <a:uFillTx/>
                    <a:latin typeface="微软雅黑" pitchFamily="34" charset="-122"/>
                    <a:ea typeface="微软雅黑" pitchFamily="34" charset="-122"/>
                    <a:cs typeface="微软雅黑" pitchFamily="34" charset="-122"/>
                    <a:sym typeface="+mn-ea"/>
                  </a:rPr>
                  <a:t>数千篇典型事故案例及完整事故调查报告，定期追踪更新❗支持“事故类型”检索查询，“一切事故皆可避免”❗</a:t>
                </a:r>
                <a:endParaRPr kumimoji="0" lang="zh-CN" altLang="en-US" sz="1050" b="0" i="0" u="none" strike="noStrike" kern="1200" cap="none" spc="0" normalizeH="0" baseline="0" noProof="0">
                  <a:ln>
                    <a:noFill/>
                  </a:ln>
                  <a:solidFill>
                    <a:prstClr val="white"/>
                  </a:solidFill>
                  <a:effectLst/>
                  <a:uLnTx/>
                  <a:uFillTx/>
                  <a:latin typeface="微软雅黑" pitchFamily="34" charset="-122"/>
                  <a:ea typeface="微软雅黑" pitchFamily="34" charset="-122"/>
                  <a:cs typeface="微软雅黑" pitchFamily="34" charset="-122"/>
                </a:endParaRPr>
              </a:p>
              <a:p>
                <a:pPr marL="0" marR="0" lvl="0" indent="0" algn="just" defTabSz="913765" rtl="0" eaLnBrk="1" fontAlgn="auto" latinLnBrk="0" hangingPunct="1">
                  <a:lnSpc>
                    <a:spcPct val="150000"/>
                  </a:lnSpc>
                  <a:spcBef>
                    <a:spcPts val="0"/>
                  </a:spcBef>
                  <a:spcAft>
                    <a:spcPts val="0"/>
                  </a:spcAft>
                  <a:buClrTx/>
                  <a:buSzTx/>
                  <a:buFontTx/>
                  <a:buNone/>
                  <a:defRPr/>
                </a:pPr>
                <a:r>
                  <a:rPr kumimoji="0" lang="zh-CN" altLang="en-US" sz="1050" b="1" i="0" u="none" strike="noStrike" kern="1200" cap="none" spc="0" normalizeH="0" baseline="0" noProof="0">
                    <a:ln>
                      <a:noFill/>
                    </a:ln>
                    <a:solidFill>
                      <a:prstClr val="white"/>
                    </a:solidFill>
                    <a:effectLst/>
                    <a:uLnTx/>
                    <a:uFillTx/>
                    <a:latin typeface="微软雅黑" pitchFamily="34" charset="-122"/>
                    <a:ea typeface="微软雅黑" pitchFamily="34" charset="-122"/>
                    <a:cs typeface="微软雅黑" pitchFamily="34" charset="-122"/>
                    <a:sym typeface="+mn-ea"/>
                  </a:rPr>
                  <a:t>【最全MSDS管理】</a:t>
                </a:r>
                <a:endParaRPr kumimoji="0" lang="zh-CN" altLang="en-US" sz="1050" b="0" i="0" u="none" strike="noStrike" kern="1200" cap="none" spc="0" normalizeH="0" baseline="0" noProof="0">
                  <a:ln>
                    <a:noFill/>
                  </a:ln>
                  <a:solidFill>
                    <a:prstClr val="white"/>
                  </a:solidFill>
                  <a:effectLst/>
                  <a:uLnTx/>
                  <a:uFillTx/>
                  <a:latin typeface="微软雅黑" pitchFamily="34" charset="-122"/>
                  <a:ea typeface="微软雅黑" pitchFamily="34" charset="-122"/>
                  <a:cs typeface="微软雅黑" pitchFamily="34" charset="-122"/>
                </a:endParaRPr>
              </a:p>
              <a:p>
                <a:pPr marL="0" marR="0" lvl="0" indent="0" algn="just" defTabSz="913765"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a:ln>
                      <a:noFill/>
                    </a:ln>
                    <a:solidFill>
                      <a:prstClr val="white"/>
                    </a:solidFill>
                    <a:effectLst/>
                    <a:uLnTx/>
                    <a:uFillTx/>
                    <a:latin typeface="微软雅黑" pitchFamily="34" charset="-122"/>
                    <a:ea typeface="微软雅黑" pitchFamily="34" charset="-122"/>
                    <a:cs typeface="微软雅黑" pitchFamily="34" charset="-122"/>
                    <a:sym typeface="+mn-ea"/>
                  </a:rPr>
                  <a:t>涵盖《危险化学品目录》涉及所有危化品资料，提供化学品安全技术说明书、化学品安全技术标签、国际化学品安全卡以及职业病危害告知卡下载❗</a:t>
                </a:r>
              </a:p>
            </p:txBody>
          </p:sp>
        </p:grpSp>
      </p:grpSp>
      <p:sp>
        <p:nvSpPr>
          <p:cNvPr id="33" name="文本框 32"/>
          <p:cNvSpPr txBox="1"/>
          <p:nvPr/>
        </p:nvSpPr>
        <p:spPr>
          <a:xfrm>
            <a:off x="490855" y="2620709"/>
            <a:ext cx="1005403" cy="338554"/>
          </a:xfrm>
          <a:prstGeom prst="rect">
            <a:avLst/>
          </a:prstGeom>
          <a:noFill/>
        </p:spPr>
        <p:txBody>
          <a:bodyPr wrap="non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75000"/>
                    <a:lumOff val="25000"/>
                  </a:prstClr>
                </a:solidFill>
                <a:effectLst/>
                <a:uLnTx/>
                <a:uFillTx/>
                <a:latin typeface="微软雅黑" pitchFamily="34" charset="-122"/>
                <a:ea typeface="微软雅黑" pitchFamily="34" charset="-122"/>
                <a:cs typeface="+mn-cs"/>
              </a:rPr>
              <a:t>星盟特色</a:t>
            </a:r>
          </a:p>
        </p:txBody>
      </p:sp>
      <p:sp>
        <p:nvSpPr>
          <p:cNvPr id="34" name="文本框 33"/>
          <p:cNvSpPr txBox="1"/>
          <p:nvPr/>
        </p:nvSpPr>
        <p:spPr>
          <a:xfrm>
            <a:off x="490855" y="1067499"/>
            <a:ext cx="1824538" cy="338554"/>
          </a:xfrm>
          <a:prstGeom prst="rect">
            <a:avLst/>
          </a:prstGeom>
          <a:noFill/>
        </p:spPr>
        <p:txBody>
          <a:bodyPr wrap="none" rtlCol="0" anchor="t">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75000"/>
                    <a:lumOff val="25000"/>
                  </a:prstClr>
                </a:solidFill>
                <a:effectLst/>
                <a:uLnTx/>
                <a:uFillTx/>
                <a:latin typeface="微软雅黑" pitchFamily="34" charset="-122"/>
                <a:ea typeface="微软雅黑" pitchFamily="34" charset="-122"/>
                <a:cs typeface="微软雅黑" pitchFamily="34" charset="-122"/>
                <a:sym typeface="+mn-ea"/>
              </a:rPr>
              <a:t>EHS资料的品质控</a:t>
            </a:r>
          </a:p>
        </p:txBody>
      </p:sp>
      <p:sp>
        <p:nvSpPr>
          <p:cNvPr id="35" name="文本框 34"/>
          <p:cNvSpPr txBox="1"/>
          <p:nvPr/>
        </p:nvSpPr>
        <p:spPr>
          <a:xfrm>
            <a:off x="490855" y="1871409"/>
            <a:ext cx="1005403" cy="338554"/>
          </a:xfrm>
          <a:prstGeom prst="rect">
            <a:avLst/>
          </a:prstGeom>
          <a:noFill/>
        </p:spPr>
        <p:txBody>
          <a:bodyPr wrap="none" rtlCol="0" anchor="t">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75000"/>
                    <a:lumOff val="25000"/>
                  </a:prstClr>
                </a:solidFill>
                <a:effectLst/>
                <a:uLnTx/>
                <a:uFillTx/>
                <a:latin typeface="微软雅黑" pitchFamily="34" charset="-122"/>
                <a:ea typeface="微软雅黑" pitchFamily="34" charset="-122"/>
                <a:cs typeface="微软雅黑" pitchFamily="34" charset="-122"/>
                <a:sym typeface="+mn-ea"/>
              </a:rPr>
              <a:t>萌主承诺</a:t>
            </a:r>
            <a:endParaRPr kumimoji="0" lang="zh-CN" altLang="en-US" sz="1600" b="1" i="0" u="none" strike="noStrike" kern="1200" cap="none" spc="0" normalizeH="0" baseline="0" noProof="0">
              <a:ln>
                <a:noFill/>
              </a:ln>
              <a:solidFill>
                <a:prstClr val="black">
                  <a:lumMod val="75000"/>
                  <a:lumOff val="25000"/>
                </a:prstClr>
              </a:solidFill>
              <a:effectLst/>
              <a:uLnTx/>
              <a:uFillTx/>
              <a:latin typeface="微软雅黑" pitchFamily="34" charset="-122"/>
              <a:ea typeface="微软雅黑" pitchFamily="34" charset="-122"/>
              <a:cs typeface="微软雅黑" pitchFamily="34" charset="-122"/>
            </a:endParaRPr>
          </a:p>
        </p:txBody>
      </p:sp>
      <p:sp>
        <p:nvSpPr>
          <p:cNvPr id="36" name="文本框 35"/>
          <p:cNvSpPr txBox="1"/>
          <p:nvPr/>
        </p:nvSpPr>
        <p:spPr>
          <a:xfrm>
            <a:off x="5366030" y="1411189"/>
            <a:ext cx="430887" cy="1466850"/>
          </a:xfrm>
          <a:prstGeom prst="rect">
            <a:avLst/>
          </a:prstGeom>
          <a:noFill/>
        </p:spPr>
        <p:txBody>
          <a:bodyPr vert="eaVert" wrap="squar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75000"/>
                    <a:lumOff val="25000"/>
                  </a:prstClr>
                </a:solidFill>
                <a:effectLst/>
                <a:uLnTx/>
                <a:uFillTx/>
                <a:latin typeface="造字工房星岩(非商用）常规体" charset="-122"/>
                <a:ea typeface="造字工房星岩(非商用）常规体" charset="-122"/>
                <a:cs typeface="+mn-cs"/>
              </a:rPr>
              <a:t>你还在等什么</a:t>
            </a:r>
          </a:p>
        </p:txBody>
      </p:sp>
      <p:grpSp>
        <p:nvGrpSpPr>
          <p:cNvPr id="37" name="组合 36"/>
          <p:cNvGrpSpPr/>
          <p:nvPr/>
        </p:nvGrpSpPr>
        <p:grpSpPr>
          <a:xfrm>
            <a:off x="5890264" y="1410782"/>
            <a:ext cx="2656205" cy="1201421"/>
            <a:chOff x="7853682" y="1021504"/>
            <a:chExt cx="3541607" cy="1601895"/>
          </a:xfrm>
        </p:grpSpPr>
        <p:sp>
          <p:nvSpPr>
            <p:cNvPr id="38" name="矩形 37"/>
            <p:cNvSpPr/>
            <p:nvPr/>
          </p:nvSpPr>
          <p:spPr>
            <a:xfrm>
              <a:off x="7853682" y="1554059"/>
              <a:ext cx="3541607" cy="1069340"/>
            </a:xfrm>
            <a:prstGeom prst="rect">
              <a:avLst/>
            </a:prstGeom>
            <a:solidFill>
              <a:srgbClr val="4C4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charset="-122"/>
                <a:cs typeface="+mn-cs"/>
              </a:endParaRPr>
            </a:p>
          </p:txBody>
        </p:sp>
        <p:sp>
          <p:nvSpPr>
            <p:cNvPr id="39" name="文本框 38"/>
            <p:cNvSpPr txBox="1"/>
            <p:nvPr/>
          </p:nvSpPr>
          <p:spPr>
            <a:xfrm>
              <a:off x="7884159" y="1721697"/>
              <a:ext cx="2052320" cy="772861"/>
            </a:xfrm>
            <a:prstGeom prst="rect">
              <a:avLst/>
            </a:prstGeom>
            <a:noFill/>
          </p:spPr>
          <p:txBody>
            <a:bodyPr wrap="square" rtlCol="0" anchor="t">
              <a:spAutoFit/>
            </a:bodyPr>
            <a:lstStyle/>
            <a:p>
              <a:pPr marL="0" marR="0" lvl="0" indent="0" algn="ctr" defTabSz="913765" rtl="0" eaLnBrk="1" fontAlgn="auto" latinLnBrk="0" hangingPunct="1">
                <a:lnSpc>
                  <a:spcPts val="1940"/>
                </a:lnSpc>
                <a:spcBef>
                  <a:spcPts val="0"/>
                </a:spcBef>
                <a:spcAft>
                  <a:spcPts val="0"/>
                </a:spcAft>
                <a:buClrTx/>
                <a:buSzTx/>
                <a:buFontTx/>
                <a:buNone/>
                <a:defRPr/>
              </a:pPr>
              <a:r>
                <a:rPr kumimoji="0" lang="zh-CN" altLang="en-US" sz="1300" b="1" i="0" u="none" strike="noStrike" kern="1200" cap="none" spc="0" normalizeH="0" baseline="0" noProof="0">
                  <a:ln>
                    <a:noFill/>
                  </a:ln>
                  <a:solidFill>
                    <a:prstClr val="white"/>
                  </a:solidFill>
                  <a:effectLst/>
                  <a:uLnTx/>
                  <a:uFillTx/>
                  <a:latin typeface="微软雅黑" pitchFamily="34" charset="-122"/>
                  <a:ea typeface="微软雅黑" pitchFamily="34" charset="-122"/>
                  <a:cs typeface="微软雅黑" pitchFamily="34" charset="-122"/>
                  <a:sym typeface="+mn-ea"/>
                </a:rPr>
                <a:t>立即扫码加入</a:t>
              </a:r>
              <a:endParaRPr kumimoji="0" lang="zh-CN" altLang="en-US" sz="1200" b="1" i="0" u="none" strike="noStrike" kern="1200" cap="none" spc="0" normalizeH="0" baseline="0" noProof="0">
                <a:ln>
                  <a:noFill/>
                </a:ln>
                <a:solidFill>
                  <a:prstClr val="white"/>
                </a:solidFill>
                <a:effectLst/>
                <a:uLnTx/>
                <a:uFillTx/>
                <a:latin typeface="微软雅黑" pitchFamily="34" charset="-122"/>
                <a:ea typeface="微软雅黑" pitchFamily="34" charset="-122"/>
                <a:cs typeface="微软雅黑" pitchFamily="34" charset="-122"/>
                <a:sym typeface="+mn-ea"/>
              </a:endParaRPr>
            </a:p>
            <a:p>
              <a:pPr marL="0" marR="0" lvl="0" indent="0" algn="ctr" defTabSz="913765" rtl="0" eaLnBrk="1" fontAlgn="auto" latinLnBrk="0" hangingPunct="1">
                <a:lnSpc>
                  <a:spcPts val="1940"/>
                </a:lnSpc>
                <a:spcBef>
                  <a:spcPts val="0"/>
                </a:spcBef>
                <a:spcAft>
                  <a:spcPts val="0"/>
                </a:spcAft>
                <a:buClrTx/>
                <a:buSzTx/>
                <a:buFontTx/>
                <a:buNone/>
                <a:defRPr/>
              </a:pPr>
              <a:r>
                <a:rPr kumimoji="0" lang="zh-CN" altLang="en-US" sz="1300" b="1" i="0" u="none" strike="noStrike" kern="1200" cap="none" spc="0" normalizeH="0" baseline="0" noProof="0">
                  <a:ln>
                    <a:noFill/>
                  </a:ln>
                  <a:solidFill>
                    <a:prstClr val="white"/>
                  </a:solidFill>
                  <a:effectLst/>
                  <a:uLnTx/>
                  <a:uFillTx/>
                  <a:latin typeface="微软雅黑" pitchFamily="34" charset="-122"/>
                  <a:ea typeface="微软雅黑" pitchFamily="34" charset="-122"/>
                  <a:cs typeface="微软雅黑" pitchFamily="34" charset="-122"/>
                  <a:sym typeface="+mn-ea"/>
                </a:rPr>
                <a:t>安应</a:t>
              </a:r>
              <a:r>
                <a:rPr kumimoji="0" lang="en-US" altLang="zh-CN" sz="1300" b="1" i="0" u="none" strike="noStrike" kern="1200" cap="none" spc="0" normalizeH="0" baseline="0" noProof="0">
                  <a:ln>
                    <a:noFill/>
                  </a:ln>
                  <a:solidFill>
                    <a:prstClr val="white"/>
                  </a:solidFill>
                  <a:effectLst/>
                  <a:uLnTx/>
                  <a:uFillTx/>
                  <a:latin typeface="微软雅黑" pitchFamily="34" charset="-122"/>
                  <a:ea typeface="微软雅黑" pitchFamily="34" charset="-122"/>
                  <a:cs typeface="微软雅黑" pitchFamily="34" charset="-122"/>
                  <a:sym typeface="+mn-ea"/>
                </a:rPr>
                <a:t>vs</a:t>
              </a:r>
              <a:r>
                <a:rPr kumimoji="0" lang="zh-CN" altLang="en-US" sz="1300" b="1" i="0" u="none" strike="noStrike" kern="1200" cap="none" spc="0" normalizeH="0" baseline="0" noProof="0">
                  <a:ln>
                    <a:noFill/>
                  </a:ln>
                  <a:solidFill>
                    <a:prstClr val="white"/>
                  </a:solidFill>
                  <a:effectLst/>
                  <a:uLnTx/>
                  <a:uFillTx/>
                  <a:latin typeface="微软雅黑" pitchFamily="34" charset="-122"/>
                  <a:ea typeface="微软雅黑" pitchFamily="34" charset="-122"/>
                  <a:cs typeface="微软雅黑" pitchFamily="34" charset="-122"/>
                  <a:sym typeface="+mn-ea"/>
                </a:rPr>
                <a:t>安全人联盟</a:t>
              </a:r>
            </a:p>
          </p:txBody>
        </p:sp>
        <p:grpSp>
          <p:nvGrpSpPr>
            <p:cNvPr id="40" name="组合 39"/>
            <p:cNvGrpSpPr/>
            <p:nvPr/>
          </p:nvGrpSpPr>
          <p:grpSpPr>
            <a:xfrm>
              <a:off x="8567420" y="1021504"/>
              <a:ext cx="736600" cy="736600"/>
              <a:chOff x="10191" y="695"/>
              <a:chExt cx="870" cy="870"/>
            </a:xfrm>
          </p:grpSpPr>
          <p:sp>
            <p:nvSpPr>
              <p:cNvPr id="42" name="椭圆 41"/>
              <p:cNvSpPr/>
              <p:nvPr/>
            </p:nvSpPr>
            <p:spPr>
              <a:xfrm>
                <a:off x="10191" y="695"/>
                <a:ext cx="870" cy="8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charset="-122"/>
                  <a:cs typeface="+mn-cs"/>
                </a:endParaRPr>
              </a:p>
            </p:txBody>
          </p:sp>
          <p:pic>
            <p:nvPicPr>
              <p:cNvPr id="43" name="图片 42" descr="安应答题游戏小程序（定稿）-29"/>
              <p:cNvPicPr>
                <a:picLocks noChangeAspect="1"/>
              </p:cNvPicPr>
              <p:nvPr/>
            </p:nvPicPr>
            <p:blipFill>
              <a:blip r:embed="rId3"/>
              <a:stretch>
                <a:fillRect/>
              </a:stretch>
            </p:blipFill>
            <p:spPr>
              <a:xfrm>
                <a:off x="10323" y="848"/>
                <a:ext cx="607" cy="564"/>
              </a:xfrm>
              <a:prstGeom prst="rect">
                <a:avLst/>
              </a:prstGeom>
            </p:spPr>
          </p:pic>
        </p:grpSp>
        <p:pic>
          <p:nvPicPr>
            <p:cNvPr id="41" name="图片 40"/>
            <p:cNvPicPr>
              <a:picLocks noChangeAspect="1"/>
            </p:cNvPicPr>
            <p:nvPr/>
          </p:nvPicPr>
          <p:blipFill>
            <a:blip r:embed="rId4"/>
            <a:stretch>
              <a:fillRect/>
            </a:stretch>
          </p:blipFill>
          <p:spPr>
            <a:xfrm>
              <a:off x="9987280" y="1111047"/>
              <a:ext cx="1278467" cy="1278467"/>
            </a:xfrm>
            <a:prstGeom prst="rect">
              <a:avLst/>
            </a:prstGeom>
          </p:spPr>
        </p:pic>
      </p:grpSp>
    </p:spTree>
  </p:cSld>
  <p:clrMapOvr>
    <a:masterClrMapping/>
  </p:clrMapOvr>
</p:sld>
</file>

<file path=ppt/theme/theme1.xml><?xml version="1.0" encoding="utf-8"?>
<a:theme xmlns:a="http://schemas.openxmlformats.org/drawingml/2006/main" name="DSS_Template_blue_VER_1.2">
  <a:themeElements>
    <a:clrScheme name="Custom 7">
      <a:dk1>
        <a:sysClr val="windowText" lastClr="000000"/>
      </a:dk1>
      <a:lt1>
        <a:sysClr val="window" lastClr="FFFFFF"/>
      </a:lt1>
      <a:dk2>
        <a:srgbClr val="86A315"/>
      </a:dk2>
      <a:lt2>
        <a:srgbClr val="EEECE1"/>
      </a:lt2>
      <a:accent1>
        <a:srgbClr val="4F81BD"/>
      </a:accent1>
      <a:accent2>
        <a:srgbClr val="C0504D"/>
      </a:accent2>
      <a:accent3>
        <a:srgbClr val="026CB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DSS_Template_blue_VER_1.2</Template>
  <TotalTime>5</TotalTime>
  <Words>3105</Words>
  <Application>Microsoft Office PowerPoint</Application>
  <PresentationFormat>全屏显示(4:3)</PresentationFormat>
  <Paragraphs>362</Paragraphs>
  <Slides>60</Slides>
  <Notes>1</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60</vt:i4>
      </vt:variant>
    </vt:vector>
  </HeadingPairs>
  <TitlesOfParts>
    <vt:vector size="68" baseType="lpstr">
      <vt:lpstr>微软雅黑</vt:lpstr>
      <vt:lpstr>造字工房星岩(非商用）常规体</vt:lpstr>
      <vt:lpstr>Arial</vt:lpstr>
      <vt:lpstr>Calibri</vt:lpstr>
      <vt:lpstr>Calibri Light</vt:lpstr>
      <vt:lpstr>Wingdings</vt:lpstr>
      <vt:lpstr>DSS_Template_blue_VER_1.2</vt:lpstr>
      <vt:lpstr>4_Office 主题</vt:lpstr>
      <vt:lpstr>叉车安全管理</vt:lpstr>
      <vt:lpstr>PowerPoint 演示文稿</vt:lpstr>
      <vt:lpstr>安全生产法律法规常识</vt:lpstr>
      <vt:lpstr>特种设备及特种作业的概念</vt:lpstr>
      <vt:lpstr>特种作业人员基本条件（厂内机动车辆）</vt:lpstr>
      <vt:lpstr>PowerPoint 演示文稿</vt:lpstr>
      <vt:lpstr>公司叉车安全操作流程</vt:lpstr>
      <vt:lpstr>PowerPoint 演示文稿</vt:lpstr>
      <vt:lpstr>PowerPoint 演示文稿</vt:lpstr>
      <vt:lpstr>公司叉车安全操作流程</vt:lpstr>
      <vt:lpstr>公司叉车安全操作流程</vt:lpstr>
      <vt:lpstr>公司叉车安全操作流程</vt:lpstr>
      <vt:lpstr>公司叉车安全操作流程</vt:lpstr>
      <vt:lpstr>公司叉车安全操作流程</vt:lpstr>
      <vt:lpstr>公司叉车安全操作流程</vt:lpstr>
      <vt:lpstr>PowerPoint 演示文稿</vt:lpstr>
      <vt:lpstr>公司叉车安全操作流程</vt:lpstr>
      <vt:lpstr>公司叉车安全操作流程</vt:lpstr>
      <vt:lpstr>PowerPoint 演示文稿</vt:lpstr>
      <vt:lpstr>无驾驶资格驾驶员急转弯时翻倒，死亡</vt:lpstr>
      <vt:lpstr>在提升的托盘上进行作业而坠落</vt:lpstr>
      <vt:lpstr>人站在叉车上增加配重摔落</vt:lpstr>
      <vt:lpstr>工作场地内的步行者被撞，死亡</vt:lpstr>
      <vt:lpstr>使用保养不良的叉车作业时，装载货物落下</vt:lpstr>
      <vt:lpstr>被夹在倒退行驶的叉车和板之间</vt:lpstr>
      <vt:lpstr>被夹在门架和护顶架中间，死亡</vt:lpstr>
      <vt:lpstr>PowerPoint 演示文稿</vt:lpstr>
      <vt:lpstr>场景Ａ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一辆装卸叉车与转豆粕的三轮车相撞</vt:lpstr>
      <vt:lpstr>一辆箱式货车在进行倒车时与一辆叉车相撞</vt:lpstr>
      <vt:lpstr>叉车倒车时与一辆小货车相撞</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subject>获取资料咨询微信：ansyingcysafety</dc:subject>
  <dc:creator>安应ansying.com</dc:creator>
  <cp:keywords>安应</cp:keywords>
  <dc:description>获取资料咨询微信：ansyingcysafety</dc:description>
  <cp:lastModifiedBy>xbany</cp:lastModifiedBy>
  <cp:revision>1</cp:revision>
  <cp:lastPrinted>1900-01-01T00:00:00Z</cp:lastPrinted>
  <dcterms:created xsi:type="dcterms:W3CDTF">1900-01-01T00:00:00Z</dcterms:created>
  <dcterms:modified xsi:type="dcterms:W3CDTF">2019-03-22T12:56:12Z</dcterms:modified>
  <cp:category>EHS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0x0101003EAAA1545483443C996104D99D6BB426004669473C517843A6A62035313C87DCC3005D9F28E496653E42AF7FD904F32704BA</vt:lpwstr>
  </property>
  <property fmtid="{D5CDD505-2E9C-101B-9397-08002B2CF9AE}" pid="3" name="_dlc_policyId">
    <vt:lpwstr>0x0101|2132935403</vt:lpwstr>
  </property>
  <property fmtid="{D5CDD505-2E9C-101B-9397-08002B2CF9AE}" pid="4" name="ItemRetentionFormula">
    <vt:lpwstr>&lt;formula id="DuPont.Collab.Policies.GlobalPolicy" /&gt;</vt:lpwstr>
  </property>
  <property fmtid="{D5CDD505-2E9C-101B-9397-08002B2CF9AE}" pid="5" name="DSSDocType">
    <vt:lpwstr>127;#Brand Guidelines and Templates|6b043b71-69c6-45fe-ab1e-2e4275f1ae32</vt:lpwstr>
  </property>
  <property fmtid="{D5CDD505-2E9C-101B-9397-08002B2CF9AE}" pid="6" name="DuPontLanguage">
    <vt:lpwstr>3;#English|cfe12cb6-b26c-45fd-b94a-f5781d237903</vt:lpwstr>
  </property>
  <property fmtid="{D5CDD505-2E9C-101B-9397-08002B2CF9AE}" pid="7" name="DuPontRegionCountry">
    <vt:lpwstr>68;#Global|97425021-f180-46bb-a93f-7485e2731198</vt:lpwstr>
  </property>
  <property fmtid="{D5CDD505-2E9C-101B-9397-08002B2CF9AE}" pid="8" name="DSS_x0020_Status">
    <vt:lpwstr>22;#Source|96a72c50-a068-4aaa-824c-53a82ba4037e</vt:lpwstr>
  </property>
  <property fmtid="{D5CDD505-2E9C-101B-9397-08002B2CF9AE}" pid="9" name="DSS_x0020_Content_x0020_Type">
    <vt:lpwstr>362;#Sales Core|b780b0a5-f842-4539-8d67-4b793c90bc6a</vt:lpwstr>
  </property>
  <property fmtid="{D5CDD505-2E9C-101B-9397-08002B2CF9AE}" pid="10" name="DSSKeywords">
    <vt:lpwstr/>
  </property>
  <property fmtid="{D5CDD505-2E9C-101B-9397-08002B2CF9AE}" pid="11" name="DSSIndustry">
    <vt:lpwstr/>
  </property>
  <property fmtid="{D5CDD505-2E9C-101B-9397-08002B2CF9AE}" pid="12" name="Export_x0020_Control">
    <vt:lpwstr>5;#No|d6a87224-7bb1-40dc-81df-1920337c1cce</vt:lpwstr>
  </property>
  <property fmtid="{D5CDD505-2E9C-101B-9397-08002B2CF9AE}" pid="13" name="DISO">
    <vt:lpwstr>1;#Internal Use Only|e25b6e48-bffb-4ac6-8a1b-eeef4c649ccd</vt:lpwstr>
  </property>
  <property fmtid="{D5CDD505-2E9C-101B-9397-08002B2CF9AE}" pid="14" name="RCSExpiration">
    <vt:lpwstr>21;#Administrative:Business Documents:Until Obsolete|073f4150-ebac-4cfa-8316-d13e1c3c2d7c</vt:lpwstr>
  </property>
  <property fmtid="{D5CDD505-2E9C-101B-9397-08002B2CF9AE}" pid="15" name="Business_x0020_Unit">
    <vt:lpwstr>48;#Sustainable Solutions|2498a146-115c-427f-8cb5-a6b69d58aaf7</vt:lpwstr>
  </property>
  <property fmtid="{D5CDD505-2E9C-101B-9397-08002B2CF9AE}" pid="16" name="DSS_x0020_Tags">
    <vt:lpwstr/>
  </property>
  <property fmtid="{D5CDD505-2E9C-101B-9397-08002B2CF9AE}" pid="17" name="Business Unit">
    <vt:lpwstr>10;#Sustainable Solutions|2498a146-115c-427f-8cb5-a6b69d58aaf7</vt:lpwstr>
  </property>
  <property fmtid="{D5CDD505-2E9C-101B-9397-08002B2CF9AE}" pid="18" name="DSS Tags">
    <vt:lpwstr>128;#Template|89d35773-e3ce-43ea-b093-545c63fa512c</vt:lpwstr>
  </property>
  <property fmtid="{D5CDD505-2E9C-101B-9397-08002B2CF9AE}" pid="19" name="DSS Content Type">
    <vt:lpwstr>5;#Marketing Information|f37f9aa2-9024-4200-9c91-48f929d434f4</vt:lpwstr>
  </property>
  <property fmtid="{D5CDD505-2E9C-101B-9397-08002B2CF9AE}" pid="20" name="Export Control">
    <vt:lpwstr>11;#No|d6a87224-7bb1-40dc-81df-1920337c1cce</vt:lpwstr>
  </property>
  <property fmtid="{D5CDD505-2E9C-101B-9397-08002B2CF9AE}" pid="21" name="DSS Status">
    <vt:lpwstr>40;#Source|96a72c50-a068-4aaa-824c-53a82ba4037e</vt:lpwstr>
  </property>
  <property fmtid="{D5CDD505-2E9C-101B-9397-08002B2CF9AE}" pid="22" name="ga0872447a804cdf98b85bcc185ec5a5">
    <vt:lpwstr>Sales Core|b780b0a5-f842-4539-8d67-4b793c90bc6a</vt:lpwstr>
  </property>
  <property fmtid="{D5CDD505-2E9C-101B-9397-08002B2CF9AE}" pid="23" name="DSS Content Type_0">
    <vt:lpwstr>Marketing Information|f37f9aa2-9024-4200-9c91-48f929d434f4</vt:lpwstr>
  </property>
  <property fmtid="{D5CDD505-2E9C-101B-9397-08002B2CF9AE}" pid="24" name="_dlc_DocIdItemGuid">
    <vt:lpwstr>d02ce475-f23f-4d01-b7e0-70757cd0b7cc</vt:lpwstr>
  </property>
  <property fmtid="{D5CDD505-2E9C-101B-9397-08002B2CF9AE}" pid="25" name="URL">
    <vt:lpwstr>http://test, http://test</vt:lpwstr>
  </property>
  <property fmtid="{D5CDD505-2E9C-101B-9397-08002B2CF9AE}" pid="26" name="OriginalSubject">
    <vt:lpwstr/>
  </property>
  <property fmtid="{D5CDD505-2E9C-101B-9397-08002B2CF9AE}" pid="27" name="Order">
    <vt:r8>44300</vt:r8>
  </property>
  <property fmtid="{D5CDD505-2E9C-101B-9397-08002B2CF9AE}" pid="28" name="Cc">
    <vt:lpwstr/>
  </property>
  <property fmtid="{D5CDD505-2E9C-101B-9397-08002B2CF9AE}" pid="29" name="From1">
    <vt:lpwstr/>
  </property>
  <property fmtid="{D5CDD505-2E9C-101B-9397-08002B2CF9AE}" pid="30" name="DocumentSetDescription">
    <vt:lpwstr/>
  </property>
  <property fmtid="{D5CDD505-2E9C-101B-9397-08002B2CF9AE}" pid="31" name="xd_ProgID">
    <vt:lpwstr/>
  </property>
  <property fmtid="{D5CDD505-2E9C-101B-9397-08002B2CF9AE}" pid="32" name="ReplyTo">
    <vt:lpwstr/>
  </property>
  <property fmtid="{D5CDD505-2E9C-101B-9397-08002B2CF9AE}" pid="33" name="References1">
    <vt:lpwstr/>
  </property>
  <property fmtid="{D5CDD505-2E9C-101B-9397-08002B2CF9AE}" pid="34" name="TemplateUrl">
    <vt:lpwstr/>
  </property>
  <property fmtid="{D5CDD505-2E9C-101B-9397-08002B2CF9AE}" pid="35" name="InReplyTo">
    <vt:lpwstr/>
  </property>
  <property fmtid="{D5CDD505-2E9C-101B-9397-08002B2CF9AE}" pid="36" name="ConversationTopic">
    <vt:lpwstr/>
  </property>
  <property fmtid="{D5CDD505-2E9C-101B-9397-08002B2CF9AE}" pid="37" name="MessageID">
    <vt:lpwstr/>
  </property>
  <property fmtid="{D5CDD505-2E9C-101B-9397-08002B2CF9AE}" pid="38" name="To">
    <vt:lpwstr/>
  </property>
  <property fmtid="{D5CDD505-2E9C-101B-9397-08002B2CF9AE}" pid="39" name="HasAttachments">
    <vt:bool>false</vt:bool>
  </property>
  <property fmtid="{D5CDD505-2E9C-101B-9397-08002B2CF9AE}" pid="40" name="Importance">
    <vt:lpwstr/>
  </property>
  <property fmtid="{D5CDD505-2E9C-101B-9397-08002B2CF9AE}" pid="41" name="Received">
    <vt:lpwstr/>
  </property>
  <property fmtid="{D5CDD505-2E9C-101B-9397-08002B2CF9AE}" pid="42" name="ConversationIndex">
    <vt:lpwstr/>
  </property>
  <property fmtid="{D5CDD505-2E9C-101B-9397-08002B2CF9AE}" pid="43" name="DSSClient">
    <vt:lpwstr/>
  </property>
  <property fmtid="{D5CDD505-2E9C-101B-9397-08002B2CF9AE}" pid="44" name="DSSPRactice">
    <vt:lpwstr/>
  </property>
  <property fmtid="{D5CDD505-2E9C-101B-9397-08002B2CF9AE}" pid="45" name="DSSProject">
    <vt:lpwstr/>
  </property>
  <property fmtid="{D5CDD505-2E9C-101B-9397-08002B2CF9AE}" pid="46" name="_docset_NoMedatataSyncRequired">
    <vt:lpwstr>False</vt:lpwstr>
  </property>
  <property fmtid="{D5CDD505-2E9C-101B-9397-08002B2CF9AE}" pid="47" name="KSOProductBuildVer">
    <vt:lpwstr>2052-9.3.1</vt:lpwstr>
  </property>
</Properties>
</file>