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1062" r:id="rId2"/>
    <p:sldId id="319" r:id="rId3"/>
    <p:sldId id="320" r:id="rId4"/>
    <p:sldId id="317" r:id="rId5"/>
    <p:sldId id="316" r:id="rId6"/>
    <p:sldId id="325" r:id="rId7"/>
    <p:sldId id="326" r:id="rId8"/>
    <p:sldId id="321" r:id="rId9"/>
    <p:sldId id="322" r:id="rId10"/>
    <p:sldId id="323" r:id="rId11"/>
    <p:sldId id="330" r:id="rId12"/>
    <p:sldId id="334" r:id="rId13"/>
    <p:sldId id="335" r:id="rId14"/>
    <p:sldId id="336" r:id="rId15"/>
    <p:sldId id="375" r:id="rId16"/>
    <p:sldId id="378" r:id="rId17"/>
    <p:sldId id="332" r:id="rId18"/>
    <p:sldId id="333"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43" r:id="rId44"/>
    <p:sldId id="344" r:id="rId45"/>
    <p:sldId id="347" r:id="rId46"/>
    <p:sldId id="381" r:id="rId47"/>
    <p:sldId id="348" r:id="rId48"/>
    <p:sldId id="382" r:id="rId49"/>
    <p:sldId id="346" r:id="rId50"/>
    <p:sldId id="324" r:id="rId51"/>
    <p:sldId id="328" r:id="rId52"/>
    <p:sldId id="327" r:id="rId53"/>
    <p:sldId id="340" r:id="rId54"/>
    <p:sldId id="341" r:id="rId55"/>
    <p:sldId id="373" r:id="rId56"/>
    <p:sldId id="342" r:id="rId57"/>
    <p:sldId id="374" r:id="rId58"/>
    <p:sldId id="384" r:id="rId59"/>
    <p:sldId id="329" r:id="rId60"/>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6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124" d="100"/>
          <a:sy n="124" d="100"/>
        </p:scale>
        <p:origin x="82" y="51"/>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730165-3F8E-4306-B854-A50705E1F05A}" type="doc">
      <dgm:prSet loTypeId="urn:microsoft.com/office/officeart/2005/8/layout/pyramid1" loCatId="pyramid" qsTypeId="urn:microsoft.com/office/officeart/2005/8/quickstyle/simple5" qsCatId="simple" csTypeId="urn:microsoft.com/office/officeart/2005/8/colors/colorful5" csCatId="colorful" phldr="1"/>
      <dgm:spPr/>
    </dgm:pt>
    <dgm:pt modelId="{3F6A2FB5-D289-4D45-977D-F3D6A7BEB76A}">
      <dgm:prSet phldrT="[文本]"/>
      <dgm:spPr/>
      <dgm:t>
        <a:bodyPr/>
        <a:lstStyle/>
        <a:p>
          <a:r>
            <a:rPr lang="zh-CN" altLang="en-US" b="1" dirty="0"/>
            <a:t>法律</a:t>
          </a:r>
        </a:p>
      </dgm:t>
    </dgm:pt>
    <dgm:pt modelId="{57FF1BDD-0ADD-45ED-BA9E-C802A4F0A70D}" type="parTrans" cxnId="{7CE25474-B06A-4F6C-AB74-55777442F726}">
      <dgm:prSet/>
      <dgm:spPr/>
      <dgm:t>
        <a:bodyPr/>
        <a:lstStyle/>
        <a:p>
          <a:endParaRPr lang="zh-CN" altLang="en-US" b="1"/>
        </a:p>
      </dgm:t>
    </dgm:pt>
    <dgm:pt modelId="{724F454D-037F-4116-A459-28DE58B70E2C}" type="sibTrans" cxnId="{7CE25474-B06A-4F6C-AB74-55777442F726}">
      <dgm:prSet/>
      <dgm:spPr/>
      <dgm:t>
        <a:bodyPr/>
        <a:lstStyle/>
        <a:p>
          <a:endParaRPr lang="zh-CN" altLang="en-US" b="1"/>
        </a:p>
      </dgm:t>
    </dgm:pt>
    <dgm:pt modelId="{3081417C-785F-4DB3-907E-5EA8CA9A2F4B}">
      <dgm:prSet phldrT="[文本]"/>
      <dgm:spPr/>
      <dgm:t>
        <a:bodyPr/>
        <a:lstStyle/>
        <a:p>
          <a:r>
            <a:rPr lang="zh-CN" altLang="en-US" b="1" dirty="0"/>
            <a:t>行政</a:t>
          </a:r>
          <a:endParaRPr lang="en-US" altLang="zh-CN" b="1" dirty="0"/>
        </a:p>
        <a:p>
          <a:r>
            <a:rPr lang="zh-CN" altLang="en-US" b="1" dirty="0"/>
            <a:t>法规</a:t>
          </a:r>
        </a:p>
      </dgm:t>
    </dgm:pt>
    <dgm:pt modelId="{9F227661-FEA8-4C2D-97B0-EED91F9EB328}" type="parTrans" cxnId="{DAD50DF8-58B0-4D72-BEC5-A64D5B46CE83}">
      <dgm:prSet/>
      <dgm:spPr/>
      <dgm:t>
        <a:bodyPr/>
        <a:lstStyle/>
        <a:p>
          <a:endParaRPr lang="zh-CN" altLang="en-US" b="1"/>
        </a:p>
      </dgm:t>
    </dgm:pt>
    <dgm:pt modelId="{4535A66B-78A8-4C24-9758-48974AF85A01}" type="sibTrans" cxnId="{DAD50DF8-58B0-4D72-BEC5-A64D5B46CE83}">
      <dgm:prSet/>
      <dgm:spPr/>
      <dgm:t>
        <a:bodyPr/>
        <a:lstStyle/>
        <a:p>
          <a:endParaRPr lang="zh-CN" altLang="en-US" b="1"/>
        </a:p>
      </dgm:t>
    </dgm:pt>
    <dgm:pt modelId="{40C96F1C-F26B-444A-B37E-6AF6A110AE0A}">
      <dgm:prSet phldrT="[文本]"/>
      <dgm:spPr/>
      <dgm:t>
        <a:bodyPr/>
        <a:lstStyle/>
        <a:p>
          <a:r>
            <a:rPr lang="zh-CN" altLang="en-US" b="1" dirty="0"/>
            <a:t>地方性</a:t>
          </a:r>
          <a:endParaRPr lang="en-US" altLang="zh-CN" b="1" dirty="0"/>
        </a:p>
        <a:p>
          <a:r>
            <a:rPr lang="zh-CN" altLang="en-US" b="1" dirty="0"/>
            <a:t>法规</a:t>
          </a:r>
        </a:p>
      </dgm:t>
    </dgm:pt>
    <dgm:pt modelId="{0F5FC3F5-066E-4751-8248-729FB543DA95}" type="parTrans" cxnId="{C641AB14-E269-4A2E-9BA4-EBB5715CE810}">
      <dgm:prSet/>
      <dgm:spPr/>
      <dgm:t>
        <a:bodyPr/>
        <a:lstStyle/>
        <a:p>
          <a:endParaRPr lang="zh-CN" altLang="en-US" b="1"/>
        </a:p>
      </dgm:t>
    </dgm:pt>
    <dgm:pt modelId="{DEB3C0EB-FDF2-4254-9679-5DB375F6C9E3}" type="sibTrans" cxnId="{C641AB14-E269-4A2E-9BA4-EBB5715CE810}">
      <dgm:prSet/>
      <dgm:spPr/>
      <dgm:t>
        <a:bodyPr/>
        <a:lstStyle/>
        <a:p>
          <a:endParaRPr lang="zh-CN" altLang="en-US" b="1"/>
        </a:p>
      </dgm:t>
    </dgm:pt>
    <dgm:pt modelId="{E52C3045-2EDD-4F3D-9433-D3395C9A3540}">
      <dgm:prSet phldrT="[文本]"/>
      <dgm:spPr/>
      <dgm:t>
        <a:bodyPr/>
        <a:lstStyle/>
        <a:p>
          <a:r>
            <a:rPr lang="zh-CN" altLang="en-US" b="1" dirty="0"/>
            <a:t>部门规章</a:t>
          </a:r>
        </a:p>
      </dgm:t>
    </dgm:pt>
    <dgm:pt modelId="{51C318FD-03B3-4DE0-A88D-6BD6F42BA4EC}" type="parTrans" cxnId="{1998067C-BD67-41F7-A0E1-BA50239C00E5}">
      <dgm:prSet/>
      <dgm:spPr/>
      <dgm:t>
        <a:bodyPr/>
        <a:lstStyle/>
        <a:p>
          <a:endParaRPr lang="zh-CN" altLang="en-US" b="1"/>
        </a:p>
      </dgm:t>
    </dgm:pt>
    <dgm:pt modelId="{7852B967-EEA8-4169-96B2-6DFB440313CD}" type="sibTrans" cxnId="{1998067C-BD67-41F7-A0E1-BA50239C00E5}">
      <dgm:prSet/>
      <dgm:spPr/>
      <dgm:t>
        <a:bodyPr/>
        <a:lstStyle/>
        <a:p>
          <a:endParaRPr lang="zh-CN" altLang="en-US" b="1"/>
        </a:p>
      </dgm:t>
    </dgm:pt>
    <dgm:pt modelId="{7584A63B-A880-40C3-8EE8-F6E5586AAE56}">
      <dgm:prSet phldrT="[文本]"/>
      <dgm:spPr/>
      <dgm:t>
        <a:bodyPr/>
        <a:lstStyle/>
        <a:p>
          <a:r>
            <a:rPr lang="zh-CN" altLang="en-US" b="1" dirty="0"/>
            <a:t>地方政府规章</a:t>
          </a:r>
        </a:p>
      </dgm:t>
    </dgm:pt>
    <dgm:pt modelId="{B45BAD3C-1CAE-4975-A97A-340437CEC8C7}" type="parTrans" cxnId="{4CF03E58-3A42-458C-8F5C-8F6CD4B01508}">
      <dgm:prSet/>
      <dgm:spPr/>
      <dgm:t>
        <a:bodyPr/>
        <a:lstStyle/>
        <a:p>
          <a:endParaRPr lang="zh-CN" altLang="en-US" b="1"/>
        </a:p>
      </dgm:t>
    </dgm:pt>
    <dgm:pt modelId="{8DEA2B47-2F13-4BEE-BDBA-5A481F8CF5F9}" type="sibTrans" cxnId="{4CF03E58-3A42-458C-8F5C-8F6CD4B01508}">
      <dgm:prSet/>
      <dgm:spPr/>
      <dgm:t>
        <a:bodyPr/>
        <a:lstStyle/>
        <a:p>
          <a:endParaRPr lang="zh-CN" altLang="en-US" b="1"/>
        </a:p>
      </dgm:t>
    </dgm:pt>
    <dgm:pt modelId="{CF1B12C4-C0BF-4838-B24B-33C2B79496E7}">
      <dgm:prSet phldrT="[文本]"/>
      <dgm:spPr/>
      <dgm:t>
        <a:bodyPr/>
        <a:lstStyle/>
        <a:p>
          <a:r>
            <a:rPr lang="zh-CN" altLang="en-US" b="1" dirty="0"/>
            <a:t>标准</a:t>
          </a:r>
        </a:p>
      </dgm:t>
    </dgm:pt>
    <dgm:pt modelId="{9E7CC90C-08D3-4171-8B4F-75F5C68514B5}" type="parTrans" cxnId="{5542080D-4D22-4664-9D2F-8CFE2F4EE90A}">
      <dgm:prSet/>
      <dgm:spPr/>
      <dgm:t>
        <a:bodyPr/>
        <a:lstStyle/>
        <a:p>
          <a:endParaRPr lang="zh-CN" altLang="en-US" b="1"/>
        </a:p>
      </dgm:t>
    </dgm:pt>
    <dgm:pt modelId="{1E2A07DC-82DA-4BCB-8618-FFB68E2BA47D}" type="sibTrans" cxnId="{5542080D-4D22-4664-9D2F-8CFE2F4EE90A}">
      <dgm:prSet/>
      <dgm:spPr/>
      <dgm:t>
        <a:bodyPr/>
        <a:lstStyle/>
        <a:p>
          <a:endParaRPr lang="zh-CN" altLang="en-US" b="1"/>
        </a:p>
      </dgm:t>
    </dgm:pt>
    <dgm:pt modelId="{F0379283-8EC2-422B-96DA-B278188BAEA3}">
      <dgm:prSet phldrT="[文本]"/>
      <dgm:spPr/>
      <dgm:t>
        <a:bodyPr/>
        <a:lstStyle/>
        <a:p>
          <a:r>
            <a:rPr lang="zh-CN" altLang="en-US" b="1" dirty="0"/>
            <a:t>规范性文件</a:t>
          </a:r>
        </a:p>
      </dgm:t>
    </dgm:pt>
    <dgm:pt modelId="{3EB58880-162A-415F-AD7B-CDD832C83A8E}" type="parTrans" cxnId="{EB48A0F4-15B5-4D56-BB7F-8AED07890CA3}">
      <dgm:prSet/>
      <dgm:spPr/>
      <dgm:t>
        <a:bodyPr/>
        <a:lstStyle/>
        <a:p>
          <a:endParaRPr lang="zh-CN" altLang="en-US" b="1"/>
        </a:p>
      </dgm:t>
    </dgm:pt>
    <dgm:pt modelId="{65FE8B22-D162-48CE-9169-3ED32BDEDCCF}" type="sibTrans" cxnId="{EB48A0F4-15B5-4D56-BB7F-8AED07890CA3}">
      <dgm:prSet/>
      <dgm:spPr/>
      <dgm:t>
        <a:bodyPr/>
        <a:lstStyle/>
        <a:p>
          <a:endParaRPr lang="zh-CN" altLang="en-US" b="1"/>
        </a:p>
      </dgm:t>
    </dgm:pt>
    <dgm:pt modelId="{1BFA1560-6F8E-41F2-8141-9EDBFD79B204}" type="pres">
      <dgm:prSet presAssocID="{59730165-3F8E-4306-B854-A50705E1F05A}" presName="Name0" presStyleCnt="0">
        <dgm:presLayoutVars>
          <dgm:dir/>
          <dgm:animLvl val="lvl"/>
          <dgm:resizeHandles val="exact"/>
        </dgm:presLayoutVars>
      </dgm:prSet>
      <dgm:spPr/>
    </dgm:pt>
    <dgm:pt modelId="{1B1B11E5-2AD9-428C-8767-5AF0D8A312D2}" type="pres">
      <dgm:prSet presAssocID="{3F6A2FB5-D289-4D45-977D-F3D6A7BEB76A}" presName="Name8" presStyleCnt="0"/>
      <dgm:spPr/>
    </dgm:pt>
    <dgm:pt modelId="{0F714EC5-24C2-47BA-A097-45E0B7E2849D}" type="pres">
      <dgm:prSet presAssocID="{3F6A2FB5-D289-4D45-977D-F3D6A7BEB76A}" presName="level" presStyleLbl="node1" presStyleIdx="0" presStyleCnt="7">
        <dgm:presLayoutVars>
          <dgm:chMax val="1"/>
          <dgm:bulletEnabled val="1"/>
        </dgm:presLayoutVars>
      </dgm:prSet>
      <dgm:spPr/>
    </dgm:pt>
    <dgm:pt modelId="{CF3AAE73-4F68-4434-A37F-2AF6B409C8B9}" type="pres">
      <dgm:prSet presAssocID="{3F6A2FB5-D289-4D45-977D-F3D6A7BEB76A}" presName="levelTx" presStyleLbl="revTx" presStyleIdx="0" presStyleCnt="0">
        <dgm:presLayoutVars>
          <dgm:chMax val="1"/>
          <dgm:bulletEnabled val="1"/>
        </dgm:presLayoutVars>
      </dgm:prSet>
      <dgm:spPr/>
    </dgm:pt>
    <dgm:pt modelId="{E23942D5-D5AE-48E9-BEA8-E3EB6645EA7C}" type="pres">
      <dgm:prSet presAssocID="{3081417C-785F-4DB3-907E-5EA8CA9A2F4B}" presName="Name8" presStyleCnt="0"/>
      <dgm:spPr/>
    </dgm:pt>
    <dgm:pt modelId="{53928D15-47D6-4046-B02C-AF91A5DDD00E}" type="pres">
      <dgm:prSet presAssocID="{3081417C-785F-4DB3-907E-5EA8CA9A2F4B}" presName="level" presStyleLbl="node1" presStyleIdx="1" presStyleCnt="7">
        <dgm:presLayoutVars>
          <dgm:chMax val="1"/>
          <dgm:bulletEnabled val="1"/>
        </dgm:presLayoutVars>
      </dgm:prSet>
      <dgm:spPr/>
    </dgm:pt>
    <dgm:pt modelId="{DC7574FD-D400-4EC2-94A3-870DA705F373}" type="pres">
      <dgm:prSet presAssocID="{3081417C-785F-4DB3-907E-5EA8CA9A2F4B}" presName="levelTx" presStyleLbl="revTx" presStyleIdx="0" presStyleCnt="0">
        <dgm:presLayoutVars>
          <dgm:chMax val="1"/>
          <dgm:bulletEnabled val="1"/>
        </dgm:presLayoutVars>
      </dgm:prSet>
      <dgm:spPr/>
    </dgm:pt>
    <dgm:pt modelId="{E510655C-6F0E-4B60-A5AA-5F1BC6F8485F}" type="pres">
      <dgm:prSet presAssocID="{40C96F1C-F26B-444A-B37E-6AF6A110AE0A}" presName="Name8" presStyleCnt="0"/>
      <dgm:spPr/>
    </dgm:pt>
    <dgm:pt modelId="{576268B6-C7D1-43F6-A842-A266035220C1}" type="pres">
      <dgm:prSet presAssocID="{40C96F1C-F26B-444A-B37E-6AF6A110AE0A}" presName="level" presStyleLbl="node1" presStyleIdx="2" presStyleCnt="7">
        <dgm:presLayoutVars>
          <dgm:chMax val="1"/>
          <dgm:bulletEnabled val="1"/>
        </dgm:presLayoutVars>
      </dgm:prSet>
      <dgm:spPr/>
    </dgm:pt>
    <dgm:pt modelId="{1BAA15D3-1BE2-4174-B241-8A705497298C}" type="pres">
      <dgm:prSet presAssocID="{40C96F1C-F26B-444A-B37E-6AF6A110AE0A}" presName="levelTx" presStyleLbl="revTx" presStyleIdx="0" presStyleCnt="0">
        <dgm:presLayoutVars>
          <dgm:chMax val="1"/>
          <dgm:bulletEnabled val="1"/>
        </dgm:presLayoutVars>
      </dgm:prSet>
      <dgm:spPr/>
    </dgm:pt>
    <dgm:pt modelId="{BC260DAE-0546-4B20-A97C-D2911DA31A15}" type="pres">
      <dgm:prSet presAssocID="{E52C3045-2EDD-4F3D-9433-D3395C9A3540}" presName="Name8" presStyleCnt="0"/>
      <dgm:spPr/>
    </dgm:pt>
    <dgm:pt modelId="{19442597-3C47-4C1E-B274-1B080CFA7FB0}" type="pres">
      <dgm:prSet presAssocID="{E52C3045-2EDD-4F3D-9433-D3395C9A3540}" presName="level" presStyleLbl="node1" presStyleIdx="3" presStyleCnt="7">
        <dgm:presLayoutVars>
          <dgm:chMax val="1"/>
          <dgm:bulletEnabled val="1"/>
        </dgm:presLayoutVars>
      </dgm:prSet>
      <dgm:spPr/>
    </dgm:pt>
    <dgm:pt modelId="{BD51B642-1F3D-4DCA-BA46-BE0270C3B864}" type="pres">
      <dgm:prSet presAssocID="{E52C3045-2EDD-4F3D-9433-D3395C9A3540}" presName="levelTx" presStyleLbl="revTx" presStyleIdx="0" presStyleCnt="0">
        <dgm:presLayoutVars>
          <dgm:chMax val="1"/>
          <dgm:bulletEnabled val="1"/>
        </dgm:presLayoutVars>
      </dgm:prSet>
      <dgm:spPr/>
    </dgm:pt>
    <dgm:pt modelId="{7F3CE9D2-112B-468E-9EF3-E937B86F8A56}" type="pres">
      <dgm:prSet presAssocID="{7584A63B-A880-40C3-8EE8-F6E5586AAE56}" presName="Name8" presStyleCnt="0"/>
      <dgm:spPr/>
    </dgm:pt>
    <dgm:pt modelId="{09577C96-0181-47B1-AE76-A4CBF67CDE6D}" type="pres">
      <dgm:prSet presAssocID="{7584A63B-A880-40C3-8EE8-F6E5586AAE56}" presName="level" presStyleLbl="node1" presStyleIdx="4" presStyleCnt="7">
        <dgm:presLayoutVars>
          <dgm:chMax val="1"/>
          <dgm:bulletEnabled val="1"/>
        </dgm:presLayoutVars>
      </dgm:prSet>
      <dgm:spPr/>
    </dgm:pt>
    <dgm:pt modelId="{2AD6692C-F0A0-4D30-AE4C-13452421D9B6}" type="pres">
      <dgm:prSet presAssocID="{7584A63B-A880-40C3-8EE8-F6E5586AAE56}" presName="levelTx" presStyleLbl="revTx" presStyleIdx="0" presStyleCnt="0">
        <dgm:presLayoutVars>
          <dgm:chMax val="1"/>
          <dgm:bulletEnabled val="1"/>
        </dgm:presLayoutVars>
      </dgm:prSet>
      <dgm:spPr/>
    </dgm:pt>
    <dgm:pt modelId="{9ACFEB5A-00A3-47A4-A170-AE2CCCC35B20}" type="pres">
      <dgm:prSet presAssocID="{CF1B12C4-C0BF-4838-B24B-33C2B79496E7}" presName="Name8" presStyleCnt="0"/>
      <dgm:spPr/>
    </dgm:pt>
    <dgm:pt modelId="{FBF47678-9E4F-4DE3-BFE3-F93334525DA2}" type="pres">
      <dgm:prSet presAssocID="{CF1B12C4-C0BF-4838-B24B-33C2B79496E7}" presName="level" presStyleLbl="node1" presStyleIdx="5" presStyleCnt="7">
        <dgm:presLayoutVars>
          <dgm:chMax val="1"/>
          <dgm:bulletEnabled val="1"/>
        </dgm:presLayoutVars>
      </dgm:prSet>
      <dgm:spPr/>
    </dgm:pt>
    <dgm:pt modelId="{E8A5E593-D807-4A2B-879A-62BD96FE9604}" type="pres">
      <dgm:prSet presAssocID="{CF1B12C4-C0BF-4838-B24B-33C2B79496E7}" presName="levelTx" presStyleLbl="revTx" presStyleIdx="0" presStyleCnt="0">
        <dgm:presLayoutVars>
          <dgm:chMax val="1"/>
          <dgm:bulletEnabled val="1"/>
        </dgm:presLayoutVars>
      </dgm:prSet>
      <dgm:spPr/>
    </dgm:pt>
    <dgm:pt modelId="{391657D8-3BF8-4758-804F-DB70BC4DFD87}" type="pres">
      <dgm:prSet presAssocID="{F0379283-8EC2-422B-96DA-B278188BAEA3}" presName="Name8" presStyleCnt="0"/>
      <dgm:spPr/>
    </dgm:pt>
    <dgm:pt modelId="{CE7A9AD7-88D8-4852-9D19-B0BAAB402A09}" type="pres">
      <dgm:prSet presAssocID="{F0379283-8EC2-422B-96DA-B278188BAEA3}" presName="level" presStyleLbl="node1" presStyleIdx="6" presStyleCnt="7">
        <dgm:presLayoutVars>
          <dgm:chMax val="1"/>
          <dgm:bulletEnabled val="1"/>
        </dgm:presLayoutVars>
      </dgm:prSet>
      <dgm:spPr/>
    </dgm:pt>
    <dgm:pt modelId="{42E7F4A1-CAD5-4010-B258-2D3C80CB3B59}" type="pres">
      <dgm:prSet presAssocID="{F0379283-8EC2-422B-96DA-B278188BAEA3}" presName="levelTx" presStyleLbl="revTx" presStyleIdx="0" presStyleCnt="0">
        <dgm:presLayoutVars>
          <dgm:chMax val="1"/>
          <dgm:bulletEnabled val="1"/>
        </dgm:presLayoutVars>
      </dgm:prSet>
      <dgm:spPr/>
    </dgm:pt>
  </dgm:ptLst>
  <dgm:cxnLst>
    <dgm:cxn modelId="{E64E0904-1BD7-47FE-BB1E-73F318BF509A}" type="presOf" srcId="{59730165-3F8E-4306-B854-A50705E1F05A}" destId="{1BFA1560-6F8E-41F2-8141-9EDBFD79B204}" srcOrd="0" destOrd="0" presId="urn:microsoft.com/office/officeart/2005/8/layout/pyramid1"/>
    <dgm:cxn modelId="{1E851504-3F6D-4096-903A-8852464AC10E}" type="presOf" srcId="{F0379283-8EC2-422B-96DA-B278188BAEA3}" destId="{42E7F4A1-CAD5-4010-B258-2D3C80CB3B59}" srcOrd="1" destOrd="0" presId="urn:microsoft.com/office/officeart/2005/8/layout/pyramid1"/>
    <dgm:cxn modelId="{5542080D-4D22-4664-9D2F-8CFE2F4EE90A}" srcId="{59730165-3F8E-4306-B854-A50705E1F05A}" destId="{CF1B12C4-C0BF-4838-B24B-33C2B79496E7}" srcOrd="5" destOrd="0" parTransId="{9E7CC90C-08D3-4171-8B4F-75F5C68514B5}" sibTransId="{1E2A07DC-82DA-4BCB-8618-FFB68E2BA47D}"/>
    <dgm:cxn modelId="{C641AB14-E269-4A2E-9BA4-EBB5715CE810}" srcId="{59730165-3F8E-4306-B854-A50705E1F05A}" destId="{40C96F1C-F26B-444A-B37E-6AF6A110AE0A}" srcOrd="2" destOrd="0" parTransId="{0F5FC3F5-066E-4751-8248-729FB543DA95}" sibTransId="{DEB3C0EB-FDF2-4254-9679-5DB375F6C9E3}"/>
    <dgm:cxn modelId="{E1831637-6109-4837-84E0-60299F9B70D1}" type="presOf" srcId="{40C96F1C-F26B-444A-B37E-6AF6A110AE0A}" destId="{576268B6-C7D1-43F6-A842-A266035220C1}" srcOrd="0" destOrd="0" presId="urn:microsoft.com/office/officeart/2005/8/layout/pyramid1"/>
    <dgm:cxn modelId="{1C309B47-F038-4C1B-AE39-FECD58D1D62B}" type="presOf" srcId="{CF1B12C4-C0BF-4838-B24B-33C2B79496E7}" destId="{E8A5E593-D807-4A2B-879A-62BD96FE9604}" srcOrd="1" destOrd="0" presId="urn:microsoft.com/office/officeart/2005/8/layout/pyramid1"/>
    <dgm:cxn modelId="{2023B051-5B57-4CE4-97A3-C75B4E7218F2}" type="presOf" srcId="{3081417C-785F-4DB3-907E-5EA8CA9A2F4B}" destId="{DC7574FD-D400-4EC2-94A3-870DA705F373}" srcOrd="1" destOrd="0" presId="urn:microsoft.com/office/officeart/2005/8/layout/pyramid1"/>
    <dgm:cxn modelId="{7CE25474-B06A-4F6C-AB74-55777442F726}" srcId="{59730165-3F8E-4306-B854-A50705E1F05A}" destId="{3F6A2FB5-D289-4D45-977D-F3D6A7BEB76A}" srcOrd="0" destOrd="0" parTransId="{57FF1BDD-0ADD-45ED-BA9E-C802A4F0A70D}" sibTransId="{724F454D-037F-4116-A459-28DE58B70E2C}"/>
    <dgm:cxn modelId="{4CF03E58-3A42-458C-8F5C-8F6CD4B01508}" srcId="{59730165-3F8E-4306-B854-A50705E1F05A}" destId="{7584A63B-A880-40C3-8EE8-F6E5586AAE56}" srcOrd="4" destOrd="0" parTransId="{B45BAD3C-1CAE-4975-A97A-340437CEC8C7}" sibTransId="{8DEA2B47-2F13-4BEE-BDBA-5A481F8CF5F9}"/>
    <dgm:cxn modelId="{1998067C-BD67-41F7-A0E1-BA50239C00E5}" srcId="{59730165-3F8E-4306-B854-A50705E1F05A}" destId="{E52C3045-2EDD-4F3D-9433-D3395C9A3540}" srcOrd="3" destOrd="0" parTransId="{51C318FD-03B3-4DE0-A88D-6BD6F42BA4EC}" sibTransId="{7852B967-EEA8-4169-96B2-6DFB440313CD}"/>
    <dgm:cxn modelId="{DC72657C-82B3-4A4B-A9EF-B32C97B5ACFF}" type="presOf" srcId="{E52C3045-2EDD-4F3D-9433-D3395C9A3540}" destId="{19442597-3C47-4C1E-B274-1B080CFA7FB0}" srcOrd="0" destOrd="0" presId="urn:microsoft.com/office/officeart/2005/8/layout/pyramid1"/>
    <dgm:cxn modelId="{7C2E3AB8-8C2E-48D4-B619-89E17486FBE4}" type="presOf" srcId="{7584A63B-A880-40C3-8EE8-F6E5586AAE56}" destId="{09577C96-0181-47B1-AE76-A4CBF67CDE6D}" srcOrd="0" destOrd="0" presId="urn:microsoft.com/office/officeart/2005/8/layout/pyramid1"/>
    <dgm:cxn modelId="{F5DF83BB-6D71-4530-ABFD-00A26F28D072}" type="presOf" srcId="{3F6A2FB5-D289-4D45-977D-F3D6A7BEB76A}" destId="{CF3AAE73-4F68-4434-A37F-2AF6B409C8B9}" srcOrd="1" destOrd="0" presId="urn:microsoft.com/office/officeart/2005/8/layout/pyramid1"/>
    <dgm:cxn modelId="{3DA169CA-589E-4617-9ABE-FFA08FEDD81D}" type="presOf" srcId="{3F6A2FB5-D289-4D45-977D-F3D6A7BEB76A}" destId="{0F714EC5-24C2-47BA-A097-45E0B7E2849D}" srcOrd="0" destOrd="0" presId="urn:microsoft.com/office/officeart/2005/8/layout/pyramid1"/>
    <dgm:cxn modelId="{7C86ECDE-8DA7-4AD1-B7DB-25A99E66C82A}" type="presOf" srcId="{E52C3045-2EDD-4F3D-9433-D3395C9A3540}" destId="{BD51B642-1F3D-4DCA-BA46-BE0270C3B864}" srcOrd="1" destOrd="0" presId="urn:microsoft.com/office/officeart/2005/8/layout/pyramid1"/>
    <dgm:cxn modelId="{B45304E4-A566-4790-99D8-195B42A3569B}" type="presOf" srcId="{CF1B12C4-C0BF-4838-B24B-33C2B79496E7}" destId="{FBF47678-9E4F-4DE3-BFE3-F93334525DA2}" srcOrd="0" destOrd="0" presId="urn:microsoft.com/office/officeart/2005/8/layout/pyramid1"/>
    <dgm:cxn modelId="{EB48A0F4-15B5-4D56-BB7F-8AED07890CA3}" srcId="{59730165-3F8E-4306-B854-A50705E1F05A}" destId="{F0379283-8EC2-422B-96DA-B278188BAEA3}" srcOrd="6" destOrd="0" parTransId="{3EB58880-162A-415F-AD7B-CDD832C83A8E}" sibTransId="{65FE8B22-D162-48CE-9169-3ED32BDEDCCF}"/>
    <dgm:cxn modelId="{DAD50DF8-58B0-4D72-BEC5-A64D5B46CE83}" srcId="{59730165-3F8E-4306-B854-A50705E1F05A}" destId="{3081417C-785F-4DB3-907E-5EA8CA9A2F4B}" srcOrd="1" destOrd="0" parTransId="{9F227661-FEA8-4C2D-97B0-EED91F9EB328}" sibTransId="{4535A66B-78A8-4C24-9758-48974AF85A01}"/>
    <dgm:cxn modelId="{D4FB26FA-219D-4CB6-BEA6-588553EB7EFF}" type="presOf" srcId="{7584A63B-A880-40C3-8EE8-F6E5586AAE56}" destId="{2AD6692C-F0A0-4D30-AE4C-13452421D9B6}" srcOrd="1" destOrd="0" presId="urn:microsoft.com/office/officeart/2005/8/layout/pyramid1"/>
    <dgm:cxn modelId="{19FB88FA-8173-44F6-8ACF-9CE4702A5D0A}" type="presOf" srcId="{F0379283-8EC2-422B-96DA-B278188BAEA3}" destId="{CE7A9AD7-88D8-4852-9D19-B0BAAB402A09}" srcOrd="0" destOrd="0" presId="urn:microsoft.com/office/officeart/2005/8/layout/pyramid1"/>
    <dgm:cxn modelId="{3509D9FB-7423-496B-9A6C-1EF6D71CA1ED}" type="presOf" srcId="{40C96F1C-F26B-444A-B37E-6AF6A110AE0A}" destId="{1BAA15D3-1BE2-4174-B241-8A705497298C}" srcOrd="1" destOrd="0" presId="urn:microsoft.com/office/officeart/2005/8/layout/pyramid1"/>
    <dgm:cxn modelId="{6BCC7EFD-0AB2-498D-8C8F-8D77D9B26F0C}" type="presOf" srcId="{3081417C-785F-4DB3-907E-5EA8CA9A2F4B}" destId="{53928D15-47D6-4046-B02C-AF91A5DDD00E}" srcOrd="0" destOrd="0" presId="urn:microsoft.com/office/officeart/2005/8/layout/pyramid1"/>
    <dgm:cxn modelId="{B931179B-6CBC-4762-9BD6-9B8C838EF1B9}" type="presParOf" srcId="{1BFA1560-6F8E-41F2-8141-9EDBFD79B204}" destId="{1B1B11E5-2AD9-428C-8767-5AF0D8A312D2}" srcOrd="0" destOrd="0" presId="urn:microsoft.com/office/officeart/2005/8/layout/pyramid1"/>
    <dgm:cxn modelId="{E46A9D19-0049-4AE5-AAC1-C6794E8CD196}" type="presParOf" srcId="{1B1B11E5-2AD9-428C-8767-5AF0D8A312D2}" destId="{0F714EC5-24C2-47BA-A097-45E0B7E2849D}" srcOrd="0" destOrd="0" presId="urn:microsoft.com/office/officeart/2005/8/layout/pyramid1"/>
    <dgm:cxn modelId="{B2564CF0-01D8-4455-A7AF-15665B411B8D}" type="presParOf" srcId="{1B1B11E5-2AD9-428C-8767-5AF0D8A312D2}" destId="{CF3AAE73-4F68-4434-A37F-2AF6B409C8B9}" srcOrd="1" destOrd="0" presId="urn:microsoft.com/office/officeart/2005/8/layout/pyramid1"/>
    <dgm:cxn modelId="{CB8991B3-5445-46D9-9238-DE3150CE64A3}" type="presParOf" srcId="{1BFA1560-6F8E-41F2-8141-9EDBFD79B204}" destId="{E23942D5-D5AE-48E9-BEA8-E3EB6645EA7C}" srcOrd="1" destOrd="0" presId="urn:microsoft.com/office/officeart/2005/8/layout/pyramid1"/>
    <dgm:cxn modelId="{43B19C5B-E81F-43F7-9707-7F8D8AECCA13}" type="presParOf" srcId="{E23942D5-D5AE-48E9-BEA8-E3EB6645EA7C}" destId="{53928D15-47D6-4046-B02C-AF91A5DDD00E}" srcOrd="0" destOrd="0" presId="urn:microsoft.com/office/officeart/2005/8/layout/pyramid1"/>
    <dgm:cxn modelId="{776DD131-627B-4C49-B303-EC8918FC00F7}" type="presParOf" srcId="{E23942D5-D5AE-48E9-BEA8-E3EB6645EA7C}" destId="{DC7574FD-D400-4EC2-94A3-870DA705F373}" srcOrd="1" destOrd="0" presId="urn:microsoft.com/office/officeart/2005/8/layout/pyramid1"/>
    <dgm:cxn modelId="{FEA2201F-5746-47BE-8905-A84BB5F6700C}" type="presParOf" srcId="{1BFA1560-6F8E-41F2-8141-9EDBFD79B204}" destId="{E510655C-6F0E-4B60-A5AA-5F1BC6F8485F}" srcOrd="2" destOrd="0" presId="urn:microsoft.com/office/officeart/2005/8/layout/pyramid1"/>
    <dgm:cxn modelId="{8ABF3DB0-300C-4386-A20F-CD6F72DD6C99}" type="presParOf" srcId="{E510655C-6F0E-4B60-A5AA-5F1BC6F8485F}" destId="{576268B6-C7D1-43F6-A842-A266035220C1}" srcOrd="0" destOrd="0" presId="urn:microsoft.com/office/officeart/2005/8/layout/pyramid1"/>
    <dgm:cxn modelId="{DD44A4F9-7AB9-4572-A358-2E0A0E7F80F8}" type="presParOf" srcId="{E510655C-6F0E-4B60-A5AA-5F1BC6F8485F}" destId="{1BAA15D3-1BE2-4174-B241-8A705497298C}" srcOrd="1" destOrd="0" presId="urn:microsoft.com/office/officeart/2005/8/layout/pyramid1"/>
    <dgm:cxn modelId="{630B80DD-39D7-494E-A88C-5F3B7268F61E}" type="presParOf" srcId="{1BFA1560-6F8E-41F2-8141-9EDBFD79B204}" destId="{BC260DAE-0546-4B20-A97C-D2911DA31A15}" srcOrd="3" destOrd="0" presId="urn:microsoft.com/office/officeart/2005/8/layout/pyramid1"/>
    <dgm:cxn modelId="{FB7D04E2-E92F-48F6-A289-F67C08C763CA}" type="presParOf" srcId="{BC260DAE-0546-4B20-A97C-D2911DA31A15}" destId="{19442597-3C47-4C1E-B274-1B080CFA7FB0}" srcOrd="0" destOrd="0" presId="urn:microsoft.com/office/officeart/2005/8/layout/pyramid1"/>
    <dgm:cxn modelId="{3C38B1A9-91B8-4670-AA78-25541B3A29DB}" type="presParOf" srcId="{BC260DAE-0546-4B20-A97C-D2911DA31A15}" destId="{BD51B642-1F3D-4DCA-BA46-BE0270C3B864}" srcOrd="1" destOrd="0" presId="urn:microsoft.com/office/officeart/2005/8/layout/pyramid1"/>
    <dgm:cxn modelId="{4CCD2553-3B8D-483C-9AA8-557BF74CC8FD}" type="presParOf" srcId="{1BFA1560-6F8E-41F2-8141-9EDBFD79B204}" destId="{7F3CE9D2-112B-468E-9EF3-E937B86F8A56}" srcOrd="4" destOrd="0" presId="urn:microsoft.com/office/officeart/2005/8/layout/pyramid1"/>
    <dgm:cxn modelId="{E2E3E3E0-C555-4F50-B2F4-1F7B50B8AE0C}" type="presParOf" srcId="{7F3CE9D2-112B-468E-9EF3-E937B86F8A56}" destId="{09577C96-0181-47B1-AE76-A4CBF67CDE6D}" srcOrd="0" destOrd="0" presId="urn:microsoft.com/office/officeart/2005/8/layout/pyramid1"/>
    <dgm:cxn modelId="{F5C2EFBB-B076-481F-9A82-485A34993B02}" type="presParOf" srcId="{7F3CE9D2-112B-468E-9EF3-E937B86F8A56}" destId="{2AD6692C-F0A0-4D30-AE4C-13452421D9B6}" srcOrd="1" destOrd="0" presId="urn:microsoft.com/office/officeart/2005/8/layout/pyramid1"/>
    <dgm:cxn modelId="{F8D1C77F-BFE0-48AC-B47B-10745EF71AEE}" type="presParOf" srcId="{1BFA1560-6F8E-41F2-8141-9EDBFD79B204}" destId="{9ACFEB5A-00A3-47A4-A170-AE2CCCC35B20}" srcOrd="5" destOrd="0" presId="urn:microsoft.com/office/officeart/2005/8/layout/pyramid1"/>
    <dgm:cxn modelId="{38DD389E-3303-4AFE-9611-9C2AA24F570A}" type="presParOf" srcId="{9ACFEB5A-00A3-47A4-A170-AE2CCCC35B20}" destId="{FBF47678-9E4F-4DE3-BFE3-F93334525DA2}" srcOrd="0" destOrd="0" presId="urn:microsoft.com/office/officeart/2005/8/layout/pyramid1"/>
    <dgm:cxn modelId="{072F22B5-76AC-41A4-8AF0-A70CD8B76DE9}" type="presParOf" srcId="{9ACFEB5A-00A3-47A4-A170-AE2CCCC35B20}" destId="{E8A5E593-D807-4A2B-879A-62BD96FE9604}" srcOrd="1" destOrd="0" presId="urn:microsoft.com/office/officeart/2005/8/layout/pyramid1"/>
    <dgm:cxn modelId="{B93395CC-3B4D-4582-879E-81A7FD75E7DD}" type="presParOf" srcId="{1BFA1560-6F8E-41F2-8141-9EDBFD79B204}" destId="{391657D8-3BF8-4758-804F-DB70BC4DFD87}" srcOrd="6" destOrd="0" presId="urn:microsoft.com/office/officeart/2005/8/layout/pyramid1"/>
    <dgm:cxn modelId="{00C49D7B-3FF2-4512-AFF5-D36EAAA6C279}" type="presParOf" srcId="{391657D8-3BF8-4758-804F-DB70BC4DFD87}" destId="{CE7A9AD7-88D8-4852-9D19-B0BAAB402A09}" srcOrd="0" destOrd="0" presId="urn:microsoft.com/office/officeart/2005/8/layout/pyramid1"/>
    <dgm:cxn modelId="{470CBF78-9674-4DF0-ACC5-06D54E0BBD11}" type="presParOf" srcId="{391657D8-3BF8-4758-804F-DB70BC4DFD87}" destId="{42E7F4A1-CAD5-4010-B258-2D3C80CB3B5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14EC5-24C2-47BA-A097-45E0B7E2849D}">
      <dsp:nvSpPr>
        <dsp:cNvPr id="0" name=""/>
        <dsp:cNvSpPr/>
      </dsp:nvSpPr>
      <dsp:spPr>
        <a:xfrm>
          <a:off x="1836963" y="0"/>
          <a:ext cx="612321" cy="673558"/>
        </a:xfrm>
        <a:prstGeom prst="trapezoid">
          <a:avLst>
            <a:gd name="adj"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法律</a:t>
          </a:r>
        </a:p>
      </dsp:txBody>
      <dsp:txXfrm>
        <a:off x="1836963" y="0"/>
        <a:ext cx="612321" cy="673558"/>
      </dsp:txXfrm>
    </dsp:sp>
    <dsp:sp modelId="{53928D15-47D6-4046-B02C-AF91A5DDD00E}">
      <dsp:nvSpPr>
        <dsp:cNvPr id="0" name=""/>
        <dsp:cNvSpPr/>
      </dsp:nvSpPr>
      <dsp:spPr>
        <a:xfrm>
          <a:off x="1530802" y="673558"/>
          <a:ext cx="1224642" cy="673558"/>
        </a:xfrm>
        <a:prstGeom prst="trapezoid">
          <a:avLst>
            <a:gd name="adj" fmla="val 45454"/>
          </a:avLst>
        </a:prstGeom>
        <a:gradFill rotWithShape="0">
          <a:gsLst>
            <a:gs pos="0">
              <a:schemeClr val="accent5">
                <a:hueOff val="-1655646"/>
                <a:satOff val="6635"/>
                <a:lumOff val="1438"/>
                <a:alphaOff val="0"/>
                <a:shade val="51000"/>
                <a:satMod val="130000"/>
              </a:schemeClr>
            </a:gs>
            <a:gs pos="80000">
              <a:schemeClr val="accent5">
                <a:hueOff val="-1655646"/>
                <a:satOff val="6635"/>
                <a:lumOff val="1438"/>
                <a:alphaOff val="0"/>
                <a:shade val="93000"/>
                <a:satMod val="130000"/>
              </a:schemeClr>
            </a:gs>
            <a:gs pos="100000">
              <a:schemeClr val="accent5">
                <a:hueOff val="-1655646"/>
                <a:satOff val="6635"/>
                <a:lumOff val="143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行政</a:t>
          </a:r>
          <a:endParaRPr lang="en-US" altLang="zh-CN" sz="1700" b="1" kern="1200" dirty="0"/>
        </a:p>
        <a:p>
          <a:pPr marL="0" lvl="0" indent="0" algn="ctr" defTabSz="755650">
            <a:lnSpc>
              <a:spcPct val="90000"/>
            </a:lnSpc>
            <a:spcBef>
              <a:spcPct val="0"/>
            </a:spcBef>
            <a:spcAft>
              <a:spcPct val="35000"/>
            </a:spcAft>
            <a:buNone/>
          </a:pPr>
          <a:r>
            <a:rPr lang="zh-CN" altLang="en-US" sz="1700" b="1" kern="1200" dirty="0"/>
            <a:t>法规</a:t>
          </a:r>
        </a:p>
      </dsp:txBody>
      <dsp:txXfrm>
        <a:off x="1745115" y="673558"/>
        <a:ext cx="796017" cy="673558"/>
      </dsp:txXfrm>
    </dsp:sp>
    <dsp:sp modelId="{576268B6-C7D1-43F6-A842-A266035220C1}">
      <dsp:nvSpPr>
        <dsp:cNvPr id="0" name=""/>
        <dsp:cNvSpPr/>
      </dsp:nvSpPr>
      <dsp:spPr>
        <a:xfrm>
          <a:off x="1224642" y="1347116"/>
          <a:ext cx="1836963" cy="673558"/>
        </a:xfrm>
        <a:prstGeom prst="trapezoid">
          <a:avLst>
            <a:gd name="adj" fmla="val 45454"/>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地方性</a:t>
          </a:r>
          <a:endParaRPr lang="en-US" altLang="zh-CN" sz="1700" b="1" kern="1200" dirty="0"/>
        </a:p>
        <a:p>
          <a:pPr marL="0" lvl="0" indent="0" algn="ctr" defTabSz="755650">
            <a:lnSpc>
              <a:spcPct val="90000"/>
            </a:lnSpc>
            <a:spcBef>
              <a:spcPct val="0"/>
            </a:spcBef>
            <a:spcAft>
              <a:spcPct val="35000"/>
            </a:spcAft>
            <a:buNone/>
          </a:pPr>
          <a:r>
            <a:rPr lang="zh-CN" altLang="en-US" sz="1700" b="1" kern="1200" dirty="0"/>
            <a:t>法规</a:t>
          </a:r>
        </a:p>
      </dsp:txBody>
      <dsp:txXfrm>
        <a:off x="1546110" y="1347116"/>
        <a:ext cx="1194026" cy="673558"/>
      </dsp:txXfrm>
    </dsp:sp>
    <dsp:sp modelId="{19442597-3C47-4C1E-B274-1B080CFA7FB0}">
      <dsp:nvSpPr>
        <dsp:cNvPr id="0" name=""/>
        <dsp:cNvSpPr/>
      </dsp:nvSpPr>
      <dsp:spPr>
        <a:xfrm>
          <a:off x="918481" y="2020674"/>
          <a:ext cx="2449284" cy="673558"/>
        </a:xfrm>
        <a:prstGeom prst="trapezoid">
          <a:avLst>
            <a:gd name="adj" fmla="val 45454"/>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部门规章</a:t>
          </a:r>
        </a:p>
      </dsp:txBody>
      <dsp:txXfrm>
        <a:off x="1347106" y="2020674"/>
        <a:ext cx="1592034" cy="673558"/>
      </dsp:txXfrm>
    </dsp:sp>
    <dsp:sp modelId="{09577C96-0181-47B1-AE76-A4CBF67CDE6D}">
      <dsp:nvSpPr>
        <dsp:cNvPr id="0" name=""/>
        <dsp:cNvSpPr/>
      </dsp:nvSpPr>
      <dsp:spPr>
        <a:xfrm>
          <a:off x="612321" y="2694233"/>
          <a:ext cx="3061605" cy="673558"/>
        </a:xfrm>
        <a:prstGeom prst="trapezoid">
          <a:avLst>
            <a:gd name="adj" fmla="val 45454"/>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地方政府规章</a:t>
          </a:r>
        </a:p>
      </dsp:txBody>
      <dsp:txXfrm>
        <a:off x="1148102" y="2694233"/>
        <a:ext cx="1990043" cy="673558"/>
      </dsp:txXfrm>
    </dsp:sp>
    <dsp:sp modelId="{FBF47678-9E4F-4DE3-BFE3-F93334525DA2}">
      <dsp:nvSpPr>
        <dsp:cNvPr id="0" name=""/>
        <dsp:cNvSpPr/>
      </dsp:nvSpPr>
      <dsp:spPr>
        <a:xfrm>
          <a:off x="306160" y="3367791"/>
          <a:ext cx="3673926" cy="673558"/>
        </a:xfrm>
        <a:prstGeom prst="trapezoid">
          <a:avLst>
            <a:gd name="adj" fmla="val 45454"/>
          </a:avLst>
        </a:prstGeom>
        <a:gradFill rotWithShape="0">
          <a:gsLst>
            <a:gs pos="0">
              <a:schemeClr val="accent5">
                <a:hueOff val="-8278230"/>
                <a:satOff val="33176"/>
                <a:lumOff val="7190"/>
                <a:alphaOff val="0"/>
                <a:shade val="51000"/>
                <a:satMod val="130000"/>
              </a:schemeClr>
            </a:gs>
            <a:gs pos="80000">
              <a:schemeClr val="accent5">
                <a:hueOff val="-8278230"/>
                <a:satOff val="33176"/>
                <a:lumOff val="7190"/>
                <a:alphaOff val="0"/>
                <a:shade val="93000"/>
                <a:satMod val="130000"/>
              </a:schemeClr>
            </a:gs>
            <a:gs pos="100000">
              <a:schemeClr val="accent5">
                <a:hueOff val="-8278230"/>
                <a:satOff val="33176"/>
                <a:lumOff val="71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标准</a:t>
          </a:r>
        </a:p>
      </dsp:txBody>
      <dsp:txXfrm>
        <a:off x="949097" y="3367791"/>
        <a:ext cx="2388052" cy="673558"/>
      </dsp:txXfrm>
    </dsp:sp>
    <dsp:sp modelId="{CE7A9AD7-88D8-4852-9D19-B0BAAB402A09}">
      <dsp:nvSpPr>
        <dsp:cNvPr id="0" name=""/>
        <dsp:cNvSpPr/>
      </dsp:nvSpPr>
      <dsp:spPr>
        <a:xfrm>
          <a:off x="0" y="4041349"/>
          <a:ext cx="4286248" cy="673558"/>
        </a:xfrm>
        <a:prstGeom prst="trapezoid">
          <a:avLst>
            <a:gd name="adj" fmla="val 45454"/>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zh-CN" altLang="en-US" sz="1700" b="1" kern="1200" dirty="0"/>
            <a:t>规范性文件</a:t>
          </a:r>
        </a:p>
      </dsp:txBody>
      <dsp:txXfrm>
        <a:off x="750093" y="4041349"/>
        <a:ext cx="2786061" cy="67355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8B87E1-BFF9-4836-89C4-92F165A272EB}" type="datetimeFigureOut">
              <a:rPr lang="zh-CN" altLang="en-US" smtClean="0"/>
              <a:pPr/>
              <a:t>2022/2/27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6C559-27EF-4E88-96B8-D709EFE8017E}" type="slidenum">
              <a:rPr lang="zh-CN" altLang="en-US" smtClean="0"/>
              <a:pPr/>
              <a:t>‹#›</a:t>
            </a:fld>
            <a:endParaRPr lang="zh-CN" altLang="en-US"/>
          </a:p>
        </p:txBody>
      </p:sp>
    </p:spTree>
    <p:extLst>
      <p:ext uri="{BB962C8B-B14F-4D97-AF65-F5344CB8AC3E}">
        <p14:creationId xmlns:p14="http://schemas.microsoft.com/office/powerpoint/2010/main" val="312692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2175DD9-DD14-40B3-9CE3-686215460DC9}"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5</a:t>
            </a:fld>
            <a:endParaRPr lang="zh-CN" altLang="en-US"/>
          </a:p>
        </p:txBody>
      </p:sp>
    </p:spTree>
    <p:extLst>
      <p:ext uri="{BB962C8B-B14F-4D97-AF65-F5344CB8AC3E}">
        <p14:creationId xmlns:p14="http://schemas.microsoft.com/office/powerpoint/2010/main" val="179982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6</a:t>
            </a:fld>
            <a:endParaRPr lang="zh-CN" altLang="en-US"/>
          </a:p>
        </p:txBody>
      </p:sp>
    </p:spTree>
    <p:extLst>
      <p:ext uri="{BB962C8B-B14F-4D97-AF65-F5344CB8AC3E}">
        <p14:creationId xmlns:p14="http://schemas.microsoft.com/office/powerpoint/2010/main" val="4017652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7</a:t>
            </a:fld>
            <a:endParaRPr lang="zh-CN" altLang="en-US"/>
          </a:p>
        </p:txBody>
      </p:sp>
    </p:spTree>
    <p:extLst>
      <p:ext uri="{BB962C8B-B14F-4D97-AF65-F5344CB8AC3E}">
        <p14:creationId xmlns:p14="http://schemas.microsoft.com/office/powerpoint/2010/main" val="2151365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一</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建立、健全本单位安全生产责任制</a:t>
            </a:r>
            <a:r>
              <a:rPr lang="en-US" altLang="zh-CN" sz="1200" b="0" i="0" kern="1200" dirty="0">
                <a:solidFill>
                  <a:schemeClr val="tx1"/>
                </a:solidFill>
                <a:latin typeface="+mn-lt"/>
                <a:ea typeface="+mn-ea"/>
                <a:cs typeface="+mn-cs"/>
              </a:rPr>
              <a:t>;</a:t>
            </a:r>
          </a:p>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二</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组织制定本单位安全生产规章制度和操作规程</a:t>
            </a:r>
            <a:r>
              <a:rPr lang="en-US" altLang="zh-CN" sz="1200" b="0" i="0" kern="1200" dirty="0">
                <a:solidFill>
                  <a:schemeClr val="tx1"/>
                </a:solidFill>
                <a:latin typeface="+mn-lt"/>
                <a:ea typeface="+mn-ea"/>
                <a:cs typeface="+mn-cs"/>
              </a:rPr>
              <a:t>;</a:t>
            </a:r>
          </a:p>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三</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保证本单位安全生产投入的有效实施</a:t>
            </a:r>
            <a:r>
              <a:rPr lang="en-US" altLang="zh-CN" sz="1200" b="0" i="0" kern="1200" dirty="0">
                <a:solidFill>
                  <a:schemeClr val="tx1"/>
                </a:solidFill>
                <a:latin typeface="+mn-lt"/>
                <a:ea typeface="+mn-ea"/>
                <a:cs typeface="+mn-cs"/>
              </a:rPr>
              <a:t>;</a:t>
            </a:r>
          </a:p>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四</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督促、检查本单位的安全生产工作，及时消除生产安全事故隐患</a:t>
            </a:r>
            <a:r>
              <a:rPr lang="en-US" altLang="zh-CN" sz="1200" b="0" i="0" kern="1200" dirty="0">
                <a:solidFill>
                  <a:schemeClr val="tx1"/>
                </a:solidFill>
                <a:latin typeface="+mn-lt"/>
                <a:ea typeface="+mn-ea"/>
                <a:cs typeface="+mn-cs"/>
              </a:rPr>
              <a:t>;</a:t>
            </a:r>
          </a:p>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五</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组织制定并实施本单位的生产安全事故应急救援预案</a:t>
            </a:r>
            <a:r>
              <a:rPr lang="en-US" altLang="zh-CN" sz="1200" b="0" i="0" kern="1200" dirty="0">
                <a:solidFill>
                  <a:schemeClr val="tx1"/>
                </a:solidFill>
                <a:latin typeface="+mn-lt"/>
                <a:ea typeface="+mn-ea"/>
                <a:cs typeface="+mn-cs"/>
              </a:rPr>
              <a:t>;</a:t>
            </a:r>
          </a:p>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六</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及时、如实报告生产安全事故。</a:t>
            </a:r>
          </a:p>
          <a:p>
            <a:pPr fontAlgn="base"/>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七</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组织制定并实施本单位安全生产教育和培训计划</a:t>
            </a:r>
          </a:p>
          <a:p>
            <a:endParaRPr lang="zh-CN" altLang="en-US" dirty="0"/>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9</a:t>
            </a:fld>
            <a:endParaRPr lang="zh-CN" altLang="en-US"/>
          </a:p>
        </p:txBody>
      </p:sp>
    </p:spTree>
    <p:extLst>
      <p:ext uri="{BB962C8B-B14F-4D97-AF65-F5344CB8AC3E}">
        <p14:creationId xmlns:p14="http://schemas.microsoft.com/office/powerpoint/2010/main" val="157670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sz="1200" b="0" i="0" kern="1200" dirty="0">
                <a:solidFill>
                  <a:schemeClr val="tx1"/>
                </a:solidFill>
                <a:latin typeface="+mn-lt"/>
                <a:ea typeface="+mn-ea"/>
                <a:cs typeface="+mn-cs"/>
              </a:rPr>
              <a:t>规定生产经营单位应当保障用于事故隐患排查治理、职业病危害预防、劳动防护用品配备、安全生产教育培训和应急演练等费用，并按照国家有关规定，在生产成本中据实列支</a:t>
            </a:r>
            <a:endParaRPr lang="zh-CN" altLang="en-US" dirty="0"/>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17</a:t>
            </a:fld>
            <a:endParaRPr lang="zh-CN" altLang="en-US"/>
          </a:p>
        </p:txBody>
      </p:sp>
    </p:spTree>
    <p:extLst>
      <p:ext uri="{BB962C8B-B14F-4D97-AF65-F5344CB8AC3E}">
        <p14:creationId xmlns:p14="http://schemas.microsoft.com/office/powerpoint/2010/main" val="1202858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fontAlgn="base"/>
            <a:r>
              <a:rPr lang="zh-CN" altLang="en-US" sz="1200" b="0" i="0" kern="1200" dirty="0">
                <a:solidFill>
                  <a:schemeClr val="tx1"/>
                </a:solidFill>
                <a:latin typeface="+mn-lt"/>
                <a:ea typeface="+mn-ea"/>
                <a:cs typeface="+mn-cs"/>
              </a:rPr>
              <a:t>矿山、金属冶炼、建筑施工、道路运输单位和危险物品的生产、经营、储存单位，应当设置安全生产管理机构或者配备专职安全生产管理人员。</a:t>
            </a:r>
          </a:p>
          <a:p>
            <a:pPr fontAlgn="base"/>
            <a:r>
              <a:rPr lang="zh-CN" altLang="en-US" sz="1200" b="0" i="0" kern="1200" dirty="0">
                <a:solidFill>
                  <a:schemeClr val="tx1"/>
                </a:solidFill>
                <a:latin typeface="+mn-lt"/>
                <a:ea typeface="+mn-ea"/>
                <a:cs typeface="+mn-cs"/>
              </a:rPr>
              <a:t>前款规定以外的其他生产经营单位，从业人员超过一百人的，应当设置安全生产管理机构或者配备专职安全生产管理人员</a:t>
            </a:r>
            <a:r>
              <a:rPr lang="en-US" altLang="zh-CN" sz="1200" b="0" i="0" kern="1200" dirty="0">
                <a:solidFill>
                  <a:schemeClr val="tx1"/>
                </a:solidFill>
                <a:latin typeface="+mn-lt"/>
                <a:ea typeface="+mn-ea"/>
                <a:cs typeface="+mn-cs"/>
              </a:rPr>
              <a:t>;</a:t>
            </a:r>
            <a:r>
              <a:rPr lang="zh-CN" altLang="en-US" sz="1200" b="0" i="0" kern="1200" dirty="0">
                <a:solidFill>
                  <a:schemeClr val="tx1"/>
                </a:solidFill>
                <a:latin typeface="+mn-lt"/>
                <a:ea typeface="+mn-ea"/>
                <a:cs typeface="+mn-cs"/>
              </a:rPr>
              <a:t>从业人员在一百人以下的，应当配备专职或者兼职的安全生产管理人员。</a:t>
            </a:r>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20</a:t>
            </a:fld>
            <a:endParaRPr lang="zh-CN" altLang="en-US"/>
          </a:p>
        </p:txBody>
      </p:sp>
    </p:spTree>
    <p:extLst>
      <p:ext uri="{BB962C8B-B14F-4D97-AF65-F5344CB8AC3E}">
        <p14:creationId xmlns:p14="http://schemas.microsoft.com/office/powerpoint/2010/main" val="262320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536C559-27EF-4E88-96B8-D709EFE8017E}" type="slidenum">
              <a:rPr lang="zh-CN" altLang="en-US" smtClean="0"/>
              <a:pPr/>
              <a:t>57</a:t>
            </a:fld>
            <a:endParaRPr lang="zh-CN" altLang="en-US"/>
          </a:p>
        </p:txBody>
      </p:sp>
    </p:spTree>
    <p:extLst>
      <p:ext uri="{BB962C8B-B14F-4D97-AF65-F5344CB8AC3E}">
        <p14:creationId xmlns:p14="http://schemas.microsoft.com/office/powerpoint/2010/main" val="149384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536C559-27EF-4E88-96B8-D709EFE8017E}" type="slidenum">
              <a:rPr lang="zh-CN" altLang="en-US" smtClean="0"/>
              <a:pPr/>
              <a:t>59</a:t>
            </a:fld>
            <a:endParaRPr lang="zh-CN" altLang="en-US"/>
          </a:p>
        </p:txBody>
      </p:sp>
    </p:spTree>
    <p:extLst>
      <p:ext uri="{BB962C8B-B14F-4D97-AF65-F5344CB8AC3E}">
        <p14:creationId xmlns:p14="http://schemas.microsoft.com/office/powerpoint/2010/main" val="54187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0BB360-5AE8-4F4E-849D-7016DBF3F0B5}"/>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a:fillRect/>
          </a:stretch>
        </p:blipFill>
        <p:spPr>
          <a:xfrm>
            <a:off x="-8096" y="3985260"/>
            <a:ext cx="9195911" cy="1158240"/>
          </a:xfrm>
          <a:prstGeom prst="rect">
            <a:avLst/>
          </a:prstGeom>
        </p:spPr>
      </p:pic>
      <p:pic>
        <p:nvPicPr>
          <p:cNvPr id="5" name="图片 6">
            <a:extLst>
              <a:ext uri="{FF2B5EF4-FFF2-40B4-BE49-F238E27FC236}">
                <a16:creationId xmlns:a16="http://schemas.microsoft.com/office/drawing/2014/main" id="{E326FFDF-90C3-44D1-A675-07F5EEACA1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6" y="4271010"/>
            <a:ext cx="9186863" cy="863918"/>
          </a:xfrm>
          <a:prstGeom prst="rect">
            <a:avLst/>
          </a:prstGeom>
          <a:noFill/>
          <a:ln w="9525">
            <a:noFill/>
          </a:ln>
        </p:spPr>
      </p:pic>
    </p:spTree>
    <p:extLst>
      <p:ext uri="{BB962C8B-B14F-4D97-AF65-F5344CB8AC3E}">
        <p14:creationId xmlns:p14="http://schemas.microsoft.com/office/powerpoint/2010/main" val="9250694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3"/>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2022/2/27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029596" y="0"/>
            <a:ext cx="1114404" cy="508383"/>
          </a:xfrm>
          <a:prstGeom prst="rect">
            <a:avLst/>
          </a:prstGeom>
        </p:spPr>
        <p:txBody>
          <a:bodyPr vert="horz" lIns="91440" tIns="45720" rIns="91440" bIns="45720" rtlCol="0" anchor="ctr">
            <a:normAutofit/>
          </a:bodyPr>
          <a:lstStyle/>
          <a:p>
            <a:r>
              <a:rPr lang="en-US" altLang="zh-CN" dirty="0" err="1"/>
              <a:t>yangjun</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2022/2/27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1400" i="1" kern="1200">
          <a:solidFill>
            <a:srgbClr val="FF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file:///E:\&#23433;&#20840;&#35270;&#23631;\&#20107;&#25925;&#26159;&#36825;&#26679;&#21457;&#29983;&#30340;.mp4"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1.jpe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file:///E:\&#23433;&#20840;&#35270;&#23631;\&#21457;&#29983;&#22312;&#26460;&#37030;&#30340;&#27515;&#20129;&#20107;&#25925;%20Fatal%20Exposure%20Tragedy%20at%20DuPont_&#26631;&#28165;.flv"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a:spLocks noChangeArrowheads="1"/>
          </p:cNvSpPr>
          <p:nvPr/>
        </p:nvSpPr>
        <p:spPr bwMode="auto">
          <a:xfrm>
            <a:off x="670931" y="932840"/>
            <a:ext cx="7802137" cy="330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微软雅黑" panose="020B0503020204020204" pitchFamily="34" charset="-122"/>
              </a:defRPr>
            </a:lvl1pPr>
            <a:lvl2pPr marL="742950" indent="-285750" eaLnBrk="0" hangingPunct="0">
              <a:defRPr>
                <a:solidFill>
                  <a:schemeClr val="tx1"/>
                </a:solidFill>
                <a:latin typeface="Calibri" panose="020F0502020204030204" pitchFamily="34" charset="0"/>
                <a:ea typeface="微软雅黑" panose="020B0503020204020204" pitchFamily="34" charset="-122"/>
              </a:defRPr>
            </a:lvl2pPr>
            <a:lvl3pPr marL="1143000" indent="-228600" eaLnBrk="0" hangingPunct="0">
              <a:defRPr>
                <a:solidFill>
                  <a:schemeClr val="tx1"/>
                </a:solidFill>
                <a:latin typeface="Calibri" panose="020F0502020204030204" pitchFamily="34" charset="0"/>
                <a:ea typeface="微软雅黑" panose="020B0503020204020204" pitchFamily="34" charset="-122"/>
              </a:defRPr>
            </a:lvl3pPr>
            <a:lvl4pPr marL="1600200" indent="-228600" eaLnBrk="0" hangingPunct="0">
              <a:defRPr>
                <a:solidFill>
                  <a:schemeClr val="tx1"/>
                </a:solidFill>
                <a:latin typeface="Calibri" panose="020F0502020204030204" pitchFamily="34" charset="0"/>
                <a:ea typeface="微软雅黑" panose="020B0503020204020204" pitchFamily="34" charset="-122"/>
              </a:defRPr>
            </a:lvl4pPr>
            <a:lvl5pPr marL="2057400" indent="-228600" eaLnBrk="0" hangingPunct="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algn="ctr" eaLnBrk="1" fontAlgn="base" hangingPunct="1">
              <a:spcBef>
                <a:spcPct val="0"/>
              </a:spcBef>
              <a:spcAft>
                <a:spcPct val="0"/>
              </a:spcAft>
            </a:pPr>
            <a:r>
              <a:rPr lang="en-US" altLang="zh-CN" sz="6000" b="1" dirty="0">
                <a:solidFill>
                  <a:srgbClr val="C00000"/>
                </a:solidFill>
                <a:effectLst>
                  <a:outerShdw blurRad="38100" dist="38100" dir="2700000" algn="tl">
                    <a:srgbClr val="000000">
                      <a:alpha val="43137"/>
                    </a:srgbClr>
                  </a:outerShdw>
                </a:effectLst>
                <a:latin typeface="微软雅黑" panose="020B0503020204020204" pitchFamily="34" charset="-122"/>
                <a:cs typeface="+mn-ea"/>
                <a:sym typeface="+mn-lt"/>
              </a:rPr>
              <a:t>2022</a:t>
            </a:r>
          </a:p>
          <a:p>
            <a:pPr algn="ctr" eaLnBrk="1" fontAlgn="base" hangingPunct="1">
              <a:spcBef>
                <a:spcPct val="0"/>
              </a:spcBef>
              <a:spcAft>
                <a:spcPct val="0"/>
              </a:spcAft>
            </a:pPr>
            <a:r>
              <a:rPr lang="zh-CN" altLang="en-US" sz="4950" b="1" dirty="0">
                <a:solidFill>
                  <a:srgbClr val="C00000"/>
                </a:solidFill>
                <a:effectLst>
                  <a:outerShdw blurRad="38100" dist="38100" dir="2700000" algn="tl">
                    <a:srgbClr val="000000">
                      <a:alpha val="43137"/>
                    </a:srgbClr>
                  </a:outerShdw>
                </a:effectLst>
                <a:latin typeface="微软雅黑" panose="020B0503020204020204" pitchFamily="34" charset="-122"/>
                <a:cs typeface="+mn-ea"/>
                <a:sym typeface="+mn-lt"/>
              </a:rPr>
              <a:t>主要负责人及安全管理人员</a:t>
            </a:r>
            <a:endParaRPr lang="en-US" altLang="zh-CN" sz="4950" b="1" dirty="0">
              <a:solidFill>
                <a:srgbClr val="C00000"/>
              </a:solidFill>
              <a:effectLst>
                <a:outerShdw blurRad="38100" dist="38100" dir="2700000" algn="tl">
                  <a:srgbClr val="000000">
                    <a:alpha val="43137"/>
                  </a:srgbClr>
                </a:outerShdw>
              </a:effectLst>
              <a:latin typeface="微软雅黑" panose="020B0503020204020204" pitchFamily="34" charset="-122"/>
              <a:cs typeface="+mn-ea"/>
              <a:sym typeface="+mn-lt"/>
            </a:endParaRPr>
          </a:p>
          <a:p>
            <a:pPr algn="ctr" eaLnBrk="1" fontAlgn="base" hangingPunct="1">
              <a:spcBef>
                <a:spcPct val="0"/>
              </a:spcBef>
              <a:spcAft>
                <a:spcPct val="0"/>
              </a:spcAft>
            </a:pPr>
            <a:r>
              <a:rPr lang="zh-CN" altLang="en-US" sz="4950" b="1" dirty="0">
                <a:solidFill>
                  <a:srgbClr val="C00000"/>
                </a:solidFill>
                <a:effectLst>
                  <a:outerShdw blurRad="38100" dist="38100" dir="2700000" algn="tl">
                    <a:srgbClr val="000000">
                      <a:alpha val="43137"/>
                    </a:srgbClr>
                  </a:outerShdw>
                </a:effectLst>
                <a:latin typeface="微软雅黑" panose="020B0503020204020204" pitchFamily="34" charset="-122"/>
                <a:cs typeface="+mn-ea"/>
                <a:sym typeface="+mn-lt"/>
              </a:rPr>
              <a:t>安全生产技术培训</a:t>
            </a:r>
            <a:endParaRPr lang="en-US" altLang="zh-CN" sz="4950" b="1" dirty="0">
              <a:solidFill>
                <a:srgbClr val="C00000"/>
              </a:solidFill>
              <a:effectLst>
                <a:outerShdw blurRad="38100" dist="38100" dir="2700000" algn="tl">
                  <a:srgbClr val="000000">
                    <a:alpha val="43137"/>
                  </a:srgbClr>
                </a:outerShdw>
              </a:effectLst>
              <a:latin typeface="微软雅黑" panose="020B0503020204020204" pitchFamily="34" charset="-122"/>
              <a:cs typeface="+mn-ea"/>
              <a:sym typeface="+mn-lt"/>
            </a:endParaRPr>
          </a:p>
          <a:p>
            <a:pPr algn="ctr" eaLnBrk="1" fontAlgn="base" hangingPunct="1">
              <a:spcBef>
                <a:spcPct val="0"/>
              </a:spcBef>
              <a:spcAft>
                <a:spcPct val="0"/>
              </a:spcAft>
            </a:pPr>
            <a:endParaRPr lang="zh-CN" altLang="en-US" sz="4950" b="1" dirty="0">
              <a:solidFill>
                <a:srgbClr val="C00000"/>
              </a:solidFill>
              <a:effectLst>
                <a:outerShdw blurRad="38100" dist="38100" dir="2700000" algn="tl">
                  <a:srgbClr val="000000">
                    <a:alpha val="43137"/>
                  </a:srgbClr>
                </a:outerShdw>
              </a:effectLst>
              <a:latin typeface="微软雅黑" panose="020B0503020204020204" pitchFamily="34" charset="-122"/>
              <a:cs typeface="+mn-ea"/>
              <a:sym typeface="+mn-lt"/>
            </a:endParaRPr>
          </a:p>
        </p:txBody>
      </p:sp>
      <p:pic>
        <p:nvPicPr>
          <p:cNvPr id="24" name="图片 23" descr="5c750c60c22e4">
            <a:extLst>
              <a:ext uri="{FF2B5EF4-FFF2-40B4-BE49-F238E27FC236}">
                <a16:creationId xmlns:a16="http://schemas.microsoft.com/office/drawing/2014/main" id="{505A424B-BA2A-4BE4-B622-811C763A44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680674"/>
            <a:ext cx="9144000" cy="1016794"/>
          </a:xfrm>
          <a:prstGeom prst="rect">
            <a:avLst/>
          </a:prstGeom>
        </p:spPr>
      </p:pic>
      <p:pic>
        <p:nvPicPr>
          <p:cNvPr id="25" name="图片 24">
            <a:extLst>
              <a:ext uri="{FF2B5EF4-FFF2-40B4-BE49-F238E27FC236}">
                <a16:creationId xmlns:a16="http://schemas.microsoft.com/office/drawing/2014/main" id="{3E40196B-93F8-4C0C-B261-A7C5A5F28FC5}"/>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a:fillRect/>
          </a:stretch>
        </p:blipFill>
        <p:spPr>
          <a:xfrm>
            <a:off x="-8096" y="3985260"/>
            <a:ext cx="9195911" cy="1158240"/>
          </a:xfrm>
          <a:prstGeom prst="rect">
            <a:avLst/>
          </a:prstGeom>
        </p:spPr>
      </p:pic>
      <p:pic>
        <p:nvPicPr>
          <p:cNvPr id="26" name="图片 6">
            <a:extLst>
              <a:ext uri="{FF2B5EF4-FFF2-40B4-BE49-F238E27FC236}">
                <a16:creationId xmlns:a16="http://schemas.microsoft.com/office/drawing/2014/main" id="{1B7BF1F6-AC8A-4170-9942-1782F81A1A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 y="4271010"/>
            <a:ext cx="9186863" cy="863918"/>
          </a:xfrm>
          <a:prstGeom prst="rect">
            <a:avLst/>
          </a:prstGeom>
          <a:noFill/>
          <a:ln w="9525">
            <a:noFill/>
          </a:ln>
        </p:spPr>
      </p:pic>
      <p:pic>
        <p:nvPicPr>
          <p:cNvPr id="27" name="图片 26">
            <a:extLst>
              <a:ext uri="{FF2B5EF4-FFF2-40B4-BE49-F238E27FC236}">
                <a16:creationId xmlns:a16="http://schemas.microsoft.com/office/drawing/2014/main" id="{18D93955-CF8B-4E9B-9E03-BF0CB8194D5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flipH="1">
            <a:off x="795323" y="531143"/>
            <a:ext cx="1193021" cy="692343"/>
          </a:xfrm>
          <a:prstGeom prst="rect">
            <a:avLst/>
          </a:prstGeom>
        </p:spPr>
      </p:pic>
      <p:pic>
        <p:nvPicPr>
          <p:cNvPr id="28" name="图片 27" descr="19694530 -2">
            <a:extLst>
              <a:ext uri="{FF2B5EF4-FFF2-40B4-BE49-F238E27FC236}">
                <a16:creationId xmlns:a16="http://schemas.microsoft.com/office/drawing/2014/main" id="{CAC30789-D2C6-418A-B601-60EF019D7C1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a:off x="7606189" y="-21432"/>
            <a:ext cx="1577816" cy="15135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3000">
        <p14:warp dir="in"/>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anim calcmode="lin" valueType="num">
                                      <p:cBhvr>
                                        <p:cTn id="9"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0" fill="hold"/>
                                        <p:tgtEl>
                                          <p:spTgt spid="24"/>
                                        </p:tgtEl>
                                        <p:attrNameLst>
                                          <p:attrName>ppt_w</p:attrName>
                                        </p:attrNameLst>
                                      </p:cBhvr>
                                      <p:tavLst>
                                        <p:tav tm="0">
                                          <p:val>
                                            <p:strVal val="#ppt_w+.3"/>
                                          </p:val>
                                        </p:tav>
                                        <p:tav tm="100000">
                                          <p:val>
                                            <p:strVal val="#ppt_w"/>
                                          </p:val>
                                        </p:tav>
                                      </p:tavLst>
                                    </p:anim>
                                    <p:anim calcmode="lin" valueType="num">
                                      <p:cBhvr>
                                        <p:cTn id="17" dur="1000" fill="hold"/>
                                        <p:tgtEl>
                                          <p:spTgt spid="24"/>
                                        </p:tgtEl>
                                        <p:attrNameLst>
                                          <p:attrName>ppt_h</p:attrName>
                                        </p:attrNameLst>
                                      </p:cBhvr>
                                      <p:tavLst>
                                        <p:tav tm="0">
                                          <p:val>
                                            <p:strVal val="#ppt_h"/>
                                          </p:val>
                                        </p:tav>
                                        <p:tav tm="100000">
                                          <p:val>
                                            <p:strVal val="#ppt_h"/>
                                          </p:val>
                                        </p:tav>
                                      </p:tavLst>
                                    </p:anim>
                                    <p:animEffect transition="in" filter="fade">
                                      <p:cBhvr>
                                        <p:cTn id="18" dur="1000"/>
                                        <p:tgtEl>
                                          <p:spTgt spid="24"/>
                                        </p:tgtEl>
                                      </p:cBhvr>
                                    </p:animEffect>
                                  </p:childTnLst>
                                </p:cTn>
                              </p:par>
                              <p:par>
                                <p:cTn id="19" presetID="50" presetClass="entr" presetSubtype="0" decel="10000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1000" fill="hold"/>
                                        <p:tgtEl>
                                          <p:spTgt spid="25"/>
                                        </p:tgtEl>
                                        <p:attrNameLst>
                                          <p:attrName>ppt_w</p:attrName>
                                        </p:attrNameLst>
                                      </p:cBhvr>
                                      <p:tavLst>
                                        <p:tav tm="0">
                                          <p:val>
                                            <p:strVal val="#ppt_w+.3"/>
                                          </p:val>
                                        </p:tav>
                                        <p:tav tm="100000">
                                          <p:val>
                                            <p:strVal val="#ppt_w"/>
                                          </p:val>
                                        </p:tav>
                                      </p:tavLst>
                                    </p:anim>
                                    <p:anim calcmode="lin" valueType="num">
                                      <p:cBhvr>
                                        <p:cTn id="22" dur="1000" fill="hold"/>
                                        <p:tgtEl>
                                          <p:spTgt spid="25"/>
                                        </p:tgtEl>
                                        <p:attrNameLst>
                                          <p:attrName>ppt_h</p:attrName>
                                        </p:attrNameLst>
                                      </p:cBhvr>
                                      <p:tavLst>
                                        <p:tav tm="0">
                                          <p:val>
                                            <p:strVal val="#ppt_h"/>
                                          </p:val>
                                        </p:tav>
                                        <p:tav tm="100000">
                                          <p:val>
                                            <p:strVal val="#ppt_h"/>
                                          </p:val>
                                        </p:tav>
                                      </p:tavLst>
                                    </p:anim>
                                    <p:animEffect transition="in" filter="fade">
                                      <p:cBhvr>
                                        <p:cTn id="23" dur="1000"/>
                                        <p:tgtEl>
                                          <p:spTgt spid="25"/>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3"/>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p:tgtEl>
                                          <p:spTgt spid="28"/>
                                        </p:tgtEl>
                                        <p:attrNameLst>
                                          <p:attrName>ppt_x</p:attrName>
                                        </p:attrNameLst>
                                      </p:cBhvr>
                                      <p:tavLst>
                                        <p:tav tm="0">
                                          <p:val>
                                            <p:strVal val="#ppt_x+#ppt_w*1.125000"/>
                                          </p:val>
                                        </p:tav>
                                        <p:tav tm="100000">
                                          <p:val>
                                            <p:strVal val="#ppt_x"/>
                                          </p:val>
                                        </p:tav>
                                      </p:tavLst>
                                    </p:anim>
                                    <p:animEffect transition="in" filter="wipe(left)">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846" y="435247"/>
            <a:ext cx="2286016" cy="3416320"/>
          </a:xfrm>
          <a:prstGeom prst="rect">
            <a:avLst/>
          </a:prstGeom>
          <a:noFill/>
        </p:spPr>
        <p:txBody>
          <a:bodyPr wrap="square" rtlCol="0">
            <a:spAutoFit/>
          </a:bodyPr>
          <a:lstStyle/>
          <a:p>
            <a:pPr>
              <a:lnSpc>
                <a:spcPct val="150000"/>
              </a:lnSpc>
            </a:pPr>
            <a:r>
              <a:rPr lang="en-US" altLang="zh-CN" sz="3600" b="1" dirty="0">
                <a:latin typeface="微软雅黑" pitchFamily="34" charset="-122"/>
                <a:ea typeface="微软雅黑" pitchFamily="34" charset="-122"/>
              </a:rPr>
              <a:t>2</a:t>
            </a:r>
          </a:p>
          <a:p>
            <a:pPr>
              <a:lnSpc>
                <a:spcPct val="150000"/>
              </a:lnSpc>
            </a:pPr>
            <a:r>
              <a:rPr lang="zh-CN" altLang="en-US" sz="3600" b="1" dirty="0">
                <a:latin typeface="微软雅黑" pitchFamily="34" charset="-122"/>
                <a:ea typeface="微软雅黑" pitchFamily="34" charset="-122"/>
              </a:rPr>
              <a:t>企业</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安全管理人员职责</a:t>
            </a:r>
          </a:p>
        </p:txBody>
      </p:sp>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itchFamily="34" charset="-122"/>
                <a:ea typeface="微软雅黑" pitchFamily="34" charset="-122"/>
              </a:rPr>
              <a:t>企业安全管理员安全职责</a:t>
            </a:r>
          </a:p>
        </p:txBody>
      </p:sp>
      <p:sp>
        <p:nvSpPr>
          <p:cNvPr id="6" name="TextBox 5"/>
          <p:cNvSpPr txBox="1"/>
          <p:nvPr/>
        </p:nvSpPr>
        <p:spPr>
          <a:xfrm>
            <a:off x="2500298" y="173637"/>
            <a:ext cx="6357982" cy="3939540"/>
          </a:xfrm>
          <a:prstGeom prst="rect">
            <a:avLst/>
          </a:prstGeom>
          <a:noFill/>
        </p:spPr>
        <p:txBody>
          <a:bodyPr wrap="square" rtlCol="0">
            <a:spAutoFit/>
          </a:bodyPr>
          <a:lstStyle/>
          <a:p>
            <a:pPr>
              <a:lnSpc>
                <a:spcPts val="3000"/>
              </a:lnSpc>
              <a:buFont typeface="Wingdings" pitchFamily="2" charset="2"/>
              <a:buChar char="Ø"/>
            </a:pPr>
            <a:r>
              <a:rPr lang="zh-CN" altLang="en-US" b="1" dirty="0">
                <a:latin typeface="微软雅黑" pitchFamily="34" charset="-122"/>
                <a:ea typeface="微软雅黑" pitchFamily="34" charset="-122"/>
              </a:rPr>
              <a:t>拟订规章制度和操作规程</a:t>
            </a:r>
            <a:endParaRPr lang="en-US" altLang="zh-CN" b="1" dirty="0">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拟定事故</a:t>
            </a:r>
            <a:r>
              <a:rPr lang="zh-CN" altLang="en-US" b="1" dirty="0">
                <a:solidFill>
                  <a:srgbClr val="6C0000"/>
                </a:solidFill>
                <a:latin typeface="微软雅黑" pitchFamily="34" charset="-122"/>
                <a:ea typeface="微软雅黑" pitchFamily="34" charset="-122"/>
              </a:rPr>
              <a:t>应急救援预案</a:t>
            </a:r>
            <a:endParaRPr lang="en-US" altLang="zh-CN" b="1" dirty="0">
              <a:solidFill>
                <a:srgbClr val="6C0000"/>
              </a:solidFill>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开展</a:t>
            </a:r>
            <a:r>
              <a:rPr lang="zh-CN" altLang="en-US" b="1" dirty="0">
                <a:solidFill>
                  <a:srgbClr val="6C0000"/>
                </a:solidFill>
                <a:latin typeface="微软雅黑" pitchFamily="34" charset="-122"/>
                <a:ea typeface="微软雅黑" pitchFamily="34" charset="-122"/>
              </a:rPr>
              <a:t>安全教育和培训</a:t>
            </a:r>
            <a:r>
              <a:rPr lang="zh-CN" altLang="en-US" b="1" dirty="0">
                <a:latin typeface="微软雅黑" pitchFamily="34" charset="-122"/>
                <a:ea typeface="微软雅黑" pitchFamily="34" charset="-122"/>
              </a:rPr>
              <a:t>，并做记录</a:t>
            </a:r>
            <a:endParaRPr lang="en-US" altLang="zh-CN" b="1" dirty="0">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督促落实重大危险源管理措施</a:t>
            </a:r>
            <a:endParaRPr lang="en-US" altLang="zh-CN" b="1" dirty="0">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组织开展</a:t>
            </a:r>
            <a:r>
              <a:rPr lang="zh-CN" altLang="en-US" b="1" dirty="0">
                <a:solidFill>
                  <a:srgbClr val="6C0000"/>
                </a:solidFill>
                <a:latin typeface="微软雅黑" pitchFamily="34" charset="-122"/>
                <a:ea typeface="微软雅黑" pitchFamily="34" charset="-122"/>
              </a:rPr>
              <a:t>应急演练</a:t>
            </a:r>
            <a:endParaRPr lang="en-US" altLang="zh-CN" b="1" dirty="0">
              <a:solidFill>
                <a:srgbClr val="6C0000"/>
              </a:solidFill>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检查安全状况</a:t>
            </a:r>
            <a:endParaRPr lang="en-US" altLang="zh-CN" b="1" dirty="0">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排查事故</a:t>
            </a:r>
            <a:r>
              <a:rPr lang="zh-CN" altLang="en-US" b="1" dirty="0">
                <a:solidFill>
                  <a:srgbClr val="6C0000"/>
                </a:solidFill>
                <a:latin typeface="微软雅黑" pitchFamily="34" charset="-122"/>
                <a:ea typeface="微软雅黑" pitchFamily="34" charset="-122"/>
              </a:rPr>
              <a:t>隐患</a:t>
            </a:r>
            <a:r>
              <a:rPr lang="zh-CN" altLang="en-US" b="1" dirty="0">
                <a:latin typeface="微软雅黑" pitchFamily="34" charset="-122"/>
                <a:ea typeface="微软雅黑" pitchFamily="34" charset="-122"/>
              </a:rPr>
              <a:t>提出改进安全工作的</a:t>
            </a:r>
            <a:r>
              <a:rPr lang="zh-CN" altLang="en-US" b="1" dirty="0">
                <a:solidFill>
                  <a:srgbClr val="6C0000"/>
                </a:solidFill>
                <a:latin typeface="微软雅黑" pitchFamily="34" charset="-122"/>
                <a:ea typeface="微软雅黑" pitchFamily="34" charset="-122"/>
              </a:rPr>
              <a:t>建议</a:t>
            </a:r>
            <a:endParaRPr lang="en-US" altLang="zh-CN" b="1" dirty="0">
              <a:solidFill>
                <a:srgbClr val="6C0000"/>
              </a:solidFill>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制止和纠正三违行为、强令违章冒险作业行为</a:t>
            </a:r>
            <a:endParaRPr lang="en-US" altLang="zh-CN" b="1" dirty="0">
              <a:latin typeface="微软雅黑" pitchFamily="34" charset="-122"/>
              <a:ea typeface="微软雅黑" pitchFamily="34" charset="-122"/>
            </a:endParaRPr>
          </a:p>
          <a:p>
            <a:pPr>
              <a:lnSpc>
                <a:spcPts val="3000"/>
              </a:lnSpc>
              <a:buFont typeface="Wingdings" pitchFamily="2" charset="2"/>
              <a:buChar char="Ø"/>
            </a:pPr>
            <a:r>
              <a:rPr lang="zh-CN" altLang="en-US" b="1" dirty="0">
                <a:latin typeface="微软雅黑" pitchFamily="34" charset="-122"/>
                <a:ea typeface="微软雅黑" pitchFamily="34" charset="-122"/>
              </a:rPr>
              <a:t>督促落实整改措施</a:t>
            </a:r>
          </a:p>
          <a:p>
            <a:pPr>
              <a:lnSpc>
                <a:spcPts val="3000"/>
              </a:lnSpc>
            </a:pPr>
            <a:endParaRPr lang="zh-CN" altLang="en-US" b="1" dirty="0">
              <a:latin typeface="微软雅黑" pitchFamily="34" charset="-122"/>
              <a:ea typeface="微软雅黑" pitchFamily="34" charset="-122"/>
            </a:endParaRP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37402"/>
            <a:ext cx="1857388" cy="1962910"/>
          </a:xfrm>
          <a:prstGeom prst="rect">
            <a:avLst/>
          </a:prstGeom>
          <a:noFill/>
        </p:spPr>
        <p:txBody>
          <a:bodyPr wrap="square" rtlCol="0">
            <a:spAutoFit/>
          </a:bodyPr>
          <a:lstStyle/>
          <a:p>
            <a:pPr>
              <a:lnSpc>
                <a:spcPct val="150000"/>
              </a:lnSpc>
            </a:pPr>
            <a:r>
              <a:rPr lang="zh-CN" altLang="en-US" sz="2800" b="1" dirty="0">
                <a:latin typeface="方正硬笔楷书简体" pitchFamily="65" charset="-122"/>
                <a:ea typeface="方正硬笔楷书简体" pitchFamily="65" charset="-122"/>
              </a:rPr>
              <a:t>安全管理制度是如何形成的</a:t>
            </a:r>
            <a:endParaRPr lang="zh-CN" altLang="en-US" sz="2800" dirty="0">
              <a:latin typeface="方正硬笔楷书简体" pitchFamily="65" charset="-122"/>
              <a:ea typeface="方正硬笔楷书简体" pitchFamily="65" charset="-122"/>
            </a:endParaRPr>
          </a:p>
        </p:txBody>
      </p:sp>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制定管理制度</a:t>
            </a:r>
          </a:p>
        </p:txBody>
      </p:sp>
      <p:sp>
        <p:nvSpPr>
          <p:cNvPr id="6" name="TextBox 5"/>
          <p:cNvSpPr txBox="1"/>
          <p:nvPr/>
        </p:nvSpPr>
        <p:spPr>
          <a:xfrm>
            <a:off x="2500298" y="357172"/>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212736"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01</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8194" name="Rectangle 2"/>
          <p:cNvSpPr>
            <a:spLocks noChangeArrowheads="1"/>
          </p:cNvSpPr>
          <p:nvPr/>
        </p:nvSpPr>
        <p:spPr bwMode="auto">
          <a:xfrm>
            <a:off x="2500298" y="571486"/>
            <a:ext cx="642942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1.</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考虑存在什么</a:t>
            </a:r>
            <a:r>
              <a:rPr kumimoji="0" lang="zh-CN" altLang="en-US" sz="2000" b="1" i="0" u="none" strike="noStrike" cap="none" normalizeH="0" baseline="0" dirty="0">
                <a:ln>
                  <a:noFill/>
                </a:ln>
                <a:solidFill>
                  <a:srgbClr val="6C0000"/>
                </a:solidFill>
                <a:effectLst/>
                <a:latin typeface="微软雅黑" pitchFamily="34" charset="-122"/>
                <a:ea typeface="微软雅黑" pitchFamily="34" charset="-122"/>
                <a:cs typeface="宋体" pitchFamily="2" charset="-122"/>
              </a:rPr>
              <a:t>风险</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，需要从哪些方面</a:t>
            </a:r>
            <a:r>
              <a:rPr kumimoji="0" lang="zh-CN" altLang="en-US" sz="2000" b="1" i="0" u="none" strike="noStrike" cap="none" normalizeH="0" baseline="0" dirty="0">
                <a:ln>
                  <a:noFill/>
                </a:ln>
                <a:solidFill>
                  <a:srgbClr val="6C0000"/>
                </a:solidFill>
                <a:effectLst/>
                <a:latin typeface="微软雅黑" pitchFamily="34" charset="-122"/>
                <a:ea typeface="微软雅黑" pitchFamily="34" charset="-122"/>
                <a:cs typeface="宋体" pitchFamily="2" charset="-122"/>
              </a:rPr>
              <a:t>控制</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风险；</a:t>
            </a:r>
            <a:endParaRPr kumimoji="0" lang="zh-CN" altLang="en-US" sz="20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2.</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考虑风险控制的各个环节之间的关系，也就是</a:t>
            </a:r>
            <a:r>
              <a:rPr kumimoji="0" lang="zh-CN" altLang="en-US" sz="2000" b="1" i="0" u="none" strike="noStrike" cap="none" normalizeH="0" baseline="0" dirty="0">
                <a:ln>
                  <a:noFill/>
                </a:ln>
                <a:solidFill>
                  <a:srgbClr val="6C0000"/>
                </a:solidFill>
                <a:effectLst/>
                <a:latin typeface="微软雅黑" pitchFamily="34" charset="-122"/>
                <a:ea typeface="微软雅黑" pitchFamily="34" charset="-122"/>
                <a:cs typeface="宋体" pitchFamily="2" charset="-122"/>
              </a:rPr>
              <a:t>流程</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a:t>
            </a:r>
            <a:endParaRPr kumimoji="0" lang="zh-CN" altLang="en-US" sz="20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3.</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考虑每个环节实现的具体</a:t>
            </a:r>
            <a:r>
              <a:rPr kumimoji="0" lang="zh-CN" altLang="en-US" sz="2000" b="1" i="0" u="none" strike="noStrike" cap="none" normalizeH="0" baseline="0" dirty="0">
                <a:ln>
                  <a:noFill/>
                </a:ln>
                <a:solidFill>
                  <a:srgbClr val="6C0000"/>
                </a:solidFill>
                <a:effectLst/>
                <a:latin typeface="微软雅黑" pitchFamily="34" charset="-122"/>
                <a:ea typeface="微软雅黑" pitchFamily="34" charset="-122"/>
                <a:cs typeface="宋体" pitchFamily="2" charset="-122"/>
              </a:rPr>
              <a:t>要求</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a:t>
            </a:r>
            <a:endParaRPr kumimoji="0" lang="zh-CN" altLang="en-US" sz="20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4.</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考虑</a:t>
            </a:r>
            <a:r>
              <a:rPr kumimoji="0" lang="zh-CN" altLang="en-US" sz="2000" b="1" i="0" u="none" strike="noStrike" cap="none" normalizeH="0" baseline="0" dirty="0">
                <a:ln>
                  <a:noFill/>
                </a:ln>
                <a:solidFill>
                  <a:srgbClr val="6C0000"/>
                </a:solidFill>
                <a:effectLst/>
                <a:latin typeface="微软雅黑" pitchFamily="34" charset="-122"/>
                <a:ea typeface="微软雅黑" pitchFamily="34" charset="-122"/>
                <a:cs typeface="宋体" pitchFamily="2" charset="-122"/>
              </a:rPr>
              <a:t>法律法规</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的要求，将法律法规的条款转化为制度的内容；</a:t>
            </a:r>
            <a:endParaRPr kumimoji="0" lang="zh-CN" altLang="en-US" sz="20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zh-CN"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5.</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考虑制度中需要被追溯的内容，设置</a:t>
            </a:r>
            <a:r>
              <a:rPr kumimoji="0" lang="zh-CN" altLang="en-US" sz="2000" b="1" i="0" u="none" strike="noStrike" cap="none" normalizeH="0" baseline="0" dirty="0">
                <a:ln>
                  <a:noFill/>
                </a:ln>
                <a:solidFill>
                  <a:srgbClr val="6C0000"/>
                </a:solidFill>
                <a:effectLst/>
                <a:latin typeface="微软雅黑" pitchFamily="34" charset="-122"/>
                <a:ea typeface="微软雅黑" pitchFamily="34" charset="-122"/>
                <a:cs typeface="宋体" pitchFamily="2" charset="-122"/>
              </a:rPr>
              <a:t>记录</a:t>
            </a:r>
            <a:r>
              <a:rPr kumimoji="0" lang="zh-CN" altLang="en-US" sz="20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a:t>
            </a:r>
            <a:endParaRPr kumimoji="0" lang="zh-CN" altLang="en-US" sz="2000" b="0" i="0" u="none" strike="noStrike" cap="none" normalizeH="0" baseline="0" dirty="0">
              <a:ln>
                <a:noFill/>
              </a:ln>
              <a:solidFill>
                <a:schemeClr val="tx1"/>
              </a:solidFill>
              <a:effectLst/>
              <a:latin typeface="微软雅黑" pitchFamily="34" charset="-122"/>
              <a:ea typeface="微软雅黑" pitchFamily="34" charset="-122"/>
              <a:cs typeface="宋体" pitchFamily="2" charset="-122"/>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21" y="2903537"/>
            <a:ext cx="2239963" cy="2239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8194"/>
                                        </p:tgtEl>
                                        <p:attrNameLst>
                                          <p:attrName>style.visibility</p:attrName>
                                        </p:attrNameLst>
                                      </p:cBhvr>
                                      <p:to>
                                        <p:strVal val="visible"/>
                                      </p:to>
                                    </p:set>
                                    <p:anim calcmode="lin" valueType="num">
                                      <p:cBhvr additive="base">
                                        <p:cTn id="14" dur="5000" fill="hold"/>
                                        <p:tgtEl>
                                          <p:spTgt spid="8194"/>
                                        </p:tgtEl>
                                        <p:attrNameLst>
                                          <p:attrName>ppt_x</p:attrName>
                                        </p:attrNameLst>
                                      </p:cBhvr>
                                      <p:tavLst>
                                        <p:tav tm="0">
                                          <p:val>
                                            <p:strVal val="#ppt_x"/>
                                          </p:val>
                                        </p:tav>
                                        <p:tav tm="100000">
                                          <p:val>
                                            <p:strVal val="#ppt_x"/>
                                          </p:val>
                                        </p:tav>
                                      </p:tavLst>
                                    </p:anim>
                                    <p:anim calcmode="lin" valueType="num">
                                      <p:cBhvr additive="base">
                                        <p:cTn id="15" dur="50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1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158" y="397549"/>
            <a:ext cx="1857388" cy="2031325"/>
          </a:xfrm>
          <a:prstGeom prst="rect">
            <a:avLst/>
          </a:prstGeom>
          <a:noFill/>
        </p:spPr>
        <p:txBody>
          <a:bodyPr wrap="square" rtlCol="0">
            <a:spAutoFit/>
          </a:bodyPr>
          <a:lstStyle/>
          <a:p>
            <a:pPr>
              <a:lnSpc>
                <a:spcPct val="150000"/>
              </a:lnSpc>
            </a:pPr>
            <a:r>
              <a:rPr lang="zh-CN" altLang="en-US" sz="2800" b="1" dirty="0">
                <a:latin typeface="方正硬笔楷书简体" pitchFamily="65" charset="-122"/>
                <a:ea typeface="方正硬笔楷书简体" pitchFamily="65" charset="-122"/>
              </a:rPr>
              <a:t>安全管理制度越多越好吗</a:t>
            </a:r>
          </a:p>
        </p:txBody>
      </p:sp>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制定管理制度</a:t>
            </a:r>
          </a:p>
        </p:txBody>
      </p:sp>
      <p:sp>
        <p:nvSpPr>
          <p:cNvPr id="6" name="TextBox 5"/>
          <p:cNvSpPr txBox="1"/>
          <p:nvPr/>
        </p:nvSpPr>
        <p:spPr>
          <a:xfrm>
            <a:off x="2500298" y="357172"/>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068720"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01</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81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a:ln>
                  <a:noFill/>
                </a:ln>
                <a:solidFill>
                  <a:srgbClr val="FFFFFF"/>
                </a:solidFill>
                <a:effectLst/>
                <a:latin typeface="微软雅黑" pitchFamily="34" charset="-122"/>
                <a:ea typeface="微软雅黑" pitchFamily="34" charset="-122"/>
                <a:cs typeface="宋体" pitchFamily="2" charset="-122"/>
              </a:rPr>
              <a:t>安全管理制度是如何形成的？</a:t>
            </a:r>
            <a:endParaRPr kumimoji="0" lang="zh-CN" sz="1800" b="0" i="0" u="none" strike="noStrike" cap="none" normalizeH="0" baseline="0">
              <a:ln>
                <a:noFill/>
              </a:ln>
              <a:solidFill>
                <a:schemeClr val="tx1"/>
              </a:solidFill>
              <a:effectLst/>
              <a:latin typeface="Arial" pitchFamily="34" charset="0"/>
              <a:ea typeface="宋体" pitchFamily="2" charset="-122"/>
              <a:cs typeface="宋体" pitchFamily="2" charset="-122"/>
            </a:endParaRPr>
          </a:p>
        </p:txBody>
      </p:sp>
      <p:sp>
        <p:nvSpPr>
          <p:cNvPr id="9" name="矩形 8"/>
          <p:cNvSpPr/>
          <p:nvPr/>
        </p:nvSpPr>
        <p:spPr>
          <a:xfrm>
            <a:off x="4929158" y="2000246"/>
            <a:ext cx="4214842" cy="642484"/>
          </a:xfrm>
          <a:prstGeom prst="rect">
            <a:avLst/>
          </a:prstGeom>
        </p:spPr>
        <p:txBody>
          <a:bodyPr wrap="square">
            <a:spAutoFit/>
          </a:bodyPr>
          <a:lstStyle/>
          <a:p>
            <a:pPr algn="ctr">
              <a:lnSpc>
                <a:spcPts val="2160"/>
              </a:lnSpc>
            </a:pPr>
            <a:r>
              <a:rPr lang="en-US" altLang="zh-CN" b="1" dirty="0"/>
              <a:t>《</a:t>
            </a:r>
            <a:r>
              <a:rPr lang="zh-CN" altLang="en-US" b="1" dirty="0"/>
              <a:t>企业安全生产标准化基本规范</a:t>
            </a:r>
            <a:r>
              <a:rPr lang="en-US" altLang="zh-CN" b="1" dirty="0"/>
              <a:t>》</a:t>
            </a:r>
          </a:p>
          <a:p>
            <a:pPr algn="ctr">
              <a:lnSpc>
                <a:spcPts val="2160"/>
              </a:lnSpc>
            </a:pPr>
            <a:r>
              <a:rPr lang="zh-CN" altLang="en-US" b="1" dirty="0"/>
              <a:t>（</a:t>
            </a:r>
            <a:r>
              <a:rPr lang="en-US" altLang="zh-CN" b="1" dirty="0"/>
              <a:t>AQ/T9006</a:t>
            </a:r>
            <a:r>
              <a:rPr lang="zh-CN" altLang="en-US" b="1" dirty="0"/>
              <a:t>－</a:t>
            </a:r>
            <a:r>
              <a:rPr lang="en-US" altLang="zh-CN" b="1" dirty="0"/>
              <a:t>2016</a:t>
            </a:r>
            <a:r>
              <a:rPr lang="zh-CN" altLang="en-US" b="1" dirty="0"/>
              <a:t>）</a:t>
            </a:r>
          </a:p>
        </p:txBody>
      </p:sp>
      <p:sp>
        <p:nvSpPr>
          <p:cNvPr id="10" name="矩形 9"/>
          <p:cNvSpPr/>
          <p:nvPr/>
        </p:nvSpPr>
        <p:spPr>
          <a:xfrm>
            <a:off x="5072066" y="2719990"/>
            <a:ext cx="3714776" cy="923330"/>
          </a:xfrm>
          <a:prstGeom prst="rect">
            <a:avLst/>
          </a:prstGeom>
        </p:spPr>
        <p:txBody>
          <a:bodyPr wrap="square">
            <a:spAutoFit/>
          </a:bodyPr>
          <a:lstStyle/>
          <a:p>
            <a:pPr algn="ctr"/>
            <a:r>
              <a:rPr lang="en-US" altLang="zh-CN" b="1" dirty="0"/>
              <a:t>《</a:t>
            </a:r>
            <a:r>
              <a:rPr lang="zh-CN" altLang="en-US" b="1" dirty="0"/>
              <a:t>危险化学品从业单位安全生产</a:t>
            </a:r>
            <a:endParaRPr lang="en-US" altLang="zh-CN" b="1" dirty="0"/>
          </a:p>
          <a:p>
            <a:pPr algn="ctr"/>
            <a:r>
              <a:rPr lang="zh-CN" altLang="en-US" b="1" dirty="0"/>
              <a:t>标准化通用规范</a:t>
            </a:r>
            <a:r>
              <a:rPr lang="en-US" altLang="zh-CN" b="1" dirty="0"/>
              <a:t>》</a:t>
            </a:r>
          </a:p>
          <a:p>
            <a:pPr algn="ctr"/>
            <a:r>
              <a:rPr lang="en-US" altLang="zh-CN" b="1" dirty="0"/>
              <a:t>(AQ3013</a:t>
            </a:r>
            <a:r>
              <a:rPr lang="zh-CN" altLang="en-US" b="1" dirty="0"/>
              <a:t>－</a:t>
            </a:r>
            <a:r>
              <a:rPr lang="en-US" altLang="zh-CN" b="1" dirty="0"/>
              <a:t>2008)</a:t>
            </a:r>
          </a:p>
        </p:txBody>
      </p:sp>
      <p:sp>
        <p:nvSpPr>
          <p:cNvPr id="11" name="矩形 10"/>
          <p:cNvSpPr/>
          <p:nvPr/>
        </p:nvSpPr>
        <p:spPr>
          <a:xfrm>
            <a:off x="5072034" y="428610"/>
            <a:ext cx="4071966" cy="1471365"/>
          </a:xfrm>
          <a:prstGeom prst="rect">
            <a:avLst/>
          </a:prstGeom>
        </p:spPr>
        <p:txBody>
          <a:bodyPr wrap="square">
            <a:spAutoFit/>
          </a:bodyPr>
          <a:lstStyle/>
          <a:p>
            <a:pPr algn="ctr">
              <a:lnSpc>
                <a:spcPts val="2160"/>
              </a:lnSpc>
            </a:pPr>
            <a:r>
              <a:rPr lang="zh-CN" altLang="en-US" b="1" dirty="0">
                <a:latin typeface="+mj-ea"/>
              </a:rPr>
              <a:t>国家安全监管总局</a:t>
            </a:r>
            <a:endParaRPr lang="en-US" altLang="zh-CN" b="1" dirty="0">
              <a:latin typeface="+mj-ea"/>
            </a:endParaRPr>
          </a:p>
          <a:p>
            <a:pPr algn="ctr">
              <a:lnSpc>
                <a:spcPts val="2160"/>
              </a:lnSpc>
            </a:pPr>
            <a:r>
              <a:rPr lang="zh-CN" altLang="en-US" b="1" dirty="0">
                <a:latin typeface="+mj-ea"/>
              </a:rPr>
              <a:t>关于印发危险化学品从业单位</a:t>
            </a:r>
            <a:endParaRPr lang="en-US" altLang="zh-CN" b="1" dirty="0">
              <a:latin typeface="+mj-ea"/>
            </a:endParaRPr>
          </a:p>
          <a:p>
            <a:pPr algn="ctr">
              <a:lnSpc>
                <a:spcPts val="2160"/>
              </a:lnSpc>
            </a:pPr>
            <a:r>
              <a:rPr lang="zh-CN" altLang="en-US" b="1" dirty="0">
                <a:latin typeface="+mj-ea"/>
              </a:rPr>
              <a:t>安全生产标准化评审标准的通知</a:t>
            </a:r>
          </a:p>
          <a:p>
            <a:pPr algn="ctr">
              <a:lnSpc>
                <a:spcPts val="2160"/>
              </a:lnSpc>
            </a:pPr>
            <a:r>
              <a:rPr lang="zh-CN" altLang="en-US" b="1" dirty="0">
                <a:latin typeface="+mj-ea"/>
              </a:rPr>
              <a:t>  安监总管三</a:t>
            </a:r>
            <a:endParaRPr lang="en-US" altLang="zh-CN" b="1" dirty="0">
              <a:latin typeface="+mj-ea"/>
            </a:endParaRPr>
          </a:p>
          <a:p>
            <a:pPr algn="ctr">
              <a:lnSpc>
                <a:spcPts val="2160"/>
              </a:lnSpc>
            </a:pPr>
            <a:r>
              <a:rPr lang="en-US" altLang="zh-CN" b="1" dirty="0">
                <a:latin typeface="+mj-ea"/>
              </a:rPr>
              <a:t>【2011】93</a:t>
            </a:r>
            <a:r>
              <a:rPr lang="zh-CN" altLang="en-US" b="1" dirty="0">
                <a:latin typeface="+mj-ea"/>
              </a:rPr>
              <a:t>号</a:t>
            </a:r>
          </a:p>
        </p:txBody>
      </p:sp>
      <p:pic>
        <p:nvPicPr>
          <p:cNvPr id="12" name="Picture 2" descr="C:\Users\DELL\Desktop\18d8bc3eb13533fa249eaeeda9d3fd1f40345b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60" y="242895"/>
            <a:ext cx="2552700" cy="3400425"/>
          </a:xfrm>
          <a:prstGeom prst="rect">
            <a:avLst/>
          </a:prstGeom>
          <a:noFill/>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21" y="2903537"/>
            <a:ext cx="2239963" cy="2239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nodePh="1">
                                  <p:stCondLst>
                                    <p:cond delay="0"/>
                                  </p:stCondLst>
                                  <p:endCondLst>
                                    <p:cond evt="begin" delay="0">
                                      <p:tn val="12"/>
                                    </p:cond>
                                  </p:end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04868"/>
            <a:ext cx="4000528" cy="3744416"/>
          </a:xfrm>
        </p:spPr>
        <p:txBody>
          <a:bodyPr vert="horz" lIns="91440" tIns="45720" rIns="91440" bIns="45720" rtlCol="0">
            <a:noAutofit/>
          </a:bodyPr>
          <a:lstStyle/>
          <a:p>
            <a:pPr marL="0">
              <a:lnSpc>
                <a:spcPct val="130000"/>
              </a:lnSpc>
              <a:buNone/>
            </a:pPr>
            <a:r>
              <a:rPr lang="en-US" altLang="zh-CN" sz="1800" dirty="0">
                <a:latin typeface="微软雅黑" pitchFamily="34" charset="-122"/>
                <a:ea typeface="微软雅黑" pitchFamily="34" charset="-122"/>
              </a:rPr>
              <a:t>1</a:t>
            </a:r>
            <a:r>
              <a:rPr lang="zh-CN" altLang="en-US" sz="1800" dirty="0">
                <a:latin typeface="微软雅黑" pitchFamily="34" charset="-122"/>
                <a:ea typeface="微软雅黑" pitchFamily="34" charset="-122"/>
              </a:rPr>
              <a:t>）安全生产职责；</a:t>
            </a:r>
          </a:p>
          <a:p>
            <a:pPr marL="0">
              <a:lnSpc>
                <a:spcPct val="130000"/>
              </a:lnSpc>
              <a:buNone/>
            </a:pPr>
            <a:r>
              <a:rPr lang="en-US" altLang="zh-CN" sz="1800" dirty="0">
                <a:latin typeface="微软雅黑" pitchFamily="34" charset="-122"/>
                <a:ea typeface="微软雅黑" pitchFamily="34" charset="-122"/>
              </a:rPr>
              <a:t>2</a:t>
            </a:r>
            <a:r>
              <a:rPr lang="zh-CN" altLang="en-US" sz="1800" dirty="0">
                <a:latin typeface="微软雅黑" pitchFamily="34" charset="-122"/>
                <a:ea typeface="微软雅黑" pitchFamily="34" charset="-122"/>
              </a:rPr>
              <a:t>）识别和获取适用的安全生产法律法规、标准及其他要求；</a:t>
            </a:r>
          </a:p>
          <a:p>
            <a:pPr marL="0">
              <a:lnSpc>
                <a:spcPct val="130000"/>
              </a:lnSpc>
              <a:buNone/>
            </a:pPr>
            <a:r>
              <a:rPr lang="en-US" altLang="zh-CN" sz="1800" dirty="0">
                <a:latin typeface="微软雅黑" pitchFamily="34" charset="-122"/>
                <a:ea typeface="微软雅黑" pitchFamily="34" charset="-122"/>
              </a:rPr>
              <a:t>3</a:t>
            </a:r>
            <a:r>
              <a:rPr lang="zh-CN" altLang="en-US" sz="1800" dirty="0">
                <a:latin typeface="微软雅黑" pitchFamily="34" charset="-122"/>
                <a:ea typeface="微软雅黑" pitchFamily="34" charset="-122"/>
              </a:rPr>
              <a:t>）安全生产会议管理；</a:t>
            </a:r>
          </a:p>
          <a:p>
            <a:pPr marL="0">
              <a:lnSpc>
                <a:spcPct val="130000"/>
              </a:lnSpc>
              <a:buNone/>
            </a:pPr>
            <a:r>
              <a:rPr lang="en-US" altLang="zh-CN" sz="1800" dirty="0">
                <a:latin typeface="微软雅黑" pitchFamily="34" charset="-122"/>
                <a:ea typeface="微软雅黑" pitchFamily="34" charset="-122"/>
              </a:rPr>
              <a:t>4</a:t>
            </a:r>
            <a:r>
              <a:rPr lang="zh-CN" altLang="en-US" sz="1800" dirty="0">
                <a:latin typeface="微软雅黑" pitchFamily="34" charset="-122"/>
                <a:ea typeface="微软雅黑" pitchFamily="34" charset="-122"/>
              </a:rPr>
              <a:t>）安全生产费用；</a:t>
            </a:r>
          </a:p>
          <a:p>
            <a:pPr marL="0">
              <a:lnSpc>
                <a:spcPct val="130000"/>
              </a:lnSpc>
              <a:buNone/>
            </a:pPr>
            <a:r>
              <a:rPr lang="en-US" altLang="zh-CN" sz="1800" dirty="0">
                <a:latin typeface="微软雅黑" pitchFamily="34" charset="-122"/>
                <a:ea typeface="微软雅黑" pitchFamily="34" charset="-122"/>
              </a:rPr>
              <a:t>5</a:t>
            </a:r>
            <a:r>
              <a:rPr lang="zh-CN" altLang="en-US" sz="1800" dirty="0">
                <a:latin typeface="微软雅黑" pitchFamily="34" charset="-122"/>
                <a:ea typeface="微软雅黑" pitchFamily="34" charset="-122"/>
              </a:rPr>
              <a:t>）安全生产奖惩管理；</a:t>
            </a:r>
          </a:p>
          <a:p>
            <a:pPr marL="0">
              <a:lnSpc>
                <a:spcPct val="130000"/>
              </a:lnSpc>
              <a:buNone/>
            </a:pPr>
            <a:r>
              <a:rPr lang="en-US" altLang="zh-CN" sz="1800" dirty="0">
                <a:latin typeface="微软雅黑" pitchFamily="34" charset="-122"/>
                <a:ea typeface="微软雅黑" pitchFamily="34" charset="-122"/>
              </a:rPr>
              <a:t>6</a:t>
            </a:r>
            <a:r>
              <a:rPr lang="zh-CN" altLang="en-US" sz="1800" dirty="0">
                <a:latin typeface="微软雅黑" pitchFamily="34" charset="-122"/>
                <a:ea typeface="微软雅黑" pitchFamily="34" charset="-122"/>
              </a:rPr>
              <a:t>）管理制度评审和修订；</a:t>
            </a:r>
          </a:p>
          <a:p>
            <a:pPr marL="0">
              <a:lnSpc>
                <a:spcPct val="130000"/>
              </a:lnSpc>
              <a:buNone/>
            </a:pPr>
            <a:r>
              <a:rPr lang="en-US" altLang="zh-CN" sz="1800" dirty="0">
                <a:latin typeface="微软雅黑" pitchFamily="34" charset="-122"/>
                <a:ea typeface="微软雅黑" pitchFamily="34" charset="-122"/>
              </a:rPr>
              <a:t>7</a:t>
            </a:r>
            <a:r>
              <a:rPr lang="zh-CN" altLang="en-US" sz="1800" dirty="0">
                <a:latin typeface="微软雅黑" pitchFamily="34" charset="-122"/>
                <a:ea typeface="微软雅黑" pitchFamily="34" charset="-122"/>
              </a:rPr>
              <a:t>）安全培训教育；</a:t>
            </a:r>
          </a:p>
          <a:p>
            <a:pPr marL="0">
              <a:lnSpc>
                <a:spcPct val="130000"/>
              </a:lnSpc>
              <a:buNone/>
            </a:pPr>
            <a:r>
              <a:rPr lang="en-US" altLang="zh-CN" sz="1800" dirty="0">
                <a:latin typeface="微软雅黑" pitchFamily="34" charset="-122"/>
                <a:ea typeface="微软雅黑" pitchFamily="34" charset="-122"/>
              </a:rPr>
              <a:t>8</a:t>
            </a:r>
            <a:r>
              <a:rPr lang="zh-CN" altLang="en-US" sz="1800" dirty="0">
                <a:latin typeface="微软雅黑" pitchFamily="34" charset="-122"/>
                <a:ea typeface="微软雅黑" pitchFamily="34" charset="-122"/>
              </a:rPr>
              <a:t>）特种作业人员管理；</a:t>
            </a:r>
          </a:p>
          <a:p>
            <a:pPr marL="0">
              <a:lnSpc>
                <a:spcPct val="130000"/>
              </a:lnSpc>
              <a:buNone/>
            </a:pPr>
            <a:endParaRPr lang="zh-CN" altLang="en-US" sz="1800" dirty="0">
              <a:latin typeface="微软雅黑" pitchFamily="34" charset="-122"/>
              <a:ea typeface="微软雅黑" pitchFamily="34" charset="-122"/>
            </a:endParaRPr>
          </a:p>
          <a:p>
            <a:pPr marL="0">
              <a:lnSpc>
                <a:spcPct val="130000"/>
              </a:lnSpc>
              <a:buNone/>
            </a:pPr>
            <a:endParaRPr lang="zh-CN" altLang="en-US" sz="1800" dirty="0">
              <a:latin typeface="微软雅黑" pitchFamily="34" charset="-122"/>
              <a:ea typeface="微软雅黑" pitchFamily="34" charset="-122"/>
            </a:endParaRPr>
          </a:p>
        </p:txBody>
      </p:sp>
      <p:sp>
        <p:nvSpPr>
          <p:cNvPr id="4" name="矩形 3"/>
          <p:cNvSpPr/>
          <p:nvPr/>
        </p:nvSpPr>
        <p:spPr>
          <a:xfrm>
            <a:off x="4716016" y="104868"/>
            <a:ext cx="4572000" cy="3600400"/>
          </a:xfrm>
          <a:prstGeom prst="rect">
            <a:avLst/>
          </a:prstGeom>
        </p:spPr>
        <p:txBody>
          <a:bodyPr vert="horz" lIns="91440" tIns="45720" rIns="91440" bIns="45720" rtlCol="0">
            <a:noAutofit/>
          </a:bodyPr>
          <a:lstStyle/>
          <a:p>
            <a:pPr indent="-342900">
              <a:lnSpc>
                <a:spcPct val="130000"/>
              </a:lnSpc>
              <a:buFont typeface="Arial" pitchFamily="34" charset="0"/>
              <a:buNone/>
            </a:pPr>
            <a:r>
              <a:rPr lang="en-US" altLang="zh-CN" dirty="0">
                <a:latin typeface="微软雅黑" pitchFamily="34" charset="-122"/>
                <a:ea typeface="微软雅黑" pitchFamily="34" charset="-122"/>
              </a:rPr>
              <a:t>9</a:t>
            </a:r>
            <a:r>
              <a:rPr lang="zh-CN" altLang="en-US" dirty="0">
                <a:latin typeface="微软雅黑" pitchFamily="34" charset="-122"/>
                <a:ea typeface="微软雅黑" pitchFamily="34" charset="-122"/>
              </a:rPr>
              <a:t>）管理部门、基层班组安全活动管理；</a:t>
            </a:r>
          </a:p>
          <a:p>
            <a:pPr indent="-342900">
              <a:lnSpc>
                <a:spcPct val="130000"/>
              </a:lnSpc>
              <a:buFont typeface="Arial" pitchFamily="34" charset="0"/>
              <a:buNone/>
            </a:pP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）风险评价；</a:t>
            </a:r>
          </a:p>
          <a:p>
            <a:pPr indent="-342900">
              <a:lnSpc>
                <a:spcPct val="130000"/>
              </a:lnSpc>
              <a:buFont typeface="Arial" pitchFamily="34" charset="0"/>
              <a:buNone/>
            </a:pPr>
            <a:r>
              <a:rPr lang="en-US" altLang="zh-CN" dirty="0">
                <a:latin typeface="微软雅黑" pitchFamily="34" charset="-122"/>
                <a:ea typeface="微软雅黑" pitchFamily="34" charset="-122"/>
              </a:rPr>
              <a:t>11</a:t>
            </a:r>
            <a:r>
              <a:rPr lang="zh-CN" altLang="en-US" dirty="0">
                <a:latin typeface="微软雅黑" pitchFamily="34" charset="-122"/>
                <a:ea typeface="微软雅黑" pitchFamily="34" charset="-122"/>
              </a:rPr>
              <a:t>）隐患治理；</a:t>
            </a:r>
          </a:p>
          <a:p>
            <a:pPr indent="-342900">
              <a:lnSpc>
                <a:spcPct val="130000"/>
              </a:lnSpc>
              <a:buFont typeface="Arial" pitchFamily="34" charset="0"/>
              <a:buNone/>
            </a:pPr>
            <a:r>
              <a:rPr lang="en-US" altLang="zh-CN" dirty="0">
                <a:latin typeface="微软雅黑" pitchFamily="34" charset="-122"/>
                <a:ea typeface="微软雅黑" pitchFamily="34" charset="-122"/>
              </a:rPr>
              <a:t>12</a:t>
            </a:r>
            <a:r>
              <a:rPr lang="zh-CN" altLang="en-US" dirty="0">
                <a:latin typeface="微软雅黑" pitchFamily="34" charset="-122"/>
                <a:ea typeface="微软雅黑" pitchFamily="34" charset="-122"/>
              </a:rPr>
              <a:t>）重大危险源管理；</a:t>
            </a:r>
          </a:p>
          <a:p>
            <a:pPr indent="-342900">
              <a:lnSpc>
                <a:spcPct val="130000"/>
              </a:lnSpc>
              <a:buFont typeface="Arial" pitchFamily="34" charset="0"/>
              <a:buNone/>
            </a:pPr>
            <a:r>
              <a:rPr lang="en-US" altLang="zh-CN" dirty="0">
                <a:latin typeface="微软雅黑" pitchFamily="34" charset="-122"/>
                <a:ea typeface="微软雅黑" pitchFamily="34" charset="-122"/>
              </a:rPr>
              <a:t>13</a:t>
            </a:r>
            <a:r>
              <a:rPr lang="zh-CN" altLang="en-US" dirty="0">
                <a:latin typeface="微软雅黑" pitchFamily="34" charset="-122"/>
                <a:ea typeface="微软雅黑" pitchFamily="34" charset="-122"/>
              </a:rPr>
              <a:t>）变更管理；</a:t>
            </a:r>
          </a:p>
          <a:p>
            <a:pPr indent="-342900">
              <a:lnSpc>
                <a:spcPct val="130000"/>
              </a:lnSpc>
              <a:buFont typeface="Arial" pitchFamily="34" charset="0"/>
              <a:buNone/>
            </a:pPr>
            <a:r>
              <a:rPr lang="en-US" altLang="zh-CN" dirty="0">
                <a:latin typeface="微软雅黑" pitchFamily="34" charset="-122"/>
                <a:ea typeface="微软雅黑" pitchFamily="34" charset="-122"/>
              </a:rPr>
              <a:t>14</a:t>
            </a:r>
            <a:r>
              <a:rPr lang="zh-CN" altLang="en-US" dirty="0">
                <a:latin typeface="微软雅黑" pitchFamily="34" charset="-122"/>
                <a:ea typeface="微软雅黑" pitchFamily="34" charset="-122"/>
              </a:rPr>
              <a:t>）事故管理；</a:t>
            </a:r>
          </a:p>
          <a:p>
            <a:pPr indent="-342900">
              <a:lnSpc>
                <a:spcPct val="130000"/>
              </a:lnSpc>
              <a:buFont typeface="Arial" pitchFamily="34" charset="0"/>
              <a:buNone/>
            </a:pPr>
            <a:r>
              <a:rPr lang="en-US" altLang="zh-CN" dirty="0">
                <a:latin typeface="微软雅黑" pitchFamily="34" charset="-122"/>
                <a:ea typeface="微软雅黑" pitchFamily="34" charset="-122"/>
              </a:rPr>
              <a:t>15</a:t>
            </a:r>
            <a:r>
              <a:rPr lang="zh-CN" altLang="en-US" dirty="0">
                <a:latin typeface="微软雅黑" pitchFamily="34" charset="-122"/>
                <a:ea typeface="微软雅黑" pitchFamily="34" charset="-122"/>
              </a:rPr>
              <a:t>）防火、防爆管理，包括禁烟管理；</a:t>
            </a:r>
          </a:p>
          <a:p>
            <a:pPr indent="-342900">
              <a:lnSpc>
                <a:spcPct val="130000"/>
              </a:lnSpc>
              <a:buFont typeface="Arial" pitchFamily="34" charset="0"/>
              <a:buNone/>
            </a:pPr>
            <a:r>
              <a:rPr lang="en-US" altLang="zh-CN" dirty="0">
                <a:latin typeface="微软雅黑" pitchFamily="34" charset="-122"/>
                <a:ea typeface="微软雅黑" pitchFamily="34" charset="-122"/>
              </a:rPr>
              <a:t>16</a:t>
            </a:r>
            <a:r>
              <a:rPr lang="zh-CN" altLang="en-US" dirty="0">
                <a:latin typeface="微软雅黑" pitchFamily="34" charset="-122"/>
                <a:ea typeface="微软雅黑" pitchFamily="34" charset="-122"/>
              </a:rPr>
              <a:t>）消防管理；</a:t>
            </a:r>
          </a:p>
          <a:p>
            <a:pPr indent="-342900">
              <a:lnSpc>
                <a:spcPct val="130000"/>
              </a:lnSpc>
              <a:buFont typeface="Arial" pitchFamily="34" charset="0"/>
              <a:buNone/>
            </a:pPr>
            <a:r>
              <a:rPr lang="en-US" altLang="zh-CN" dirty="0">
                <a:latin typeface="微软雅黑" pitchFamily="34" charset="-122"/>
                <a:ea typeface="微软雅黑" pitchFamily="34" charset="-122"/>
              </a:rPr>
              <a:t>17</a:t>
            </a:r>
            <a:r>
              <a:rPr lang="zh-CN" altLang="en-US" dirty="0">
                <a:latin typeface="微软雅黑" pitchFamily="34" charset="-122"/>
                <a:ea typeface="微软雅黑" pitchFamily="34" charset="-122"/>
              </a:rPr>
              <a:t>）仓库、罐区安全管理；</a:t>
            </a:r>
          </a:p>
          <a:p>
            <a:pPr indent="-342900">
              <a:lnSpc>
                <a:spcPct val="130000"/>
              </a:lnSpc>
              <a:buFont typeface="Arial" pitchFamily="34" charset="0"/>
              <a:buNone/>
            </a:pPr>
            <a:r>
              <a:rPr lang="en-US" altLang="zh-CN" dirty="0">
                <a:latin typeface="微软雅黑" pitchFamily="34" charset="-122"/>
                <a:ea typeface="微软雅黑" pitchFamily="34" charset="-122"/>
              </a:rPr>
              <a:t>18</a:t>
            </a:r>
            <a:r>
              <a:rPr lang="zh-CN" altLang="en-US" dirty="0">
                <a:latin typeface="微软雅黑" pitchFamily="34" charset="-122"/>
                <a:ea typeface="微软雅黑" pitchFamily="34" charset="-122"/>
              </a:rPr>
              <a:t>）关键装置、重点部位安全管理；</a:t>
            </a:r>
          </a:p>
        </p:txBody>
      </p:sp>
      <p:sp>
        <p:nvSpPr>
          <p:cNvPr id="6" name="矩形 5"/>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b="1" dirty="0">
                <a:latin typeface="微软雅黑" pitchFamily="34" charset="-122"/>
                <a:ea typeface="微软雅黑" pitchFamily="34" charset="-122"/>
              </a:rPr>
              <a:t>危险化学品从业单位</a:t>
            </a:r>
            <a:endParaRPr lang="en-US" altLang="zh-CN" sz="2800" b="1" dirty="0">
              <a:latin typeface="微软雅黑" pitchFamily="34" charset="-122"/>
              <a:ea typeface="微软雅黑" pitchFamily="34" charset="-122"/>
            </a:endParaRPr>
          </a:p>
          <a:p>
            <a:pPr algn="ctr">
              <a:lnSpc>
                <a:spcPct val="150000"/>
              </a:lnSpc>
            </a:pPr>
            <a:r>
              <a:rPr lang="zh-CN" altLang="en-US" sz="2800" b="1" dirty="0">
                <a:latin typeface="微软雅黑" pitchFamily="34" charset="-122"/>
                <a:ea typeface="微软雅黑" pitchFamily="34" charset="-122"/>
              </a:rPr>
              <a:t>安全生产标准化评审标准</a:t>
            </a:r>
            <a:endParaRPr lang="zh-CN" altLang="en-US" sz="2800" dirty="0">
              <a:latin typeface="微软雅黑" pitchFamily="34" charset="-122"/>
              <a:ea typeface="微软雅黑" pitchFamily="34" charset="-122"/>
            </a:endParaRPr>
          </a:p>
        </p:txBody>
      </p:sp>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5"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3">
                                            <p:txEl>
                                              <p:pRg st="5" end="5"/>
                                            </p:txEl>
                                          </p:spTgt>
                                        </p:tgtEl>
                                        <p:attrNameLst>
                                          <p:attrName>style.visibility</p:attrName>
                                        </p:attrNameLst>
                                      </p:cBhvr>
                                      <p:to>
                                        <p:strVal val="visible"/>
                                      </p:to>
                                    </p:set>
                                    <p:anim calcmode="discrete" valueType="clr">
                                      <p:cBhvr override="childStyle">
                                        <p:cTn id="42" dur="80"/>
                                        <p:tgtEl>
                                          <p:spTgt spid="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3">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3">
                                            <p:txEl>
                                              <p:pRg st="6" end="6"/>
                                            </p:txEl>
                                          </p:spTgt>
                                        </p:tgtEl>
                                        <p:attrNameLst>
                                          <p:attrName>style.visibility</p:attrName>
                                        </p:attrNameLst>
                                      </p:cBhvr>
                                      <p:to>
                                        <p:strVal val="visible"/>
                                      </p:to>
                                    </p:set>
                                    <p:anim calcmode="discrete" valueType="clr">
                                      <p:cBhvr override="childStyle">
                                        <p:cTn id="49" dur="80"/>
                                        <p:tgtEl>
                                          <p:spTgt spid="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3">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3">
                                            <p:txEl>
                                              <p:pRg st="7" end="7"/>
                                            </p:txEl>
                                          </p:spTgt>
                                        </p:tgtEl>
                                        <p:attrNameLst>
                                          <p:attrName>style.visibility</p:attrName>
                                        </p:attrNameLst>
                                      </p:cBhvr>
                                      <p:to>
                                        <p:strVal val="visible"/>
                                      </p:to>
                                    </p:set>
                                    <p:anim calcmode="discrete" valueType="clr">
                                      <p:cBhvr override="childStyle">
                                        <p:cTn id="56" dur="80"/>
                                        <p:tgtEl>
                                          <p:spTgt spid="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3">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3">
                                            <p:txEl>
                                              <p:pRg st="7" end="7"/>
                                            </p:txEl>
                                          </p:spTgt>
                                        </p:tgtEl>
                                        <p:attrNameLst>
                                          <p:attrName>fill.type</p:attrName>
                                        </p:attrNameLst>
                                      </p:cBhvr>
                                      <p:to>
                                        <p:strVal val="solid"/>
                                      </p:to>
                                    </p:set>
                                  </p:childTnLst>
                                </p:cTn>
                              </p:par>
                              <p:par>
                                <p:cTn id="59" presetID="27" presetClass="entr" presetSubtype="0" fill="hold" grpId="0" nodeType="withEffect">
                                  <p:stCondLst>
                                    <p:cond delay="0"/>
                                  </p:stCondLst>
                                  <p:iterate type="lt">
                                    <p:tmPct val="50000"/>
                                  </p:iterate>
                                  <p:childTnLst>
                                    <p:set>
                                      <p:cBhvr>
                                        <p:cTn id="60" dur="1" fill="hold">
                                          <p:stCondLst>
                                            <p:cond delay="0"/>
                                          </p:stCondLst>
                                        </p:cTn>
                                        <p:tgtEl>
                                          <p:spTgt spid="4"/>
                                        </p:tgtEl>
                                        <p:attrNameLst>
                                          <p:attrName>style.visibility</p:attrName>
                                        </p:attrNameLst>
                                      </p:cBhvr>
                                      <p:to>
                                        <p:strVal val="visible"/>
                                      </p:to>
                                    </p:set>
                                    <p:anim calcmode="discrete" valueType="clr">
                                      <p:cBhvr override="childStyle">
                                        <p:cTn id="6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
                                        </p:tgtEl>
                                        <p:attrNameLst>
                                          <p:attrName>fillcolor</p:attrName>
                                        </p:attrNameLst>
                                      </p:cBhvr>
                                      <p:tavLst>
                                        <p:tav tm="0">
                                          <p:val>
                                            <p:clrVal>
                                              <a:schemeClr val="accent2"/>
                                            </p:clrVal>
                                          </p:val>
                                        </p:tav>
                                        <p:tav tm="50000">
                                          <p:val>
                                            <p:clrVal>
                                              <a:schemeClr val="hlink"/>
                                            </p:clrVal>
                                          </p:val>
                                        </p:tav>
                                      </p:tavLst>
                                    </p:anim>
                                    <p:set>
                                      <p:cBhvr>
                                        <p:cTn id="63"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90" y="123478"/>
            <a:ext cx="4214842" cy="3857634"/>
          </a:xfrm>
        </p:spPr>
        <p:txBody>
          <a:bodyPr vert="horz" lIns="91440" tIns="45720" rIns="91440" bIns="45720" rtlCol="0">
            <a:noAutofit/>
          </a:bodyPr>
          <a:lstStyle/>
          <a:p>
            <a:pPr marL="0">
              <a:lnSpc>
                <a:spcPct val="130000"/>
              </a:lnSpc>
              <a:buNone/>
            </a:pPr>
            <a:r>
              <a:rPr lang="en-US" altLang="zh-CN" sz="1600" dirty="0">
                <a:latin typeface="微软雅黑" pitchFamily="34" charset="-122"/>
                <a:ea typeface="微软雅黑" pitchFamily="34" charset="-122"/>
              </a:rPr>
              <a:t>19</a:t>
            </a:r>
            <a:r>
              <a:rPr lang="zh-CN" altLang="en-US" sz="1600" dirty="0">
                <a:latin typeface="微软雅黑" pitchFamily="34" charset="-122"/>
                <a:ea typeface="微软雅黑" pitchFamily="34" charset="-122"/>
              </a:rPr>
              <a:t>）生产设施管理，包括安全设施、特种设备等管理；</a:t>
            </a:r>
          </a:p>
          <a:p>
            <a:pPr marL="0">
              <a:lnSpc>
                <a:spcPct val="130000"/>
              </a:lnSpc>
              <a:buNone/>
            </a:pPr>
            <a:r>
              <a:rPr lang="en-US" altLang="zh-CN" sz="1600" dirty="0">
                <a:latin typeface="微软雅黑" pitchFamily="34" charset="-122"/>
                <a:ea typeface="微软雅黑" pitchFamily="34" charset="-122"/>
              </a:rPr>
              <a:t>20</a:t>
            </a:r>
            <a:r>
              <a:rPr lang="zh-CN" altLang="en-US" sz="1600" dirty="0">
                <a:latin typeface="微软雅黑" pitchFamily="34" charset="-122"/>
                <a:ea typeface="微软雅黑" pitchFamily="34" charset="-122"/>
              </a:rPr>
              <a:t>）监视和测量设备管理；</a:t>
            </a:r>
          </a:p>
          <a:p>
            <a:pPr marL="0">
              <a:lnSpc>
                <a:spcPct val="130000"/>
              </a:lnSpc>
              <a:buNone/>
            </a:pPr>
            <a:r>
              <a:rPr lang="en-US" altLang="zh-CN" sz="1600" dirty="0">
                <a:latin typeface="微软雅黑" pitchFamily="34" charset="-122"/>
                <a:ea typeface="微软雅黑" pitchFamily="34" charset="-122"/>
              </a:rPr>
              <a:t>21</a:t>
            </a:r>
            <a:r>
              <a:rPr lang="zh-CN" altLang="en-US" sz="1600" dirty="0">
                <a:latin typeface="微软雅黑" pitchFamily="34" charset="-122"/>
                <a:ea typeface="微软雅黑" pitchFamily="34" charset="-122"/>
              </a:rPr>
              <a:t>）安全作业管理，包括动火作业、进入受限空间作业、临时用电作业、高处作业、起重吊装作业、破土作业、断路作业、设备检维修作业、高温作业、抽堵盲板作业管理等；</a:t>
            </a:r>
          </a:p>
          <a:p>
            <a:pPr marL="0">
              <a:lnSpc>
                <a:spcPct val="130000"/>
              </a:lnSpc>
              <a:buNone/>
            </a:pPr>
            <a:r>
              <a:rPr lang="en-US" altLang="zh-CN" sz="1600" dirty="0">
                <a:latin typeface="微软雅黑" pitchFamily="34" charset="-122"/>
                <a:ea typeface="微软雅黑" pitchFamily="34" charset="-122"/>
              </a:rPr>
              <a:t>22</a:t>
            </a:r>
            <a:r>
              <a:rPr lang="zh-CN" altLang="en-US" sz="1600" dirty="0">
                <a:latin typeface="微软雅黑" pitchFamily="34" charset="-122"/>
                <a:ea typeface="微软雅黑" pitchFamily="34" charset="-122"/>
              </a:rPr>
              <a:t>）危险化学品安全管理，包括剧毒化学品安全管理及危险化学品储存、出入库、运输、装卸等；</a:t>
            </a:r>
          </a:p>
          <a:p>
            <a:pPr marL="0">
              <a:lnSpc>
                <a:spcPct val="130000"/>
              </a:lnSpc>
              <a:buNone/>
            </a:pPr>
            <a:endParaRPr lang="zh-CN" altLang="en-US" sz="1600" dirty="0">
              <a:latin typeface="微软雅黑" pitchFamily="34" charset="-122"/>
              <a:ea typeface="微软雅黑" pitchFamily="34" charset="-122"/>
            </a:endParaRPr>
          </a:p>
        </p:txBody>
      </p:sp>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800" b="1" dirty="0">
                <a:latin typeface="微软雅黑" pitchFamily="34" charset="-122"/>
                <a:ea typeface="微软雅黑" pitchFamily="34" charset="-122"/>
              </a:rPr>
              <a:t>危险化学品从业单位</a:t>
            </a:r>
            <a:endParaRPr lang="en-US" altLang="zh-CN" sz="2800" b="1" dirty="0">
              <a:latin typeface="微软雅黑" pitchFamily="34" charset="-122"/>
              <a:ea typeface="微软雅黑" pitchFamily="34" charset="-122"/>
            </a:endParaRPr>
          </a:p>
          <a:p>
            <a:pPr algn="ctr">
              <a:lnSpc>
                <a:spcPct val="150000"/>
              </a:lnSpc>
            </a:pPr>
            <a:r>
              <a:rPr lang="zh-CN" altLang="en-US" sz="2800" b="1" dirty="0">
                <a:latin typeface="微软雅黑" pitchFamily="34" charset="-122"/>
                <a:ea typeface="微软雅黑" pitchFamily="34" charset="-122"/>
              </a:rPr>
              <a:t>安全生产标准化评审标准</a:t>
            </a:r>
            <a:endParaRPr lang="zh-CN" altLang="en-US" sz="2800" dirty="0">
              <a:latin typeface="微软雅黑" pitchFamily="34" charset="-122"/>
              <a:ea typeface="微软雅黑" pitchFamily="34" charset="-122"/>
            </a:endParaRPr>
          </a:p>
        </p:txBody>
      </p:sp>
      <p:sp>
        <p:nvSpPr>
          <p:cNvPr id="6" name="矩形 5"/>
          <p:cNvSpPr/>
          <p:nvPr/>
        </p:nvSpPr>
        <p:spPr>
          <a:xfrm>
            <a:off x="4572032" y="99884"/>
            <a:ext cx="4286280" cy="3782574"/>
          </a:xfrm>
          <a:prstGeom prst="rect">
            <a:avLst/>
          </a:prstGeom>
        </p:spPr>
        <p:txBody>
          <a:bodyPr vert="horz" lIns="91440" tIns="45720" rIns="91440" bIns="45720" rtlCol="0">
            <a:noAutofit/>
          </a:bodyPr>
          <a:lstStyle/>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23</a:t>
            </a:r>
            <a:r>
              <a:rPr lang="zh-CN" altLang="en-US" sz="1600" dirty="0">
                <a:latin typeface="微软雅黑" pitchFamily="34" charset="-122"/>
                <a:ea typeface="微软雅黑" pitchFamily="34" charset="-122"/>
              </a:rPr>
              <a:t>）检维修管理；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24</a:t>
            </a:r>
            <a:r>
              <a:rPr lang="zh-CN" altLang="en-US" sz="1600" dirty="0">
                <a:latin typeface="微软雅黑" pitchFamily="34" charset="-122"/>
                <a:ea typeface="微软雅黑" pitchFamily="34" charset="-122"/>
              </a:rPr>
              <a:t>）生产设施拆除和报废管理；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25</a:t>
            </a:r>
            <a:r>
              <a:rPr lang="zh-CN" altLang="en-US" sz="1600" dirty="0">
                <a:latin typeface="微软雅黑" pitchFamily="34" charset="-122"/>
                <a:ea typeface="微软雅黑" pitchFamily="34" charset="-122"/>
              </a:rPr>
              <a:t>）承包商管理；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26</a:t>
            </a:r>
            <a:r>
              <a:rPr lang="zh-CN" altLang="en-US" sz="1600" dirty="0">
                <a:latin typeface="微软雅黑" pitchFamily="34" charset="-122"/>
                <a:ea typeface="微软雅黑" pitchFamily="34" charset="-122"/>
              </a:rPr>
              <a:t>）供应商管理；</a:t>
            </a:r>
            <a:endParaRPr lang="en-US" altLang="zh-CN" sz="1600" dirty="0">
              <a:latin typeface="微软雅黑" pitchFamily="34" charset="-122"/>
              <a:ea typeface="微软雅黑" pitchFamily="34" charset="-122"/>
            </a:endParaRP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27 ) </a:t>
            </a:r>
            <a:r>
              <a:rPr lang="zh-CN" altLang="en-US" sz="1600" dirty="0">
                <a:latin typeface="微软雅黑" pitchFamily="34" charset="-122"/>
                <a:ea typeface="微软雅黑" pitchFamily="34" charset="-122"/>
              </a:rPr>
              <a:t>职业卫生管理，包括防尘、防毒管理；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28</a:t>
            </a:r>
            <a:r>
              <a:rPr lang="zh-CN" altLang="en-US" sz="1600" dirty="0">
                <a:latin typeface="微软雅黑" pitchFamily="34" charset="-122"/>
                <a:ea typeface="微软雅黑" pitchFamily="34" charset="-122"/>
              </a:rPr>
              <a:t>）劳动防护用品（具）和保健品管理；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29</a:t>
            </a:r>
            <a:r>
              <a:rPr lang="zh-CN" altLang="en-US" sz="1600" dirty="0">
                <a:latin typeface="微软雅黑" pitchFamily="34" charset="-122"/>
                <a:ea typeface="微软雅黑" pitchFamily="34" charset="-122"/>
              </a:rPr>
              <a:t>）作业场所职业危害因素检测管理；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30</a:t>
            </a:r>
            <a:r>
              <a:rPr lang="zh-CN" altLang="en-US" sz="1600" dirty="0">
                <a:latin typeface="微软雅黑" pitchFamily="34" charset="-122"/>
                <a:ea typeface="微软雅黑" pitchFamily="34" charset="-122"/>
              </a:rPr>
              <a:t>）应急救援管理；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31</a:t>
            </a:r>
            <a:r>
              <a:rPr lang="zh-CN" altLang="en-US" sz="1600" dirty="0">
                <a:latin typeface="微软雅黑" pitchFamily="34" charset="-122"/>
                <a:ea typeface="微软雅黑" pitchFamily="34" charset="-122"/>
              </a:rPr>
              <a:t>）安全检查管理；</a:t>
            </a:r>
          </a:p>
          <a:p>
            <a:pPr indent="-342900">
              <a:lnSpc>
                <a:spcPct val="130000"/>
              </a:lnSpc>
              <a:spcBef>
                <a:spcPct val="20000"/>
              </a:spcBef>
              <a:buFont typeface="Arial" pitchFamily="34" charset="0"/>
              <a:buNone/>
            </a:pPr>
            <a:r>
              <a:rPr lang="en-US" altLang="zh-CN" sz="1600" dirty="0">
                <a:latin typeface="微软雅黑" pitchFamily="34" charset="-122"/>
                <a:ea typeface="微软雅黑" pitchFamily="34" charset="-122"/>
              </a:rPr>
              <a:t>32</a:t>
            </a:r>
            <a:r>
              <a:rPr lang="zh-CN" altLang="en-US" sz="1600" dirty="0">
                <a:latin typeface="微软雅黑" pitchFamily="34" charset="-122"/>
                <a:ea typeface="微软雅黑" pitchFamily="34" charset="-122"/>
              </a:rPr>
              <a:t>）自评等。</a:t>
            </a: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1"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8"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3">
                                            <p:txEl>
                                              <p:pRg st="3" end="3"/>
                                            </p:txEl>
                                          </p:spTgt>
                                        </p:tgtEl>
                                        <p:attrNameLst>
                                          <p:attrName>fill.type</p:attrName>
                                        </p:attrNameLst>
                                      </p:cBhvr>
                                      <p:to>
                                        <p:strVal val="solid"/>
                                      </p:to>
                                    </p:set>
                                  </p:childTnLst>
                                </p:cTn>
                              </p:par>
                              <p:par>
                                <p:cTn id="31" presetID="27" presetClass="entr" presetSubtype="0" fill="hold" grpId="0" nodeType="withEffect">
                                  <p:stCondLst>
                                    <p:cond delay="0"/>
                                  </p:stCondLst>
                                  <p:iterate type="lt">
                                    <p:tmPct val="50000"/>
                                  </p:iterate>
                                  <p:childTnLst>
                                    <p:set>
                                      <p:cBhvr>
                                        <p:cTn id="32" dur="1" fill="hold">
                                          <p:stCondLst>
                                            <p:cond delay="0"/>
                                          </p:stCondLst>
                                        </p:cTn>
                                        <p:tgtEl>
                                          <p:spTgt spid="6"/>
                                        </p:tgtEl>
                                        <p:attrNameLst>
                                          <p:attrName>style.visibility</p:attrName>
                                        </p:attrNameLst>
                                      </p:cBhvr>
                                      <p:to>
                                        <p:strVal val="visible"/>
                                      </p:to>
                                    </p:set>
                                    <p:anim calcmode="discrete" valueType="clr">
                                      <p:cBhvr override="childStyle">
                                        <p:cTn id="33"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
                                        </p:tgtEl>
                                        <p:attrNameLst>
                                          <p:attrName>fillcolor</p:attrName>
                                        </p:attrNameLst>
                                      </p:cBhvr>
                                      <p:tavLst>
                                        <p:tav tm="0">
                                          <p:val>
                                            <p:clrVal>
                                              <a:schemeClr val="accent2"/>
                                            </p:clrVal>
                                          </p:val>
                                        </p:tav>
                                        <p:tav tm="50000">
                                          <p:val>
                                            <p:clrVal>
                                              <a:schemeClr val="hlink"/>
                                            </p:clrVal>
                                          </p:val>
                                        </p:tav>
                                      </p:tavLst>
                                    </p:anim>
                                    <p:set>
                                      <p:cBhvr>
                                        <p:cTn id="35"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安全教育和培训</a:t>
            </a:r>
          </a:p>
        </p:txBody>
      </p:sp>
      <p:sp>
        <p:nvSpPr>
          <p:cNvPr id="7" name="矩形 6"/>
          <p:cNvSpPr/>
          <p:nvPr/>
        </p:nvSpPr>
        <p:spPr>
          <a:xfrm>
            <a:off x="3143240" y="4071948"/>
            <a:ext cx="1140728"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02</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35"/>
            <a:ext cx="9144000" cy="3429024"/>
          </a:xfrm>
          <a:prstGeom prst="rect">
            <a:avLst/>
          </a:prstGeom>
          <a:noFill/>
          <a:ln w="9525">
            <a:noFill/>
            <a:miter lim="800000"/>
            <a:headEnd/>
            <a:tailEnd/>
          </a:ln>
          <a:effectLst/>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安全教育和培训</a:t>
            </a:r>
          </a:p>
        </p:txBody>
      </p:sp>
      <p:sp>
        <p:nvSpPr>
          <p:cNvPr id="6" name="TextBox 5"/>
          <p:cNvSpPr txBox="1"/>
          <p:nvPr/>
        </p:nvSpPr>
        <p:spPr>
          <a:xfrm>
            <a:off x="2500298" y="357172"/>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068720"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02</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8" name="圆角矩形 7"/>
          <p:cNvSpPr/>
          <p:nvPr/>
        </p:nvSpPr>
        <p:spPr bwMode="auto">
          <a:xfrm>
            <a:off x="2214546" y="342658"/>
            <a:ext cx="3500462" cy="571504"/>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12" name="五边形 11"/>
          <p:cNvSpPr/>
          <p:nvPr/>
        </p:nvSpPr>
        <p:spPr bwMode="auto">
          <a:xfrm>
            <a:off x="357158" y="414096"/>
            <a:ext cx="1700584" cy="453571"/>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13" name="TextBox 22"/>
          <p:cNvSpPr txBox="1">
            <a:spLocks noChangeArrowheads="1"/>
          </p:cNvSpPr>
          <p:nvPr/>
        </p:nvSpPr>
        <p:spPr bwMode="auto">
          <a:xfrm>
            <a:off x="392464" y="485534"/>
            <a:ext cx="1420433" cy="307975"/>
          </a:xfrm>
          <a:prstGeom prst="rect">
            <a:avLst/>
          </a:prstGeom>
          <a:noFill/>
          <a:ln w="9525">
            <a:noFill/>
            <a:miter lim="800000"/>
            <a:headEnd/>
            <a:tailEnd/>
          </a:ln>
        </p:spPr>
        <p:txBody>
          <a:bodyPr wrap="square">
            <a:spAutoFit/>
          </a:bodyPr>
          <a:lstStyle/>
          <a:p>
            <a:pPr algn="ctr"/>
            <a:r>
              <a:rPr lang="zh-CN" altLang="en-US" sz="1400" b="1" dirty="0">
                <a:solidFill>
                  <a:schemeClr val="bg1"/>
                </a:solidFill>
                <a:latin typeface="微软雅黑" pitchFamily="34" charset="-122"/>
                <a:ea typeface="微软雅黑" pitchFamily="34" charset="-122"/>
              </a:rPr>
              <a:t>培训什么？</a:t>
            </a:r>
          </a:p>
        </p:txBody>
      </p:sp>
      <p:sp>
        <p:nvSpPr>
          <p:cNvPr id="25" name="TextBox 32"/>
          <p:cNvSpPr txBox="1">
            <a:spLocks noChangeArrowheads="1"/>
          </p:cNvSpPr>
          <p:nvPr/>
        </p:nvSpPr>
        <p:spPr bwMode="auto">
          <a:xfrm>
            <a:off x="3000364" y="485534"/>
            <a:ext cx="2357454" cy="338554"/>
          </a:xfrm>
          <a:prstGeom prst="rect">
            <a:avLst/>
          </a:prstGeom>
          <a:noFill/>
          <a:ln w="9525">
            <a:noFill/>
            <a:miter lim="800000"/>
            <a:headEnd/>
            <a:tailEnd/>
          </a:ln>
        </p:spPr>
        <p:txBody>
          <a:bodyPr wrap="square">
            <a:spAutoFit/>
          </a:bodyPr>
          <a:lstStyle/>
          <a:p>
            <a:r>
              <a:rPr lang="zh-CN" altLang="en-US" sz="1600" b="1" dirty="0">
                <a:latin typeface="微软雅黑" pitchFamily="34" charset="-122"/>
                <a:ea typeface="微软雅黑" pitchFamily="34" charset="-122"/>
              </a:rPr>
              <a:t>培训需求的识别和维护</a:t>
            </a:r>
          </a:p>
        </p:txBody>
      </p:sp>
      <p:sp>
        <p:nvSpPr>
          <p:cNvPr id="26" name="椭圆 25"/>
          <p:cNvSpPr/>
          <p:nvPr/>
        </p:nvSpPr>
        <p:spPr bwMode="auto">
          <a:xfrm>
            <a:off x="2872002" y="586000"/>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4" name="圆角矩形 33"/>
          <p:cNvSpPr/>
          <p:nvPr/>
        </p:nvSpPr>
        <p:spPr bwMode="auto">
          <a:xfrm>
            <a:off x="2214546" y="1188796"/>
            <a:ext cx="3500462" cy="571504"/>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35" name="五边形 34"/>
          <p:cNvSpPr/>
          <p:nvPr/>
        </p:nvSpPr>
        <p:spPr bwMode="auto">
          <a:xfrm>
            <a:off x="357158" y="1260234"/>
            <a:ext cx="1700584" cy="453571"/>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6" name="TextBox 22"/>
          <p:cNvSpPr txBox="1">
            <a:spLocks noChangeArrowheads="1"/>
          </p:cNvSpPr>
          <p:nvPr/>
        </p:nvSpPr>
        <p:spPr bwMode="auto">
          <a:xfrm>
            <a:off x="392464" y="1331672"/>
            <a:ext cx="1420433" cy="307777"/>
          </a:xfrm>
          <a:prstGeom prst="rect">
            <a:avLst/>
          </a:prstGeom>
          <a:noFill/>
          <a:ln w="9525">
            <a:noFill/>
            <a:miter lim="800000"/>
            <a:headEnd/>
            <a:tailEnd/>
          </a:ln>
        </p:spPr>
        <p:txBody>
          <a:bodyPr wrap="square">
            <a:spAutoFit/>
          </a:bodyPr>
          <a:lstStyle/>
          <a:p>
            <a:pPr algn="ctr"/>
            <a:r>
              <a:rPr lang="zh-CN" altLang="en-US" sz="1400" b="1" dirty="0">
                <a:solidFill>
                  <a:schemeClr val="bg1"/>
                </a:solidFill>
                <a:latin typeface="微软雅黑" pitchFamily="34" charset="-122"/>
                <a:ea typeface="微软雅黑" pitchFamily="34" charset="-122"/>
              </a:rPr>
              <a:t>什么时候培训？</a:t>
            </a:r>
          </a:p>
        </p:txBody>
      </p:sp>
      <p:sp>
        <p:nvSpPr>
          <p:cNvPr id="37" name="TextBox 32"/>
          <p:cNvSpPr txBox="1">
            <a:spLocks noChangeArrowheads="1"/>
          </p:cNvSpPr>
          <p:nvPr/>
        </p:nvSpPr>
        <p:spPr bwMode="auto">
          <a:xfrm>
            <a:off x="3000364" y="1331672"/>
            <a:ext cx="2146300"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培训计划</a:t>
            </a:r>
          </a:p>
        </p:txBody>
      </p:sp>
      <p:sp>
        <p:nvSpPr>
          <p:cNvPr id="38" name="椭圆 37"/>
          <p:cNvSpPr/>
          <p:nvPr/>
        </p:nvSpPr>
        <p:spPr bwMode="auto">
          <a:xfrm>
            <a:off x="2872002" y="1432138"/>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39" name="圆角矩形 38"/>
          <p:cNvSpPr/>
          <p:nvPr/>
        </p:nvSpPr>
        <p:spPr bwMode="auto">
          <a:xfrm>
            <a:off x="2214546" y="2031538"/>
            <a:ext cx="3500462" cy="571504"/>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0" name="五边形 39"/>
          <p:cNvSpPr/>
          <p:nvPr/>
        </p:nvSpPr>
        <p:spPr bwMode="auto">
          <a:xfrm>
            <a:off x="357158" y="2102976"/>
            <a:ext cx="1700584" cy="453571"/>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41" name="TextBox 22"/>
          <p:cNvSpPr txBox="1">
            <a:spLocks noChangeArrowheads="1"/>
          </p:cNvSpPr>
          <p:nvPr/>
        </p:nvSpPr>
        <p:spPr bwMode="auto">
          <a:xfrm>
            <a:off x="392464" y="2174414"/>
            <a:ext cx="1420433" cy="307975"/>
          </a:xfrm>
          <a:prstGeom prst="rect">
            <a:avLst/>
          </a:prstGeom>
          <a:noFill/>
          <a:ln w="9525">
            <a:noFill/>
            <a:miter lim="800000"/>
            <a:headEnd/>
            <a:tailEnd/>
          </a:ln>
        </p:spPr>
        <p:txBody>
          <a:bodyPr wrap="square">
            <a:spAutoFit/>
          </a:bodyPr>
          <a:lstStyle/>
          <a:p>
            <a:pPr algn="ctr"/>
            <a:r>
              <a:rPr lang="zh-CN" altLang="en-US" sz="1400" b="1" dirty="0">
                <a:solidFill>
                  <a:schemeClr val="bg1"/>
                </a:solidFill>
                <a:latin typeface="微软雅黑" pitchFamily="34" charset="-122"/>
                <a:ea typeface="微软雅黑" pitchFamily="34" charset="-122"/>
              </a:rPr>
              <a:t>怎么培训？</a:t>
            </a:r>
          </a:p>
        </p:txBody>
      </p:sp>
      <p:sp>
        <p:nvSpPr>
          <p:cNvPr id="42" name="TextBox 32"/>
          <p:cNvSpPr txBox="1">
            <a:spLocks noChangeArrowheads="1"/>
          </p:cNvSpPr>
          <p:nvPr/>
        </p:nvSpPr>
        <p:spPr bwMode="auto">
          <a:xfrm>
            <a:off x="3000364" y="2174414"/>
            <a:ext cx="2146300"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培训实施</a:t>
            </a:r>
          </a:p>
        </p:txBody>
      </p:sp>
      <p:sp>
        <p:nvSpPr>
          <p:cNvPr id="43" name="椭圆 42"/>
          <p:cNvSpPr/>
          <p:nvPr/>
        </p:nvSpPr>
        <p:spPr bwMode="auto">
          <a:xfrm>
            <a:off x="2872002" y="2274880"/>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44" name="圆角矩形 43"/>
          <p:cNvSpPr/>
          <p:nvPr/>
        </p:nvSpPr>
        <p:spPr bwMode="auto">
          <a:xfrm>
            <a:off x="2214546" y="2928940"/>
            <a:ext cx="3500462" cy="571504"/>
          </a:xfrm>
          <a:prstGeom prst="roundRect">
            <a:avLst>
              <a:gd name="adj" fmla="val 9992"/>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5" name="五边形 44"/>
          <p:cNvSpPr/>
          <p:nvPr/>
        </p:nvSpPr>
        <p:spPr bwMode="auto">
          <a:xfrm>
            <a:off x="357158" y="3000378"/>
            <a:ext cx="1700584" cy="453571"/>
          </a:xfrm>
          <a:prstGeom prst="homePlat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46" name="TextBox 22"/>
          <p:cNvSpPr txBox="1">
            <a:spLocks noChangeArrowheads="1"/>
          </p:cNvSpPr>
          <p:nvPr/>
        </p:nvSpPr>
        <p:spPr bwMode="auto">
          <a:xfrm>
            <a:off x="392464" y="3071816"/>
            <a:ext cx="1420433" cy="307975"/>
          </a:xfrm>
          <a:prstGeom prst="rect">
            <a:avLst/>
          </a:prstGeom>
          <a:noFill/>
          <a:ln w="9525">
            <a:noFill/>
            <a:miter lim="800000"/>
            <a:headEnd/>
            <a:tailEnd/>
          </a:ln>
        </p:spPr>
        <p:txBody>
          <a:bodyPr wrap="square">
            <a:spAutoFit/>
          </a:bodyPr>
          <a:lstStyle/>
          <a:p>
            <a:pPr algn="ctr"/>
            <a:r>
              <a:rPr lang="zh-CN" altLang="en-US" sz="1400" b="1" dirty="0">
                <a:solidFill>
                  <a:schemeClr val="bg1"/>
                </a:solidFill>
                <a:latin typeface="微软雅黑" pitchFamily="34" charset="-122"/>
                <a:ea typeface="微软雅黑" pitchFamily="34" charset="-122"/>
              </a:rPr>
              <a:t>培训的怎么样？</a:t>
            </a:r>
          </a:p>
        </p:txBody>
      </p:sp>
      <p:sp>
        <p:nvSpPr>
          <p:cNvPr id="47" name="TextBox 32"/>
          <p:cNvSpPr txBox="1">
            <a:spLocks noChangeArrowheads="1"/>
          </p:cNvSpPr>
          <p:nvPr/>
        </p:nvSpPr>
        <p:spPr bwMode="auto">
          <a:xfrm>
            <a:off x="3000364" y="3071816"/>
            <a:ext cx="2146300" cy="338554"/>
          </a:xfrm>
          <a:prstGeom prst="rect">
            <a:avLst/>
          </a:prstGeom>
          <a:noFill/>
          <a:ln w="9525">
            <a:noFill/>
            <a:miter lim="800000"/>
            <a:headEnd/>
            <a:tailEnd/>
          </a:ln>
        </p:spPr>
        <p:txBody>
          <a:bodyPr>
            <a:spAutoFit/>
          </a:bodyPr>
          <a:lstStyle/>
          <a:p>
            <a:r>
              <a:rPr lang="zh-CN" altLang="en-US" sz="1600" b="1" dirty="0">
                <a:latin typeface="微软雅黑" pitchFamily="34" charset="-122"/>
                <a:ea typeface="微软雅黑" pitchFamily="34" charset="-122"/>
              </a:rPr>
              <a:t>培训效果评估</a:t>
            </a:r>
          </a:p>
        </p:txBody>
      </p:sp>
      <p:sp>
        <p:nvSpPr>
          <p:cNvPr id="48" name="椭圆 47"/>
          <p:cNvSpPr/>
          <p:nvPr/>
        </p:nvSpPr>
        <p:spPr bwMode="auto">
          <a:xfrm>
            <a:off x="2872002" y="3172282"/>
            <a:ext cx="111922" cy="116174"/>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w="101600" prst="convex"/>
            <a:bevelB w="0" h="6350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buFont typeface="Wingdings" pitchFamily="2" charset="2"/>
              <a:buChar char="u"/>
              <a:defRPr/>
            </a:pPr>
            <a:endParaRPr lang="zh-CN" altLang="en-US" sz="1600" b="1" dirty="0">
              <a:solidFill>
                <a:schemeClr val="bg1"/>
              </a:solidFill>
              <a:latin typeface="微软雅黑" pitchFamily="34" charset="-122"/>
              <a:ea typeface="微软雅黑" pitchFamily="34" charset="-122"/>
            </a:endParaRPr>
          </a:p>
        </p:txBody>
      </p:sp>
      <p:sp>
        <p:nvSpPr>
          <p:cNvPr id="49" name="右大括号 48"/>
          <p:cNvSpPr/>
          <p:nvPr/>
        </p:nvSpPr>
        <p:spPr>
          <a:xfrm>
            <a:off x="5786446" y="571486"/>
            <a:ext cx="571504" cy="2714644"/>
          </a:xfrm>
          <a:prstGeom prst="righ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16" y="785800"/>
            <a:ext cx="1470457" cy="18827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0" name="TextBox 49"/>
          <p:cNvSpPr txBox="1"/>
          <p:nvPr/>
        </p:nvSpPr>
        <p:spPr>
          <a:xfrm>
            <a:off x="6815606" y="2741390"/>
            <a:ext cx="1571636" cy="369332"/>
          </a:xfrm>
          <a:prstGeom prst="rect">
            <a:avLst/>
          </a:prstGeom>
          <a:noFill/>
        </p:spPr>
        <p:txBody>
          <a:bodyPr wrap="square" rtlCol="0">
            <a:spAutoFit/>
          </a:bodyPr>
          <a:lstStyle/>
          <a:p>
            <a:r>
              <a:rPr lang="zh-CN" altLang="en-US" b="1" dirty="0">
                <a:solidFill>
                  <a:srgbClr val="0070C0"/>
                </a:solidFill>
                <a:latin typeface="微软雅黑" pitchFamily="34" charset="-122"/>
                <a:ea typeface="微软雅黑" pitchFamily="34" charset="-122"/>
              </a:rPr>
              <a:t>培训记录存档</a:t>
            </a:r>
          </a:p>
        </p:txBody>
      </p:sp>
      <p:sp>
        <p:nvSpPr>
          <p:cNvPr id="51" name="下箭头 50"/>
          <p:cNvSpPr/>
          <p:nvPr/>
        </p:nvSpPr>
        <p:spPr>
          <a:xfrm>
            <a:off x="3828592" y="928676"/>
            <a:ext cx="142876" cy="21431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下箭头 53"/>
          <p:cNvSpPr/>
          <p:nvPr/>
        </p:nvSpPr>
        <p:spPr>
          <a:xfrm>
            <a:off x="3800696" y="1785932"/>
            <a:ext cx="142876" cy="21431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下箭头 54"/>
          <p:cNvSpPr/>
          <p:nvPr/>
        </p:nvSpPr>
        <p:spPr>
          <a:xfrm>
            <a:off x="3786182" y="2714626"/>
            <a:ext cx="142876" cy="21431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1" name="图片 3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500"/>
                                        <p:tgtEl>
                                          <p:spTgt spid="4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500"/>
                                        <p:tgtEl>
                                          <p:spTgt spid="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left)">
                                      <p:cBhvr>
                                        <p:cTn id="72" dur="500"/>
                                        <p:tgtEl>
                                          <p:spTgt spid="44"/>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left)">
                                      <p:cBhvr>
                                        <p:cTn id="78" dur="500"/>
                                        <p:tgtEl>
                                          <p:spTgt spid="4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up)">
                                      <p:cBhvr>
                                        <p:cTn id="83" dur="500"/>
                                        <p:tgtEl>
                                          <p:spTgt spid="5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up)">
                                      <p:cBhvr>
                                        <p:cTn id="88" dur="500"/>
                                        <p:tgtEl>
                                          <p:spTgt spid="5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wipe(up)">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left)">
                                      <p:cBhvr>
                                        <p:cTn id="98" dur="500"/>
                                        <p:tgtEl>
                                          <p:spTgt spid="4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2000"/>
                                        <p:tgtEl>
                                          <p:spTgt spid="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fade">
                                      <p:cBhvr>
                                        <p:cTn id="106"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25" grpId="0"/>
      <p:bldP spid="26" grpId="0" animBg="1"/>
      <p:bldP spid="34" grpId="0" animBg="1"/>
      <p:bldP spid="35" grpId="0" animBg="1"/>
      <p:bldP spid="36" grpId="0"/>
      <p:bldP spid="37" grpId="0"/>
      <p:bldP spid="38" grpId="0" animBg="1"/>
      <p:bldP spid="39" grpId="0" animBg="1"/>
      <p:bldP spid="40" grpId="0" animBg="1"/>
      <p:bldP spid="41" grpId="0"/>
      <p:bldP spid="42" grpId="0"/>
      <p:bldP spid="43" grpId="0" animBg="1"/>
      <p:bldP spid="44" grpId="0" animBg="1"/>
      <p:bldP spid="45" grpId="0" animBg="1"/>
      <p:bldP spid="46" grpId="0"/>
      <p:bldP spid="47" grpId="0"/>
      <p:bldP spid="48" grpId="0" animBg="1"/>
      <p:bldP spid="49" grpId="0" animBg="1"/>
      <p:bldP spid="50" grpId="0"/>
      <p:bldP spid="51" grpId="0" animBg="1"/>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安全生产投入</a:t>
            </a:r>
          </a:p>
        </p:txBody>
      </p:sp>
      <p:sp>
        <p:nvSpPr>
          <p:cNvPr id="7" name="矩形 6"/>
          <p:cNvSpPr/>
          <p:nvPr/>
        </p:nvSpPr>
        <p:spPr>
          <a:xfrm>
            <a:off x="3143240" y="4071948"/>
            <a:ext cx="1068720"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03</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11" name="矩形 10"/>
          <p:cNvSpPr/>
          <p:nvPr/>
        </p:nvSpPr>
        <p:spPr>
          <a:xfrm>
            <a:off x="2428860" y="214296"/>
            <a:ext cx="7286644" cy="3561681"/>
          </a:xfrm>
          <a:prstGeom prst="rect">
            <a:avLst/>
          </a:prstGeom>
        </p:spPr>
        <p:txBody>
          <a:bodyPr wrap="square">
            <a:spAutoFit/>
          </a:bodyPr>
          <a:lstStyle/>
          <a:p>
            <a:pPr>
              <a:lnSpc>
                <a:spcPts val="1500"/>
              </a:lnSpc>
              <a:buFont typeface="Wingdings" pitchFamily="2" charset="2"/>
              <a:buChar char="Ø"/>
            </a:pPr>
            <a:r>
              <a:rPr lang="zh-CN" altLang="en-US" dirty="0">
                <a:latin typeface="微软雅黑" pitchFamily="34" charset="-122"/>
                <a:ea typeface="微软雅黑" pitchFamily="34" charset="-122"/>
              </a:rPr>
              <a:t>安全设备、设施的购置、维护、检测费用；</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安全生产教育培训和配备劳动防护用品；</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安全评价，重大危险源监控，事故隐患评估和整改；</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职业危害防治，职业危险因素检测，监测和职业健康体检；</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安全研发措施和隐患整治费用；</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配备应急救援器材、设备和劳动保护用品费用；</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消防器材的配置和检修；</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安全标志及标识；</a:t>
            </a:r>
          </a:p>
          <a:p>
            <a:pPr>
              <a:lnSpc>
                <a:spcPts val="1500"/>
              </a:lnSpc>
            </a:pPr>
            <a:r>
              <a:rPr lang="zh-CN" altLang="en-US" dirty="0">
                <a:latin typeface="微软雅黑" pitchFamily="34" charset="-122"/>
                <a:ea typeface="微软雅黑" pitchFamily="34" charset="-122"/>
              </a:rPr>
              <a:t>  </a:t>
            </a:r>
          </a:p>
          <a:p>
            <a:pPr>
              <a:lnSpc>
                <a:spcPts val="1500"/>
              </a:lnSpc>
              <a:buFont typeface="Wingdings" pitchFamily="2" charset="2"/>
              <a:buChar char="Ø"/>
            </a:pPr>
            <a:r>
              <a:rPr lang="zh-CN" altLang="en-US" dirty="0">
                <a:latin typeface="微软雅黑" pitchFamily="34" charset="-122"/>
                <a:ea typeface="微软雅黑" pitchFamily="34" charset="-122"/>
              </a:rPr>
              <a:t>其他与安全生产直接相关的物品或活动。</a:t>
            </a:r>
          </a:p>
          <a:p>
            <a:pPr>
              <a:lnSpc>
                <a:spcPts val="1500"/>
              </a:lnSpc>
            </a:pPr>
            <a:r>
              <a:rPr lang="zh-CN" altLang="en-US" dirty="0">
                <a:latin typeface="微软雅黑" pitchFamily="34" charset="-122"/>
                <a:ea typeface="微软雅黑" pitchFamily="34" charset="-122"/>
              </a:rPr>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61" y="214296"/>
            <a:ext cx="2381219" cy="2859782"/>
          </a:xfrm>
          <a:prstGeom prst="rect">
            <a:avLst/>
          </a:prstGeom>
          <a:noFill/>
          <a:ln w="9525">
            <a:noFill/>
            <a:miter lim="800000"/>
            <a:headEnd/>
            <a:tailEnd/>
          </a:ln>
          <a:effectLst/>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安全检查隐患治理</a:t>
            </a:r>
          </a:p>
        </p:txBody>
      </p:sp>
      <p:sp>
        <p:nvSpPr>
          <p:cNvPr id="6" name="TextBox 5"/>
          <p:cNvSpPr txBox="1"/>
          <p:nvPr/>
        </p:nvSpPr>
        <p:spPr>
          <a:xfrm>
            <a:off x="3357554" y="514340"/>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069982"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04</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
        <p:nvSpPr>
          <p:cNvPr id="8" name="AutoShape 3"/>
          <p:cNvSpPr>
            <a:spLocks noChangeArrowheads="1"/>
          </p:cNvSpPr>
          <p:nvPr/>
        </p:nvSpPr>
        <p:spPr bwMode="auto">
          <a:xfrm>
            <a:off x="6572264" y="1857370"/>
            <a:ext cx="2071702" cy="1347791"/>
          </a:xfrm>
          <a:prstGeom prst="roundRect">
            <a:avLst>
              <a:gd name="adj" fmla="val 16667"/>
            </a:avLst>
          </a:prstGeom>
          <a:noFill/>
          <a:ln w="38100">
            <a:solidFill>
              <a:schemeClr val="tx1"/>
            </a:solidFill>
            <a:round/>
            <a:headEnd/>
            <a:tailEnd/>
          </a:ln>
        </p:spPr>
        <p:txBody>
          <a:bodyPr wrap="none" anchor="ctr"/>
          <a:lstStyle/>
          <a:p>
            <a:pPr algn="ctr"/>
            <a:endParaRPr lang="zh-CN" altLang="en-US">
              <a:latin typeface="Verdana" pitchFamily="34" charset="0"/>
              <a:ea typeface="宋体" pitchFamily="2" charset="-122"/>
            </a:endParaRPr>
          </a:p>
        </p:txBody>
      </p:sp>
      <p:sp>
        <p:nvSpPr>
          <p:cNvPr id="9" name="AutoShape 4"/>
          <p:cNvSpPr>
            <a:spLocks noChangeArrowheads="1"/>
          </p:cNvSpPr>
          <p:nvPr/>
        </p:nvSpPr>
        <p:spPr bwMode="auto">
          <a:xfrm>
            <a:off x="2428860" y="1881193"/>
            <a:ext cx="2024074" cy="1419229"/>
          </a:xfrm>
          <a:prstGeom prst="roundRect">
            <a:avLst>
              <a:gd name="adj" fmla="val 16667"/>
            </a:avLst>
          </a:prstGeom>
          <a:noFill/>
          <a:ln w="38100">
            <a:solidFill>
              <a:schemeClr val="tx1"/>
            </a:solidFill>
            <a:round/>
            <a:headEnd/>
            <a:tailEnd/>
          </a:ln>
        </p:spPr>
        <p:txBody>
          <a:bodyPr wrap="none" anchor="ctr"/>
          <a:lstStyle/>
          <a:p>
            <a:pPr algn="ctr"/>
            <a:endParaRPr lang="zh-CN" altLang="en-US">
              <a:latin typeface="Verdana" pitchFamily="34" charset="0"/>
              <a:ea typeface="宋体" pitchFamily="2" charset="-122"/>
            </a:endParaRPr>
          </a:p>
        </p:txBody>
      </p:sp>
      <p:sp>
        <p:nvSpPr>
          <p:cNvPr id="10" name="Text Box 5"/>
          <p:cNvSpPr txBox="1">
            <a:spLocks noChangeArrowheads="1"/>
          </p:cNvSpPr>
          <p:nvPr/>
        </p:nvSpPr>
        <p:spPr bwMode="auto">
          <a:xfrm>
            <a:off x="2428860" y="2137474"/>
            <a:ext cx="2038350" cy="1077218"/>
          </a:xfrm>
          <a:prstGeom prst="rect">
            <a:avLst/>
          </a:prstGeom>
          <a:noFill/>
          <a:ln w="9525">
            <a:noFill/>
            <a:miter lim="800000"/>
            <a:headEnd/>
            <a:tailEnd/>
          </a:ln>
        </p:spPr>
        <p:txBody>
          <a:bodyPr>
            <a:spAutoFit/>
          </a:bodyPr>
          <a:lstStyle/>
          <a:p>
            <a:pPr algn="ctr"/>
            <a:r>
              <a:rPr lang="zh-CN" altLang="en-US" sz="3200" dirty="0">
                <a:latin typeface="楷体" pitchFamily="49" charset="-122"/>
                <a:ea typeface="楷体" pitchFamily="49" charset="-122"/>
              </a:rPr>
              <a:t>基础隐患</a:t>
            </a:r>
            <a:r>
              <a:rPr lang="en-US" altLang="zh-CN" sz="3200" dirty="0">
                <a:latin typeface="楷体" pitchFamily="49" charset="-122"/>
                <a:ea typeface="楷体" pitchFamily="49" charset="-122"/>
              </a:rPr>
              <a:t>  </a:t>
            </a:r>
            <a:r>
              <a:rPr lang="en-US" altLang="zh-CN" sz="3200" b="1" dirty="0">
                <a:solidFill>
                  <a:srgbClr val="B40000"/>
                </a:solidFill>
                <a:latin typeface="楷体" pitchFamily="49" charset="-122"/>
                <a:ea typeface="楷体" pitchFamily="49" charset="-122"/>
              </a:rPr>
              <a:t>13</a:t>
            </a:r>
          </a:p>
        </p:txBody>
      </p:sp>
      <p:sp>
        <p:nvSpPr>
          <p:cNvPr id="11" name="未知"/>
          <p:cNvSpPr>
            <a:spLocks/>
          </p:cNvSpPr>
          <p:nvPr/>
        </p:nvSpPr>
        <p:spPr bwMode="auto">
          <a:xfrm>
            <a:off x="4246559" y="1784356"/>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9525">
            <a:noFill/>
            <a:round/>
            <a:headEnd/>
            <a:tailEnd/>
          </a:ln>
        </p:spPr>
        <p:txBody>
          <a:bodyPr/>
          <a:lstStyle/>
          <a:p>
            <a:pPr eaLnBrk="1" latinLnBrk="1" hangingPunct="1">
              <a:defRPr/>
            </a:pPr>
            <a:endParaRPr lang="zh-CN" altLang="en-US"/>
          </a:p>
        </p:txBody>
      </p:sp>
      <p:sp>
        <p:nvSpPr>
          <p:cNvPr id="12" name="AutoShape 7"/>
          <p:cNvSpPr>
            <a:spLocks noChangeAspect="1" noChangeArrowheads="1" noTextEdit="1"/>
          </p:cNvSpPr>
          <p:nvPr/>
        </p:nvSpPr>
        <p:spPr bwMode="auto">
          <a:xfrm flipH="1">
            <a:off x="5892797" y="1781181"/>
            <a:ext cx="909637" cy="1244600"/>
          </a:xfrm>
          <a:prstGeom prst="rect">
            <a:avLst/>
          </a:prstGeom>
          <a:noFill/>
          <a:ln w="9525">
            <a:noFill/>
            <a:miter lim="800000"/>
            <a:headEnd/>
            <a:tailEnd/>
          </a:ln>
        </p:spPr>
        <p:txBody>
          <a:bodyPr/>
          <a:lstStyle/>
          <a:p>
            <a:endParaRPr lang="zh-CN" altLang="en-US"/>
          </a:p>
        </p:txBody>
      </p:sp>
      <p:sp>
        <p:nvSpPr>
          <p:cNvPr id="13" name="未知"/>
          <p:cNvSpPr>
            <a:spLocks/>
          </p:cNvSpPr>
          <p:nvPr/>
        </p:nvSpPr>
        <p:spPr bwMode="auto">
          <a:xfrm flipH="1">
            <a:off x="5899147" y="1784356"/>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9525">
            <a:noFill/>
            <a:round/>
            <a:headEnd/>
            <a:tailEnd/>
          </a:ln>
        </p:spPr>
        <p:txBody>
          <a:bodyPr/>
          <a:lstStyle/>
          <a:p>
            <a:pPr eaLnBrk="1" latinLnBrk="1" hangingPunct="1">
              <a:defRPr/>
            </a:pPr>
            <a:endParaRPr lang="zh-CN" altLang="en-US"/>
          </a:p>
        </p:txBody>
      </p:sp>
      <p:grpSp>
        <p:nvGrpSpPr>
          <p:cNvPr id="14" name="Group 9"/>
          <p:cNvGrpSpPr>
            <a:grpSpLocks/>
          </p:cNvGrpSpPr>
          <p:nvPr/>
        </p:nvGrpSpPr>
        <p:grpSpPr bwMode="auto">
          <a:xfrm>
            <a:off x="4071934" y="157168"/>
            <a:ext cx="2998788" cy="1601788"/>
            <a:chOff x="0" y="0"/>
            <a:chExt cx="1889" cy="1009"/>
          </a:xfrm>
        </p:grpSpPr>
        <p:grpSp>
          <p:nvGrpSpPr>
            <p:cNvPr id="15" name="Group 10"/>
            <p:cNvGrpSpPr>
              <a:grpSpLocks/>
            </p:cNvGrpSpPr>
            <p:nvPr/>
          </p:nvGrpSpPr>
          <p:grpSpPr bwMode="auto">
            <a:xfrm>
              <a:off x="0" y="90"/>
              <a:ext cx="1889" cy="919"/>
              <a:chOff x="0" y="0"/>
              <a:chExt cx="1926" cy="937"/>
            </a:xfrm>
          </p:grpSpPr>
          <p:sp>
            <p:nvSpPr>
              <p:cNvPr id="20" name="Oval 11"/>
              <p:cNvSpPr>
                <a:spLocks noChangeArrowheads="1"/>
              </p:cNvSpPr>
              <p:nvPr/>
            </p:nvSpPr>
            <p:spPr bwMode="auto">
              <a:xfrm>
                <a:off x="21" y="30"/>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eaLnBrk="1" latinLnBrk="1" hangingPunct="1">
                  <a:defRPr/>
                </a:pPr>
                <a:endParaRPr lang="zh-CN" altLang="en-US"/>
              </a:p>
            </p:txBody>
          </p:sp>
          <p:sp>
            <p:nvSpPr>
              <p:cNvPr id="21" name="Oval 12"/>
              <p:cNvSpPr>
                <a:spLocks noChangeArrowheads="1"/>
              </p:cNvSpPr>
              <p:nvPr/>
            </p:nvSpPr>
            <p:spPr bwMode="auto">
              <a:xfrm>
                <a:off x="0" y="0"/>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eaLnBrk="1" latinLnBrk="1" hangingPunct="1">
                  <a:defRPr/>
                </a:pPr>
                <a:endParaRPr lang="zh-CN" altLang="en-US"/>
              </a:p>
            </p:txBody>
          </p:sp>
        </p:grpSp>
        <p:sp>
          <p:nvSpPr>
            <p:cNvPr id="16" name="Oval 13"/>
            <p:cNvSpPr>
              <a:spLocks noChangeArrowheads="1"/>
            </p:cNvSpPr>
            <p:nvPr/>
          </p:nvSpPr>
          <p:spPr bwMode="auto">
            <a:xfrm>
              <a:off x="89" y="0"/>
              <a:ext cx="1691" cy="845"/>
            </a:xfrm>
            <a:prstGeom prst="ellipse">
              <a:avLst/>
            </a:prstGeom>
            <a:gradFill rotWithShape="1">
              <a:gsLst>
                <a:gs pos="0">
                  <a:schemeClr val="accent1">
                    <a:gamma/>
                    <a:shade val="46275"/>
                    <a:invGamma/>
                  </a:schemeClr>
                </a:gs>
                <a:gs pos="100000">
                  <a:schemeClr val="accent1"/>
                </a:gs>
              </a:gsLst>
              <a:lin ang="2700000" scaled="1"/>
            </a:gradFill>
            <a:ln w="9525">
              <a:noFill/>
              <a:round/>
              <a:headEnd/>
              <a:tailEnd/>
            </a:ln>
            <a:effectLst/>
          </p:spPr>
          <p:txBody>
            <a:bodyPr vert="eaVert" wrap="none" anchor="ctr"/>
            <a:lstStyle/>
            <a:p>
              <a:pPr eaLnBrk="1" latinLnBrk="1" hangingPunct="1">
                <a:defRPr/>
              </a:pPr>
              <a:endParaRPr lang="zh-CN" altLang="en-US"/>
            </a:p>
          </p:txBody>
        </p:sp>
        <p:sp>
          <p:nvSpPr>
            <p:cNvPr id="17" name="Oval 14"/>
            <p:cNvSpPr>
              <a:spLocks noChangeArrowheads="1"/>
            </p:cNvSpPr>
            <p:nvPr/>
          </p:nvSpPr>
          <p:spPr bwMode="auto">
            <a:xfrm>
              <a:off x="111" y="5"/>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noFill/>
              <a:round/>
              <a:headEnd/>
              <a:tailEnd/>
            </a:ln>
            <a:effectLst/>
          </p:spPr>
          <p:txBody>
            <a:bodyPr vert="eaVert" wrap="none" anchor="ctr"/>
            <a:lstStyle/>
            <a:p>
              <a:pPr eaLnBrk="1" latinLnBrk="1" hangingPunct="1">
                <a:defRPr/>
              </a:pPr>
              <a:endParaRPr lang="zh-CN" altLang="en-US"/>
            </a:p>
          </p:txBody>
        </p:sp>
        <p:sp>
          <p:nvSpPr>
            <p:cNvPr id="18" name="Oval 15"/>
            <p:cNvSpPr>
              <a:spLocks noChangeArrowheads="1"/>
            </p:cNvSpPr>
            <p:nvPr/>
          </p:nvSpPr>
          <p:spPr bwMode="auto">
            <a:xfrm>
              <a:off x="128" y="13"/>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noFill/>
              <a:round/>
              <a:headEnd/>
              <a:tailEnd/>
            </a:ln>
            <a:effectLst/>
          </p:spPr>
          <p:txBody>
            <a:bodyPr vert="eaVert" wrap="none" anchor="ctr"/>
            <a:lstStyle/>
            <a:p>
              <a:pPr eaLnBrk="1" latinLnBrk="1" hangingPunct="1">
                <a:defRPr/>
              </a:pPr>
              <a:endParaRPr lang="zh-CN" altLang="en-US"/>
            </a:p>
          </p:txBody>
        </p:sp>
        <p:sp>
          <p:nvSpPr>
            <p:cNvPr id="19" name="Oval 16"/>
            <p:cNvSpPr>
              <a:spLocks noChangeArrowheads="1"/>
            </p:cNvSpPr>
            <p:nvPr/>
          </p:nvSpPr>
          <p:spPr bwMode="auto">
            <a:xfrm>
              <a:off x="211" y="30"/>
              <a:ext cx="1382" cy="624"/>
            </a:xfrm>
            <a:prstGeom prst="ellipse">
              <a:avLst/>
            </a:prstGeom>
            <a:gradFill rotWithShape="1">
              <a:gsLst>
                <a:gs pos="0">
                  <a:schemeClr val="accent1">
                    <a:gamma/>
                    <a:tint val="0"/>
                    <a:invGamma/>
                  </a:schemeClr>
                </a:gs>
                <a:gs pos="100000">
                  <a:schemeClr val="accent1">
                    <a:alpha val="37999"/>
                  </a:schemeClr>
                </a:gs>
              </a:gsLst>
              <a:lin ang="2700000" scaled="1"/>
            </a:gradFill>
            <a:ln w="9525">
              <a:noFill/>
              <a:round/>
              <a:headEnd/>
              <a:tailEnd/>
            </a:ln>
            <a:effectLst/>
          </p:spPr>
          <p:txBody>
            <a:bodyPr vert="eaVert" wrap="none" anchor="ctr"/>
            <a:lstStyle/>
            <a:p>
              <a:pPr eaLnBrk="1" latinLnBrk="1" hangingPunct="1">
                <a:defRPr/>
              </a:pPr>
              <a:endParaRPr lang="zh-CN" altLang="en-US"/>
            </a:p>
          </p:txBody>
        </p:sp>
      </p:grpSp>
      <p:sp>
        <p:nvSpPr>
          <p:cNvPr id="22" name="Text Box 17"/>
          <p:cNvSpPr txBox="1">
            <a:spLocks noChangeArrowheads="1"/>
          </p:cNvSpPr>
          <p:nvPr/>
        </p:nvSpPr>
        <p:spPr bwMode="auto">
          <a:xfrm>
            <a:off x="4730581" y="428610"/>
            <a:ext cx="1627369" cy="523220"/>
          </a:xfrm>
          <a:prstGeom prst="rect">
            <a:avLst/>
          </a:prstGeom>
          <a:noFill/>
          <a:ln w="9525">
            <a:noFill/>
            <a:miter lim="800000"/>
            <a:headEnd/>
            <a:tailEnd/>
          </a:ln>
        </p:spPr>
        <p:txBody>
          <a:bodyPr wrap="none">
            <a:spAutoFit/>
          </a:bodyPr>
          <a:lstStyle/>
          <a:p>
            <a:pPr algn="ctr"/>
            <a:r>
              <a:rPr lang="zh-CN" altLang="en-US" sz="2800" b="1"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rPr>
              <a:t>隐患分类</a:t>
            </a:r>
            <a:endParaRPr lang="en-US" altLang="zh-CN" sz="2800" dirty="0">
              <a:solidFill>
                <a:srgbClr val="FFFF00"/>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23" name="Text Box 18"/>
          <p:cNvSpPr txBox="1">
            <a:spLocks noChangeArrowheads="1"/>
          </p:cNvSpPr>
          <p:nvPr/>
        </p:nvSpPr>
        <p:spPr bwMode="auto">
          <a:xfrm>
            <a:off x="6715140" y="2066036"/>
            <a:ext cx="2038350" cy="1077218"/>
          </a:xfrm>
          <a:prstGeom prst="rect">
            <a:avLst/>
          </a:prstGeom>
          <a:noFill/>
          <a:ln w="9525">
            <a:noFill/>
            <a:miter lim="800000"/>
            <a:headEnd/>
            <a:tailEnd/>
          </a:ln>
        </p:spPr>
        <p:txBody>
          <a:bodyPr>
            <a:spAutoFit/>
          </a:bodyPr>
          <a:lstStyle/>
          <a:p>
            <a:pPr algn="ctr" eaLnBrk="1" hangingPunct="1"/>
            <a:r>
              <a:rPr lang="zh-CN" altLang="en-US" sz="3200" dirty="0">
                <a:latin typeface="楷体" pitchFamily="49" charset="-122"/>
                <a:ea typeface="楷体" pitchFamily="49" charset="-122"/>
              </a:rPr>
              <a:t>现场隐患</a:t>
            </a:r>
            <a:endParaRPr lang="en-US" altLang="zh-CN" sz="3200" dirty="0">
              <a:latin typeface="楷体" pitchFamily="49" charset="-122"/>
              <a:ea typeface="楷体" pitchFamily="49" charset="-122"/>
            </a:endParaRPr>
          </a:p>
          <a:p>
            <a:pPr algn="ctr" eaLnBrk="1" hangingPunct="1"/>
            <a:r>
              <a:rPr lang="en-US" altLang="zh-CN" sz="3200" b="1" dirty="0">
                <a:solidFill>
                  <a:srgbClr val="B40000"/>
                </a:solidFill>
                <a:latin typeface="楷体" pitchFamily="49" charset="-122"/>
                <a:ea typeface="楷体" pitchFamily="49" charset="-122"/>
              </a:rPr>
              <a:t>11</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51" y="272698"/>
            <a:ext cx="2695575" cy="14001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par>
                                <p:cTn id="25" presetID="22" presetClass="entr" presetSubtype="1" fill="hold" grpId="0" nodeType="withEffect" nodePh="1">
                                  <p:stCondLst>
                                    <p:cond delay="0"/>
                                  </p:stCondLst>
                                  <p:endCondLst>
                                    <p:cond evt="begin" delay="0">
                                      <p:tn val="25"/>
                                    </p:cond>
                                  </p:end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up)">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P spid="12" grpId="0"/>
      <p:bldP spid="13" grpId="0" animBg="1"/>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714362"/>
            <a:ext cx="8229600" cy="2300293"/>
          </a:xfrm>
        </p:spPr>
        <p:txBody>
          <a:bodyPr>
            <a:normAutofit fontScale="92500" lnSpcReduction="20000"/>
          </a:bodyPr>
          <a:lstStyle/>
          <a:p>
            <a:pPr>
              <a:lnSpc>
                <a:spcPct val="150000"/>
              </a:lnSpc>
              <a:buFont typeface="Wingdings" pitchFamily="2" charset="2"/>
              <a:buChar char="Ø"/>
            </a:pPr>
            <a:r>
              <a:rPr lang="zh-CN" altLang="en-US" sz="2400" dirty="0">
                <a:latin typeface="微软雅黑" pitchFamily="34" charset="-122"/>
                <a:ea typeface="微软雅黑" pitchFamily="34" charset="-122"/>
              </a:rPr>
              <a:t> 生产经营单位资质证照类隐患主要是指生产经营单位在</a:t>
            </a:r>
            <a:r>
              <a:rPr lang="zh-CN" altLang="en-US" sz="2400" b="1" dirty="0">
                <a:solidFill>
                  <a:srgbClr val="B40000"/>
                </a:solidFill>
                <a:latin typeface="微软雅黑" pitchFamily="34" charset="-122"/>
                <a:ea typeface="微软雅黑" pitchFamily="34" charset="-122"/>
              </a:rPr>
              <a:t>安全生产许可证、消防验收报告、安全评价报告</a:t>
            </a:r>
            <a:r>
              <a:rPr lang="zh-CN" altLang="en-US" sz="2400" dirty="0">
                <a:latin typeface="微软雅黑" pitchFamily="34" charset="-122"/>
                <a:ea typeface="微软雅黑" pitchFamily="34" charset="-122"/>
              </a:rPr>
              <a:t>等方面存在的不符合法律法规的问题和缺陷。</a:t>
            </a:r>
            <a:endParaRPr lang="en-US" altLang="zh-CN" sz="2400" dirty="0">
              <a:latin typeface="微软雅黑" pitchFamily="34" charset="-122"/>
              <a:ea typeface="微软雅黑" pitchFamily="34" charset="-122"/>
            </a:endParaRPr>
          </a:p>
          <a:p>
            <a:pPr>
              <a:lnSpc>
                <a:spcPct val="150000"/>
              </a:lnSpc>
              <a:buFont typeface="Wingdings" pitchFamily="2" charset="2"/>
              <a:buChar char="Ø"/>
            </a:pPr>
            <a:r>
              <a:rPr lang="zh-CN" altLang="en-US" sz="2400" dirty="0">
                <a:latin typeface="微软雅黑" pitchFamily="34" charset="-122"/>
                <a:ea typeface="微软雅黑" pitchFamily="34" charset="-122"/>
              </a:rPr>
              <a:t>如：危险化学品经营单位未取得危险化学品经营许可证或危险化学品经营许可证过期等。</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1.</a:t>
            </a:r>
            <a:r>
              <a:rPr lang="zh-CN" altLang="en-US" sz="2400" b="1" dirty="0">
                <a:latin typeface="楷体" pitchFamily="49" charset="-122"/>
                <a:ea typeface="楷体" pitchFamily="49" charset="-122"/>
              </a:rPr>
              <a:t>生产经营单位资质证照类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8740" y="1279088"/>
            <a:ext cx="2045806" cy="2585323"/>
          </a:xfrm>
          <a:prstGeom prst="rect">
            <a:avLst/>
          </a:prstGeom>
          <a:noFill/>
        </p:spPr>
        <p:txBody>
          <a:bodyPr wrap="square" rtlCol="0">
            <a:spAutoFit/>
          </a:bodyPr>
          <a:lstStyle/>
          <a:p>
            <a:pPr>
              <a:lnSpc>
                <a:spcPct val="150000"/>
              </a:lnSpc>
            </a:pPr>
            <a:r>
              <a:rPr lang="en-US" altLang="zh-CN" sz="3600" b="1" dirty="0">
                <a:latin typeface="微软雅黑" pitchFamily="34" charset="-122"/>
                <a:ea typeface="微软雅黑" pitchFamily="34" charset="-122"/>
              </a:rPr>
              <a:t>1-</a:t>
            </a:r>
            <a:r>
              <a:rPr lang="zh-CN" altLang="en-US" sz="3600" b="1" dirty="0">
                <a:latin typeface="微软雅黑" pitchFamily="34" charset="-122"/>
                <a:ea typeface="微软雅黑" pitchFamily="34" charset="-122"/>
              </a:rPr>
              <a:t>我国</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安全生产</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法律体系</a:t>
            </a:r>
          </a:p>
        </p:txBody>
      </p:sp>
      <p:sp>
        <p:nvSpPr>
          <p:cNvPr id="5" name="矩形 4"/>
          <p:cNvSpPr/>
          <p:nvPr/>
        </p:nvSpPr>
        <p:spPr>
          <a:xfrm>
            <a:off x="2357422" y="0"/>
            <a:ext cx="2286016" cy="51435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331526" y="771550"/>
            <a:ext cx="2286016" cy="1569660"/>
          </a:xfrm>
          <a:prstGeom prst="rect">
            <a:avLst/>
          </a:prstGeom>
          <a:noFill/>
        </p:spPr>
        <p:txBody>
          <a:bodyPr wrap="square" rtlCol="0">
            <a:spAutoFit/>
          </a:bodyPr>
          <a:lstStyle/>
          <a:p>
            <a:pPr>
              <a:lnSpc>
                <a:spcPct val="150000"/>
              </a:lnSpc>
            </a:pPr>
            <a:r>
              <a:rPr lang="zh-CN" altLang="en-US" sz="1600" dirty="0">
                <a:solidFill>
                  <a:schemeClr val="bg1"/>
                </a:solidFill>
                <a:latin typeface="微软雅黑" pitchFamily="34" charset="-122"/>
                <a:ea typeface="微软雅黑" pitchFamily="34" charset="-122"/>
              </a:rPr>
              <a:t>目前，以</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安全生产法</a:t>
            </a:r>
            <a:r>
              <a:rPr lang="en-US" altLang="zh-CN" sz="1600" dirty="0">
                <a:solidFill>
                  <a:schemeClr val="bg1"/>
                </a:solidFill>
                <a:latin typeface="微软雅黑" pitchFamily="34" charset="-122"/>
                <a:ea typeface="微软雅黑" pitchFamily="34" charset="-122"/>
              </a:rPr>
              <a:t>》</a:t>
            </a:r>
            <a:r>
              <a:rPr lang="zh-CN" altLang="en-US" sz="1600" dirty="0">
                <a:solidFill>
                  <a:schemeClr val="bg1"/>
                </a:solidFill>
                <a:latin typeface="微软雅黑" pitchFamily="34" charset="-122"/>
                <a:ea typeface="微软雅黑" pitchFamily="34" charset="-122"/>
              </a:rPr>
              <a:t>为基本法的我国安全生产的法律法规体系已基本形成。</a:t>
            </a: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422" y="2786064"/>
            <a:ext cx="2286016" cy="1423984"/>
          </a:xfrm>
          <a:prstGeom prst="rect">
            <a:avLst/>
          </a:prstGeom>
          <a:noFill/>
          <a:ln w="9525">
            <a:noFill/>
            <a:miter lim="800000"/>
            <a:headEnd/>
            <a:tailEnd/>
          </a:ln>
          <a:effectLst/>
        </p:spPr>
      </p:pic>
      <p:graphicFrame>
        <p:nvGraphicFramePr>
          <p:cNvPr id="8" name="图示 7"/>
          <p:cNvGraphicFramePr/>
          <p:nvPr/>
        </p:nvGraphicFramePr>
        <p:xfrm>
          <a:off x="4786314" y="285734"/>
          <a:ext cx="4286248"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714362"/>
            <a:ext cx="8229600" cy="2300293"/>
          </a:xfrm>
        </p:spPr>
        <p:txBody>
          <a:bodyPr>
            <a:normAutofit fontScale="92500" lnSpcReduction="20000"/>
          </a:bodyPr>
          <a:lstStyle/>
          <a:p>
            <a:pPr>
              <a:lnSpc>
                <a:spcPct val="150000"/>
              </a:lnSpc>
              <a:buFont typeface="Wingdings" pitchFamily="2" charset="2"/>
              <a:buChar char="Ø"/>
            </a:pPr>
            <a:r>
              <a:rPr lang="zh-CN" altLang="en-US" sz="2400" dirty="0">
                <a:latin typeface="微软雅黑" pitchFamily="34" charset="-122"/>
                <a:ea typeface="微软雅黑" pitchFamily="34" charset="-122"/>
              </a:rPr>
              <a:t>安全生产管理机构及人员类隐患主要是指生产经营单位未根据自身生产经营的特点，依据相关法律法规或标准要求，设置</a:t>
            </a:r>
            <a:r>
              <a:rPr lang="zh-CN" altLang="en-US" sz="2400" b="1" dirty="0">
                <a:solidFill>
                  <a:srgbClr val="B40000"/>
                </a:solidFill>
                <a:latin typeface="微软雅黑" pitchFamily="34" charset="-122"/>
                <a:ea typeface="微软雅黑" pitchFamily="34" charset="-122"/>
              </a:rPr>
              <a:t>安全生产管理机构或者配备专（兼）职安全生产管理人员</a:t>
            </a:r>
            <a:r>
              <a:rPr lang="zh-CN" altLang="en-US" sz="2400" dirty="0">
                <a:latin typeface="微软雅黑" pitchFamily="34" charset="-122"/>
                <a:ea typeface="微软雅黑" pitchFamily="34" charset="-122"/>
              </a:rPr>
              <a:t>。</a:t>
            </a:r>
            <a:endParaRPr lang="en-US" altLang="zh-CN" sz="2400" dirty="0">
              <a:latin typeface="微软雅黑" pitchFamily="34" charset="-122"/>
              <a:ea typeface="微软雅黑" pitchFamily="34" charset="-122"/>
            </a:endParaRPr>
          </a:p>
          <a:p>
            <a:pPr>
              <a:lnSpc>
                <a:spcPct val="150000"/>
              </a:lnSpc>
              <a:buFont typeface="Wingdings" pitchFamily="2" charset="2"/>
              <a:buChar char="Ø"/>
            </a:pPr>
            <a:r>
              <a:rPr lang="zh-CN" altLang="en-US" sz="2400" dirty="0">
                <a:latin typeface="微软雅黑" pitchFamily="34" charset="-122"/>
                <a:ea typeface="微软雅黑" pitchFamily="34" charset="-122"/>
              </a:rPr>
              <a:t>如：危险物品的生产、经营、储存单位，未设置安全生产管理机构，且未配备兼职安全生产管理人员。</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2.</a:t>
            </a:r>
            <a:r>
              <a:rPr lang="zh-CN" altLang="en-US" sz="2400" b="1" dirty="0">
                <a:latin typeface="楷体" pitchFamily="49" charset="-122"/>
                <a:ea typeface="楷体" pitchFamily="49" charset="-122"/>
              </a:rPr>
              <a:t>安全生产管理机构及人员类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714362"/>
            <a:ext cx="8229600" cy="2300293"/>
          </a:xfrm>
        </p:spPr>
        <p:txBody>
          <a:bodyPr>
            <a:normAutofit fontScale="85000" lnSpcReduction="20000"/>
          </a:bodyPr>
          <a:lstStyle/>
          <a:p>
            <a:pPr>
              <a:lnSpc>
                <a:spcPct val="160000"/>
              </a:lnSpc>
              <a:buFont typeface="Wingdings" pitchFamily="2" charset="2"/>
              <a:buChar char="Ø"/>
            </a:pPr>
            <a:r>
              <a:rPr lang="zh-CN" altLang="en-US" sz="2000" dirty="0">
                <a:latin typeface="微软雅黑" pitchFamily="34" charset="-122"/>
                <a:ea typeface="微软雅黑" pitchFamily="34" charset="-122"/>
              </a:rPr>
              <a:t>依据相关法律法规或标准要求，建立并完善适合本单位生产经营的特点的安全生产责任制。根据生产经营单位的规模，安全生产责任制涵盖单位主要负责人、安全生产负责人、安全生产管理人员、车间主任、班组长、岗位员工等层级的安全生产职责。其中，生产经营单位至少应包括单位主要负责人、安全生产管理人员和岗位员工三级人员的安全生产责任制。</a:t>
            </a:r>
            <a:endParaRPr lang="en-US" altLang="zh-CN" sz="2000" dirty="0">
              <a:latin typeface="微软雅黑" pitchFamily="34" charset="-122"/>
              <a:ea typeface="微软雅黑" pitchFamily="34" charset="-122"/>
            </a:endParaRPr>
          </a:p>
          <a:p>
            <a:pPr>
              <a:lnSpc>
                <a:spcPct val="160000"/>
              </a:lnSpc>
              <a:buFont typeface="Wingdings" pitchFamily="2" charset="2"/>
              <a:buChar char="Ø"/>
            </a:pPr>
            <a:r>
              <a:rPr lang="zh-CN" altLang="en-US" sz="2000" dirty="0">
                <a:latin typeface="微软雅黑" pitchFamily="34" charset="-122"/>
                <a:ea typeface="微软雅黑" pitchFamily="34" charset="-122"/>
              </a:rPr>
              <a:t>未建立安全生产责任制或责任制建立不完善的，属于此类隐患。</a:t>
            </a:r>
            <a:endParaRPr lang="zh-CN" altLang="en-US" sz="2400" dirty="0">
              <a:latin typeface="微软雅黑" pitchFamily="34" charset="-122"/>
              <a:ea typeface="微软雅黑" pitchFamily="34" charset="-122"/>
            </a:endParaRP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3.</a:t>
            </a:r>
            <a:r>
              <a:rPr lang="zh-CN" altLang="en-US" sz="2400" b="1" dirty="0">
                <a:latin typeface="楷体" pitchFamily="49" charset="-122"/>
                <a:ea typeface="楷体" pitchFamily="49" charset="-122"/>
              </a:rPr>
              <a:t>安全生产责任制类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642924"/>
            <a:ext cx="8229600" cy="2300293"/>
          </a:xfrm>
        </p:spPr>
        <p:txBody>
          <a:bodyPr>
            <a:noAutofit/>
          </a:bodyPr>
          <a:lstStyle/>
          <a:p>
            <a:pPr>
              <a:lnSpc>
                <a:spcPct val="150000"/>
              </a:lnSpc>
              <a:buFont typeface="Wingdings" pitchFamily="2" charset="2"/>
              <a:buChar char="Ø"/>
            </a:pPr>
            <a:r>
              <a:rPr lang="zh-CN" altLang="en-US" sz="1600" dirty="0">
                <a:latin typeface="微软雅黑" pitchFamily="34" charset="-122"/>
                <a:ea typeface="微软雅黑" pitchFamily="34" charset="-122"/>
              </a:rPr>
              <a:t>根据生产经营单位的特点，安全生产管理制度主要包括：安全生产教育培训制度，安全生产检查制度，设备和设施的安全管理制度，危险作业管理制度，劳动防护用品配备和管理制度，安全生产奖励和惩罚制度，生产安全事故报告和处理制度，隐患排查制度、有限空间作业安全管理制度、其他保障安全和职业健康的规章制度。</a:t>
            </a:r>
            <a:endParaRPr lang="en-US" altLang="zh-CN" sz="1600" dirty="0">
              <a:latin typeface="微软雅黑" pitchFamily="34" charset="-122"/>
              <a:ea typeface="微软雅黑" pitchFamily="34" charset="-122"/>
            </a:endParaRPr>
          </a:p>
          <a:p>
            <a:pPr>
              <a:lnSpc>
                <a:spcPct val="150000"/>
              </a:lnSpc>
              <a:buFont typeface="Wingdings" pitchFamily="2" charset="2"/>
              <a:buChar char="Ø"/>
            </a:pPr>
            <a:r>
              <a:rPr lang="zh-CN" altLang="en-US" sz="1600" dirty="0">
                <a:latin typeface="微软雅黑" pitchFamily="34" charset="-122"/>
                <a:ea typeface="微软雅黑" pitchFamily="34" charset="-122"/>
              </a:rPr>
              <a:t>生产经营单位缺少某类安全生产管理制度或是某类制度制定不完善时，则称其为安全生产管理制度类隐患。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4.</a:t>
            </a:r>
            <a:r>
              <a:rPr lang="zh-CN" altLang="en-US" sz="2400" b="1" dirty="0">
                <a:latin typeface="楷体" pitchFamily="49" charset="-122"/>
                <a:ea typeface="楷体" pitchFamily="49" charset="-122"/>
              </a:rPr>
              <a:t>安全生产管理制度类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642924"/>
            <a:ext cx="8229600" cy="2300293"/>
          </a:xfrm>
        </p:spPr>
        <p:txBody>
          <a:bodyPr>
            <a:noAutofit/>
          </a:bodyPr>
          <a:lstStyle/>
          <a:p>
            <a:pPr>
              <a:lnSpc>
                <a:spcPct val="150000"/>
              </a:lnSpc>
              <a:buFont typeface="Wingdings" pitchFamily="2" charset="2"/>
              <a:buChar char="Ø"/>
            </a:pPr>
            <a:r>
              <a:rPr lang="zh-CN" altLang="en-US" sz="2400" dirty="0">
                <a:latin typeface="微软雅黑" pitchFamily="34" charset="-122"/>
                <a:ea typeface="微软雅黑" pitchFamily="34" charset="-122"/>
              </a:rPr>
              <a:t>依据相关法律法规或标准要求，建立并完善适合本单位生产经营的特点的操作规程。</a:t>
            </a:r>
            <a:endParaRPr lang="en-US" altLang="zh-CN" sz="2400" dirty="0">
              <a:latin typeface="微软雅黑" pitchFamily="34" charset="-122"/>
              <a:ea typeface="微软雅黑" pitchFamily="34" charset="-122"/>
            </a:endParaRPr>
          </a:p>
          <a:p>
            <a:pPr>
              <a:lnSpc>
                <a:spcPct val="150000"/>
              </a:lnSpc>
              <a:buFont typeface="Wingdings" pitchFamily="2" charset="2"/>
              <a:buChar char="Ø"/>
            </a:pPr>
            <a:r>
              <a:rPr lang="zh-CN" altLang="en-US" sz="2400" dirty="0">
                <a:latin typeface="微软雅黑" pitchFamily="34" charset="-122"/>
                <a:ea typeface="微软雅黑" pitchFamily="34" charset="-122"/>
              </a:rPr>
              <a:t>生产经营单位缺少岗位操作规程或是岗位操作规程制定不完善的，则称其为安全操作规程类隐患。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5.</a:t>
            </a:r>
            <a:r>
              <a:rPr lang="zh-CN" altLang="en-US" sz="2400" b="1" dirty="0">
                <a:latin typeface="楷体" pitchFamily="49" charset="-122"/>
                <a:ea typeface="楷体" pitchFamily="49" charset="-122"/>
              </a:rPr>
              <a:t>安全操作规程类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642924"/>
            <a:ext cx="8229600" cy="2300293"/>
          </a:xfrm>
        </p:spPr>
        <p:txBody>
          <a:bodyPr>
            <a:noAutofit/>
          </a:bodyPr>
          <a:lstStyle/>
          <a:p>
            <a:pPr>
              <a:buFont typeface="Wingdings" pitchFamily="2" charset="2"/>
              <a:buChar char="Ø"/>
            </a:pPr>
            <a:r>
              <a:rPr lang="zh-CN" altLang="en-US" sz="1800" dirty="0">
                <a:latin typeface="微软雅黑" pitchFamily="34" charset="-122"/>
                <a:ea typeface="微软雅黑" pitchFamily="34" charset="-122"/>
              </a:rPr>
              <a:t>安全教育培训内容主要包括：安全生产法律法规和规章，安全生产规章制度和操作规程，岗位安全操作技能，安全设备、设施、工具、劳动防护用品的使用维护和保管知识，生产安全事故的防范意识和应急措施、自救互救知识，生产安全事故案例等。生产经营单位教育培训包括对单位主要负责人、安全管理人员、从业人员以及特殊作业人员的教育培训（有限空间作业），生产经营单位应根据相关法律法规，满足培训时间、培训内容的要求。</a:t>
            </a:r>
            <a:endParaRPr lang="en-US" altLang="zh-CN" sz="1800" dirty="0">
              <a:latin typeface="微软雅黑" pitchFamily="34" charset="-122"/>
              <a:ea typeface="微软雅黑" pitchFamily="34" charset="-122"/>
            </a:endParaRPr>
          </a:p>
          <a:p>
            <a:pPr>
              <a:buFont typeface="Wingdings" pitchFamily="2" charset="2"/>
              <a:buChar char="Ø"/>
            </a:pPr>
            <a:r>
              <a:rPr lang="zh-CN" altLang="en-US" sz="1800" dirty="0">
                <a:latin typeface="微软雅黑" pitchFamily="34" charset="-122"/>
                <a:ea typeface="微软雅黑" pitchFamily="34" charset="-122"/>
              </a:rPr>
              <a:t>生产经营单位未开展安全生产教育培训或是在培训时间、培训内容不达标的，称其为教育培训类隐患。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6.</a:t>
            </a:r>
            <a:r>
              <a:rPr lang="zh-CN" altLang="en-US" sz="2400" b="1" dirty="0">
                <a:latin typeface="楷体" pitchFamily="49" charset="-122"/>
                <a:ea typeface="楷体" pitchFamily="49" charset="-122"/>
              </a:rPr>
              <a:t>教育培训类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642924"/>
            <a:ext cx="8229600" cy="2300293"/>
          </a:xfrm>
        </p:spPr>
        <p:txBody>
          <a:bodyPr>
            <a:noAutofit/>
          </a:bodyPr>
          <a:lstStyle/>
          <a:p>
            <a:pPr>
              <a:buFont typeface="Wingdings" pitchFamily="2" charset="2"/>
              <a:buChar char="Ø"/>
            </a:pPr>
            <a:r>
              <a:rPr lang="zh-CN" altLang="en-US" sz="1800" dirty="0">
                <a:latin typeface="微软雅黑" pitchFamily="34" charset="-122"/>
                <a:ea typeface="微软雅黑" pitchFamily="34" charset="-122"/>
              </a:rPr>
              <a:t>安全生产记录档案主要包括：教育培训记录档案、安全检查记录档案、危险场所</a:t>
            </a:r>
            <a:r>
              <a:rPr lang="en-US"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设备设施安全管理记录档案；危险作业管理记录档案（如动火证审批）、劳动防护用品配备和管理记录档案、安全生产奖惩记录档案、安全生产会议记录档案、事故管理记录档案、变配电室值班记录、检查及巡查记录、职业危害申报档案、职业危害因素检测与评价档案、工伤社会保险缴费记录、安全费用台帐等。</a:t>
            </a:r>
            <a:endParaRPr lang="en-US" altLang="zh-CN" sz="1800" dirty="0">
              <a:latin typeface="微软雅黑" pitchFamily="34" charset="-122"/>
              <a:ea typeface="微软雅黑" pitchFamily="34" charset="-122"/>
            </a:endParaRPr>
          </a:p>
          <a:p>
            <a:pPr>
              <a:buFont typeface="Wingdings" pitchFamily="2" charset="2"/>
              <a:buChar char="Ø"/>
            </a:pPr>
            <a:r>
              <a:rPr lang="zh-CN" altLang="en-US" sz="1800" dirty="0">
                <a:latin typeface="微软雅黑" pitchFamily="34" charset="-122"/>
                <a:ea typeface="微软雅黑" pitchFamily="34" charset="-122"/>
              </a:rPr>
              <a:t>生产经营单位未建立安全生产管理档案或档案建立不完善的，属于安全生产管理档案类隐患。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7.</a:t>
            </a:r>
            <a:r>
              <a:rPr lang="zh-CN" altLang="en-US" sz="2400" b="1" dirty="0">
                <a:latin typeface="楷体" pitchFamily="49" charset="-122"/>
                <a:ea typeface="楷体" pitchFamily="49" charset="-122"/>
              </a:rPr>
              <a:t>安全生产管理档案类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642924"/>
            <a:ext cx="8229600" cy="2300293"/>
          </a:xfrm>
        </p:spPr>
        <p:txBody>
          <a:bodyPr>
            <a:noAutofit/>
          </a:bodyPr>
          <a:lstStyle/>
          <a:p>
            <a:pPr>
              <a:buFont typeface="Wingdings" pitchFamily="2" charset="2"/>
              <a:buChar char="Ø"/>
            </a:pPr>
            <a:r>
              <a:rPr lang="zh-CN" altLang="en-US" sz="2000" dirty="0">
                <a:latin typeface="微软雅黑" pitchFamily="34" charset="-122"/>
                <a:ea typeface="微软雅黑" pitchFamily="34" charset="-122"/>
              </a:rPr>
              <a:t>生产经营单位应结合本单位实际情况，建立安全生产资金保障制度，安全生产资金投入（或称安全费用），应当专项用于下列安全生产事项，主要包括：安全技术措施工程建设；安全设备、设施的更新和维护；安全生产宣传、教育和培训；劳动防护用品配备；其他保障安全生产的事项。</a:t>
            </a:r>
            <a:endParaRPr lang="en-US" altLang="zh-CN" sz="2000" dirty="0">
              <a:latin typeface="微软雅黑" pitchFamily="34" charset="-122"/>
              <a:ea typeface="微软雅黑" pitchFamily="34" charset="-122"/>
            </a:endParaRPr>
          </a:p>
          <a:p>
            <a:pPr>
              <a:buFont typeface="Wingdings" pitchFamily="2" charset="2"/>
              <a:buChar char="Ø"/>
            </a:pPr>
            <a:r>
              <a:rPr lang="zh-CN" altLang="en-US" sz="2000" dirty="0">
                <a:latin typeface="微软雅黑" pitchFamily="34" charset="-122"/>
                <a:ea typeface="微软雅黑" pitchFamily="34" charset="-122"/>
              </a:rPr>
              <a:t>生产经营单位在安全生产投入方面存在的问题和缺陷，称为安全生产投入类隐患。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8.</a:t>
            </a:r>
            <a:r>
              <a:rPr lang="zh-CN" altLang="en-US" sz="2400" b="1" dirty="0">
                <a:latin typeface="楷体" pitchFamily="49" charset="-122"/>
                <a:ea typeface="楷体" pitchFamily="49" charset="-122"/>
              </a:rPr>
              <a:t>安全生产投入类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642924"/>
            <a:ext cx="8229600" cy="2300293"/>
          </a:xfrm>
        </p:spPr>
        <p:txBody>
          <a:bodyPr>
            <a:noAutofit/>
          </a:bodyPr>
          <a:lstStyle/>
          <a:p>
            <a:pPr>
              <a:buFont typeface="Wingdings" pitchFamily="2" charset="2"/>
              <a:buChar char="Ø"/>
            </a:pPr>
            <a:r>
              <a:rPr lang="zh-CN" altLang="en-US" sz="2000" dirty="0">
                <a:latin typeface="微软雅黑" pitchFamily="34" charset="-122"/>
                <a:ea typeface="微软雅黑" pitchFamily="34" charset="-122"/>
              </a:rPr>
              <a:t>应急管理包括应急机构和队伍、应急预案和演练、应急设施设备及物资、事故救援等方面的内容。应急预案和演练方面的内容应包括：按规定编制安全生产应急预案，重点作业岗位有应急处置方案或措施，并按规定报当地主管部门备案、通报相关应急协作单位，定期与不定期相结合组织开展应急演练，演练后进行评估总结，根据评估总结对应急预案等工作进行改进。</a:t>
            </a:r>
            <a:endParaRPr lang="en-US" altLang="zh-CN" sz="2000" dirty="0">
              <a:latin typeface="微软雅黑" pitchFamily="34" charset="-122"/>
              <a:ea typeface="微软雅黑" pitchFamily="34" charset="-122"/>
            </a:endParaRPr>
          </a:p>
          <a:p>
            <a:pPr>
              <a:buFont typeface="Wingdings" pitchFamily="2" charset="2"/>
              <a:buChar char="Ø"/>
            </a:pPr>
            <a:r>
              <a:rPr lang="zh-CN" altLang="en-US" sz="2000" dirty="0">
                <a:latin typeface="微软雅黑" pitchFamily="34" charset="-122"/>
                <a:ea typeface="微软雅黑" pitchFamily="34" charset="-122"/>
              </a:rPr>
              <a:t>单位在应急救援方面存在的问题和缺陷，称为应急救援类隐患。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9.</a:t>
            </a:r>
            <a:r>
              <a:rPr lang="zh-CN" altLang="en-US" sz="2400" b="1" dirty="0">
                <a:latin typeface="楷体" pitchFamily="49" charset="-122"/>
                <a:ea typeface="楷体" pitchFamily="49" charset="-122"/>
              </a:rPr>
              <a:t>应急管理类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642924"/>
            <a:ext cx="8229600" cy="2300293"/>
          </a:xfrm>
        </p:spPr>
        <p:txBody>
          <a:bodyPr>
            <a:noAutofit/>
          </a:bodyPr>
          <a:lstStyle/>
          <a:p>
            <a:pPr>
              <a:lnSpc>
                <a:spcPct val="150000"/>
              </a:lnSpc>
              <a:buFont typeface="Wingdings" pitchFamily="2" charset="2"/>
              <a:buChar char="Ø"/>
            </a:pPr>
            <a:r>
              <a:rPr lang="zh-CN" altLang="en-US" sz="2000" dirty="0">
                <a:latin typeface="微软雅黑" pitchFamily="34" charset="-122"/>
                <a:ea typeface="微软雅黑" pitchFamily="34" charset="-122"/>
              </a:rPr>
              <a:t>凡涉及生产经营单位在特种设备相关管理方面不符合法律法规的内容，均归于特种设备基础管理类隐患。</a:t>
            </a:r>
            <a:endParaRPr lang="en-US" altLang="zh-CN" sz="2000" dirty="0">
              <a:latin typeface="微软雅黑" pitchFamily="34" charset="-122"/>
              <a:ea typeface="微软雅黑" pitchFamily="34" charset="-122"/>
            </a:endParaRPr>
          </a:p>
          <a:p>
            <a:pPr>
              <a:lnSpc>
                <a:spcPct val="150000"/>
              </a:lnSpc>
              <a:buFont typeface="Wingdings" pitchFamily="2" charset="2"/>
              <a:buChar char="Ø"/>
            </a:pPr>
            <a:r>
              <a:rPr lang="zh-CN" altLang="en-US" sz="2000" dirty="0">
                <a:latin typeface="微软雅黑" pitchFamily="34" charset="-122"/>
                <a:ea typeface="微软雅黑" pitchFamily="34" charset="-122"/>
              </a:rPr>
              <a:t>这类隐患主要包括特种设备管理机构和人员、特种设备管理制度、特种设备事故应急救援、特种设备档案记录、特种设备的检验报告、特种设备保养记录、特种作业人员证件、特种作业人员培训等内容。</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10.</a:t>
            </a:r>
            <a:r>
              <a:rPr lang="zh-CN" altLang="en-US" sz="2400" b="1" dirty="0">
                <a:latin typeface="楷体" pitchFamily="49" charset="-122"/>
                <a:ea typeface="楷体" pitchFamily="49" charset="-122"/>
              </a:rPr>
              <a:t>特种设备基础管理类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500048"/>
            <a:ext cx="8229600" cy="2300293"/>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凡涉及生产经营单位在职业卫生相关管理方面不符合法律法规的内容，均归于职业卫生基础管理类隐患。</a:t>
            </a:r>
            <a:endParaRPr lang="en-US" altLang="zh-CN" sz="1800" dirty="0">
              <a:latin typeface="微软雅黑" pitchFamily="34" charset="-122"/>
              <a:ea typeface="微软雅黑" pitchFamily="34" charset="-122"/>
            </a:endParaRPr>
          </a:p>
          <a:p>
            <a:pPr>
              <a:lnSpc>
                <a:spcPct val="150000"/>
              </a:lnSpc>
              <a:buFont typeface="Wingdings" pitchFamily="2" charset="2"/>
              <a:buChar char="Ø"/>
            </a:pPr>
            <a:r>
              <a:rPr lang="zh-CN" altLang="en-US" sz="1800" dirty="0">
                <a:latin typeface="微软雅黑" pitchFamily="34" charset="-122"/>
                <a:ea typeface="微软雅黑" pitchFamily="34" charset="-122"/>
              </a:rPr>
              <a:t>这类隐患主要包括职业危害申报、变更申报、职业病防治计划及实施方案、职业卫生管理制度或操作规程、危害因素检测报告、职业危害因素监测及评价、危害告知、设备</a:t>
            </a:r>
            <a:r>
              <a:rPr lang="en-US"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化学品材料中文说明书、职业健康监护档案、职业卫生档案、职业卫生机构及人员、职业卫生教育培训、应急救援预案等内容。</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11.</a:t>
            </a:r>
            <a:r>
              <a:rPr lang="zh-CN" altLang="en-US" sz="2400" b="1" dirty="0">
                <a:latin typeface="楷体" pitchFamily="49" charset="-122"/>
                <a:ea typeface="楷体" pitchFamily="49" charset="-122"/>
              </a:rPr>
              <a:t>职业卫生基础管理类</a:t>
            </a:r>
            <a:endParaRPr lang="zh-CN" altLang="en-US" sz="2400" b="1" dirty="0">
              <a:solidFill>
                <a:schemeClr val="bg1"/>
              </a:solidFill>
              <a:latin typeface="楷体" pitchFamily="49" charset="-122"/>
              <a:ea typeface="楷体" pitchFamily="49" charset="-122"/>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3046431"/>
            <a:ext cx="1792287" cy="20970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715008" y="1071552"/>
            <a:ext cx="3286116" cy="2264851"/>
          </a:xfrm>
          <a:prstGeom prst="rect">
            <a:avLst/>
          </a:prstGeom>
        </p:spPr>
        <p:txBody>
          <a:bodyPr wrap="square">
            <a:spAutoFit/>
          </a:bodyPr>
          <a:lstStyle/>
          <a:p>
            <a:pPr>
              <a:lnSpc>
                <a:spcPct val="150000"/>
              </a:lnSpc>
            </a:pPr>
            <a:endParaRPr lang="zh-CN" altLang="en-US" sz="1600" dirty="0">
              <a:latin typeface="微软雅黑" pitchFamily="34" charset="-122"/>
              <a:ea typeface="微软雅黑" pitchFamily="34" charset="-122"/>
            </a:endParaRPr>
          </a:p>
          <a:p>
            <a:pPr>
              <a:lnSpc>
                <a:spcPct val="150000"/>
              </a:lnSpc>
            </a:pPr>
            <a:r>
              <a:rPr lang="en-US" altLang="zh-CN" sz="1600" dirty="0">
                <a:latin typeface="微软雅黑" pitchFamily="34" charset="-122"/>
                <a:ea typeface="微软雅黑" pitchFamily="34" charset="-122"/>
              </a:rPr>
              <a:t>2021</a:t>
            </a:r>
            <a:r>
              <a:rPr lang="zh-CN" altLang="en-US"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6</a:t>
            </a:r>
            <a:r>
              <a:rPr lang="zh-CN" altLang="en-US"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10</a:t>
            </a:r>
            <a:r>
              <a:rPr lang="zh-CN" altLang="en-US" sz="1600" dirty="0">
                <a:latin typeface="微软雅黑" pitchFamily="34" charset="-122"/>
                <a:ea typeface="微软雅黑" pitchFamily="34" charset="-122"/>
              </a:rPr>
              <a:t>日，十三届全国人大常委会第二十九次会议表决通过了关于修改安全生产法的决定。修改后的</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安全生产法</a:t>
            </a:r>
            <a:r>
              <a:rPr lang="en-US" altLang="zh-CN" sz="1600" dirty="0">
                <a:latin typeface="微软雅黑" pitchFamily="34" charset="-122"/>
                <a:ea typeface="微软雅黑" pitchFamily="34" charset="-122"/>
              </a:rPr>
              <a:t>》</a:t>
            </a:r>
            <a:r>
              <a:rPr lang="zh-CN" altLang="en-US" sz="1600" dirty="0">
                <a:latin typeface="微软雅黑" pitchFamily="34" charset="-122"/>
                <a:ea typeface="微软雅黑" pitchFamily="34" charset="-122"/>
              </a:rPr>
              <a:t>于</a:t>
            </a:r>
            <a:r>
              <a:rPr lang="en-US" altLang="zh-CN" sz="1600" dirty="0">
                <a:latin typeface="微软雅黑" pitchFamily="34" charset="-122"/>
                <a:ea typeface="微软雅黑" pitchFamily="34" charset="-122"/>
              </a:rPr>
              <a:t>2021</a:t>
            </a:r>
            <a:r>
              <a:rPr lang="zh-CN" altLang="en-US" sz="1600" dirty="0">
                <a:latin typeface="微软雅黑" pitchFamily="34" charset="-122"/>
                <a:ea typeface="微软雅黑" pitchFamily="34" charset="-122"/>
              </a:rPr>
              <a:t>年</a:t>
            </a:r>
            <a:r>
              <a:rPr lang="en-US" altLang="zh-CN" sz="1600" dirty="0">
                <a:latin typeface="微软雅黑" pitchFamily="34" charset="-122"/>
                <a:ea typeface="微软雅黑" pitchFamily="34" charset="-122"/>
              </a:rPr>
              <a:t>9</a:t>
            </a:r>
            <a:r>
              <a:rPr lang="zh-CN" altLang="en-US" sz="1600" dirty="0">
                <a:latin typeface="微软雅黑" pitchFamily="34" charset="-122"/>
                <a:ea typeface="微软雅黑" pitchFamily="34" charset="-122"/>
              </a:rPr>
              <a:t>月</a:t>
            </a:r>
            <a:r>
              <a:rPr lang="en-US" altLang="zh-CN"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日起施行。</a:t>
            </a:r>
          </a:p>
        </p:txBody>
      </p:sp>
      <p:pic>
        <p:nvPicPr>
          <p:cNvPr id="1026" name="Picture 2" descr="C:\Users\DELL\Desktop\捕获.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60" y="0"/>
            <a:ext cx="3286148" cy="5143500"/>
          </a:xfrm>
          <a:prstGeom prst="rect">
            <a:avLst/>
          </a:prstGeom>
          <a:noFill/>
        </p:spPr>
      </p:pic>
      <p:sp>
        <p:nvSpPr>
          <p:cNvPr id="6" name="TextBox 3"/>
          <p:cNvSpPr txBox="1"/>
          <p:nvPr/>
        </p:nvSpPr>
        <p:spPr>
          <a:xfrm>
            <a:off x="168740" y="1279088"/>
            <a:ext cx="2045806" cy="2585323"/>
          </a:xfrm>
          <a:prstGeom prst="rect">
            <a:avLst/>
          </a:prstGeom>
          <a:noFill/>
        </p:spPr>
        <p:txBody>
          <a:bodyPr wrap="square" rtlCol="0">
            <a:spAutoFit/>
          </a:bodyPr>
          <a:lstStyle/>
          <a:p>
            <a:pPr>
              <a:lnSpc>
                <a:spcPct val="150000"/>
              </a:lnSpc>
            </a:pPr>
            <a:r>
              <a:rPr lang="en-US" altLang="zh-CN" sz="3600" b="1" dirty="0">
                <a:latin typeface="微软雅黑" pitchFamily="34" charset="-122"/>
                <a:ea typeface="微软雅黑" pitchFamily="34" charset="-122"/>
              </a:rPr>
              <a:t>1-</a:t>
            </a:r>
            <a:r>
              <a:rPr lang="zh-CN" altLang="en-US" sz="3600" b="1" dirty="0">
                <a:latin typeface="微软雅黑" pitchFamily="34" charset="-122"/>
                <a:ea typeface="微软雅黑" pitchFamily="34" charset="-122"/>
              </a:rPr>
              <a:t>我国</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安全生产</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法律体系</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628647"/>
            <a:ext cx="8229600" cy="2300293"/>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相关方是指本单位将生产经营项目、场所、设备发包或者出租给的其他生产经营单位。</a:t>
            </a:r>
            <a:endParaRPr lang="en-US" altLang="zh-CN" sz="1800" dirty="0">
              <a:latin typeface="微软雅黑" pitchFamily="34" charset="-122"/>
              <a:ea typeface="微软雅黑" pitchFamily="34" charset="-122"/>
            </a:endParaRPr>
          </a:p>
          <a:p>
            <a:pPr>
              <a:lnSpc>
                <a:spcPct val="150000"/>
              </a:lnSpc>
              <a:buFont typeface="Wingdings" pitchFamily="2" charset="2"/>
              <a:buChar char="Ø"/>
            </a:pPr>
            <a:r>
              <a:rPr lang="zh-CN" altLang="en-US" sz="1800" dirty="0">
                <a:latin typeface="微软雅黑" pitchFamily="34" charset="-122"/>
                <a:ea typeface="微软雅黑" pitchFamily="34" charset="-122"/>
              </a:rPr>
              <a:t>生产经营单位涉及相关方方面的管理问题，属于相关方基础管理类隐患。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12.</a:t>
            </a:r>
            <a:r>
              <a:rPr lang="zh-CN" altLang="en-US" sz="2400" b="1" dirty="0">
                <a:latin typeface="楷体" pitchFamily="49" charset="-122"/>
                <a:ea typeface="楷体" pitchFamily="49" charset="-122"/>
              </a:rPr>
              <a:t>相关方基础管理类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42910" y="1214428"/>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不属于上述十二种隐患分类的安全生产基础管理类的不符合项，属于其他基础管理类隐患。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基础隐患：</a:t>
            </a:r>
            <a:r>
              <a:rPr lang="en-US" altLang="zh-CN" sz="2400" b="1" dirty="0">
                <a:latin typeface="楷体" pitchFamily="49" charset="-122"/>
                <a:ea typeface="楷体" pitchFamily="49" charset="-122"/>
              </a:rPr>
              <a:t> 13.</a:t>
            </a:r>
            <a:r>
              <a:rPr lang="zh-CN" altLang="en-US" sz="2400" b="1" dirty="0">
                <a:latin typeface="楷体" pitchFamily="49" charset="-122"/>
                <a:ea typeface="楷体" pitchFamily="49" charset="-122"/>
              </a:rPr>
              <a:t>其他基础管理类</a:t>
            </a:r>
            <a:endParaRPr lang="zh-CN" altLang="en-US" sz="2400" b="1" dirty="0">
              <a:solidFill>
                <a:schemeClr val="bg1"/>
              </a:solidFill>
              <a:latin typeface="楷体" pitchFamily="49" charset="-122"/>
              <a:ea typeface="楷体" pitchFamily="49" charset="-122"/>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20" y="3046431"/>
            <a:ext cx="1792287" cy="209706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71472" y="1142990"/>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特种设备包括锅炉、压力容器（含气瓶）、压力管道、电梯、起重机械、客运索道、大型游乐设施和场（厂）内专用机动车辆，这类设备自身及其现场管理方面存在的缺陷，属于特种设备现场管理类隐患。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1.</a:t>
            </a:r>
            <a:r>
              <a:rPr lang="zh-CN" altLang="en-US" sz="2400" b="1" dirty="0">
                <a:latin typeface="楷体" pitchFamily="49" charset="-122"/>
                <a:ea typeface="楷体" pitchFamily="49" charset="-122"/>
              </a:rPr>
              <a:t>特种设备现场管理类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071552"/>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生产经营单位生产设备设施及工艺方面存在的缺陷，称为生产设备设施及工艺类隐患。</a:t>
            </a:r>
            <a:endParaRPr lang="en-US" altLang="zh-CN" sz="1800" dirty="0">
              <a:latin typeface="微软雅黑" pitchFamily="34" charset="-122"/>
              <a:ea typeface="微软雅黑" pitchFamily="34" charset="-122"/>
            </a:endParaRPr>
          </a:p>
          <a:p>
            <a:pPr>
              <a:lnSpc>
                <a:spcPct val="150000"/>
              </a:lnSpc>
              <a:buFont typeface="Wingdings" pitchFamily="2" charset="2"/>
              <a:buChar char="Ø"/>
            </a:pPr>
            <a:r>
              <a:rPr lang="zh-CN" altLang="en-US" sz="1800" dirty="0">
                <a:latin typeface="微软雅黑" pitchFamily="34" charset="-122"/>
                <a:ea typeface="微软雅黑" pitchFamily="34" charset="-122"/>
              </a:rPr>
              <a:t>此处的生产设备设施不包括特种设备、电力设备设施、消防设备设施、应急救援设施装备以及辅助动力系统涉及到的设备设施。</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2.</a:t>
            </a:r>
            <a:r>
              <a:rPr lang="zh-CN" altLang="en-US" sz="2400" b="1" dirty="0">
                <a:latin typeface="楷体" pitchFamily="49" charset="-122"/>
                <a:ea typeface="楷体" pitchFamily="49" charset="-122"/>
              </a:rPr>
              <a:t>生产设备设施及工艺类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生产经营单位场所环境类隐患主要包括厂内环境、车间作业、仓库作业、危险化学品作业场所等方面存在的问题和缺陷。</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3.</a:t>
            </a:r>
            <a:r>
              <a:rPr lang="zh-CN" altLang="en-US" sz="2400" b="1" dirty="0">
                <a:latin typeface="楷体" pitchFamily="49" charset="-122"/>
                <a:ea typeface="楷体" pitchFamily="49" charset="-122"/>
              </a:rPr>
              <a:t>场所环境类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从业人员“三违”主要包括：从业人员违反操作规程进行作业、违反劳动纪律进行作业、负责人违反操作规程指挥从业人员进行作业。</a:t>
            </a:r>
            <a:endParaRPr lang="en-US" altLang="zh-CN" sz="1800" dirty="0">
              <a:latin typeface="微软雅黑" pitchFamily="34" charset="-122"/>
              <a:ea typeface="微软雅黑" pitchFamily="34" charset="-122"/>
            </a:endParaRPr>
          </a:p>
          <a:p>
            <a:pPr>
              <a:lnSpc>
                <a:spcPct val="150000"/>
              </a:lnSpc>
              <a:buFont typeface="Wingdings" pitchFamily="2" charset="2"/>
              <a:buChar char="Ø"/>
            </a:pPr>
            <a:r>
              <a:rPr lang="zh-CN" altLang="en-US" sz="1800" dirty="0">
                <a:latin typeface="微软雅黑" pitchFamily="34" charset="-122"/>
                <a:ea typeface="微软雅黑" pitchFamily="34" charset="-122"/>
              </a:rPr>
              <a:t>从业人员操作行为类隐患包括“三违”行为和个人防护用品佩戴两方面。</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4.</a:t>
            </a:r>
            <a:r>
              <a:rPr lang="zh-CN" altLang="en-US" sz="2400" b="1" dirty="0">
                <a:latin typeface="楷体" pitchFamily="49" charset="-122"/>
                <a:ea typeface="楷体" pitchFamily="49" charset="-122"/>
              </a:rPr>
              <a:t>从业人员操作行为类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生产经营单位消防方面存在的缺陷，称为消防安全类隐患，主要包括应急照明、消防设施与器材等内容。</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5.</a:t>
            </a:r>
            <a:r>
              <a:rPr lang="zh-CN" altLang="en-US" sz="2400" b="1" dirty="0">
                <a:latin typeface="楷体" pitchFamily="49" charset="-122"/>
                <a:ea typeface="楷体" pitchFamily="49" charset="-122"/>
              </a:rPr>
              <a:t>消防安全类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7158"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生产经营单位涉及用电安全方面的问题和缺陷，称为用电安全类隐患，主要包括配电室，配电箱、柜，电气线路敷设，固定用电设备，插座，临时用电，潮湿作业场所用电，安全电压使用等内容。</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6.</a:t>
            </a:r>
            <a:r>
              <a:rPr lang="zh-CN" altLang="en-US" sz="2400" b="1" dirty="0">
                <a:latin typeface="楷体" pitchFamily="49" charset="-122"/>
                <a:ea typeface="楷体" pitchFamily="49" charset="-122"/>
              </a:rPr>
              <a:t>用电安全类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职业卫生专项管理中，涉及生产经营单位在职业卫生现场安全方面不符合法律法规的内容，均归于职业卫生现场安全类隐患。这类隐患主要包括禁止超标作业，检、维修要求，防护设施，公告栏，警示标识，生产布局，防护设施和个人防护用品等方面存在的问题和缺陷。</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7.</a:t>
            </a:r>
            <a:r>
              <a:rPr lang="zh-CN" altLang="en-US" sz="2400" b="1" dirty="0">
                <a:latin typeface="楷体" pitchFamily="49" charset="-122"/>
                <a:ea typeface="楷体" pitchFamily="49" charset="-122"/>
              </a:rPr>
              <a:t>职业卫生现场安全类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804"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有限空间现场安全类隐患主要包括：有限空间作业审批、危害告知、先检测后作业、危害评估、现场监督管理、通风、防护设备、呼吸防护用品、应急救援装备、临时作业等方面存在的问题和缺陷。</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8.</a:t>
            </a:r>
            <a:r>
              <a:rPr lang="zh-CN" altLang="en-US" sz="2400" b="1" dirty="0">
                <a:latin typeface="楷体" pitchFamily="49" charset="-122"/>
                <a:ea typeface="楷体" pitchFamily="49" charset="-122"/>
              </a:rPr>
              <a:t>有限空间现场安全类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itchFamily="34" charset="-122"/>
                <a:ea typeface="微软雅黑" pitchFamily="34" charset="-122"/>
              </a:rPr>
              <a:t>安全生产法中有关法律关系</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00298" y="214296"/>
            <a:ext cx="6482130" cy="3394075"/>
          </a:xfrm>
          <a:prstGeom prst="rect">
            <a:avLst/>
          </a:prstGeom>
          <a:noFill/>
          <a:ln w="9525">
            <a:noFill/>
            <a:miter lim="800000"/>
            <a:headEnd/>
            <a:tailEnd/>
          </a:ln>
          <a:effectLst/>
        </p:spPr>
      </p:pic>
      <p:sp>
        <p:nvSpPr>
          <p:cNvPr id="6" name="矩形 5"/>
          <p:cNvSpPr/>
          <p:nvPr/>
        </p:nvSpPr>
        <p:spPr>
          <a:xfrm>
            <a:off x="4714876" y="3286130"/>
            <a:ext cx="2071702"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latin typeface="微软雅黑" pitchFamily="34" charset="-122"/>
                <a:ea typeface="微软雅黑" pitchFamily="34" charset="-122"/>
              </a:rPr>
              <a:t>安全评价服务机构</a:t>
            </a:r>
          </a:p>
        </p:txBody>
      </p:sp>
      <p:sp>
        <p:nvSpPr>
          <p:cNvPr id="8" name="TextBox 3"/>
          <p:cNvSpPr txBox="1"/>
          <p:nvPr/>
        </p:nvSpPr>
        <p:spPr>
          <a:xfrm>
            <a:off x="168740" y="1279088"/>
            <a:ext cx="2045806" cy="2585323"/>
          </a:xfrm>
          <a:prstGeom prst="rect">
            <a:avLst/>
          </a:prstGeom>
          <a:noFill/>
        </p:spPr>
        <p:txBody>
          <a:bodyPr wrap="square" rtlCol="0">
            <a:spAutoFit/>
          </a:bodyPr>
          <a:lstStyle/>
          <a:p>
            <a:pPr>
              <a:lnSpc>
                <a:spcPct val="150000"/>
              </a:lnSpc>
            </a:pPr>
            <a:r>
              <a:rPr lang="en-US" altLang="zh-CN" sz="3600" b="1" dirty="0">
                <a:latin typeface="微软雅黑" pitchFamily="34" charset="-122"/>
                <a:ea typeface="微软雅黑" pitchFamily="34" charset="-122"/>
              </a:rPr>
              <a:t>1-</a:t>
            </a:r>
            <a:r>
              <a:rPr lang="zh-CN" altLang="en-US" sz="3600" b="1" dirty="0">
                <a:latin typeface="微软雅黑" pitchFamily="34" charset="-122"/>
                <a:ea typeface="微软雅黑" pitchFamily="34" charset="-122"/>
              </a:rPr>
              <a:t>我国</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安全生产</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法律体系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804"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辅助系统主要包括压缩空气站、乙炔站、煤气站、天然气配气站、氧气站等为生产经营活动提供动力或其他辅助生产经营活动的系统。其中涉及特种设备的部分归于特种设备现场管理类隐患。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9.</a:t>
            </a:r>
            <a:r>
              <a:rPr lang="zh-CN" altLang="en-US" sz="2400" b="1" dirty="0">
                <a:latin typeface="楷体" pitchFamily="49" charset="-122"/>
                <a:ea typeface="楷体" pitchFamily="49" charset="-122"/>
              </a:rPr>
              <a:t>辅助动力系统类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804"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涉及相关方现场管理方面的缺陷和问题，属于相关方现场管理类隐患。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10.</a:t>
            </a:r>
            <a:r>
              <a:rPr lang="zh-CN" altLang="en-US" sz="2400" b="1" dirty="0">
                <a:latin typeface="楷体" pitchFamily="49" charset="-122"/>
                <a:ea typeface="楷体" pitchFamily="49" charset="-122"/>
              </a:rPr>
              <a:t>相关方现场管理类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804" y="1000114"/>
            <a:ext cx="8229600" cy="1371599"/>
          </a:xfrm>
        </p:spPr>
        <p:txBody>
          <a:bodyPr>
            <a:noAutofit/>
          </a:bodyPr>
          <a:lstStyle/>
          <a:p>
            <a:pPr>
              <a:lnSpc>
                <a:spcPct val="150000"/>
              </a:lnSpc>
              <a:buFont typeface="Wingdings" pitchFamily="2" charset="2"/>
              <a:buChar char="Ø"/>
            </a:pPr>
            <a:r>
              <a:rPr lang="zh-CN" altLang="en-US" sz="1800" dirty="0">
                <a:latin typeface="微软雅黑" pitchFamily="34" charset="-122"/>
                <a:ea typeface="微软雅黑" pitchFamily="34" charset="-122"/>
              </a:rPr>
              <a:t>不属于上述十种隐患分类的安全生产现场管理类的不符合项，属于其他现场管理类隐患。</a:t>
            </a:r>
          </a:p>
        </p:txBody>
      </p:sp>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4000" b="1" dirty="0">
                <a:solidFill>
                  <a:schemeClr val="bg1"/>
                </a:solidFill>
                <a:latin typeface="微软雅黑" pitchFamily="34" charset="-122"/>
                <a:ea typeface="微软雅黑" pitchFamily="34" charset="-122"/>
              </a:rPr>
              <a:t>现场隐患：</a:t>
            </a:r>
            <a:r>
              <a:rPr lang="en-US" altLang="zh-CN" sz="2400" b="1" dirty="0">
                <a:latin typeface="楷体" pitchFamily="49" charset="-122"/>
                <a:ea typeface="楷体" pitchFamily="49" charset="-122"/>
              </a:rPr>
              <a:t>11.</a:t>
            </a:r>
            <a:r>
              <a:rPr lang="zh-CN" altLang="en-US" sz="2400" b="1" dirty="0">
                <a:latin typeface="楷体" pitchFamily="49" charset="-122"/>
                <a:ea typeface="楷体" pitchFamily="49" charset="-122"/>
              </a:rPr>
              <a:t>其他现场管理类</a:t>
            </a:r>
            <a:endParaRPr lang="zh-CN" altLang="en-US" sz="2400" b="1" dirty="0">
              <a:solidFill>
                <a:schemeClr val="bg1"/>
              </a:solidFill>
              <a:latin typeface="楷体" pitchFamily="49" charset="-122"/>
              <a:ea typeface="楷体" pitchFamily="49" charset="-122"/>
            </a:endParaRP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79383" y="3172790"/>
            <a:ext cx="1792287" cy="194421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0"/>
            <a:ext cx="2500298" cy="51543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b="1" dirty="0">
              <a:latin typeface="微软雅黑" pitchFamily="34" charset="-122"/>
              <a:ea typeface="微软雅黑" pitchFamily="34" charset="-122"/>
            </a:endParaRPr>
          </a:p>
        </p:txBody>
      </p:sp>
      <p:pic>
        <p:nvPicPr>
          <p:cNvPr id="6" name="Picture 4" descr="D:\2016资料集\巨程安全技术\巨程公司设计图\2.PNG"/>
          <p:cNvPicPr>
            <a:picLocks noChangeAspect="1" noChangeArrowheads="1"/>
          </p:cNvPicPr>
          <p:nvPr/>
        </p:nvPicPr>
        <p:blipFill>
          <a:blip r:embed="rId2" cstate="print">
            <a:clrChange>
              <a:clrFrom>
                <a:srgbClr val="FFFFF7"/>
              </a:clrFrom>
              <a:clrTo>
                <a:srgbClr val="FFFFF7">
                  <a:alpha val="0"/>
                </a:srgbClr>
              </a:clrTo>
            </a:clrChange>
            <a:extLst>
              <a:ext uri="{28A0092B-C50C-407E-A947-70E740481C1C}">
                <a14:useLocalDpi xmlns:a14="http://schemas.microsoft.com/office/drawing/2010/main" val="0"/>
              </a:ext>
            </a:extLst>
          </a:blip>
          <a:srcRect/>
          <a:stretch>
            <a:fillRect/>
          </a:stretch>
        </p:blipFill>
        <p:spPr bwMode="auto">
          <a:xfrm>
            <a:off x="8670402" y="90117"/>
            <a:ext cx="417153" cy="388615"/>
          </a:xfrm>
          <a:prstGeom prst="rect">
            <a:avLst/>
          </a:prstGeom>
          <a:noFill/>
        </p:spPr>
      </p:pic>
      <p:sp>
        <p:nvSpPr>
          <p:cNvPr id="9" name="TextBox 8"/>
          <p:cNvSpPr txBox="1"/>
          <p:nvPr/>
        </p:nvSpPr>
        <p:spPr>
          <a:xfrm>
            <a:off x="3714744" y="285734"/>
            <a:ext cx="5072098" cy="26503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zh-CN" altLang="en-US" sz="7200" b="1" spc="50" dirty="0">
                <a:ln w="11430"/>
                <a:effectLst>
                  <a:outerShdw blurRad="76200" dist="50800" dir="5400000" algn="tl" rotWithShape="0">
                    <a:srgbClr val="000000">
                      <a:alpha val="65000"/>
                    </a:srgbClr>
                  </a:outerShdw>
                </a:effectLst>
                <a:latin typeface="方正硬笔楷书繁体" pitchFamily="65" charset="-122"/>
                <a:ea typeface="方正硬笔楷书繁体" pitchFamily="65" charset="-122"/>
              </a:rPr>
              <a:t>浅谈</a:t>
            </a:r>
            <a:endParaRPr lang="en-US" altLang="zh-CN" sz="7200" b="1" spc="50" dirty="0">
              <a:ln w="11430"/>
              <a:effectLst>
                <a:outerShdw blurRad="76200" dist="50800" dir="5400000" algn="tl" rotWithShape="0">
                  <a:srgbClr val="000000">
                    <a:alpha val="65000"/>
                  </a:srgbClr>
                </a:outerShdw>
              </a:effectLst>
              <a:latin typeface="方正硬笔楷书繁体" pitchFamily="65" charset="-122"/>
              <a:ea typeface="方正硬笔楷书繁体" pitchFamily="65" charset="-122"/>
            </a:endParaRPr>
          </a:p>
          <a:p>
            <a:pPr>
              <a:lnSpc>
                <a:spcPct val="150000"/>
              </a:lnSpc>
            </a:pPr>
            <a:r>
              <a:rPr lang="zh-CN" altLang="en-US" sz="4400" b="1" spc="50" dirty="0">
                <a:ln w="11430"/>
                <a:solidFill>
                  <a:srgbClr val="B40000"/>
                </a:solidFill>
                <a:effectLst>
                  <a:outerShdw blurRad="76200" dist="50800" dir="5400000" algn="tl" rotWithShape="0">
                    <a:srgbClr val="000000">
                      <a:alpha val="65000"/>
                    </a:srgbClr>
                  </a:outerShdw>
                </a:effectLst>
                <a:latin typeface="方正综艺简体" pitchFamily="2" charset="-122"/>
                <a:ea typeface="方正综艺简体" pitchFamily="2" charset="-122"/>
              </a:rPr>
              <a:t>危险源辨识及管控</a:t>
            </a:r>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endParaRPr>
          </a:p>
        </p:txBody>
      </p:sp>
      <p:pic>
        <p:nvPicPr>
          <p:cNvPr id="7" name="图片 6"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785800"/>
            <a:ext cx="2500330" cy="4143379"/>
          </a:xfrm>
          <a:prstGeom prst="rect">
            <a:avLst/>
          </a:prstGeom>
          <a:noFill/>
          <a:ln w="9525">
            <a:noFill/>
            <a:miter lim="800000"/>
            <a:headEnd/>
            <a:tailEnd/>
          </a:ln>
        </p:spPr>
      </p:pic>
      <p:sp>
        <p:nvSpPr>
          <p:cNvPr id="8" name="矩形 7"/>
          <p:cNvSpPr/>
          <p:nvPr/>
        </p:nvSpPr>
        <p:spPr>
          <a:xfrm>
            <a:off x="415936" y="619770"/>
            <a:ext cx="1441420" cy="523220"/>
          </a:xfrm>
          <a:prstGeom prst="rect">
            <a:avLst/>
          </a:prstGeom>
        </p:spPr>
        <p:txBody>
          <a:bodyPr wrap="none">
            <a:spAutoFit/>
          </a:bodyPr>
          <a:lstStyle/>
          <a:p>
            <a:r>
              <a:rPr lang="zh-CN" altLang="en-US" sz="1400" b="1" dirty="0">
                <a:solidFill>
                  <a:schemeClr val="bg1"/>
                </a:solidFill>
                <a:latin typeface="微软雅黑" pitchFamily="34" charset="-122"/>
                <a:ea typeface="微软雅黑" pitchFamily="34" charset="-122"/>
              </a:rPr>
              <a:t>企业负责人及安</a:t>
            </a:r>
            <a:endParaRPr lang="en-US" altLang="zh-CN" sz="1400" b="1" dirty="0">
              <a:solidFill>
                <a:schemeClr val="bg1"/>
              </a:solidFill>
              <a:latin typeface="微软雅黑" pitchFamily="34" charset="-122"/>
              <a:ea typeface="微软雅黑" pitchFamily="34" charset="-122"/>
            </a:endParaRPr>
          </a:p>
          <a:p>
            <a:r>
              <a:rPr lang="zh-CN" altLang="en-US" sz="1400" b="1" dirty="0">
                <a:solidFill>
                  <a:schemeClr val="bg1"/>
                </a:solidFill>
                <a:latin typeface="微软雅黑" pitchFamily="34" charset="-122"/>
                <a:ea typeface="微软雅黑" pitchFamily="34" charset="-122"/>
              </a:rPr>
              <a:t>全管理人员培训</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事故成因理论</a:t>
            </a:r>
          </a:p>
        </p:txBody>
      </p:sp>
      <p:sp>
        <p:nvSpPr>
          <p:cNvPr id="5" name="矩形 4"/>
          <p:cNvSpPr/>
          <p:nvPr/>
        </p:nvSpPr>
        <p:spPr>
          <a:xfrm>
            <a:off x="3286116" y="4000510"/>
            <a:ext cx="1141868"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01</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8" name="Text Box 5"/>
          <p:cNvSpPr txBox="1">
            <a:spLocks noChangeArrowheads="1"/>
          </p:cNvSpPr>
          <p:nvPr/>
        </p:nvSpPr>
        <p:spPr bwMode="auto">
          <a:xfrm>
            <a:off x="1000100" y="808670"/>
            <a:ext cx="428628" cy="1477328"/>
          </a:xfrm>
          <a:prstGeom prst="rect">
            <a:avLst/>
          </a:prstGeom>
          <a:noFill/>
          <a:ln w="9525">
            <a:solidFill>
              <a:srgbClr val="FF0000"/>
            </a:solidFill>
            <a:miter lim="800000"/>
            <a:headEnd/>
            <a:tailEnd/>
          </a:ln>
        </p:spPr>
        <p:txBody>
          <a:bodyPr wrap="square">
            <a:spAutoFit/>
          </a:bodyPr>
          <a:lstStyle/>
          <a:p>
            <a:pPr>
              <a:lnSpc>
                <a:spcPct val="100000"/>
              </a:lnSpc>
              <a:spcBef>
                <a:spcPct val="0"/>
              </a:spcBef>
              <a:buClrTx/>
              <a:buSzTx/>
              <a:buFontTx/>
              <a:buNone/>
            </a:pPr>
            <a:r>
              <a:rPr lang="zh-CN" altLang="en-US" b="0" dirty="0">
                <a:solidFill>
                  <a:srgbClr val="FF0000"/>
                </a:solidFill>
                <a:latin typeface="Arial" pitchFamily="34" charset="0"/>
                <a:ea typeface="黑体" pitchFamily="49" charset="-122"/>
              </a:rPr>
              <a:t>不安全状况</a:t>
            </a:r>
            <a:endParaRPr lang="en-US" altLang="zh-CN" b="0" dirty="0">
              <a:solidFill>
                <a:srgbClr val="FF0000"/>
              </a:solidFill>
              <a:latin typeface="Arial" pitchFamily="34" charset="0"/>
              <a:ea typeface="黑体" pitchFamily="49" charset="-122"/>
            </a:endParaRPr>
          </a:p>
        </p:txBody>
      </p:sp>
      <p:sp>
        <p:nvSpPr>
          <p:cNvPr id="14" name="圆柱形 13"/>
          <p:cNvSpPr/>
          <p:nvPr/>
        </p:nvSpPr>
        <p:spPr>
          <a:xfrm>
            <a:off x="714348" y="2500312"/>
            <a:ext cx="928694" cy="2286016"/>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柱形 14"/>
          <p:cNvSpPr/>
          <p:nvPr/>
        </p:nvSpPr>
        <p:spPr>
          <a:xfrm>
            <a:off x="714348" y="2357436"/>
            <a:ext cx="928694" cy="357190"/>
          </a:xfrm>
          <a:prstGeom prst="ca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9"/>
          <p:cNvSpPr txBox="1">
            <a:spLocks noChangeArrowheads="1"/>
          </p:cNvSpPr>
          <p:nvPr/>
        </p:nvSpPr>
        <p:spPr bwMode="auto">
          <a:xfrm>
            <a:off x="844529" y="4338652"/>
            <a:ext cx="727075" cy="376238"/>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zh-CN" altLang="en-US" sz="1800" b="0" dirty="0">
                <a:solidFill>
                  <a:schemeClr val="bg1"/>
                </a:solidFill>
                <a:effectLst>
                  <a:outerShdw blurRad="38100" dist="38100" dir="2700000" algn="tl">
                    <a:srgbClr val="000000">
                      <a:alpha val="43137"/>
                    </a:srgbClr>
                  </a:outerShdw>
                </a:effectLst>
                <a:latin typeface="Arial Black" pitchFamily="34" charset="0"/>
              </a:rPr>
              <a:t>96%</a:t>
            </a:r>
          </a:p>
        </p:txBody>
      </p:sp>
      <p:sp>
        <p:nvSpPr>
          <p:cNvPr id="10" name="Text Box 7"/>
          <p:cNvSpPr txBox="1">
            <a:spLocks noChangeArrowheads="1"/>
          </p:cNvSpPr>
          <p:nvPr/>
        </p:nvSpPr>
        <p:spPr bwMode="auto">
          <a:xfrm>
            <a:off x="1000100" y="2808934"/>
            <a:ext cx="357190" cy="1477328"/>
          </a:xfrm>
          <a:prstGeom prst="rect">
            <a:avLst/>
          </a:prstGeom>
          <a:noFill/>
          <a:ln w="9525">
            <a:solidFill>
              <a:schemeClr val="bg1"/>
            </a:solidFill>
            <a:miter lim="800000"/>
            <a:headEnd/>
            <a:tailEnd/>
          </a:ln>
        </p:spPr>
        <p:txBody>
          <a:bodyPr wrap="square">
            <a:spAutoFit/>
          </a:bodyPr>
          <a:lstStyle/>
          <a:p>
            <a:pPr algn="ctr">
              <a:lnSpc>
                <a:spcPct val="100000"/>
              </a:lnSpc>
              <a:spcBef>
                <a:spcPct val="0"/>
              </a:spcBef>
              <a:buClrTx/>
              <a:buSzTx/>
              <a:buFontTx/>
              <a:buNone/>
            </a:pPr>
            <a:r>
              <a:rPr lang="zh-CN" altLang="en-US" b="0" dirty="0">
                <a:solidFill>
                  <a:schemeClr val="bg1"/>
                </a:solidFill>
                <a:latin typeface="Arial" pitchFamily="34" charset="0"/>
                <a:ea typeface="黑体" pitchFamily="49" charset="-122"/>
              </a:rPr>
              <a:t>不安全行为</a:t>
            </a:r>
            <a:endParaRPr lang="en-US" altLang="zh-CN" b="0" dirty="0">
              <a:solidFill>
                <a:schemeClr val="bg1"/>
              </a:solidFill>
              <a:latin typeface="Arial" pitchFamily="34" charset="0"/>
              <a:ea typeface="黑体" pitchFamily="49" charset="-122"/>
            </a:endParaRPr>
          </a:p>
        </p:txBody>
      </p:sp>
      <p:sp>
        <p:nvSpPr>
          <p:cNvPr id="16" name="Text Box 9"/>
          <p:cNvSpPr txBox="1">
            <a:spLocks noChangeArrowheads="1"/>
          </p:cNvSpPr>
          <p:nvPr/>
        </p:nvSpPr>
        <p:spPr bwMode="auto">
          <a:xfrm>
            <a:off x="930779" y="2416732"/>
            <a:ext cx="569387" cy="369332"/>
          </a:xfrm>
          <a:prstGeom prst="rect">
            <a:avLst/>
          </a:prstGeom>
          <a:noFill/>
          <a:ln w="9525">
            <a:noFill/>
            <a:miter lim="800000"/>
            <a:headEnd/>
            <a:tailEnd/>
          </a:ln>
        </p:spPr>
        <p:txBody>
          <a:bodyPr wrap="none">
            <a:spAutoFit/>
          </a:bodyPr>
          <a:lstStyle/>
          <a:p>
            <a:pPr>
              <a:lnSpc>
                <a:spcPct val="100000"/>
              </a:lnSpc>
              <a:spcBef>
                <a:spcPct val="0"/>
              </a:spcBef>
              <a:buClrTx/>
              <a:buSzTx/>
              <a:buFontTx/>
              <a:buNone/>
            </a:pPr>
            <a:r>
              <a:rPr lang="en-US" altLang="zh-CN" sz="1800" b="0" dirty="0">
                <a:solidFill>
                  <a:schemeClr val="bg1"/>
                </a:solidFill>
                <a:effectLst>
                  <a:outerShdw blurRad="38100" dist="38100" dir="2700000" algn="tl">
                    <a:srgbClr val="000000">
                      <a:alpha val="43137"/>
                    </a:srgbClr>
                  </a:outerShdw>
                </a:effectLst>
                <a:latin typeface="Arial Black" pitchFamily="34" charset="0"/>
              </a:rPr>
              <a:t>4</a:t>
            </a:r>
            <a:r>
              <a:rPr lang="zh-CN" altLang="en-US" sz="1800" b="0" dirty="0">
                <a:solidFill>
                  <a:schemeClr val="bg1"/>
                </a:solidFill>
                <a:effectLst>
                  <a:outerShdw blurRad="38100" dist="38100" dir="2700000" algn="tl">
                    <a:srgbClr val="000000">
                      <a:alpha val="43137"/>
                    </a:srgbClr>
                  </a:outerShdw>
                </a:effectLst>
                <a:latin typeface="Arial Black" pitchFamily="34" charset="0"/>
              </a:rPr>
              <a:t>%</a:t>
            </a:r>
          </a:p>
        </p:txBody>
      </p:sp>
      <p:sp>
        <p:nvSpPr>
          <p:cNvPr id="17" name="Rectangle 2"/>
          <p:cNvSpPr>
            <a:spLocks noChangeArrowheads="1"/>
          </p:cNvSpPr>
          <p:nvPr/>
        </p:nvSpPr>
        <p:spPr bwMode="auto">
          <a:xfrm>
            <a:off x="3357554" y="214296"/>
            <a:ext cx="4143404" cy="358263"/>
          </a:xfrm>
          <a:prstGeom prst="rect">
            <a:avLst/>
          </a:prstGeom>
          <a:noFill/>
          <a:ln w="12700">
            <a:noFill/>
            <a:miter lim="800000"/>
            <a:headEnd/>
            <a:tailEnd/>
          </a:ln>
        </p:spPr>
        <p:txBody>
          <a:bodyPr wrap="square" lIns="62497" tIns="24999" rIns="62497" bIns="24999">
            <a:spAutoFit/>
          </a:bodyPr>
          <a:lstStyle/>
          <a:p>
            <a:pPr>
              <a:lnSpc>
                <a:spcPct val="100000"/>
              </a:lnSpc>
              <a:spcBef>
                <a:spcPct val="0"/>
              </a:spcBef>
              <a:buClrTx/>
              <a:buSzTx/>
              <a:buFontTx/>
              <a:buNone/>
            </a:pPr>
            <a:r>
              <a:rPr lang="zh-CN" altLang="en-US" sz="2000" b="1" dirty="0">
                <a:solidFill>
                  <a:srgbClr val="B40000"/>
                </a:solidFill>
                <a:latin typeface="微软雅黑" pitchFamily="34" charset="-122"/>
                <a:ea typeface="微软雅黑" pitchFamily="34" charset="-122"/>
              </a:rPr>
              <a:t>导致损工及限工伤害的不安全行为</a:t>
            </a:r>
            <a:endParaRPr lang="zh-CN" altLang="zh-CN" sz="2000" b="1" dirty="0">
              <a:solidFill>
                <a:srgbClr val="B40000"/>
              </a:solidFill>
              <a:latin typeface="微软雅黑" pitchFamily="34" charset="-122"/>
              <a:ea typeface="微软雅黑" pitchFamily="34" charset="-122"/>
            </a:endParaRPr>
          </a:p>
        </p:txBody>
      </p:sp>
      <p:sp>
        <p:nvSpPr>
          <p:cNvPr id="18" name="Rectangle 4"/>
          <p:cNvSpPr>
            <a:spLocks noChangeArrowheads="1"/>
          </p:cNvSpPr>
          <p:nvPr/>
        </p:nvSpPr>
        <p:spPr bwMode="auto">
          <a:xfrm>
            <a:off x="1928794" y="857238"/>
            <a:ext cx="3857652" cy="313635"/>
          </a:xfrm>
          <a:prstGeom prst="rect">
            <a:avLst/>
          </a:prstGeom>
          <a:noFill/>
          <a:ln w="9525">
            <a:noFill/>
            <a:miter lim="800000"/>
            <a:headEnd/>
            <a:tailEnd/>
          </a:ln>
        </p:spPr>
        <p:txBody>
          <a:bodyPr wrap="square" lIns="62497" tIns="24999" rIns="62497" bIns="24999">
            <a:spAutoFit/>
          </a:bodyPr>
          <a:lstStyle/>
          <a:p>
            <a:pPr marL="225425" indent="-225425" defTabSz="900113">
              <a:lnSpc>
                <a:spcPct val="95000"/>
              </a:lnSpc>
              <a:spcBef>
                <a:spcPct val="47000"/>
              </a:spcBef>
              <a:buClrTx/>
              <a:buSzTx/>
              <a:buFontTx/>
              <a:buNone/>
            </a:pPr>
            <a:r>
              <a:rPr lang="zh-CN" altLang="zh-CN" dirty="0">
                <a:solidFill>
                  <a:schemeClr val="tx1"/>
                </a:solidFill>
                <a:latin typeface="微软雅黑" pitchFamily="34" charset="-122"/>
                <a:ea typeface="微软雅黑" pitchFamily="34" charset="-122"/>
              </a:rPr>
              <a:t>       </a:t>
            </a:r>
            <a:r>
              <a:rPr lang="zh-CN" altLang="en-US" dirty="0">
                <a:solidFill>
                  <a:schemeClr val="tx1"/>
                </a:solidFill>
                <a:latin typeface="微软雅黑" pitchFamily="34" charset="-122"/>
                <a:ea typeface="微软雅黑" pitchFamily="34" charset="-122"/>
              </a:rPr>
              <a:t>与不安全的行为相关的因素</a:t>
            </a:r>
          </a:p>
        </p:txBody>
      </p:sp>
      <p:sp>
        <p:nvSpPr>
          <p:cNvPr id="19" name="Rectangle 5"/>
          <p:cNvSpPr>
            <a:spLocks noChangeArrowheads="1"/>
          </p:cNvSpPr>
          <p:nvPr/>
        </p:nvSpPr>
        <p:spPr bwMode="auto">
          <a:xfrm>
            <a:off x="5548308" y="857238"/>
            <a:ext cx="2166964" cy="332999"/>
          </a:xfrm>
          <a:prstGeom prst="rect">
            <a:avLst/>
          </a:prstGeom>
          <a:noFill/>
          <a:ln w="9525">
            <a:noFill/>
            <a:miter lim="800000"/>
            <a:headEnd/>
            <a:tailEnd/>
          </a:ln>
        </p:spPr>
        <p:txBody>
          <a:bodyPr wrap="square" lIns="62497" tIns="24999" rIns="62497" bIns="24999">
            <a:spAutoFit/>
          </a:bodyPr>
          <a:lstStyle/>
          <a:p>
            <a:pPr marL="225425" indent="-225425" algn="ctr" defTabSz="900113">
              <a:lnSpc>
                <a:spcPct val="102000"/>
              </a:lnSpc>
              <a:spcBef>
                <a:spcPct val="51000"/>
              </a:spcBef>
              <a:buClrTx/>
              <a:buSzTx/>
              <a:buFontTx/>
              <a:buNone/>
            </a:pPr>
            <a:r>
              <a:rPr lang="zh-CN" altLang="en-US" dirty="0">
                <a:solidFill>
                  <a:schemeClr val="tx1"/>
                </a:solidFill>
                <a:latin typeface="微软雅黑" pitchFamily="34" charset="-122"/>
                <a:ea typeface="微软雅黑" pitchFamily="34" charset="-122"/>
              </a:rPr>
              <a:t>伤害的百分比</a:t>
            </a:r>
          </a:p>
        </p:txBody>
      </p:sp>
      <p:sp>
        <p:nvSpPr>
          <p:cNvPr id="20" name="Rectangle 6"/>
          <p:cNvSpPr>
            <a:spLocks noChangeArrowheads="1"/>
          </p:cNvSpPr>
          <p:nvPr/>
        </p:nvSpPr>
        <p:spPr bwMode="auto">
          <a:xfrm>
            <a:off x="2571736" y="1500180"/>
            <a:ext cx="2786082" cy="1936772"/>
          </a:xfrm>
          <a:prstGeom prst="rect">
            <a:avLst/>
          </a:prstGeom>
          <a:noFill/>
          <a:ln w="9525">
            <a:noFill/>
            <a:miter lim="800000"/>
            <a:headEnd/>
            <a:tailEnd/>
          </a:ln>
        </p:spPr>
        <p:txBody>
          <a:bodyPr wrap="square" lIns="62497" tIns="24999" rIns="62497" bIns="24999">
            <a:spAutoFit/>
          </a:bodyPr>
          <a:lstStyle/>
          <a:p>
            <a:pPr marL="228600" indent="-228600">
              <a:lnSpc>
                <a:spcPct val="97000"/>
              </a:lnSpc>
              <a:spcBef>
                <a:spcPct val="49000"/>
              </a:spcBef>
              <a:buClrTx/>
              <a:buSzTx/>
              <a:buFontTx/>
              <a:buNone/>
            </a:pPr>
            <a:r>
              <a:rPr lang="zh-CN" altLang="en-US" b="0" dirty="0">
                <a:solidFill>
                  <a:schemeClr val="tx1"/>
                </a:solidFill>
                <a:latin typeface="微软雅黑" pitchFamily="34" charset="-122"/>
                <a:ea typeface="微软雅黑" pitchFamily="34" charset="-122"/>
              </a:rPr>
              <a:t>个人防护装备</a:t>
            </a:r>
            <a:endParaRPr lang="zh-CN" altLang="zh-CN" b="0" dirty="0">
              <a:solidFill>
                <a:schemeClr val="tx1"/>
              </a:solidFill>
              <a:latin typeface="微软雅黑" pitchFamily="34" charset="-122"/>
              <a:ea typeface="微软雅黑" pitchFamily="34" charset="-122"/>
            </a:endParaRPr>
          </a:p>
          <a:p>
            <a:pPr marL="228600" indent="-228600">
              <a:lnSpc>
                <a:spcPct val="97000"/>
              </a:lnSpc>
              <a:spcBef>
                <a:spcPct val="49000"/>
              </a:spcBef>
              <a:buClrTx/>
              <a:buSzTx/>
              <a:buFontTx/>
              <a:buNone/>
            </a:pPr>
            <a:r>
              <a:rPr lang="zh-CN" altLang="en-US" b="0" dirty="0">
                <a:solidFill>
                  <a:schemeClr val="tx1"/>
                </a:solidFill>
                <a:latin typeface="微软雅黑" pitchFamily="34" charset="-122"/>
                <a:ea typeface="微软雅黑" pitchFamily="34" charset="-122"/>
              </a:rPr>
              <a:t>人员的位置</a:t>
            </a:r>
            <a:endParaRPr lang="zh-CN" altLang="zh-CN" b="0" dirty="0">
              <a:solidFill>
                <a:schemeClr val="tx1"/>
              </a:solidFill>
              <a:latin typeface="微软雅黑" pitchFamily="34" charset="-122"/>
              <a:ea typeface="微软雅黑" pitchFamily="34" charset="-122"/>
            </a:endParaRPr>
          </a:p>
          <a:p>
            <a:pPr marL="228600" indent="-228600">
              <a:lnSpc>
                <a:spcPct val="97000"/>
              </a:lnSpc>
              <a:spcBef>
                <a:spcPct val="49000"/>
              </a:spcBef>
              <a:buClrTx/>
              <a:buSzTx/>
              <a:buFontTx/>
              <a:buNone/>
            </a:pPr>
            <a:r>
              <a:rPr lang="zh-CN" altLang="en-US" b="0" dirty="0">
                <a:solidFill>
                  <a:schemeClr val="tx1"/>
                </a:solidFill>
                <a:latin typeface="微软雅黑" pitchFamily="34" charset="-122"/>
                <a:ea typeface="微软雅黑" pitchFamily="34" charset="-122"/>
              </a:rPr>
              <a:t>人员的反应</a:t>
            </a:r>
            <a:endParaRPr lang="zh-CN" altLang="zh-CN" b="0" dirty="0">
              <a:solidFill>
                <a:schemeClr val="tx1"/>
              </a:solidFill>
              <a:latin typeface="微软雅黑" pitchFamily="34" charset="-122"/>
              <a:ea typeface="微软雅黑" pitchFamily="34" charset="-122"/>
            </a:endParaRPr>
          </a:p>
          <a:p>
            <a:pPr marL="228600" indent="-228600">
              <a:lnSpc>
                <a:spcPct val="97000"/>
              </a:lnSpc>
              <a:spcBef>
                <a:spcPct val="49000"/>
              </a:spcBef>
              <a:buClrTx/>
              <a:buSzTx/>
              <a:buFontTx/>
              <a:buNone/>
            </a:pPr>
            <a:r>
              <a:rPr lang="zh-CN" altLang="en-US" b="0" dirty="0">
                <a:solidFill>
                  <a:schemeClr val="tx1"/>
                </a:solidFill>
                <a:latin typeface="微软雅黑" pitchFamily="34" charset="-122"/>
                <a:ea typeface="微软雅黑" pitchFamily="34" charset="-122"/>
              </a:rPr>
              <a:t>工具与设备</a:t>
            </a:r>
          </a:p>
          <a:p>
            <a:pPr marL="228600" indent="-228600">
              <a:lnSpc>
                <a:spcPct val="97000"/>
              </a:lnSpc>
              <a:spcBef>
                <a:spcPct val="49000"/>
              </a:spcBef>
              <a:buClrTx/>
              <a:buSzTx/>
              <a:buFontTx/>
              <a:buNone/>
            </a:pPr>
            <a:r>
              <a:rPr lang="zh-CN" altLang="en-US" b="0" dirty="0">
                <a:solidFill>
                  <a:schemeClr val="tx1"/>
                </a:solidFill>
                <a:latin typeface="微软雅黑" pitchFamily="34" charset="-122"/>
                <a:ea typeface="微软雅黑" pitchFamily="34" charset="-122"/>
              </a:rPr>
              <a:t>程序和</a:t>
            </a:r>
            <a:r>
              <a:rPr lang="en-US" altLang="zh-CN" b="0" dirty="0">
                <a:solidFill>
                  <a:schemeClr val="tx1"/>
                </a:solidFill>
                <a:latin typeface="微软雅黑" pitchFamily="34" charset="-122"/>
                <a:ea typeface="微软雅黑" pitchFamily="34" charset="-122"/>
              </a:rPr>
              <a:t>5S</a:t>
            </a:r>
          </a:p>
        </p:txBody>
      </p:sp>
      <p:sp>
        <p:nvSpPr>
          <p:cNvPr id="22" name="Rectangle 8"/>
          <p:cNvSpPr>
            <a:spLocks noChangeArrowheads="1"/>
          </p:cNvSpPr>
          <p:nvPr/>
        </p:nvSpPr>
        <p:spPr bwMode="auto">
          <a:xfrm>
            <a:off x="6143636" y="1500180"/>
            <a:ext cx="781050" cy="1936772"/>
          </a:xfrm>
          <a:prstGeom prst="rect">
            <a:avLst/>
          </a:prstGeom>
          <a:noFill/>
          <a:ln w="9525">
            <a:noFill/>
            <a:miter lim="800000"/>
            <a:headEnd/>
            <a:tailEnd/>
          </a:ln>
        </p:spPr>
        <p:txBody>
          <a:bodyPr lIns="62497" tIns="24999" rIns="62497" bIns="24999">
            <a:spAutoFit/>
          </a:bodyPr>
          <a:lstStyle/>
          <a:p>
            <a:pPr marL="225425" indent="-225425" algn="r" defTabSz="900113">
              <a:lnSpc>
                <a:spcPct val="97000"/>
              </a:lnSpc>
              <a:spcBef>
                <a:spcPct val="49000"/>
              </a:spcBef>
              <a:buClrTx/>
              <a:buSzTx/>
              <a:buFontTx/>
              <a:buNone/>
            </a:pPr>
            <a:r>
              <a:rPr lang="zh-CN" altLang="zh-CN" b="0" dirty="0">
                <a:solidFill>
                  <a:schemeClr val="tx1"/>
                </a:solidFill>
                <a:latin typeface="Arial" pitchFamily="34" charset="0"/>
              </a:rPr>
              <a:t>12%</a:t>
            </a:r>
          </a:p>
          <a:p>
            <a:pPr marL="225425" indent="-225425" algn="r" defTabSz="900113">
              <a:lnSpc>
                <a:spcPct val="97000"/>
              </a:lnSpc>
              <a:spcBef>
                <a:spcPct val="49000"/>
              </a:spcBef>
              <a:buClrTx/>
              <a:buSzTx/>
              <a:buFontTx/>
              <a:buNone/>
            </a:pPr>
            <a:r>
              <a:rPr lang="zh-CN" altLang="zh-CN" b="0" dirty="0">
                <a:solidFill>
                  <a:schemeClr val="tx1"/>
                </a:solidFill>
                <a:latin typeface="Arial" pitchFamily="34" charset="0"/>
              </a:rPr>
              <a:t>30%</a:t>
            </a:r>
          </a:p>
          <a:p>
            <a:pPr marL="225425" indent="-225425" algn="r" defTabSz="900113">
              <a:lnSpc>
                <a:spcPct val="97000"/>
              </a:lnSpc>
              <a:spcBef>
                <a:spcPct val="49000"/>
              </a:spcBef>
              <a:buClrTx/>
              <a:buSzTx/>
              <a:buFontTx/>
              <a:buNone/>
            </a:pPr>
            <a:r>
              <a:rPr lang="zh-CN" altLang="zh-CN" b="0" dirty="0">
                <a:solidFill>
                  <a:schemeClr val="tx1"/>
                </a:solidFill>
                <a:latin typeface="Arial" pitchFamily="34" charset="0"/>
              </a:rPr>
              <a:t>14%</a:t>
            </a:r>
          </a:p>
          <a:p>
            <a:pPr marL="225425" indent="-225425" algn="r" defTabSz="900113">
              <a:lnSpc>
                <a:spcPct val="97000"/>
              </a:lnSpc>
              <a:spcBef>
                <a:spcPct val="49000"/>
              </a:spcBef>
              <a:buClrTx/>
              <a:buSzTx/>
              <a:buFontTx/>
              <a:buNone/>
            </a:pPr>
            <a:r>
              <a:rPr lang="zh-CN" altLang="zh-CN" b="0" dirty="0">
                <a:solidFill>
                  <a:schemeClr val="tx1"/>
                </a:solidFill>
                <a:latin typeface="Arial" pitchFamily="34" charset="0"/>
              </a:rPr>
              <a:t>2</a:t>
            </a:r>
            <a:r>
              <a:rPr lang="zh-CN" altLang="en-US" b="0" dirty="0">
                <a:solidFill>
                  <a:schemeClr val="tx1"/>
                </a:solidFill>
                <a:latin typeface="Arial" pitchFamily="34" charset="0"/>
              </a:rPr>
              <a:t>8</a:t>
            </a:r>
            <a:r>
              <a:rPr lang="zh-CN" altLang="zh-CN" b="0" dirty="0">
                <a:solidFill>
                  <a:schemeClr val="tx1"/>
                </a:solidFill>
                <a:latin typeface="Arial" pitchFamily="34" charset="0"/>
              </a:rPr>
              <a:t>%</a:t>
            </a:r>
          </a:p>
          <a:p>
            <a:pPr marL="225425" indent="-225425" algn="r" defTabSz="900113">
              <a:lnSpc>
                <a:spcPct val="97000"/>
              </a:lnSpc>
              <a:spcBef>
                <a:spcPct val="49000"/>
              </a:spcBef>
              <a:buClrTx/>
              <a:buSzTx/>
              <a:buFontTx/>
              <a:buNone/>
            </a:pPr>
            <a:r>
              <a:rPr lang="zh-CN" altLang="zh-CN" b="0" dirty="0">
                <a:solidFill>
                  <a:schemeClr val="tx1"/>
                </a:solidFill>
                <a:latin typeface="Arial" pitchFamily="34" charset="0"/>
              </a:rPr>
              <a:t>1</a:t>
            </a:r>
            <a:r>
              <a:rPr lang="zh-CN" altLang="en-US" b="0" dirty="0">
                <a:solidFill>
                  <a:schemeClr val="tx1"/>
                </a:solidFill>
                <a:latin typeface="Arial" pitchFamily="34" charset="0"/>
              </a:rPr>
              <a:t>2</a:t>
            </a:r>
            <a:r>
              <a:rPr lang="zh-CN" altLang="zh-CN" b="0" dirty="0">
                <a:solidFill>
                  <a:schemeClr val="tx1"/>
                </a:solidFill>
                <a:latin typeface="Arial" pitchFamily="34" charset="0"/>
              </a:rPr>
              <a:t>%</a:t>
            </a:r>
          </a:p>
        </p:txBody>
      </p:sp>
      <p:sp>
        <p:nvSpPr>
          <p:cNvPr id="23" name="Rectangle 9"/>
          <p:cNvSpPr>
            <a:spLocks noChangeArrowheads="1"/>
          </p:cNvSpPr>
          <p:nvPr/>
        </p:nvSpPr>
        <p:spPr bwMode="auto">
          <a:xfrm>
            <a:off x="7429520" y="2143122"/>
            <a:ext cx="1293814" cy="684506"/>
          </a:xfrm>
          <a:prstGeom prst="rect">
            <a:avLst/>
          </a:prstGeom>
          <a:noFill/>
          <a:ln w="9525">
            <a:noFill/>
            <a:miter lim="800000"/>
            <a:headEnd/>
            <a:tailEnd/>
          </a:ln>
        </p:spPr>
        <p:txBody>
          <a:bodyPr wrap="square" lIns="62497" tIns="24999" rIns="62497" bIns="24999">
            <a:spAutoFit/>
          </a:bodyPr>
          <a:lstStyle/>
          <a:p>
            <a:pPr marL="225425" indent="-225425" algn="r" defTabSz="900113">
              <a:lnSpc>
                <a:spcPct val="103000"/>
              </a:lnSpc>
              <a:spcBef>
                <a:spcPct val="51000"/>
              </a:spcBef>
              <a:buClrTx/>
              <a:buSzTx/>
              <a:buFontTx/>
              <a:buNone/>
            </a:pPr>
            <a:r>
              <a:rPr lang="zh-CN" altLang="zh-CN" sz="4000" b="1" dirty="0">
                <a:solidFill>
                  <a:srgbClr val="B40000"/>
                </a:solidFill>
                <a:latin typeface="方正硬笔楷书简体" pitchFamily="65" charset="-122"/>
                <a:ea typeface="方正硬笔楷书简体" pitchFamily="65" charset="-122"/>
              </a:rPr>
              <a:t>96%</a:t>
            </a:r>
          </a:p>
        </p:txBody>
      </p:sp>
      <p:sp>
        <p:nvSpPr>
          <p:cNvPr id="26" name="Line 13"/>
          <p:cNvSpPr>
            <a:spLocks noChangeShapeType="1"/>
          </p:cNvSpPr>
          <p:nvPr/>
        </p:nvSpPr>
        <p:spPr bwMode="auto">
          <a:xfrm>
            <a:off x="2428860" y="1311585"/>
            <a:ext cx="6715140" cy="45719"/>
          </a:xfrm>
          <a:prstGeom prst="line">
            <a:avLst/>
          </a:prstGeom>
          <a:noFill/>
          <a:ln w="38100" cmpd="dbl">
            <a:solidFill>
              <a:schemeClr val="bg2"/>
            </a:solidFill>
            <a:round/>
            <a:headEnd type="none" w="sm" len="sm"/>
            <a:tailEnd type="none" w="sm" len="sm"/>
          </a:ln>
        </p:spPr>
        <p:txBody>
          <a:bodyPr wrap="none" anchor="ct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2000"/>
                                        <p:tgtEl>
                                          <p:spTgt spid="1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2000"/>
                                        <p:tgtEl>
                                          <p:spTgt spid="1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2000"/>
                                        <p:tgtEl>
                                          <p:spTgt spid="1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20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2" grpId="0"/>
      <p:bldP spid="10" grpId="0" animBg="1"/>
      <p:bldP spid="16" grpId="0"/>
      <p:bldP spid="17" grpId="0"/>
      <p:bldP spid="18" grpId="0"/>
      <p:bldP spid="19" grpId="0"/>
      <p:bldP spid="20" grpId="0"/>
      <p:bldP spid="22" grpId="0"/>
      <p:bldP spid="23" grpId="0"/>
      <p:bldP spid="2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事故金字塔理论</a:t>
            </a:r>
          </a:p>
        </p:txBody>
      </p:sp>
      <p:sp>
        <p:nvSpPr>
          <p:cNvPr id="5" name="矩形 4"/>
          <p:cNvSpPr/>
          <p:nvPr/>
        </p:nvSpPr>
        <p:spPr>
          <a:xfrm>
            <a:off x="3143240" y="4071948"/>
            <a:ext cx="1068720"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02</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6" name="Rectangle 3"/>
          <p:cNvSpPr txBox="1">
            <a:spLocks noChangeArrowheads="1"/>
          </p:cNvSpPr>
          <p:nvPr/>
        </p:nvSpPr>
        <p:spPr bwMode="auto">
          <a:xfrm>
            <a:off x="2243123" y="1081268"/>
            <a:ext cx="6248416" cy="3221033"/>
          </a:xfrm>
          <a:prstGeom prst="rect">
            <a:avLst/>
          </a:prstGeom>
          <a:noFill/>
          <a:ln>
            <a:miter lim="800000"/>
            <a:headEnd/>
            <a:tailEnd/>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altLang="zh-CN" sz="3200" b="0" i="0" u="none" strike="noStrike" kern="1200" cap="none" spc="0" normalizeH="0" baseline="0" noProof="0">
                <a:ln>
                  <a:noFill/>
                </a:ln>
                <a:solidFill>
                  <a:schemeClr val="tx1"/>
                </a:solidFill>
                <a:effectLst/>
                <a:uLnTx/>
                <a:uFillTx/>
                <a:latin typeface="+mn-lt"/>
                <a:ea typeface="+mn-ea"/>
                <a:cs typeface="+mn-cs"/>
              </a:rPr>
              <a:t> </a:t>
            </a:r>
          </a:p>
        </p:txBody>
      </p:sp>
      <p:pic>
        <p:nvPicPr>
          <p:cNvPr id="7" name="Picture 4"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3240" y="428610"/>
            <a:ext cx="5286380" cy="3275936"/>
          </a:xfrm>
          <a:prstGeom prst="rect">
            <a:avLst/>
          </a:prstGeom>
          <a:noFill/>
          <a:ln w="9525">
            <a:noFill/>
            <a:miter lim="800000"/>
            <a:headEnd/>
            <a:tailEnd/>
          </a:ln>
        </p:spPr>
      </p:pic>
      <p:sp>
        <p:nvSpPr>
          <p:cNvPr id="8" name="Rectangle 5"/>
          <p:cNvSpPr>
            <a:spLocks noChangeArrowheads="1"/>
          </p:cNvSpPr>
          <p:nvPr/>
        </p:nvSpPr>
        <p:spPr bwMode="auto">
          <a:xfrm>
            <a:off x="930926" y="500048"/>
            <a:ext cx="5284148" cy="714380"/>
          </a:xfrm>
          <a:prstGeom prst="rect">
            <a:avLst/>
          </a:prstGeom>
          <a:solidFill>
            <a:srgbClr val="FFFFFF"/>
          </a:solidFill>
          <a:ln w="12700">
            <a:noFill/>
            <a:miter lim="800000"/>
            <a:headEnd type="none" w="sm" len="sm"/>
            <a:tailEnd type="none" w="sm" len="sm"/>
          </a:ln>
        </p:spPr>
        <p:txBody>
          <a:bodyPr lIns="90004" tIns="45002" rIns="90004" bIns="45002" anchor="ctr"/>
          <a:lstStyle/>
          <a:p>
            <a:pPr defTabSz="900113">
              <a:lnSpc>
                <a:spcPct val="90000"/>
              </a:lnSpc>
              <a:spcBef>
                <a:spcPct val="0"/>
              </a:spcBef>
              <a:buClrTx/>
              <a:buSzTx/>
              <a:buFontTx/>
              <a:buNone/>
            </a:pPr>
            <a:r>
              <a:rPr lang="zh-CN" altLang="en-US" sz="1900" dirty="0">
                <a:solidFill>
                  <a:srgbClr val="000310"/>
                </a:solidFill>
                <a:latin typeface="微软雅黑" pitchFamily="34" charset="-122"/>
                <a:ea typeface="微软雅黑" pitchFamily="34" charset="-122"/>
              </a:rPr>
              <a:t>操作工滑了一下，摔倒在地，头撞到泵上，死亡</a:t>
            </a:r>
            <a:endParaRPr lang="en-US" altLang="zh-CN" sz="1900" dirty="0">
              <a:solidFill>
                <a:srgbClr val="000310"/>
              </a:solidFill>
              <a:latin typeface="微软雅黑" pitchFamily="34" charset="-122"/>
              <a:ea typeface="微软雅黑" pitchFamily="34" charset="-122"/>
            </a:endParaRPr>
          </a:p>
        </p:txBody>
      </p:sp>
      <p:sp>
        <p:nvSpPr>
          <p:cNvPr id="9" name="Rectangle 6"/>
          <p:cNvSpPr>
            <a:spLocks noChangeArrowheads="1"/>
          </p:cNvSpPr>
          <p:nvPr/>
        </p:nvSpPr>
        <p:spPr bwMode="auto">
          <a:xfrm>
            <a:off x="946572" y="1357304"/>
            <a:ext cx="4286279" cy="556587"/>
          </a:xfrm>
          <a:prstGeom prst="rect">
            <a:avLst/>
          </a:prstGeom>
          <a:solidFill>
            <a:srgbClr val="FFFFFF"/>
          </a:solidFill>
          <a:ln w="12700">
            <a:noFill/>
            <a:miter lim="800000"/>
            <a:headEnd type="none" w="sm" len="sm"/>
            <a:tailEnd type="none" w="sm" len="sm"/>
          </a:ln>
        </p:spPr>
        <p:txBody>
          <a:bodyPr lIns="90004" tIns="45002" rIns="90004" bIns="45002" anchor="ctr"/>
          <a:lstStyle/>
          <a:p>
            <a:pPr defTabSz="900113">
              <a:lnSpc>
                <a:spcPct val="90000"/>
              </a:lnSpc>
              <a:spcBef>
                <a:spcPct val="0"/>
              </a:spcBef>
              <a:buClrTx/>
              <a:buSzTx/>
              <a:buFontTx/>
              <a:buNone/>
            </a:pPr>
            <a:r>
              <a:rPr lang="zh-CN" altLang="en-US" sz="1900" dirty="0">
                <a:solidFill>
                  <a:srgbClr val="000310"/>
                </a:solidFill>
                <a:latin typeface="微软雅黑" pitchFamily="34" charset="-122"/>
                <a:ea typeface="微软雅黑" pitchFamily="34" charset="-122"/>
              </a:rPr>
              <a:t>操作工滑了一下，摔倒在地，腿摔断了</a:t>
            </a:r>
            <a:endParaRPr lang="en-US" altLang="zh-CN" sz="1900" dirty="0">
              <a:solidFill>
                <a:srgbClr val="000310"/>
              </a:solidFill>
              <a:latin typeface="微软雅黑" pitchFamily="34" charset="-122"/>
              <a:ea typeface="微软雅黑" pitchFamily="34" charset="-122"/>
            </a:endParaRPr>
          </a:p>
        </p:txBody>
      </p:sp>
      <p:sp>
        <p:nvSpPr>
          <p:cNvPr id="10" name="Rectangle 7"/>
          <p:cNvSpPr>
            <a:spLocks noChangeArrowheads="1"/>
          </p:cNvSpPr>
          <p:nvPr/>
        </p:nvSpPr>
        <p:spPr bwMode="auto">
          <a:xfrm>
            <a:off x="956558" y="1943322"/>
            <a:ext cx="3929090" cy="428963"/>
          </a:xfrm>
          <a:prstGeom prst="rect">
            <a:avLst/>
          </a:prstGeom>
          <a:solidFill>
            <a:srgbClr val="FFFFFF"/>
          </a:solidFill>
          <a:ln w="12700">
            <a:noFill/>
            <a:miter lim="800000"/>
            <a:headEnd type="none" w="sm" len="sm"/>
            <a:tailEnd type="none" w="sm" len="sm"/>
          </a:ln>
        </p:spPr>
        <p:txBody>
          <a:bodyPr lIns="90004" tIns="45002" rIns="90004" bIns="45002" anchor="ctr"/>
          <a:lstStyle/>
          <a:p>
            <a:pPr defTabSz="900113">
              <a:lnSpc>
                <a:spcPct val="100000"/>
              </a:lnSpc>
              <a:spcBef>
                <a:spcPct val="0"/>
              </a:spcBef>
              <a:buClrTx/>
              <a:buSzTx/>
              <a:buFontTx/>
              <a:buNone/>
            </a:pPr>
            <a:r>
              <a:rPr lang="zh-CN" altLang="en-US" sz="1900" dirty="0">
                <a:solidFill>
                  <a:srgbClr val="000310"/>
                </a:solidFill>
                <a:latin typeface="微软雅黑" pitchFamily="34" charset="-122"/>
                <a:ea typeface="微软雅黑" pitchFamily="34" charset="-122"/>
              </a:rPr>
              <a:t>操作工滑了一下，扭伤了脚</a:t>
            </a:r>
            <a:endParaRPr lang="en-US" altLang="zh-CN" sz="1600" dirty="0">
              <a:solidFill>
                <a:srgbClr val="000310"/>
              </a:solidFill>
              <a:latin typeface="微软雅黑" pitchFamily="34" charset="-122"/>
              <a:ea typeface="微软雅黑" pitchFamily="34" charset="-122"/>
            </a:endParaRPr>
          </a:p>
        </p:txBody>
      </p:sp>
      <p:sp>
        <p:nvSpPr>
          <p:cNvPr id="11" name="Rectangle 8"/>
          <p:cNvSpPr>
            <a:spLocks noChangeArrowheads="1"/>
          </p:cNvSpPr>
          <p:nvPr/>
        </p:nvSpPr>
        <p:spPr bwMode="auto">
          <a:xfrm>
            <a:off x="928662" y="2456770"/>
            <a:ext cx="3786214" cy="357190"/>
          </a:xfrm>
          <a:prstGeom prst="rect">
            <a:avLst/>
          </a:prstGeom>
          <a:solidFill>
            <a:srgbClr val="FFFFFF"/>
          </a:solidFill>
          <a:ln w="12700">
            <a:noFill/>
            <a:miter lim="800000"/>
            <a:headEnd type="none" w="sm" len="sm"/>
            <a:tailEnd type="none" w="sm" len="sm"/>
          </a:ln>
        </p:spPr>
        <p:txBody>
          <a:bodyPr lIns="90004" tIns="45002" rIns="90004" bIns="45002" anchor="ctr"/>
          <a:lstStyle/>
          <a:p>
            <a:pPr defTabSz="900113">
              <a:lnSpc>
                <a:spcPct val="90000"/>
              </a:lnSpc>
              <a:spcBef>
                <a:spcPct val="0"/>
              </a:spcBef>
              <a:buClrTx/>
              <a:buSzTx/>
              <a:buFontTx/>
              <a:buNone/>
            </a:pPr>
            <a:r>
              <a:rPr lang="zh-CN" altLang="en-US" sz="1900" dirty="0">
                <a:solidFill>
                  <a:srgbClr val="000310"/>
                </a:solidFill>
                <a:latin typeface="微软雅黑" pitchFamily="34" charset="-122"/>
                <a:ea typeface="微软雅黑" pitchFamily="34" charset="-122"/>
              </a:rPr>
              <a:t>操作工滑了一下，但没摔倒</a:t>
            </a:r>
            <a:endParaRPr lang="en-US" altLang="zh-CN" sz="1900" dirty="0">
              <a:solidFill>
                <a:srgbClr val="000310"/>
              </a:solidFill>
              <a:latin typeface="微软雅黑" pitchFamily="34" charset="-122"/>
              <a:ea typeface="微软雅黑" pitchFamily="34" charset="-122"/>
            </a:endParaRPr>
          </a:p>
        </p:txBody>
      </p:sp>
      <p:sp>
        <p:nvSpPr>
          <p:cNvPr id="12" name="Rectangle 9"/>
          <p:cNvSpPr>
            <a:spLocks noChangeArrowheads="1"/>
          </p:cNvSpPr>
          <p:nvPr/>
        </p:nvSpPr>
        <p:spPr bwMode="auto">
          <a:xfrm>
            <a:off x="928662" y="2888186"/>
            <a:ext cx="3929058" cy="669182"/>
          </a:xfrm>
          <a:prstGeom prst="rect">
            <a:avLst/>
          </a:prstGeom>
          <a:solidFill>
            <a:srgbClr val="FFFFFF"/>
          </a:solidFill>
          <a:ln w="12700">
            <a:noFill/>
            <a:miter lim="800000"/>
            <a:headEnd type="none" w="sm" len="sm"/>
            <a:tailEnd type="none" w="sm" len="sm"/>
          </a:ln>
        </p:spPr>
        <p:txBody>
          <a:bodyPr lIns="90004" tIns="45002" rIns="90004" bIns="45002" anchor="ctr"/>
          <a:lstStyle/>
          <a:p>
            <a:pPr defTabSz="900113">
              <a:lnSpc>
                <a:spcPct val="90000"/>
              </a:lnSpc>
              <a:spcBef>
                <a:spcPct val="0"/>
              </a:spcBef>
              <a:buClrTx/>
              <a:buSzTx/>
              <a:buFontTx/>
              <a:buNone/>
            </a:pPr>
            <a:r>
              <a:rPr lang="zh-CN" altLang="en-US" sz="1900" dirty="0">
                <a:solidFill>
                  <a:srgbClr val="000310"/>
                </a:solidFill>
                <a:latin typeface="微软雅黑" pitchFamily="34" charset="-122"/>
                <a:ea typeface="微软雅黑" pitchFamily="34" charset="-122"/>
              </a:rPr>
              <a:t>泵旁边泄漏的润滑油未及时清理</a:t>
            </a:r>
            <a:endParaRPr lang="en-US" altLang="zh-CN" sz="1100" dirty="0">
              <a:solidFill>
                <a:srgbClr val="000310"/>
              </a:solidFill>
              <a:latin typeface="微软雅黑" pitchFamily="34" charset="-122"/>
              <a:ea typeface="微软雅黑" pitchFamily="34" charset="-122"/>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24" y="3571882"/>
            <a:ext cx="619125" cy="1381125"/>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http://mmbiz.qpic.cn/mmbiz/hONnssq5Ixv9Ida8qF6AILwnhOXppkjRJ3NcicOj6yN6ZpFRJZ3E1EeEBj44l1BUb1ibYiaz9ajrhUQv5HQdVNiaFg/640?wx_fmt=jpeg&amp;wxfrom=5&amp;wx_lazy=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事故冰山理论</a:t>
            </a:r>
          </a:p>
        </p:txBody>
      </p:sp>
      <p:sp>
        <p:nvSpPr>
          <p:cNvPr id="5" name="矩形 4"/>
          <p:cNvSpPr/>
          <p:nvPr/>
        </p:nvSpPr>
        <p:spPr>
          <a:xfrm>
            <a:off x="3143240" y="4071948"/>
            <a:ext cx="928694"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03</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pic>
        <p:nvPicPr>
          <p:cNvPr id="6" name="Picture 3" descr="fulliceber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miter lim="800000"/>
            <a:headEnd/>
            <a:tailEnd/>
          </a:ln>
        </p:spPr>
      </p:pic>
      <p:sp>
        <p:nvSpPr>
          <p:cNvPr id="7" name="Text Box 4"/>
          <p:cNvSpPr txBox="1">
            <a:spLocks noChangeArrowheads="1"/>
          </p:cNvSpPr>
          <p:nvPr/>
        </p:nvSpPr>
        <p:spPr bwMode="auto">
          <a:xfrm>
            <a:off x="842961" y="682196"/>
            <a:ext cx="7814733" cy="1491177"/>
          </a:xfrm>
          <a:prstGeom prst="rect">
            <a:avLst/>
          </a:prstGeom>
          <a:noFill/>
          <a:ln w="12700">
            <a:noFill/>
            <a:miter lim="800000"/>
            <a:headEnd type="none" w="sm" len="sm"/>
            <a:tailEnd type="none" w="sm" len="sm"/>
          </a:ln>
        </p:spPr>
        <p:txBody>
          <a:bodyPr wrap="square">
            <a:spAutoFit/>
          </a:bodyPr>
          <a:lstStyle/>
          <a:p>
            <a:pPr algn="ctr" eaLnBrk="1" hangingPunct="1">
              <a:lnSpc>
                <a:spcPct val="100000"/>
              </a:lnSpc>
              <a:spcBef>
                <a:spcPct val="35000"/>
              </a:spcBef>
              <a:buClrTx/>
              <a:buSzTx/>
              <a:buFontTx/>
              <a:buNone/>
            </a:pPr>
            <a:r>
              <a:rPr lang="zh-CN" altLang="en-US" b="1" dirty="0">
                <a:solidFill>
                  <a:srgbClr val="CC6600"/>
                </a:solidFill>
                <a:latin typeface="Arial" pitchFamily="34" charset="0"/>
              </a:rPr>
              <a:t>死亡</a:t>
            </a:r>
            <a:endParaRPr lang="en-US" altLang="zh-CN" b="1" dirty="0">
              <a:solidFill>
                <a:srgbClr val="CC6600"/>
              </a:solidFill>
              <a:latin typeface="Arial" pitchFamily="34" charset="0"/>
            </a:endParaRPr>
          </a:p>
          <a:p>
            <a:pPr algn="ctr" eaLnBrk="1" hangingPunct="1">
              <a:lnSpc>
                <a:spcPct val="100000"/>
              </a:lnSpc>
              <a:spcBef>
                <a:spcPct val="35000"/>
              </a:spcBef>
              <a:buClrTx/>
              <a:buSzTx/>
              <a:buFontTx/>
              <a:buNone/>
            </a:pPr>
            <a:r>
              <a:rPr lang="zh-CN" altLang="en-US" b="1" dirty="0">
                <a:solidFill>
                  <a:srgbClr val="CC6600"/>
                </a:solidFill>
                <a:latin typeface="Arial" pitchFamily="34" charset="0"/>
              </a:rPr>
              <a:t>损工伤害</a:t>
            </a:r>
            <a:endParaRPr lang="en-US" altLang="zh-CN" b="1" dirty="0">
              <a:solidFill>
                <a:srgbClr val="CC6600"/>
              </a:solidFill>
              <a:latin typeface="Arial" pitchFamily="34" charset="0"/>
            </a:endParaRPr>
          </a:p>
          <a:p>
            <a:pPr algn="ctr" eaLnBrk="1" hangingPunct="1">
              <a:lnSpc>
                <a:spcPct val="100000"/>
              </a:lnSpc>
              <a:spcBef>
                <a:spcPct val="35000"/>
              </a:spcBef>
              <a:buClrTx/>
              <a:buSzTx/>
              <a:buFontTx/>
              <a:buNone/>
            </a:pPr>
            <a:r>
              <a:rPr lang="zh-CN" altLang="en-US" b="1" dirty="0">
                <a:solidFill>
                  <a:srgbClr val="CC6600"/>
                </a:solidFill>
                <a:latin typeface="Arial" pitchFamily="34" charset="0"/>
              </a:rPr>
              <a:t>医务处理事故</a:t>
            </a:r>
            <a:endParaRPr lang="en-US" altLang="zh-CN" b="1" dirty="0">
              <a:solidFill>
                <a:srgbClr val="CC6600"/>
              </a:solidFill>
              <a:latin typeface="Arial" pitchFamily="34" charset="0"/>
            </a:endParaRPr>
          </a:p>
          <a:p>
            <a:pPr algn="ctr" eaLnBrk="1" hangingPunct="1">
              <a:lnSpc>
                <a:spcPct val="100000"/>
              </a:lnSpc>
              <a:spcBef>
                <a:spcPct val="35000"/>
              </a:spcBef>
              <a:buClrTx/>
              <a:buSzTx/>
              <a:buFontTx/>
              <a:buNone/>
            </a:pPr>
            <a:r>
              <a:rPr lang="zh-CN" altLang="en-US" b="1" dirty="0">
                <a:solidFill>
                  <a:srgbClr val="CC6600"/>
                </a:solidFill>
                <a:latin typeface="Arial" pitchFamily="34" charset="0"/>
              </a:rPr>
              <a:t>急救事故</a:t>
            </a:r>
            <a:endParaRPr lang="en-US" altLang="zh-CN" b="1" dirty="0">
              <a:solidFill>
                <a:srgbClr val="CC6600"/>
              </a:solidFill>
              <a:latin typeface="Arial" pitchFamily="34" charset="0"/>
            </a:endParaRPr>
          </a:p>
        </p:txBody>
      </p:sp>
      <p:sp>
        <p:nvSpPr>
          <p:cNvPr id="8" name="Text Box 5"/>
          <p:cNvSpPr txBox="1">
            <a:spLocks noChangeArrowheads="1"/>
          </p:cNvSpPr>
          <p:nvPr/>
        </p:nvSpPr>
        <p:spPr bwMode="auto">
          <a:xfrm>
            <a:off x="2613043" y="2577857"/>
            <a:ext cx="4387849" cy="1538883"/>
          </a:xfrm>
          <a:prstGeom prst="rect">
            <a:avLst/>
          </a:prstGeom>
          <a:noFill/>
          <a:ln w="12700">
            <a:noFill/>
            <a:miter lim="800000"/>
            <a:headEnd type="none" w="sm" len="sm"/>
            <a:tailEnd type="none" w="sm" len="sm"/>
          </a:ln>
        </p:spPr>
        <p:txBody>
          <a:bodyPr wrap="square">
            <a:spAutoFit/>
          </a:bodyPr>
          <a:lstStyle/>
          <a:p>
            <a:pPr algn="ctr" eaLnBrk="1" hangingPunct="1">
              <a:lnSpc>
                <a:spcPct val="100000"/>
              </a:lnSpc>
              <a:spcBef>
                <a:spcPct val="35000"/>
              </a:spcBef>
              <a:buClrTx/>
              <a:buSzTx/>
              <a:buFontTx/>
              <a:buNone/>
            </a:pPr>
            <a:r>
              <a:rPr lang="zh-CN" altLang="en-US" sz="4000" b="1" dirty="0">
                <a:solidFill>
                  <a:srgbClr val="FFCC29"/>
                </a:solidFill>
                <a:latin typeface="Arial" pitchFamily="34" charset="0"/>
              </a:rPr>
              <a:t>不安全行为</a:t>
            </a:r>
            <a:endParaRPr lang="en-US" altLang="zh-CN" sz="4000" b="1" dirty="0">
              <a:solidFill>
                <a:srgbClr val="FFCC29"/>
              </a:solidFill>
              <a:latin typeface="Arial" pitchFamily="34" charset="0"/>
            </a:endParaRPr>
          </a:p>
          <a:p>
            <a:pPr algn="ctr" eaLnBrk="1" hangingPunct="1">
              <a:lnSpc>
                <a:spcPct val="100000"/>
              </a:lnSpc>
              <a:spcBef>
                <a:spcPct val="35000"/>
              </a:spcBef>
              <a:buClrTx/>
              <a:buSzTx/>
              <a:buFontTx/>
              <a:buNone/>
            </a:pPr>
            <a:r>
              <a:rPr lang="zh-CN" altLang="en-US" sz="4000" b="1" dirty="0">
                <a:solidFill>
                  <a:srgbClr val="FFCC29"/>
                </a:solidFill>
                <a:latin typeface="Arial" pitchFamily="34" charset="0"/>
              </a:rPr>
              <a:t>不安全状态</a:t>
            </a:r>
            <a:endParaRPr lang="en-US" altLang="zh-CN" sz="4000" b="1" dirty="0">
              <a:solidFill>
                <a:srgbClr val="FFCC29"/>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http://mmbiz.qpic.cn/mmbiz/M7Xv0bodGoqCiabEBw3Dr7zO043rlaVxXZziafjmK2Jhaj1uc5uOhNfBIvlWZticRR2jS0cuZHLTR6g9UTLibhoQXg/640?wx_fmt=jpeg&amp;wxfrom=5&amp;wx_lazy=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noFill/>
            <a:miter lim="800000"/>
            <a:headEnd/>
            <a:tailEnd/>
          </a:ln>
        </p:spPr>
      </p:pic>
      <p:sp>
        <p:nvSpPr>
          <p:cNvPr id="2049" name="Rectangle 1"/>
          <p:cNvSpPr>
            <a:spLocks noChangeArrowheads="1"/>
          </p:cNvSpPr>
          <p:nvPr/>
        </p:nvSpPr>
        <p:spPr bwMode="auto">
          <a:xfrm>
            <a:off x="0" y="4572014"/>
            <a:ext cx="9144000" cy="584775"/>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sz="3200" b="0" i="0" u="none" strike="noStrike" cap="none" normalizeH="0" baseline="0" dirty="0">
                <a:ln>
                  <a:noFill/>
                </a:ln>
                <a:solidFill>
                  <a:srgbClr val="3E3E3E"/>
                </a:solidFill>
                <a:effectLst/>
                <a:latin typeface="微软雅黑" pitchFamily="34" charset="-122"/>
                <a:ea typeface="微软雅黑" pitchFamily="34" charset="-122"/>
                <a:cs typeface="宋体" pitchFamily="2" charset="-122"/>
              </a:rPr>
              <a:t>不安全状态→不安全行为→虚惊事件→事故</a:t>
            </a:r>
            <a:endParaRPr kumimoji="0" lang="zh-CN" sz="3200" b="0" i="0" u="none" strike="noStrike" cap="none" normalizeH="0" baseline="0" dirty="0">
              <a:ln>
                <a:noFill/>
              </a:ln>
              <a:solidFill>
                <a:schemeClr val="tx1"/>
              </a:solidFill>
              <a:effectLst/>
              <a:latin typeface="Arial" pitchFamily="34" charset="0"/>
              <a:ea typeface="宋体" pitchFamily="2" charset="-122"/>
              <a:cs typeface="宋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10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ln w="9525">
            <a:noFill/>
            <a:miter lim="800000"/>
            <a:headEnd/>
            <a:tailEnd/>
          </a:ln>
          <a:effectLst/>
        </p:spPr>
      </p:pic>
      <p:sp>
        <p:nvSpPr>
          <p:cNvPr id="4" name="TextBox 3"/>
          <p:cNvSpPr txBox="1"/>
          <p:nvPr/>
        </p:nvSpPr>
        <p:spPr>
          <a:xfrm>
            <a:off x="357158" y="428610"/>
            <a:ext cx="928694" cy="369332"/>
          </a:xfrm>
          <a:prstGeom prst="rect">
            <a:avLst/>
          </a:prstGeom>
          <a:noFill/>
        </p:spPr>
        <p:txBody>
          <a:bodyPr wrap="square" rtlCol="0">
            <a:spAutoFit/>
          </a:bodyPr>
          <a:lstStyle/>
          <a:p>
            <a:r>
              <a:rPr lang="zh-CN" altLang="en-US" b="1" dirty="0">
                <a:solidFill>
                  <a:schemeClr val="bg1"/>
                </a:solidFill>
              </a:rPr>
              <a:t>视频五</a:t>
            </a:r>
          </a:p>
        </p:txBody>
      </p:sp>
      <p:sp>
        <p:nvSpPr>
          <p:cNvPr id="5" name="动作按钮: 影片 4">
            <a:hlinkClick r:id="rId3" action="ppaction://hlinkfile" highlightClick="1"/>
          </p:cNvPr>
          <p:cNvSpPr/>
          <p:nvPr/>
        </p:nvSpPr>
        <p:spPr>
          <a:xfrm>
            <a:off x="1285852" y="500048"/>
            <a:ext cx="357190" cy="285752"/>
          </a:xfrm>
          <a:prstGeom prst="actionButtonMovi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atin typeface="微软雅黑" pitchFamily="34" charset="-122"/>
              <a:ea typeface="微软雅黑" pitchFamily="34" charset="-122"/>
            </a:endParaRPr>
          </a:p>
        </p:txBody>
      </p:sp>
      <p:sp>
        <p:nvSpPr>
          <p:cNvPr id="11" name="TextBox 10"/>
          <p:cNvSpPr txBox="1"/>
          <p:nvPr/>
        </p:nvSpPr>
        <p:spPr>
          <a:xfrm>
            <a:off x="2643206" y="4078442"/>
            <a:ext cx="6500826" cy="707886"/>
          </a:xfrm>
          <a:prstGeom prst="rect">
            <a:avLst/>
          </a:prstGeom>
          <a:noFill/>
        </p:spPr>
        <p:txBody>
          <a:bodyPr wrap="square" rtlCol="0">
            <a:spAutoFit/>
          </a:bodyPr>
          <a:lstStyle/>
          <a:p>
            <a:r>
              <a:rPr lang="zh-CN" altLang="en-US" sz="40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latin typeface="方正综艺简体" pitchFamily="2" charset="-122"/>
                <a:ea typeface="方正综艺简体" pitchFamily="2" charset="-122"/>
              </a:rPr>
              <a:t>安全生产中的两个主体责任</a:t>
            </a:r>
          </a:p>
        </p:txBody>
      </p:sp>
      <p:sp>
        <p:nvSpPr>
          <p:cNvPr id="16" name="矩形 21"/>
          <p:cNvSpPr>
            <a:spLocks noChangeArrowheads="1"/>
          </p:cNvSpPr>
          <p:nvPr/>
        </p:nvSpPr>
        <p:spPr bwMode="auto">
          <a:xfrm>
            <a:off x="4214810" y="554298"/>
            <a:ext cx="4695357" cy="295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en-US" altLang="zh-CN" sz="1200" dirty="0">
                <a:latin typeface="微软雅黑" pitchFamily="34" charset="-122"/>
                <a:ea typeface="微软雅黑" pitchFamily="34" charset="-122"/>
              </a:rPr>
              <a:t> </a:t>
            </a:r>
            <a:endParaRPr lang="zh-CN" altLang="en-US" sz="1200" dirty="0">
              <a:latin typeface="微软雅黑" pitchFamily="34" charset="-122"/>
              <a:ea typeface="微软雅黑" pitchFamily="34" charset="-122"/>
            </a:endParaRPr>
          </a:p>
        </p:txBody>
      </p:sp>
      <p:cxnSp>
        <p:nvCxnSpPr>
          <p:cNvPr id="17" name="直接连接符 16"/>
          <p:cNvCxnSpPr/>
          <p:nvPr/>
        </p:nvCxnSpPr>
        <p:spPr>
          <a:xfrm flipV="1">
            <a:off x="4037163" y="444498"/>
            <a:ext cx="4879196" cy="794"/>
          </a:xfrm>
          <a:prstGeom prst="line">
            <a:avLst/>
          </a:prstGeom>
        </p:spPr>
        <p:style>
          <a:lnRef idx="2">
            <a:schemeClr val="accent5"/>
          </a:lnRef>
          <a:fillRef idx="0">
            <a:schemeClr val="accent5"/>
          </a:fillRef>
          <a:effectRef idx="1">
            <a:schemeClr val="accent5"/>
          </a:effectRef>
          <a:fontRef idx="minor">
            <a:schemeClr val="tx1"/>
          </a:fontRef>
        </p:style>
      </p:cxnSp>
      <p:cxnSp>
        <p:nvCxnSpPr>
          <p:cNvPr id="18" name="直接连接符 17"/>
          <p:cNvCxnSpPr/>
          <p:nvPr/>
        </p:nvCxnSpPr>
        <p:spPr>
          <a:xfrm flipV="1">
            <a:off x="4037163" y="1338449"/>
            <a:ext cx="4879196" cy="794"/>
          </a:xfrm>
          <a:prstGeom prst="line">
            <a:avLst/>
          </a:prstGeom>
        </p:spPr>
        <p:style>
          <a:lnRef idx="2">
            <a:schemeClr val="accent5"/>
          </a:lnRef>
          <a:fillRef idx="0">
            <a:schemeClr val="accent5"/>
          </a:fillRef>
          <a:effectRef idx="1">
            <a:schemeClr val="accent5"/>
          </a:effectRef>
          <a:fontRef idx="minor">
            <a:schemeClr val="tx1"/>
          </a:fontRef>
        </p:style>
      </p:cxnSp>
      <p:sp>
        <p:nvSpPr>
          <p:cNvPr id="19" name="矩形 21"/>
          <p:cNvSpPr>
            <a:spLocks noChangeArrowheads="1"/>
          </p:cNvSpPr>
          <p:nvPr/>
        </p:nvSpPr>
        <p:spPr bwMode="auto">
          <a:xfrm>
            <a:off x="4259734" y="1850724"/>
            <a:ext cx="4598545" cy="328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just">
              <a:lnSpc>
                <a:spcPct val="120000"/>
              </a:lnSpc>
            </a:pPr>
            <a:r>
              <a:rPr lang="en-US" altLang="zh-CN" sz="1400" dirty="0">
                <a:latin typeface="微软雅黑" pitchFamily="34" charset="-122"/>
                <a:ea typeface="微软雅黑" pitchFamily="34" charset="-122"/>
              </a:rPr>
              <a:t> </a:t>
            </a:r>
            <a:endParaRPr lang="zh-CN" altLang="en-US" sz="1400" dirty="0">
              <a:latin typeface="微软雅黑" pitchFamily="34" charset="-122"/>
              <a:ea typeface="微软雅黑" pitchFamily="34" charset="-122"/>
            </a:endParaRPr>
          </a:p>
        </p:txBody>
      </p:sp>
      <p:cxnSp>
        <p:nvCxnSpPr>
          <p:cNvPr id="20" name="直接连接符 19"/>
          <p:cNvCxnSpPr/>
          <p:nvPr/>
        </p:nvCxnSpPr>
        <p:spPr>
          <a:xfrm flipV="1">
            <a:off x="4037163" y="1801820"/>
            <a:ext cx="4879196" cy="794"/>
          </a:xfrm>
          <a:prstGeom prst="line">
            <a:avLst/>
          </a:prstGeom>
        </p:spPr>
        <p:style>
          <a:lnRef idx="2">
            <a:schemeClr val="accent5"/>
          </a:lnRef>
          <a:fillRef idx="0">
            <a:schemeClr val="accent5"/>
          </a:fillRef>
          <a:effectRef idx="1">
            <a:schemeClr val="accent5"/>
          </a:effectRef>
          <a:fontRef idx="minor">
            <a:schemeClr val="tx1"/>
          </a:fontRef>
        </p:style>
      </p:cxnSp>
      <p:cxnSp>
        <p:nvCxnSpPr>
          <p:cNvPr id="21" name="直接连接符 20"/>
          <p:cNvCxnSpPr/>
          <p:nvPr/>
        </p:nvCxnSpPr>
        <p:spPr>
          <a:xfrm flipV="1">
            <a:off x="4037163" y="2691620"/>
            <a:ext cx="4879196" cy="794"/>
          </a:xfrm>
          <a:prstGeom prst="line">
            <a:avLst/>
          </a:prstGeom>
        </p:spPr>
        <p:style>
          <a:lnRef idx="2">
            <a:schemeClr val="accent5"/>
          </a:lnRef>
          <a:fillRef idx="0">
            <a:schemeClr val="accent5"/>
          </a:fillRef>
          <a:effectRef idx="1">
            <a:schemeClr val="accent5"/>
          </a:effectRef>
          <a:fontRef idx="minor">
            <a:schemeClr val="tx1"/>
          </a:fontRef>
        </p:style>
      </p:cxn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26254" y="434973"/>
            <a:ext cx="1591162" cy="9286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3636" y="1790692"/>
            <a:ext cx="1571636" cy="928694"/>
          </a:xfrm>
          <a:prstGeom prst="rect">
            <a:avLst/>
          </a:prstGeom>
          <a:noFill/>
          <a:ln w="9525">
            <a:noFill/>
            <a:miter lim="800000"/>
            <a:headEnd/>
            <a:tailEnd/>
          </a:ln>
          <a:effectLst/>
        </p:spPr>
      </p:pic>
      <p:sp>
        <p:nvSpPr>
          <p:cNvPr id="30" name="矩形 29"/>
          <p:cNvSpPr/>
          <p:nvPr/>
        </p:nvSpPr>
        <p:spPr>
          <a:xfrm>
            <a:off x="4224335" y="428610"/>
            <a:ext cx="285752" cy="954107"/>
          </a:xfrm>
          <a:prstGeom prst="rect">
            <a:avLst/>
          </a:prstGeom>
        </p:spPr>
        <p:txBody>
          <a:bodyPr wrap="square">
            <a:spAutoFit/>
          </a:bodyPr>
          <a:lstStyle/>
          <a:p>
            <a:r>
              <a:rPr lang="zh-CN" altLang="en-US" sz="1400" dirty="0">
                <a:solidFill>
                  <a:srgbClr val="C00000"/>
                </a:solidFill>
                <a:latin typeface="微软雅黑" pitchFamily="34" charset="-122"/>
                <a:ea typeface="微软雅黑" pitchFamily="34" charset="-122"/>
              </a:rPr>
              <a:t>监管主体</a:t>
            </a:r>
          </a:p>
        </p:txBody>
      </p:sp>
      <p:sp>
        <p:nvSpPr>
          <p:cNvPr id="31" name="矩形 30"/>
          <p:cNvSpPr/>
          <p:nvPr/>
        </p:nvSpPr>
        <p:spPr>
          <a:xfrm>
            <a:off x="4229098" y="1800220"/>
            <a:ext cx="285752" cy="954107"/>
          </a:xfrm>
          <a:prstGeom prst="rect">
            <a:avLst/>
          </a:prstGeom>
        </p:spPr>
        <p:txBody>
          <a:bodyPr wrap="square">
            <a:spAutoFit/>
          </a:bodyPr>
          <a:lstStyle/>
          <a:p>
            <a:r>
              <a:rPr lang="zh-CN" altLang="en-US" sz="1400" dirty="0">
                <a:solidFill>
                  <a:srgbClr val="C00000"/>
                </a:solidFill>
                <a:latin typeface="微软雅黑" pitchFamily="34" charset="-122"/>
                <a:ea typeface="微软雅黑" pitchFamily="34" charset="-122"/>
              </a:rPr>
              <a:t>责任主体</a:t>
            </a:r>
          </a:p>
        </p:txBody>
      </p:sp>
      <p:sp>
        <p:nvSpPr>
          <p:cNvPr id="32" name="矩形 31"/>
          <p:cNvSpPr/>
          <p:nvPr/>
        </p:nvSpPr>
        <p:spPr>
          <a:xfrm>
            <a:off x="4716016" y="355356"/>
            <a:ext cx="4357686" cy="1077218"/>
          </a:xfrm>
          <a:prstGeom prst="rect">
            <a:avLst/>
          </a:prstGeom>
        </p:spPr>
        <p:txBody>
          <a:bodyPr wrap="square">
            <a:spAutoFit/>
          </a:bodyPr>
          <a:lstStyle/>
          <a:p>
            <a:r>
              <a:rPr lang="zh-CN" altLang="en-US" sz="1600" dirty="0">
                <a:latin typeface="楷体" pitchFamily="49" charset="-122"/>
                <a:ea typeface="楷体" pitchFamily="49" charset="-122"/>
              </a:rPr>
              <a:t>行业主管部门直接监管、应急部门综合监管、地方政府属地监管，而且是党政同责、一岗双责、齐抓共管。管生产必须管安全，管业务必须管安全，管行业必须管安全！</a:t>
            </a:r>
          </a:p>
        </p:txBody>
      </p:sp>
      <p:sp>
        <p:nvSpPr>
          <p:cNvPr id="33" name="矩形 32"/>
          <p:cNvSpPr/>
          <p:nvPr/>
        </p:nvSpPr>
        <p:spPr>
          <a:xfrm>
            <a:off x="4716016" y="1896479"/>
            <a:ext cx="4071966" cy="830997"/>
          </a:xfrm>
          <a:prstGeom prst="rect">
            <a:avLst/>
          </a:prstGeom>
        </p:spPr>
        <p:txBody>
          <a:bodyPr wrap="square">
            <a:spAutoFit/>
          </a:bodyPr>
          <a:lstStyle/>
          <a:p>
            <a:r>
              <a:rPr lang="zh-CN" altLang="en-US" sz="1600" dirty="0">
                <a:latin typeface="楷体" pitchFamily="49" charset="-122"/>
                <a:ea typeface="楷体" pitchFamily="49" charset="-122"/>
              </a:rPr>
              <a:t>企业安全生产工作必须建立、落实政府行政首长负责制和企业法定代表人负责制。构建全员安全生产责任制</a:t>
            </a:r>
          </a:p>
        </p:txBody>
      </p:sp>
      <p:sp>
        <p:nvSpPr>
          <p:cNvPr id="34" name="矩形 33"/>
          <p:cNvSpPr/>
          <p:nvPr/>
        </p:nvSpPr>
        <p:spPr>
          <a:xfrm>
            <a:off x="2428860" y="2953939"/>
            <a:ext cx="6500858" cy="338554"/>
          </a:xfrm>
          <a:prstGeom prst="rect">
            <a:avLst/>
          </a:prstGeom>
        </p:spPr>
        <p:txBody>
          <a:bodyPr wrap="square">
            <a:spAutoFit/>
          </a:bodyPr>
          <a:lstStyle/>
          <a:p>
            <a:r>
              <a:rPr lang="zh-CN" altLang="en-US" sz="1600" dirty="0">
                <a:latin typeface="楷体" pitchFamily="49" charset="-122"/>
                <a:ea typeface="楷体" pitchFamily="49" charset="-122"/>
              </a:rPr>
              <a:t>两个主体、两个负责制相辅相成，共同构成安全生产工作基本责任制度</a:t>
            </a:r>
          </a:p>
        </p:txBody>
      </p:sp>
      <p:sp>
        <p:nvSpPr>
          <p:cNvPr id="22" name="TextBox 3"/>
          <p:cNvSpPr txBox="1"/>
          <p:nvPr/>
        </p:nvSpPr>
        <p:spPr>
          <a:xfrm>
            <a:off x="168740" y="1279088"/>
            <a:ext cx="2045806" cy="2585323"/>
          </a:xfrm>
          <a:prstGeom prst="rect">
            <a:avLst/>
          </a:prstGeom>
          <a:noFill/>
        </p:spPr>
        <p:txBody>
          <a:bodyPr wrap="square" rtlCol="0">
            <a:spAutoFit/>
          </a:bodyPr>
          <a:lstStyle/>
          <a:p>
            <a:pPr>
              <a:lnSpc>
                <a:spcPct val="150000"/>
              </a:lnSpc>
            </a:pPr>
            <a:r>
              <a:rPr lang="en-US" altLang="zh-CN" sz="3600" b="1" dirty="0">
                <a:latin typeface="微软雅黑" pitchFamily="34" charset="-122"/>
                <a:ea typeface="微软雅黑" pitchFamily="34" charset="-122"/>
              </a:rPr>
              <a:t>1-</a:t>
            </a:r>
            <a:r>
              <a:rPr lang="zh-CN" altLang="en-US" sz="3600" b="1" dirty="0">
                <a:latin typeface="微软雅黑" pitchFamily="34" charset="-122"/>
                <a:ea typeface="微软雅黑" pitchFamily="34" charset="-122"/>
              </a:rPr>
              <a:t>我国</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安全生产</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法律体系</a:t>
            </a:r>
          </a:p>
        </p:txBody>
      </p:sp>
      <p:pic>
        <p:nvPicPr>
          <p:cNvPr id="23" name="图片 2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right)">
                                      <p:cBhvr>
                                        <p:cTn id="23" dur="500"/>
                                        <p:tgtEl>
                                          <p:spTgt spid="21"/>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0"/>
            <a:ext cx="2500298" cy="51543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b="1" dirty="0">
              <a:latin typeface="微软雅黑" pitchFamily="34" charset="-122"/>
              <a:ea typeface="微软雅黑" pitchFamily="34" charset="-122"/>
            </a:endParaRPr>
          </a:p>
        </p:txBody>
      </p:sp>
      <p:pic>
        <p:nvPicPr>
          <p:cNvPr id="6" name="Picture 4" descr="D:\2016资料集\巨程安全技术\巨程公司设计图\2.PNG"/>
          <p:cNvPicPr>
            <a:picLocks noChangeAspect="1" noChangeArrowheads="1"/>
          </p:cNvPicPr>
          <p:nvPr/>
        </p:nvPicPr>
        <p:blipFill>
          <a:blip r:embed="rId2" cstate="print">
            <a:clrChange>
              <a:clrFrom>
                <a:srgbClr val="FFFFF7"/>
              </a:clrFrom>
              <a:clrTo>
                <a:srgbClr val="FFFFF7">
                  <a:alpha val="0"/>
                </a:srgbClr>
              </a:clrTo>
            </a:clrChange>
            <a:extLst>
              <a:ext uri="{28A0092B-C50C-407E-A947-70E740481C1C}">
                <a14:useLocalDpi xmlns:a14="http://schemas.microsoft.com/office/drawing/2010/main" val="0"/>
              </a:ext>
            </a:extLst>
          </a:blip>
          <a:srcRect/>
          <a:stretch>
            <a:fillRect/>
          </a:stretch>
        </p:blipFill>
        <p:spPr bwMode="auto">
          <a:xfrm>
            <a:off x="8670402" y="90117"/>
            <a:ext cx="417153" cy="388615"/>
          </a:xfrm>
          <a:prstGeom prst="rect">
            <a:avLst/>
          </a:prstGeom>
          <a:noFill/>
        </p:spPr>
      </p:pic>
      <p:sp>
        <p:nvSpPr>
          <p:cNvPr id="9" name="TextBox 8"/>
          <p:cNvSpPr txBox="1"/>
          <p:nvPr/>
        </p:nvSpPr>
        <p:spPr>
          <a:xfrm>
            <a:off x="3929058" y="928676"/>
            <a:ext cx="4643470" cy="313932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a:ln w="11430"/>
                <a:effectLst>
                  <a:outerShdw blurRad="76200" dist="50800" dir="5400000" algn="tl" rotWithShape="0">
                    <a:srgbClr val="000000">
                      <a:alpha val="65000"/>
                    </a:srgbClr>
                  </a:outerShdw>
                </a:effectLst>
                <a:latin typeface="方正综艺简体" pitchFamily="2" charset="-122"/>
                <a:ea typeface="方正综艺简体" pitchFamily="2" charset="-122"/>
              </a:rPr>
              <a:t>企业</a:t>
            </a:r>
            <a:endParaRPr lang="en-US" altLang="zh-CN" sz="4800" b="1" spc="50" dirty="0">
              <a:ln w="11430"/>
              <a:effectLst>
                <a:outerShdw blurRad="76200" dist="50800" dir="5400000" algn="tl" rotWithShape="0">
                  <a:srgbClr val="000000">
                    <a:alpha val="65000"/>
                  </a:srgbClr>
                </a:outerShdw>
              </a:effectLst>
              <a:latin typeface="方正综艺简体" pitchFamily="2" charset="-122"/>
              <a:ea typeface="方正综艺简体" pitchFamily="2" charset="-122"/>
            </a:endParaRPr>
          </a:p>
          <a:p>
            <a:r>
              <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rPr>
              <a:t>安全工作</a:t>
            </a:r>
            <a:endParaRPr lang="en-US" altLang="zh-CN"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endParaRPr>
          </a:p>
          <a:p>
            <a:r>
              <a:rPr lang="zh-CN" altLang="en-US" sz="4800" b="1" spc="50" dirty="0">
                <a:ln w="11430"/>
                <a:solidFill>
                  <a:srgbClr val="0070C0"/>
                </a:solidFill>
                <a:effectLst>
                  <a:outerShdw blurRad="76200" dist="50800" dir="5400000" algn="tl" rotWithShape="0">
                    <a:srgbClr val="000000">
                      <a:alpha val="65000"/>
                    </a:srgbClr>
                  </a:outerShdw>
                </a:effectLst>
                <a:latin typeface="方正综艺简体" pitchFamily="2" charset="-122"/>
                <a:ea typeface="方正综艺简体" pitchFamily="2" charset="-122"/>
              </a:rPr>
              <a:t>包括哪些方面</a:t>
            </a:r>
            <a:r>
              <a:rPr lang="zh-CN" altLang="en-US" sz="4800" b="1" spc="50" dirty="0">
                <a:ln w="11430"/>
                <a:effectLst>
                  <a:outerShdw blurRad="76200" dist="50800" dir="5400000" algn="tl" rotWithShape="0">
                    <a:srgbClr val="000000">
                      <a:alpha val="65000"/>
                    </a:srgbClr>
                  </a:outerShdw>
                </a:effectLst>
                <a:latin typeface="方正综艺简体" pitchFamily="2" charset="-122"/>
                <a:ea typeface="方正综艺简体" pitchFamily="2" charset="-122"/>
              </a:rPr>
              <a:t>？</a:t>
            </a:r>
          </a:p>
          <a:p>
            <a:endParaRPr lang="zh-CN" alt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endParaRPr>
          </a:p>
        </p:txBody>
      </p:sp>
      <p:pic>
        <p:nvPicPr>
          <p:cNvPr id="7" name="图片 6"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785800"/>
            <a:ext cx="2500330" cy="4143379"/>
          </a:xfrm>
          <a:prstGeom prst="rect">
            <a:avLst/>
          </a:prstGeom>
          <a:noFill/>
          <a:ln w="9525">
            <a:noFill/>
            <a:miter lim="800000"/>
            <a:headEnd/>
            <a:tailEnd/>
          </a:ln>
        </p:spPr>
      </p:pic>
      <p:sp>
        <p:nvSpPr>
          <p:cNvPr id="8" name="矩形 7"/>
          <p:cNvSpPr/>
          <p:nvPr/>
        </p:nvSpPr>
        <p:spPr>
          <a:xfrm>
            <a:off x="415936" y="619770"/>
            <a:ext cx="1441420" cy="523220"/>
          </a:xfrm>
          <a:prstGeom prst="rect">
            <a:avLst/>
          </a:prstGeom>
        </p:spPr>
        <p:txBody>
          <a:bodyPr wrap="none">
            <a:spAutoFit/>
          </a:bodyPr>
          <a:lstStyle/>
          <a:p>
            <a:r>
              <a:rPr lang="zh-CN" altLang="en-US" sz="1400" b="1" dirty="0">
                <a:solidFill>
                  <a:schemeClr val="bg1"/>
                </a:solidFill>
                <a:latin typeface="微软雅黑" pitchFamily="34" charset="-122"/>
                <a:ea typeface="微软雅黑" pitchFamily="34" charset="-122"/>
              </a:rPr>
              <a:t>企业负责人及安</a:t>
            </a:r>
            <a:endParaRPr lang="en-US" altLang="zh-CN" sz="1400" b="1" dirty="0">
              <a:solidFill>
                <a:schemeClr val="bg1"/>
              </a:solidFill>
              <a:latin typeface="微软雅黑" pitchFamily="34" charset="-122"/>
              <a:ea typeface="微软雅黑" pitchFamily="34" charset="-122"/>
            </a:endParaRPr>
          </a:p>
          <a:p>
            <a:r>
              <a:rPr lang="zh-CN" altLang="en-US" sz="1400" b="1" dirty="0">
                <a:solidFill>
                  <a:schemeClr val="bg1"/>
                </a:solidFill>
                <a:latin typeface="微软雅黑" pitchFamily="34" charset="-122"/>
                <a:ea typeface="微软雅黑" pitchFamily="34" charset="-122"/>
              </a:rPr>
              <a:t>全管理人员培训</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0430" y="2571750"/>
            <a:ext cx="5286412" cy="3231654"/>
          </a:xfrm>
          <a:prstGeom prst="rect">
            <a:avLst/>
          </a:prstGeom>
          <a:noFill/>
        </p:spPr>
        <p:txBody>
          <a:bodyPr wrap="square" rtlCol="0">
            <a:spAutoFit/>
          </a:bodyPr>
          <a:lstStyle/>
          <a:p>
            <a:pPr algn="ctr">
              <a:lnSpc>
                <a:spcPct val="150000"/>
              </a:lnSpc>
            </a:pPr>
            <a:r>
              <a:rPr lang="en-US" sz="9600" b="1" dirty="0">
                <a:solidFill>
                  <a:srgbClr val="FFC000"/>
                </a:solidFill>
                <a:effectLst>
                  <a:outerShdw blurRad="38100" dist="38100" dir="2700000" algn="tl">
                    <a:srgbClr val="000000">
                      <a:alpha val="43137"/>
                    </a:srgbClr>
                  </a:outerShdw>
                </a:effectLst>
                <a:latin typeface="方正硬笔行书简体" pitchFamily="65" charset="-122"/>
                <a:ea typeface="方正硬笔行书简体" pitchFamily="65" charset="-122"/>
              </a:rPr>
              <a:t>15</a:t>
            </a:r>
            <a:r>
              <a:rPr lang="zh-CN" altLang="en-US" sz="4000" b="1" dirty="0">
                <a:solidFill>
                  <a:srgbClr val="6C0000"/>
                </a:solidFill>
                <a:effectLst>
                  <a:outerShdw blurRad="38100" dist="38100" dir="2700000" algn="tl">
                    <a:srgbClr val="000000">
                      <a:alpha val="43137"/>
                    </a:srgbClr>
                  </a:outerShdw>
                </a:effectLst>
                <a:latin typeface="微软雅黑" pitchFamily="34" charset="-122"/>
                <a:ea typeface="微软雅黑" pitchFamily="34" charset="-122"/>
              </a:rPr>
              <a:t>个方面安全工作</a:t>
            </a:r>
            <a:endParaRPr lang="zh-CN" altLang="en-US" sz="4000" dirty="0">
              <a:solidFill>
                <a:srgbClr val="6C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endParaRPr lang="zh-CN" altLang="en-US" sz="4000" dirty="0">
              <a:latin typeface="微软雅黑" pitchFamily="34" charset="-122"/>
              <a:ea typeface="微软雅黑" pitchFamily="34" charset="-122"/>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3286116" cy="514350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68" y="204787"/>
            <a:ext cx="5072098" cy="3152781"/>
          </a:xfrm>
          <a:prstGeom prst="rect">
            <a:avLst/>
          </a:prstGeom>
          <a:noFill/>
          <a:ln w="9525">
            <a:noFill/>
            <a:miter lim="800000"/>
            <a:headEnd/>
            <a:tailEnd/>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光盘文件\图片示例\商业图片示例 (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00510"/>
          </a:xfrm>
          <a:prstGeom prst="rect">
            <a:avLst/>
          </a:prstGeom>
          <a:noFill/>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832" y="3929090"/>
            <a:ext cx="8659324" cy="1214410"/>
          </a:xfrm>
          <a:prstGeom prst="rect">
            <a:avLst/>
          </a:prstGeom>
          <a:noFill/>
          <a:ln w="9525">
            <a:noFill/>
            <a:miter lim="800000"/>
            <a:headEnd/>
            <a:tailEnd/>
          </a:ln>
          <a:effectLst/>
        </p:spPr>
      </p:pic>
      <p:sp>
        <p:nvSpPr>
          <p:cNvPr id="8" name="矩形 7"/>
          <p:cNvSpPr/>
          <p:nvPr/>
        </p:nvSpPr>
        <p:spPr>
          <a:xfrm>
            <a:off x="857224" y="3286130"/>
            <a:ext cx="1107996" cy="369332"/>
          </a:xfrm>
          <a:prstGeom prst="rect">
            <a:avLst/>
          </a:prstGeom>
        </p:spPr>
        <p:txBody>
          <a:bodyPr wrap="none">
            <a:spAutoFit/>
          </a:bodyPr>
          <a:lstStyle/>
          <a:p>
            <a:r>
              <a:rPr lang="zh-CN" altLang="en-US" b="1" dirty="0">
                <a:latin typeface="微软雅黑" pitchFamily="34" charset="-122"/>
                <a:ea typeface="微软雅黑" pitchFamily="34" charset="-122"/>
              </a:rPr>
              <a:t>危险识别</a:t>
            </a:r>
          </a:p>
        </p:txBody>
      </p:sp>
      <p:sp>
        <p:nvSpPr>
          <p:cNvPr id="9" name="矩形 8"/>
          <p:cNvSpPr/>
          <p:nvPr/>
        </p:nvSpPr>
        <p:spPr>
          <a:xfrm>
            <a:off x="857224" y="4143386"/>
            <a:ext cx="1213794" cy="369332"/>
          </a:xfrm>
          <a:prstGeom prst="rect">
            <a:avLst/>
          </a:prstGeom>
        </p:spPr>
        <p:txBody>
          <a:bodyPr wrap="none">
            <a:spAutoFit/>
          </a:bodyPr>
          <a:lstStyle/>
          <a:p>
            <a:r>
              <a:rPr lang="zh-CN" altLang="en-US" b="1" dirty="0">
                <a:latin typeface="微软雅黑" pitchFamily="34" charset="-122"/>
                <a:ea typeface="微软雅黑" pitchFamily="34" charset="-122"/>
              </a:rPr>
              <a:t>监督</a:t>
            </a:r>
            <a:r>
              <a:rPr lang="en-US" b="1" dirty="0">
                <a:latin typeface="微软雅黑" pitchFamily="34" charset="-122"/>
                <a:ea typeface="微软雅黑" pitchFamily="34" charset="-122"/>
              </a:rPr>
              <a:t>/</a:t>
            </a:r>
            <a:r>
              <a:rPr lang="zh-CN" altLang="en-US" b="1" dirty="0">
                <a:latin typeface="微软雅黑" pitchFamily="34" charset="-122"/>
                <a:ea typeface="微软雅黑" pitchFamily="34" charset="-122"/>
              </a:rPr>
              <a:t>审核</a:t>
            </a:r>
          </a:p>
        </p:txBody>
      </p:sp>
      <p:sp>
        <p:nvSpPr>
          <p:cNvPr id="10" name="矩形 9"/>
          <p:cNvSpPr/>
          <p:nvPr/>
        </p:nvSpPr>
        <p:spPr>
          <a:xfrm>
            <a:off x="2428860" y="3286130"/>
            <a:ext cx="1107996" cy="369332"/>
          </a:xfrm>
          <a:prstGeom prst="rect">
            <a:avLst/>
          </a:prstGeom>
        </p:spPr>
        <p:txBody>
          <a:bodyPr wrap="none">
            <a:spAutoFit/>
          </a:bodyPr>
          <a:lstStyle/>
          <a:p>
            <a:r>
              <a:rPr lang="zh-CN" altLang="en-US" b="1" dirty="0">
                <a:latin typeface="微软雅黑" pitchFamily="34" charset="-122"/>
                <a:ea typeface="微软雅黑" pitchFamily="34" charset="-122"/>
              </a:rPr>
              <a:t>火灾预防</a:t>
            </a:r>
          </a:p>
        </p:txBody>
      </p:sp>
      <p:sp>
        <p:nvSpPr>
          <p:cNvPr id="11" name="矩形 10"/>
          <p:cNvSpPr/>
          <p:nvPr/>
        </p:nvSpPr>
        <p:spPr>
          <a:xfrm>
            <a:off x="2428860" y="4143386"/>
            <a:ext cx="1107996" cy="369332"/>
          </a:xfrm>
          <a:prstGeom prst="rect">
            <a:avLst/>
          </a:prstGeom>
        </p:spPr>
        <p:txBody>
          <a:bodyPr wrap="none">
            <a:spAutoFit/>
          </a:bodyPr>
          <a:lstStyle/>
          <a:p>
            <a:r>
              <a:rPr lang="zh-CN" altLang="en-US" b="1" dirty="0">
                <a:latin typeface="微软雅黑" pitchFamily="34" charset="-122"/>
                <a:ea typeface="微软雅黑" pitchFamily="34" charset="-122"/>
              </a:rPr>
              <a:t>规章合规</a:t>
            </a:r>
          </a:p>
        </p:txBody>
      </p:sp>
      <p:sp>
        <p:nvSpPr>
          <p:cNvPr id="12" name="矩形 11"/>
          <p:cNvSpPr/>
          <p:nvPr/>
        </p:nvSpPr>
        <p:spPr>
          <a:xfrm>
            <a:off x="4018002" y="2416732"/>
            <a:ext cx="1107996" cy="369332"/>
          </a:xfrm>
          <a:prstGeom prst="rect">
            <a:avLst/>
          </a:prstGeom>
        </p:spPr>
        <p:txBody>
          <a:bodyPr wrap="none">
            <a:spAutoFit/>
          </a:bodyPr>
          <a:lstStyle/>
          <a:p>
            <a:r>
              <a:rPr lang="zh-CN" altLang="en-US" b="1" dirty="0">
                <a:latin typeface="微软雅黑" pitchFamily="34" charset="-122"/>
                <a:ea typeface="微软雅黑" pitchFamily="34" charset="-122"/>
              </a:rPr>
              <a:t>危害控制</a:t>
            </a:r>
          </a:p>
        </p:txBody>
      </p:sp>
      <p:sp>
        <p:nvSpPr>
          <p:cNvPr id="13" name="矩形 12"/>
          <p:cNvSpPr/>
          <p:nvPr/>
        </p:nvSpPr>
        <p:spPr>
          <a:xfrm>
            <a:off x="4000496" y="3286130"/>
            <a:ext cx="1107996" cy="369332"/>
          </a:xfrm>
          <a:prstGeom prst="rect">
            <a:avLst/>
          </a:prstGeom>
        </p:spPr>
        <p:txBody>
          <a:bodyPr wrap="none">
            <a:spAutoFit/>
          </a:bodyPr>
          <a:lstStyle/>
          <a:p>
            <a:r>
              <a:rPr lang="zh-CN" altLang="en-US" b="1" dirty="0">
                <a:latin typeface="微软雅黑" pitchFamily="34" charset="-122"/>
                <a:ea typeface="微软雅黑" pitchFamily="34" charset="-122"/>
              </a:rPr>
              <a:t>人机工程</a:t>
            </a:r>
          </a:p>
        </p:txBody>
      </p:sp>
      <p:sp>
        <p:nvSpPr>
          <p:cNvPr id="14" name="矩形 13"/>
          <p:cNvSpPr/>
          <p:nvPr/>
        </p:nvSpPr>
        <p:spPr>
          <a:xfrm>
            <a:off x="4000496" y="4000510"/>
            <a:ext cx="1107996" cy="646331"/>
          </a:xfrm>
          <a:prstGeom prst="rect">
            <a:avLst/>
          </a:prstGeom>
        </p:spPr>
        <p:txBody>
          <a:bodyPr wrap="none">
            <a:spAutoFit/>
          </a:bodyPr>
          <a:lstStyle/>
          <a:p>
            <a:r>
              <a:rPr lang="zh-CN" altLang="en-US" b="1" dirty="0">
                <a:latin typeface="微软雅黑" pitchFamily="34" charset="-122"/>
                <a:ea typeface="微软雅黑" pitchFamily="34" charset="-122"/>
              </a:rPr>
              <a:t>危险物料</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管理</a:t>
            </a:r>
          </a:p>
        </p:txBody>
      </p:sp>
      <p:sp>
        <p:nvSpPr>
          <p:cNvPr id="15" name="矩形 14"/>
          <p:cNvSpPr/>
          <p:nvPr/>
        </p:nvSpPr>
        <p:spPr>
          <a:xfrm>
            <a:off x="5572132" y="1643056"/>
            <a:ext cx="1107996" cy="369332"/>
          </a:xfrm>
          <a:prstGeom prst="rect">
            <a:avLst/>
          </a:prstGeom>
        </p:spPr>
        <p:txBody>
          <a:bodyPr wrap="none">
            <a:spAutoFit/>
          </a:bodyPr>
          <a:lstStyle/>
          <a:p>
            <a:r>
              <a:rPr lang="zh-CN" altLang="en-US" b="1" dirty="0">
                <a:latin typeface="微软雅黑" pitchFamily="34" charset="-122"/>
                <a:ea typeface="微软雅黑" pitchFamily="34" charset="-122"/>
              </a:rPr>
              <a:t>环境保护</a:t>
            </a:r>
          </a:p>
        </p:txBody>
      </p:sp>
      <p:sp>
        <p:nvSpPr>
          <p:cNvPr id="16" name="矩形 15"/>
          <p:cNvSpPr/>
          <p:nvPr/>
        </p:nvSpPr>
        <p:spPr>
          <a:xfrm>
            <a:off x="5786446" y="2428874"/>
            <a:ext cx="646331" cy="369332"/>
          </a:xfrm>
          <a:prstGeom prst="rect">
            <a:avLst/>
          </a:prstGeom>
        </p:spPr>
        <p:txBody>
          <a:bodyPr wrap="none">
            <a:spAutoFit/>
          </a:bodyPr>
          <a:lstStyle/>
          <a:p>
            <a:r>
              <a:rPr lang="zh-CN" altLang="en-US" b="1" dirty="0">
                <a:latin typeface="微软雅黑" pitchFamily="34" charset="-122"/>
                <a:ea typeface="微软雅黑" pitchFamily="34" charset="-122"/>
              </a:rPr>
              <a:t>培训</a:t>
            </a:r>
          </a:p>
        </p:txBody>
      </p:sp>
      <p:sp>
        <p:nvSpPr>
          <p:cNvPr id="17" name="矩形 16"/>
          <p:cNvSpPr/>
          <p:nvPr/>
        </p:nvSpPr>
        <p:spPr>
          <a:xfrm>
            <a:off x="5535706" y="3143254"/>
            <a:ext cx="1107996" cy="646331"/>
          </a:xfrm>
          <a:prstGeom prst="rect">
            <a:avLst/>
          </a:prstGeom>
        </p:spPr>
        <p:txBody>
          <a:bodyPr wrap="none">
            <a:spAutoFit/>
          </a:bodyPr>
          <a:lstStyle/>
          <a:p>
            <a:pPr algn="ctr"/>
            <a:r>
              <a:rPr lang="zh-CN" altLang="en-US" b="1" dirty="0">
                <a:latin typeface="微软雅黑" pitchFamily="34" charset="-122"/>
                <a:ea typeface="微软雅黑" pitchFamily="34" charset="-122"/>
              </a:rPr>
              <a:t>事故和</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事件凋查</a:t>
            </a:r>
          </a:p>
        </p:txBody>
      </p:sp>
      <p:sp>
        <p:nvSpPr>
          <p:cNvPr id="18" name="矩形 17"/>
          <p:cNvSpPr/>
          <p:nvPr/>
        </p:nvSpPr>
        <p:spPr>
          <a:xfrm>
            <a:off x="5572132" y="4000510"/>
            <a:ext cx="1107996" cy="646331"/>
          </a:xfrm>
          <a:prstGeom prst="rect">
            <a:avLst/>
          </a:prstGeom>
        </p:spPr>
        <p:txBody>
          <a:bodyPr wrap="none">
            <a:spAutoFit/>
          </a:bodyPr>
          <a:lstStyle/>
          <a:p>
            <a:pPr algn="ctr"/>
            <a:r>
              <a:rPr lang="zh-CN" altLang="en-US" b="1" dirty="0">
                <a:latin typeface="微软雅黑" pitchFamily="34" charset="-122"/>
                <a:ea typeface="微软雅黑" pitchFamily="34" charset="-122"/>
              </a:rPr>
              <a:t>安全</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管理建议</a:t>
            </a:r>
          </a:p>
        </p:txBody>
      </p:sp>
      <p:sp>
        <p:nvSpPr>
          <p:cNvPr id="19" name="矩形 18"/>
          <p:cNvSpPr/>
          <p:nvPr/>
        </p:nvSpPr>
        <p:spPr>
          <a:xfrm>
            <a:off x="7000892" y="1630914"/>
            <a:ext cx="1107996" cy="369332"/>
          </a:xfrm>
          <a:prstGeom prst="rect">
            <a:avLst/>
          </a:prstGeom>
        </p:spPr>
        <p:txBody>
          <a:bodyPr wrap="none">
            <a:spAutoFit/>
          </a:bodyPr>
          <a:lstStyle/>
          <a:p>
            <a:r>
              <a:rPr lang="zh-CN" altLang="en-US" b="1" dirty="0">
                <a:latin typeface="微软雅黑" pitchFamily="34" charset="-122"/>
                <a:ea typeface="微软雅黑" pitchFamily="34" charset="-122"/>
              </a:rPr>
              <a:t>档案记录</a:t>
            </a:r>
          </a:p>
        </p:txBody>
      </p:sp>
      <p:sp>
        <p:nvSpPr>
          <p:cNvPr id="20" name="矩形 19"/>
          <p:cNvSpPr/>
          <p:nvPr/>
        </p:nvSpPr>
        <p:spPr>
          <a:xfrm>
            <a:off x="7123861" y="2354047"/>
            <a:ext cx="877163" cy="646331"/>
          </a:xfrm>
          <a:prstGeom prst="rect">
            <a:avLst/>
          </a:prstGeom>
        </p:spPr>
        <p:txBody>
          <a:bodyPr wrap="none">
            <a:spAutoFit/>
          </a:bodyPr>
          <a:lstStyle/>
          <a:p>
            <a:pPr algn="ctr"/>
            <a:r>
              <a:rPr lang="zh-CN" altLang="en-US" b="1" dirty="0">
                <a:latin typeface="微软雅黑" pitchFamily="34" charset="-122"/>
                <a:ea typeface="微软雅黑" pitchFamily="34" charset="-122"/>
              </a:rPr>
              <a:t>有效性</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评估</a:t>
            </a:r>
          </a:p>
        </p:txBody>
      </p:sp>
      <p:sp>
        <p:nvSpPr>
          <p:cNvPr id="21" name="矩形 20"/>
          <p:cNvSpPr/>
          <p:nvPr/>
        </p:nvSpPr>
        <p:spPr>
          <a:xfrm>
            <a:off x="7000892" y="3286130"/>
            <a:ext cx="1107996" cy="369332"/>
          </a:xfrm>
          <a:prstGeom prst="rect">
            <a:avLst/>
          </a:prstGeom>
        </p:spPr>
        <p:txBody>
          <a:bodyPr wrap="none">
            <a:spAutoFit/>
          </a:bodyPr>
          <a:lstStyle/>
          <a:p>
            <a:r>
              <a:rPr lang="zh-CN" altLang="en-US" b="1" dirty="0">
                <a:latin typeface="微软雅黑" pitchFamily="34" charset="-122"/>
                <a:ea typeface="微软雅黑" pitchFamily="34" charset="-122"/>
              </a:rPr>
              <a:t>应急响应</a:t>
            </a:r>
          </a:p>
        </p:txBody>
      </p:sp>
      <p:sp>
        <p:nvSpPr>
          <p:cNvPr id="22" name="矩形 21"/>
          <p:cNvSpPr/>
          <p:nvPr/>
        </p:nvSpPr>
        <p:spPr>
          <a:xfrm>
            <a:off x="6964466" y="4071948"/>
            <a:ext cx="1107996" cy="646331"/>
          </a:xfrm>
          <a:prstGeom prst="rect">
            <a:avLst/>
          </a:prstGeom>
        </p:spPr>
        <p:txBody>
          <a:bodyPr wrap="none">
            <a:spAutoFit/>
          </a:bodyPr>
          <a:lstStyle/>
          <a:p>
            <a:pPr algn="ctr"/>
            <a:r>
              <a:rPr lang="zh-CN" altLang="en-US" b="1" dirty="0">
                <a:latin typeface="微软雅黑" pitchFamily="34" charset="-122"/>
                <a:ea typeface="微软雅黑" pitchFamily="34" charset="-122"/>
              </a:rPr>
              <a:t>管理安全</a:t>
            </a:r>
            <a:endParaRPr lang="en-US" altLang="zh-CN" b="1" dirty="0">
              <a:latin typeface="微软雅黑" pitchFamily="34" charset="-122"/>
              <a:ea typeface="微软雅黑" pitchFamily="34" charset="-122"/>
            </a:endParaRPr>
          </a:p>
          <a:p>
            <a:pPr algn="ctr"/>
            <a:r>
              <a:rPr lang="zh-CN" altLang="en-US" b="1" dirty="0">
                <a:latin typeface="微软雅黑" pitchFamily="34" charset="-122"/>
                <a:ea typeface="微软雅黑" pitchFamily="34" charset="-122"/>
              </a:rPr>
              <a:t>方案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0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20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0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2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2000"/>
                                        <p:tgtEl>
                                          <p:spTgt spid="2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0"/>
            <a:ext cx="2500298" cy="51543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b="1" dirty="0">
              <a:latin typeface="微软雅黑" pitchFamily="34" charset="-122"/>
              <a:ea typeface="微软雅黑" pitchFamily="34" charset="-122"/>
            </a:endParaRPr>
          </a:p>
        </p:txBody>
      </p:sp>
      <p:pic>
        <p:nvPicPr>
          <p:cNvPr id="6" name="Picture 4" descr="D:\2016资料集\巨程安全技术\巨程公司设计图\2.PNG"/>
          <p:cNvPicPr>
            <a:picLocks noChangeAspect="1" noChangeArrowheads="1"/>
          </p:cNvPicPr>
          <p:nvPr/>
        </p:nvPicPr>
        <p:blipFill>
          <a:blip r:embed="rId2" cstate="print">
            <a:clrChange>
              <a:clrFrom>
                <a:srgbClr val="FFFFF7"/>
              </a:clrFrom>
              <a:clrTo>
                <a:srgbClr val="FFFFF7">
                  <a:alpha val="0"/>
                </a:srgbClr>
              </a:clrTo>
            </a:clrChange>
            <a:extLst>
              <a:ext uri="{28A0092B-C50C-407E-A947-70E740481C1C}">
                <a14:useLocalDpi xmlns:a14="http://schemas.microsoft.com/office/drawing/2010/main" val="0"/>
              </a:ext>
            </a:extLst>
          </a:blip>
          <a:srcRect/>
          <a:stretch>
            <a:fillRect/>
          </a:stretch>
        </p:blipFill>
        <p:spPr bwMode="auto">
          <a:xfrm>
            <a:off x="8670402" y="90117"/>
            <a:ext cx="417153" cy="388615"/>
          </a:xfrm>
          <a:prstGeom prst="rect">
            <a:avLst/>
          </a:prstGeom>
          <a:noFill/>
        </p:spPr>
      </p:pic>
      <p:sp>
        <p:nvSpPr>
          <p:cNvPr id="9" name="TextBox 8"/>
          <p:cNvSpPr txBox="1"/>
          <p:nvPr/>
        </p:nvSpPr>
        <p:spPr>
          <a:xfrm>
            <a:off x="3929058" y="928676"/>
            <a:ext cx="4643470"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800" b="1" spc="50" dirty="0">
                <a:ln w="11430"/>
                <a:effectLst>
                  <a:outerShdw blurRad="76200" dist="50800" dir="5400000" algn="tl" rotWithShape="0">
                    <a:srgbClr val="000000">
                      <a:alpha val="65000"/>
                    </a:srgbClr>
                  </a:outerShdw>
                </a:effectLst>
                <a:latin typeface="方正综艺简体" pitchFamily="2" charset="-122"/>
                <a:ea typeface="方正综艺简体" pitchFamily="2" charset="-122"/>
              </a:rPr>
              <a:t>企业</a:t>
            </a:r>
            <a:endParaRPr lang="en-US" altLang="zh-CN" sz="4800" b="1" spc="50" dirty="0">
              <a:ln w="11430"/>
              <a:effectLst>
                <a:outerShdw blurRad="76200" dist="50800" dir="5400000" algn="tl" rotWithShape="0">
                  <a:srgbClr val="000000">
                    <a:alpha val="65000"/>
                  </a:srgbClr>
                </a:outerShdw>
              </a:effectLst>
              <a:latin typeface="方正综艺简体" pitchFamily="2" charset="-122"/>
              <a:ea typeface="方正综艺简体" pitchFamily="2" charset="-122"/>
            </a:endParaRPr>
          </a:p>
          <a:p>
            <a:r>
              <a:rPr lang="zh-CN" alt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rPr>
              <a:t>安全工作</a:t>
            </a:r>
            <a:endParaRPr lang="en-US" altLang="zh-CN"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endParaRPr>
          </a:p>
          <a:p>
            <a:r>
              <a:rPr lang="zh-CN" altLang="en-US" sz="5400" b="1" spc="50" dirty="0">
                <a:ln w="11430"/>
                <a:solidFill>
                  <a:srgbClr val="002060"/>
                </a:solidFill>
                <a:effectLst>
                  <a:outerShdw blurRad="76200" dist="50800" dir="5400000" algn="tl" rotWithShape="0">
                    <a:srgbClr val="000000">
                      <a:alpha val="65000"/>
                    </a:srgbClr>
                  </a:outerShdw>
                </a:effectLst>
                <a:latin typeface="方正综艺简体" pitchFamily="2" charset="-122"/>
                <a:ea typeface="方正综艺简体" pitchFamily="2" charset="-122"/>
              </a:rPr>
              <a:t>安全管理知识</a:t>
            </a:r>
          </a:p>
        </p:txBody>
      </p:sp>
      <p:pic>
        <p:nvPicPr>
          <p:cNvPr id="7" name="图片 6" descr="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28" y="785800"/>
            <a:ext cx="2500330" cy="4143379"/>
          </a:xfrm>
          <a:prstGeom prst="rect">
            <a:avLst/>
          </a:prstGeom>
          <a:noFill/>
          <a:ln w="9525">
            <a:noFill/>
            <a:miter lim="800000"/>
            <a:headEnd/>
            <a:tailEnd/>
          </a:ln>
        </p:spPr>
      </p:pic>
      <p:sp>
        <p:nvSpPr>
          <p:cNvPr id="10" name="矩形 9"/>
          <p:cNvSpPr/>
          <p:nvPr/>
        </p:nvSpPr>
        <p:spPr>
          <a:xfrm>
            <a:off x="415936" y="619770"/>
            <a:ext cx="1441420" cy="523220"/>
          </a:xfrm>
          <a:prstGeom prst="rect">
            <a:avLst/>
          </a:prstGeom>
        </p:spPr>
        <p:txBody>
          <a:bodyPr wrap="none">
            <a:spAutoFit/>
          </a:bodyPr>
          <a:lstStyle/>
          <a:p>
            <a:r>
              <a:rPr lang="zh-CN" altLang="en-US" sz="1400" b="1" dirty="0">
                <a:solidFill>
                  <a:schemeClr val="bg1"/>
                </a:solidFill>
                <a:latin typeface="微软雅黑" pitchFamily="34" charset="-122"/>
                <a:ea typeface="微软雅黑" pitchFamily="34" charset="-122"/>
              </a:rPr>
              <a:t>企业负责人及安</a:t>
            </a:r>
            <a:endParaRPr lang="en-US" altLang="zh-CN" sz="1400" b="1" dirty="0">
              <a:solidFill>
                <a:schemeClr val="bg1"/>
              </a:solidFill>
              <a:latin typeface="微软雅黑" pitchFamily="34" charset="-122"/>
              <a:ea typeface="微软雅黑" pitchFamily="34" charset="-122"/>
            </a:endParaRPr>
          </a:p>
          <a:p>
            <a:r>
              <a:rPr lang="zh-CN" altLang="en-US" sz="1400" b="1" dirty="0">
                <a:solidFill>
                  <a:schemeClr val="bg1"/>
                </a:solidFill>
                <a:latin typeface="微软雅黑" pitchFamily="34" charset="-122"/>
                <a:ea typeface="微软雅黑" pitchFamily="34" charset="-122"/>
              </a:rPr>
              <a:t>全管理人员培训</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杜邦安全管理理念</a:t>
            </a:r>
          </a:p>
        </p:txBody>
      </p:sp>
      <p:sp>
        <p:nvSpPr>
          <p:cNvPr id="6" name="TextBox 5"/>
          <p:cNvSpPr txBox="1"/>
          <p:nvPr/>
        </p:nvSpPr>
        <p:spPr>
          <a:xfrm>
            <a:off x="2500298" y="357172"/>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140728"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01</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sp>
        <p:nvSpPr>
          <p:cNvPr id="8" name="矩形 7"/>
          <p:cNvSpPr/>
          <p:nvPr/>
        </p:nvSpPr>
        <p:spPr>
          <a:xfrm>
            <a:off x="714348" y="106995"/>
            <a:ext cx="642942" cy="489364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方正综艺简体" pitchFamily="2" charset="-122"/>
                <a:ea typeface="方正综艺简体" pitchFamily="2" charset="-122"/>
              </a:rPr>
              <a:t>所有的安全事故是可以防止的</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60" y="59904"/>
            <a:ext cx="6715140" cy="36548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left)">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w="9525">
            <a:noFill/>
            <a:miter lim="800000"/>
            <a:headEnd/>
            <a:tailEnd/>
          </a:ln>
          <a:effectLst/>
        </p:spPr>
      </p:pic>
      <p:sp>
        <p:nvSpPr>
          <p:cNvPr id="4" name="TextBox 3"/>
          <p:cNvSpPr txBox="1"/>
          <p:nvPr/>
        </p:nvSpPr>
        <p:spPr>
          <a:xfrm>
            <a:off x="357158" y="428610"/>
            <a:ext cx="928694" cy="369332"/>
          </a:xfrm>
          <a:prstGeom prst="rect">
            <a:avLst/>
          </a:prstGeom>
          <a:noFill/>
        </p:spPr>
        <p:txBody>
          <a:bodyPr wrap="square" rtlCol="0">
            <a:spAutoFit/>
          </a:bodyPr>
          <a:lstStyle/>
          <a:p>
            <a:r>
              <a:rPr lang="zh-CN" altLang="en-US" b="1" dirty="0">
                <a:solidFill>
                  <a:schemeClr val="bg1"/>
                </a:solidFill>
              </a:rPr>
              <a:t>视频六</a:t>
            </a:r>
          </a:p>
        </p:txBody>
      </p:sp>
      <p:sp>
        <p:nvSpPr>
          <p:cNvPr id="5" name="动作按钮: 影片 4">
            <a:hlinkClick r:id="rId3" action="ppaction://hlinkfile" highlightClick="1"/>
          </p:cNvPr>
          <p:cNvSpPr/>
          <p:nvPr/>
        </p:nvSpPr>
        <p:spPr>
          <a:xfrm>
            <a:off x="1285852" y="500048"/>
            <a:ext cx="357190" cy="285752"/>
          </a:xfrm>
          <a:prstGeom prst="actionButtonMovi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企业安全生产档案</a:t>
            </a:r>
          </a:p>
        </p:txBody>
      </p:sp>
      <p:sp>
        <p:nvSpPr>
          <p:cNvPr id="6" name="TextBox 5"/>
          <p:cNvSpPr txBox="1"/>
          <p:nvPr/>
        </p:nvSpPr>
        <p:spPr>
          <a:xfrm>
            <a:off x="2500298" y="357172"/>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140728"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02</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3500444"/>
            <a:ext cx="1926389" cy="1571618"/>
          </a:xfrm>
          <a:prstGeom prst="rect">
            <a:avLst/>
          </a:prstGeom>
          <a:noFill/>
          <a:ln w="9525">
            <a:noFill/>
            <a:miter lim="800000"/>
            <a:headEnd/>
            <a:tailEnd/>
          </a:ln>
        </p:spPr>
      </p:pic>
      <p:grpSp>
        <p:nvGrpSpPr>
          <p:cNvPr id="9" name="组合 23"/>
          <p:cNvGrpSpPr>
            <a:grpSpLocks/>
          </p:cNvGrpSpPr>
          <p:nvPr/>
        </p:nvGrpSpPr>
        <p:grpSpPr bwMode="auto">
          <a:xfrm>
            <a:off x="344479" y="1000115"/>
            <a:ext cx="2351268" cy="547895"/>
            <a:chOff x="2333926" y="1714492"/>
            <a:chExt cx="2006240" cy="547789"/>
          </a:xfrm>
        </p:grpSpPr>
        <p:sp>
          <p:nvSpPr>
            <p:cNvPr id="10" name="Rectangle 16"/>
            <p:cNvSpPr>
              <a:spLocks noChangeArrowheads="1"/>
            </p:cNvSpPr>
            <p:nvPr/>
          </p:nvSpPr>
          <p:spPr bwMode="auto">
            <a:xfrm>
              <a:off x="2771430" y="1739162"/>
              <a:ext cx="1568736" cy="523119"/>
            </a:xfrm>
            <a:prstGeom prst="rect">
              <a:avLst/>
            </a:prstGeom>
            <a:noFill/>
            <a:ln w="9525">
              <a:noFill/>
              <a:miter lim="800000"/>
              <a:headEnd/>
              <a:tailEnd/>
            </a:ln>
          </p:spPr>
          <p:txBody>
            <a:bodyPr wrap="square">
              <a:spAutoFit/>
            </a:bodyPr>
            <a:lstStyle/>
            <a:p>
              <a:r>
                <a:rPr lang="zh-CN" altLang="en-US" sz="1400" b="1" dirty="0"/>
                <a:t>安全生产管理档案</a:t>
              </a:r>
              <a:endParaRPr lang="zh-CN" altLang="en-US" sz="1400" dirty="0">
                <a:latin typeface="方正综艺简体" pitchFamily="65" charset="-122"/>
                <a:ea typeface="方正综艺简体" pitchFamily="65" charset="-122"/>
              </a:endParaRPr>
            </a:p>
          </p:txBody>
        </p:sp>
        <p:sp>
          <p:nvSpPr>
            <p:cNvPr id="11" name="AutoShape 3"/>
            <p:cNvSpPr>
              <a:spLocks noChangeArrowheads="1"/>
            </p:cNvSpPr>
            <p:nvPr/>
          </p:nvSpPr>
          <p:spPr bwMode="auto">
            <a:xfrm>
              <a:off x="2333926" y="1714492"/>
              <a:ext cx="376550"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a:solidFill>
                    <a:schemeClr val="bg1"/>
                  </a:solidFill>
                  <a:latin typeface="方正综艺简体" pitchFamily="65" charset="-122"/>
                  <a:ea typeface="方正综艺简体" pitchFamily="65" charset="-122"/>
                </a:rPr>
                <a:t>1</a:t>
              </a:r>
              <a:endParaRPr lang="zh-CN" altLang="zh-CN" sz="1600">
                <a:solidFill>
                  <a:schemeClr val="bg1"/>
                </a:solidFill>
                <a:latin typeface="方正综艺简体" pitchFamily="65" charset="-122"/>
                <a:ea typeface="方正综艺简体" pitchFamily="65" charset="-122"/>
              </a:endParaRPr>
            </a:p>
          </p:txBody>
        </p:sp>
      </p:grpSp>
      <p:grpSp>
        <p:nvGrpSpPr>
          <p:cNvPr id="12" name="组合 25"/>
          <p:cNvGrpSpPr>
            <a:grpSpLocks/>
          </p:cNvGrpSpPr>
          <p:nvPr/>
        </p:nvGrpSpPr>
        <p:grpSpPr bwMode="auto">
          <a:xfrm>
            <a:off x="344478" y="2268527"/>
            <a:ext cx="1798639" cy="357187"/>
            <a:chOff x="2333925" y="2982504"/>
            <a:chExt cx="1797699" cy="357119"/>
          </a:xfrm>
        </p:grpSpPr>
        <p:sp>
          <p:nvSpPr>
            <p:cNvPr id="13" name="Rectangle 16"/>
            <p:cNvSpPr>
              <a:spLocks noChangeArrowheads="1"/>
            </p:cNvSpPr>
            <p:nvPr/>
          </p:nvSpPr>
          <p:spPr bwMode="auto">
            <a:xfrm>
              <a:off x="2848483" y="3007174"/>
              <a:ext cx="1283141" cy="307718"/>
            </a:xfrm>
            <a:prstGeom prst="rect">
              <a:avLst/>
            </a:prstGeom>
            <a:noFill/>
            <a:ln w="9525">
              <a:noFill/>
              <a:miter lim="800000"/>
              <a:headEnd/>
              <a:tailEnd/>
            </a:ln>
          </p:spPr>
          <p:txBody>
            <a:bodyPr>
              <a:spAutoFit/>
            </a:bodyPr>
            <a:lstStyle/>
            <a:p>
              <a:r>
                <a:rPr lang="zh-CN" altLang="en-US" sz="1400" b="1" dirty="0"/>
                <a:t>安全活动档案</a:t>
              </a:r>
              <a:endParaRPr lang="zh-CN" altLang="en-US" sz="1400" dirty="0">
                <a:latin typeface="方正综艺简体" pitchFamily="65" charset="-122"/>
                <a:ea typeface="方正综艺简体" pitchFamily="65" charset="-122"/>
              </a:endParaRPr>
            </a:p>
          </p:txBody>
        </p:sp>
        <p:sp>
          <p:nvSpPr>
            <p:cNvPr id="14" name="AutoShape 3"/>
            <p:cNvSpPr>
              <a:spLocks noChangeArrowheads="1"/>
            </p:cNvSpPr>
            <p:nvPr/>
          </p:nvSpPr>
          <p:spPr bwMode="auto">
            <a:xfrm>
              <a:off x="2333925" y="2982504"/>
              <a:ext cx="441076"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3</a:t>
              </a:r>
              <a:endParaRPr lang="zh-CN" altLang="zh-CN" sz="1600" dirty="0">
                <a:solidFill>
                  <a:schemeClr val="bg1"/>
                </a:solidFill>
                <a:latin typeface="方正综艺简体" pitchFamily="65" charset="-122"/>
                <a:ea typeface="方正综艺简体" pitchFamily="65" charset="-122"/>
              </a:endParaRPr>
            </a:p>
          </p:txBody>
        </p:sp>
      </p:grpSp>
      <p:grpSp>
        <p:nvGrpSpPr>
          <p:cNvPr id="15" name="组合 26"/>
          <p:cNvGrpSpPr>
            <a:grpSpLocks/>
          </p:cNvGrpSpPr>
          <p:nvPr/>
        </p:nvGrpSpPr>
        <p:grpSpPr bwMode="auto">
          <a:xfrm>
            <a:off x="344478" y="2928927"/>
            <a:ext cx="1798639" cy="357187"/>
            <a:chOff x="2333925" y="3643389"/>
            <a:chExt cx="1797699" cy="357119"/>
          </a:xfrm>
        </p:grpSpPr>
        <p:sp>
          <p:nvSpPr>
            <p:cNvPr id="16" name="Rectangle 16"/>
            <p:cNvSpPr>
              <a:spLocks noChangeArrowheads="1"/>
            </p:cNvSpPr>
            <p:nvPr/>
          </p:nvSpPr>
          <p:spPr bwMode="auto">
            <a:xfrm>
              <a:off x="2848483" y="3668059"/>
              <a:ext cx="1283141" cy="307718"/>
            </a:xfrm>
            <a:prstGeom prst="rect">
              <a:avLst/>
            </a:prstGeom>
            <a:noFill/>
            <a:ln w="9525">
              <a:noFill/>
              <a:miter lim="800000"/>
              <a:headEnd/>
              <a:tailEnd/>
            </a:ln>
          </p:spPr>
          <p:txBody>
            <a:bodyPr>
              <a:spAutoFit/>
            </a:bodyPr>
            <a:lstStyle/>
            <a:p>
              <a:r>
                <a:rPr lang="zh-CN" altLang="en-US" sz="1400" b="1" dirty="0"/>
                <a:t>安全检查档案</a:t>
              </a:r>
              <a:endParaRPr lang="zh-CN" altLang="en-US" sz="1400" dirty="0">
                <a:latin typeface="方正综艺简体" pitchFamily="65" charset="-122"/>
                <a:ea typeface="方正综艺简体" pitchFamily="65" charset="-122"/>
              </a:endParaRPr>
            </a:p>
          </p:txBody>
        </p:sp>
        <p:sp>
          <p:nvSpPr>
            <p:cNvPr id="17" name="AutoShape 3"/>
            <p:cNvSpPr>
              <a:spLocks noChangeArrowheads="1"/>
            </p:cNvSpPr>
            <p:nvPr/>
          </p:nvSpPr>
          <p:spPr bwMode="auto">
            <a:xfrm>
              <a:off x="2333925" y="3643389"/>
              <a:ext cx="441076"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4</a:t>
              </a:r>
              <a:endParaRPr lang="zh-CN" altLang="zh-CN" sz="1600" dirty="0">
                <a:solidFill>
                  <a:schemeClr val="bg1"/>
                </a:solidFill>
                <a:latin typeface="方正综艺简体" pitchFamily="65" charset="-122"/>
                <a:ea typeface="方正综艺简体" pitchFamily="65" charset="-122"/>
              </a:endParaRPr>
            </a:p>
          </p:txBody>
        </p:sp>
      </p:grpSp>
      <p:grpSp>
        <p:nvGrpSpPr>
          <p:cNvPr id="18" name="组合 27"/>
          <p:cNvGrpSpPr>
            <a:grpSpLocks/>
          </p:cNvGrpSpPr>
          <p:nvPr/>
        </p:nvGrpSpPr>
        <p:grpSpPr bwMode="auto">
          <a:xfrm>
            <a:off x="3286116" y="1000114"/>
            <a:ext cx="2214579" cy="357188"/>
            <a:chOff x="5417508" y="1714492"/>
            <a:chExt cx="2215378" cy="357119"/>
          </a:xfrm>
        </p:grpSpPr>
        <p:sp>
          <p:nvSpPr>
            <p:cNvPr id="19" name="Rectangle 16"/>
            <p:cNvSpPr>
              <a:spLocks noChangeArrowheads="1"/>
            </p:cNvSpPr>
            <p:nvPr/>
          </p:nvSpPr>
          <p:spPr bwMode="auto">
            <a:xfrm>
              <a:off x="5932067" y="1739162"/>
              <a:ext cx="1700819" cy="307717"/>
            </a:xfrm>
            <a:prstGeom prst="rect">
              <a:avLst/>
            </a:prstGeom>
            <a:noFill/>
            <a:ln w="9525">
              <a:noFill/>
              <a:miter lim="800000"/>
              <a:headEnd/>
              <a:tailEnd/>
            </a:ln>
          </p:spPr>
          <p:txBody>
            <a:bodyPr wrap="square">
              <a:spAutoFit/>
            </a:bodyPr>
            <a:lstStyle/>
            <a:p>
              <a:r>
                <a:rPr lang="zh-CN" altLang="en-US" sz="1400" b="1" dirty="0"/>
                <a:t>重点部位巡查档案</a:t>
              </a:r>
              <a:endParaRPr lang="zh-CN" altLang="en-US" sz="1400" dirty="0">
                <a:latin typeface="方正综艺简体" pitchFamily="65" charset="-122"/>
                <a:ea typeface="方正综艺简体" pitchFamily="65" charset="-122"/>
              </a:endParaRPr>
            </a:p>
          </p:txBody>
        </p:sp>
        <p:sp>
          <p:nvSpPr>
            <p:cNvPr id="20" name="AutoShape 3"/>
            <p:cNvSpPr>
              <a:spLocks noChangeArrowheads="1"/>
            </p:cNvSpPr>
            <p:nvPr/>
          </p:nvSpPr>
          <p:spPr bwMode="auto">
            <a:xfrm>
              <a:off x="5417508" y="1714492"/>
              <a:ext cx="428783"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a:solidFill>
                    <a:schemeClr val="bg1"/>
                  </a:solidFill>
                  <a:latin typeface="方正综艺简体" pitchFamily="65" charset="-122"/>
                  <a:ea typeface="方正综艺简体" pitchFamily="65" charset="-122"/>
                </a:rPr>
                <a:t>5</a:t>
              </a:r>
              <a:endParaRPr lang="zh-CN" altLang="zh-CN" sz="1600">
                <a:solidFill>
                  <a:schemeClr val="bg1"/>
                </a:solidFill>
                <a:latin typeface="方正综艺简体" pitchFamily="65" charset="-122"/>
                <a:ea typeface="方正综艺简体" pitchFamily="65" charset="-122"/>
              </a:endParaRPr>
            </a:p>
          </p:txBody>
        </p:sp>
      </p:grpSp>
      <p:grpSp>
        <p:nvGrpSpPr>
          <p:cNvPr id="21" name="组合 28"/>
          <p:cNvGrpSpPr>
            <a:grpSpLocks/>
          </p:cNvGrpSpPr>
          <p:nvPr/>
        </p:nvGrpSpPr>
        <p:grpSpPr bwMode="auto">
          <a:xfrm>
            <a:off x="3286117" y="1622414"/>
            <a:ext cx="1797050" cy="357188"/>
            <a:chOff x="5417508" y="2336085"/>
            <a:chExt cx="1797698" cy="357119"/>
          </a:xfrm>
        </p:grpSpPr>
        <p:sp>
          <p:nvSpPr>
            <p:cNvPr id="22" name="Rectangle 16"/>
            <p:cNvSpPr>
              <a:spLocks noChangeArrowheads="1"/>
            </p:cNvSpPr>
            <p:nvPr/>
          </p:nvSpPr>
          <p:spPr bwMode="auto">
            <a:xfrm>
              <a:off x="5932065" y="2360755"/>
              <a:ext cx="1283141" cy="307717"/>
            </a:xfrm>
            <a:prstGeom prst="rect">
              <a:avLst/>
            </a:prstGeom>
            <a:noFill/>
            <a:ln w="9525">
              <a:noFill/>
              <a:miter lim="800000"/>
              <a:headEnd/>
              <a:tailEnd/>
            </a:ln>
          </p:spPr>
          <p:txBody>
            <a:bodyPr>
              <a:spAutoFit/>
            </a:bodyPr>
            <a:lstStyle/>
            <a:p>
              <a:r>
                <a:rPr lang="zh-CN" altLang="en-US" sz="1400" b="1" dirty="0"/>
                <a:t>隐患整治档案</a:t>
              </a:r>
              <a:endParaRPr lang="zh-CN" altLang="en-US" sz="1400" dirty="0">
                <a:latin typeface="方正综艺简体" pitchFamily="65" charset="-122"/>
                <a:ea typeface="方正综艺简体" pitchFamily="65" charset="-122"/>
              </a:endParaRPr>
            </a:p>
          </p:txBody>
        </p:sp>
        <p:sp>
          <p:nvSpPr>
            <p:cNvPr id="23" name="AutoShape 3"/>
            <p:cNvSpPr>
              <a:spLocks noChangeArrowheads="1"/>
            </p:cNvSpPr>
            <p:nvPr/>
          </p:nvSpPr>
          <p:spPr bwMode="auto">
            <a:xfrm>
              <a:off x="5417508" y="2336085"/>
              <a:ext cx="428783"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6</a:t>
              </a:r>
              <a:endParaRPr lang="zh-CN" altLang="zh-CN" sz="1600" dirty="0">
                <a:solidFill>
                  <a:schemeClr val="bg1"/>
                </a:solidFill>
                <a:latin typeface="方正综艺简体" pitchFamily="65" charset="-122"/>
                <a:ea typeface="方正综艺简体" pitchFamily="65" charset="-122"/>
              </a:endParaRPr>
            </a:p>
          </p:txBody>
        </p:sp>
      </p:grpSp>
      <p:grpSp>
        <p:nvGrpSpPr>
          <p:cNvPr id="24" name="组合 29"/>
          <p:cNvGrpSpPr>
            <a:grpSpLocks/>
          </p:cNvGrpSpPr>
          <p:nvPr/>
        </p:nvGrpSpPr>
        <p:grpSpPr bwMode="auto">
          <a:xfrm>
            <a:off x="3286119" y="2268532"/>
            <a:ext cx="2315523" cy="357187"/>
            <a:chOff x="5417508" y="2982508"/>
            <a:chExt cx="1942295" cy="357119"/>
          </a:xfrm>
        </p:grpSpPr>
        <p:sp>
          <p:nvSpPr>
            <p:cNvPr id="25" name="AutoShape 3"/>
            <p:cNvSpPr>
              <a:spLocks noChangeArrowheads="1"/>
            </p:cNvSpPr>
            <p:nvPr/>
          </p:nvSpPr>
          <p:spPr bwMode="auto">
            <a:xfrm>
              <a:off x="5417508" y="2982508"/>
              <a:ext cx="359540"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a:solidFill>
                    <a:schemeClr val="bg1"/>
                  </a:solidFill>
                  <a:latin typeface="方正综艺简体" pitchFamily="65" charset="-122"/>
                  <a:ea typeface="方正综艺简体" pitchFamily="65" charset="-122"/>
                </a:rPr>
                <a:t>7</a:t>
              </a:r>
              <a:endParaRPr lang="zh-CN" altLang="zh-CN" sz="1600">
                <a:solidFill>
                  <a:schemeClr val="bg1"/>
                </a:solidFill>
                <a:latin typeface="方正综艺简体" pitchFamily="65" charset="-122"/>
                <a:ea typeface="方正综艺简体" pitchFamily="65" charset="-122"/>
              </a:endParaRPr>
            </a:p>
          </p:txBody>
        </p:sp>
        <p:sp>
          <p:nvSpPr>
            <p:cNvPr id="26" name="Rectangle 16"/>
            <p:cNvSpPr>
              <a:spLocks noChangeArrowheads="1"/>
            </p:cNvSpPr>
            <p:nvPr/>
          </p:nvSpPr>
          <p:spPr bwMode="auto">
            <a:xfrm>
              <a:off x="5836969" y="3007177"/>
              <a:ext cx="1522834" cy="307718"/>
            </a:xfrm>
            <a:prstGeom prst="rect">
              <a:avLst/>
            </a:prstGeom>
            <a:noFill/>
            <a:ln w="9525">
              <a:noFill/>
              <a:miter lim="800000"/>
              <a:headEnd/>
              <a:tailEnd/>
            </a:ln>
          </p:spPr>
          <p:txBody>
            <a:bodyPr wrap="square">
              <a:spAutoFit/>
            </a:bodyPr>
            <a:lstStyle/>
            <a:p>
              <a:r>
                <a:rPr lang="zh-CN" altLang="en-US" sz="1400" b="1" dirty="0"/>
                <a:t>安全教育培训档案</a:t>
              </a:r>
              <a:endParaRPr lang="zh-CN" altLang="en-US" sz="1400" dirty="0">
                <a:latin typeface="方正综艺简体" pitchFamily="65" charset="-122"/>
                <a:ea typeface="方正综艺简体" pitchFamily="65" charset="-122"/>
              </a:endParaRPr>
            </a:p>
          </p:txBody>
        </p:sp>
      </p:grpSp>
      <p:grpSp>
        <p:nvGrpSpPr>
          <p:cNvPr id="27" name="组合 30"/>
          <p:cNvGrpSpPr>
            <a:grpSpLocks/>
          </p:cNvGrpSpPr>
          <p:nvPr/>
        </p:nvGrpSpPr>
        <p:grpSpPr bwMode="auto">
          <a:xfrm>
            <a:off x="3286117" y="2928927"/>
            <a:ext cx="1797050" cy="357187"/>
            <a:chOff x="5417508" y="3643389"/>
            <a:chExt cx="1797698" cy="357119"/>
          </a:xfrm>
        </p:grpSpPr>
        <p:sp>
          <p:nvSpPr>
            <p:cNvPr id="28" name="Rectangle 16"/>
            <p:cNvSpPr>
              <a:spLocks noChangeArrowheads="1"/>
            </p:cNvSpPr>
            <p:nvPr/>
          </p:nvSpPr>
          <p:spPr bwMode="auto">
            <a:xfrm>
              <a:off x="5932065" y="3668059"/>
              <a:ext cx="1283141" cy="307718"/>
            </a:xfrm>
            <a:prstGeom prst="rect">
              <a:avLst/>
            </a:prstGeom>
            <a:noFill/>
            <a:ln w="9525">
              <a:noFill/>
              <a:miter lim="800000"/>
              <a:headEnd/>
              <a:tailEnd/>
            </a:ln>
          </p:spPr>
          <p:txBody>
            <a:bodyPr>
              <a:spAutoFit/>
            </a:bodyPr>
            <a:lstStyle/>
            <a:p>
              <a:r>
                <a:rPr lang="zh-CN" altLang="en-US" sz="1400" b="1" dirty="0"/>
                <a:t>事故管理档案</a:t>
              </a:r>
              <a:endParaRPr lang="zh-CN" altLang="en-US" sz="1400" dirty="0">
                <a:latin typeface="方正综艺简体" pitchFamily="65" charset="-122"/>
                <a:ea typeface="方正综艺简体" pitchFamily="65" charset="-122"/>
              </a:endParaRPr>
            </a:p>
          </p:txBody>
        </p:sp>
        <p:sp>
          <p:nvSpPr>
            <p:cNvPr id="29" name="AutoShape 3"/>
            <p:cNvSpPr>
              <a:spLocks noChangeArrowheads="1"/>
            </p:cNvSpPr>
            <p:nvPr/>
          </p:nvSpPr>
          <p:spPr bwMode="auto">
            <a:xfrm>
              <a:off x="5417508" y="3643389"/>
              <a:ext cx="428783"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8</a:t>
              </a:r>
              <a:endParaRPr lang="zh-CN" altLang="zh-CN" sz="1600" dirty="0">
                <a:solidFill>
                  <a:schemeClr val="bg1"/>
                </a:solidFill>
                <a:latin typeface="方正综艺简体" pitchFamily="65" charset="-122"/>
                <a:ea typeface="方正综艺简体" pitchFamily="65" charset="-122"/>
              </a:endParaRPr>
            </a:p>
          </p:txBody>
        </p:sp>
      </p:grpSp>
      <p:grpSp>
        <p:nvGrpSpPr>
          <p:cNvPr id="30" name="组合 24"/>
          <p:cNvGrpSpPr>
            <a:grpSpLocks/>
          </p:cNvGrpSpPr>
          <p:nvPr/>
        </p:nvGrpSpPr>
        <p:grpSpPr bwMode="auto">
          <a:xfrm>
            <a:off x="344478" y="1622414"/>
            <a:ext cx="1796558" cy="357188"/>
            <a:chOff x="2333925" y="2336085"/>
            <a:chExt cx="1795619" cy="357119"/>
          </a:xfrm>
        </p:grpSpPr>
        <p:sp>
          <p:nvSpPr>
            <p:cNvPr id="31" name="AutoShape 3"/>
            <p:cNvSpPr>
              <a:spLocks noChangeArrowheads="1"/>
            </p:cNvSpPr>
            <p:nvPr/>
          </p:nvSpPr>
          <p:spPr bwMode="auto">
            <a:xfrm>
              <a:off x="2333925" y="2336085"/>
              <a:ext cx="441076"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a:solidFill>
                    <a:schemeClr val="bg1"/>
                  </a:solidFill>
                  <a:latin typeface="方正综艺简体" pitchFamily="65" charset="-122"/>
                  <a:ea typeface="方正综艺简体" pitchFamily="65" charset="-122"/>
                </a:rPr>
                <a:t>2</a:t>
              </a:r>
              <a:endParaRPr lang="zh-CN" altLang="zh-CN" sz="1600">
                <a:solidFill>
                  <a:schemeClr val="bg1"/>
                </a:solidFill>
                <a:latin typeface="方正综艺简体" pitchFamily="65" charset="-122"/>
                <a:ea typeface="方正综艺简体" pitchFamily="65" charset="-122"/>
              </a:endParaRPr>
            </a:p>
          </p:txBody>
        </p:sp>
        <p:sp>
          <p:nvSpPr>
            <p:cNvPr id="32" name="Rectangle 16"/>
            <p:cNvSpPr>
              <a:spLocks noChangeArrowheads="1"/>
            </p:cNvSpPr>
            <p:nvPr/>
          </p:nvSpPr>
          <p:spPr bwMode="auto">
            <a:xfrm>
              <a:off x="2846403" y="2360756"/>
              <a:ext cx="1283141" cy="307718"/>
            </a:xfrm>
            <a:prstGeom prst="rect">
              <a:avLst/>
            </a:prstGeom>
            <a:noFill/>
            <a:ln w="9525">
              <a:noFill/>
              <a:miter lim="800000"/>
              <a:headEnd/>
              <a:tailEnd/>
            </a:ln>
          </p:spPr>
          <p:txBody>
            <a:bodyPr>
              <a:spAutoFit/>
            </a:bodyPr>
            <a:lstStyle/>
            <a:p>
              <a:r>
                <a:rPr lang="zh-CN" altLang="en-US" sz="1400" b="1" dirty="0"/>
                <a:t>岗位责任书</a:t>
              </a:r>
              <a:endParaRPr lang="zh-CN" altLang="en-US" sz="1400" dirty="0">
                <a:latin typeface="方正综艺简体" pitchFamily="65" charset="-122"/>
                <a:ea typeface="方正综艺简体" pitchFamily="65" charset="-122"/>
              </a:endParaRPr>
            </a:p>
          </p:txBody>
        </p:sp>
      </p:grpSp>
      <p:grpSp>
        <p:nvGrpSpPr>
          <p:cNvPr id="33" name="组合 27"/>
          <p:cNvGrpSpPr>
            <a:grpSpLocks/>
          </p:cNvGrpSpPr>
          <p:nvPr/>
        </p:nvGrpSpPr>
        <p:grpSpPr bwMode="auto">
          <a:xfrm>
            <a:off x="6132536" y="1000114"/>
            <a:ext cx="1797050" cy="357188"/>
            <a:chOff x="5417508" y="1714492"/>
            <a:chExt cx="1797698" cy="357119"/>
          </a:xfrm>
        </p:grpSpPr>
        <p:sp>
          <p:nvSpPr>
            <p:cNvPr id="34" name="Rectangle 16"/>
            <p:cNvSpPr>
              <a:spLocks noChangeArrowheads="1"/>
            </p:cNvSpPr>
            <p:nvPr/>
          </p:nvSpPr>
          <p:spPr bwMode="auto">
            <a:xfrm>
              <a:off x="5932065" y="1739162"/>
              <a:ext cx="1283141" cy="307717"/>
            </a:xfrm>
            <a:prstGeom prst="rect">
              <a:avLst/>
            </a:prstGeom>
            <a:noFill/>
            <a:ln w="9525">
              <a:noFill/>
              <a:miter lim="800000"/>
              <a:headEnd/>
              <a:tailEnd/>
            </a:ln>
          </p:spPr>
          <p:txBody>
            <a:bodyPr>
              <a:spAutoFit/>
            </a:bodyPr>
            <a:lstStyle/>
            <a:p>
              <a:r>
                <a:rPr lang="zh-CN" altLang="en-US" sz="1400" b="1" dirty="0"/>
                <a:t>设备管理档案</a:t>
              </a:r>
              <a:endParaRPr lang="zh-CN" altLang="en-US" sz="1400" dirty="0">
                <a:latin typeface="方正综艺简体" pitchFamily="65" charset="-122"/>
                <a:ea typeface="方正综艺简体" pitchFamily="65" charset="-122"/>
              </a:endParaRPr>
            </a:p>
          </p:txBody>
        </p:sp>
        <p:sp>
          <p:nvSpPr>
            <p:cNvPr id="35" name="AutoShape 3"/>
            <p:cNvSpPr>
              <a:spLocks noChangeArrowheads="1"/>
            </p:cNvSpPr>
            <p:nvPr/>
          </p:nvSpPr>
          <p:spPr bwMode="auto">
            <a:xfrm>
              <a:off x="5417508" y="1714492"/>
              <a:ext cx="439887"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9</a:t>
              </a:r>
              <a:endParaRPr lang="zh-CN" altLang="zh-CN" sz="1600" dirty="0">
                <a:solidFill>
                  <a:schemeClr val="bg1"/>
                </a:solidFill>
                <a:latin typeface="方正综艺简体" pitchFamily="65" charset="-122"/>
                <a:ea typeface="方正综艺简体" pitchFamily="65" charset="-122"/>
              </a:endParaRPr>
            </a:p>
          </p:txBody>
        </p:sp>
      </p:grpSp>
      <p:grpSp>
        <p:nvGrpSpPr>
          <p:cNvPr id="36" name="组合 28"/>
          <p:cNvGrpSpPr>
            <a:grpSpLocks/>
          </p:cNvGrpSpPr>
          <p:nvPr/>
        </p:nvGrpSpPr>
        <p:grpSpPr bwMode="auto">
          <a:xfrm>
            <a:off x="6132536" y="1622413"/>
            <a:ext cx="2368554" cy="357188"/>
            <a:chOff x="5417508" y="2336085"/>
            <a:chExt cx="2369408" cy="357119"/>
          </a:xfrm>
        </p:grpSpPr>
        <p:sp>
          <p:nvSpPr>
            <p:cNvPr id="37" name="Rectangle 16"/>
            <p:cNvSpPr>
              <a:spLocks noChangeArrowheads="1"/>
            </p:cNvSpPr>
            <p:nvPr/>
          </p:nvSpPr>
          <p:spPr bwMode="auto">
            <a:xfrm>
              <a:off x="5932065" y="2360756"/>
              <a:ext cx="1854851" cy="307717"/>
            </a:xfrm>
            <a:prstGeom prst="rect">
              <a:avLst/>
            </a:prstGeom>
            <a:noFill/>
            <a:ln w="9525">
              <a:noFill/>
              <a:miter lim="800000"/>
              <a:headEnd/>
              <a:tailEnd/>
            </a:ln>
          </p:spPr>
          <p:txBody>
            <a:bodyPr wrap="square">
              <a:spAutoFit/>
            </a:bodyPr>
            <a:lstStyle/>
            <a:p>
              <a:r>
                <a:rPr lang="zh-CN" altLang="en-US" sz="1400" b="1" dirty="0"/>
                <a:t>劳保用品发放档案</a:t>
              </a:r>
              <a:endParaRPr lang="zh-CN" altLang="en-US" sz="1400" dirty="0">
                <a:latin typeface="方正综艺简体" pitchFamily="65" charset="-122"/>
                <a:ea typeface="方正综艺简体" pitchFamily="65" charset="-122"/>
              </a:endParaRPr>
            </a:p>
          </p:txBody>
        </p:sp>
        <p:sp>
          <p:nvSpPr>
            <p:cNvPr id="38" name="AutoShape 3"/>
            <p:cNvSpPr>
              <a:spLocks noChangeArrowheads="1"/>
            </p:cNvSpPr>
            <p:nvPr/>
          </p:nvSpPr>
          <p:spPr bwMode="auto">
            <a:xfrm>
              <a:off x="5417508" y="2336085"/>
              <a:ext cx="439887"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10</a:t>
              </a:r>
              <a:endParaRPr lang="zh-CN" altLang="zh-CN" sz="1600" dirty="0">
                <a:solidFill>
                  <a:schemeClr val="bg1"/>
                </a:solidFill>
                <a:latin typeface="方正综艺简体" pitchFamily="65" charset="-122"/>
                <a:ea typeface="方正综艺简体" pitchFamily="65" charset="-122"/>
              </a:endParaRPr>
            </a:p>
          </p:txBody>
        </p:sp>
      </p:grpSp>
      <p:grpSp>
        <p:nvGrpSpPr>
          <p:cNvPr id="39" name="组合 29"/>
          <p:cNvGrpSpPr>
            <a:grpSpLocks/>
          </p:cNvGrpSpPr>
          <p:nvPr/>
        </p:nvGrpSpPr>
        <p:grpSpPr bwMode="auto">
          <a:xfrm>
            <a:off x="6132535" y="2268527"/>
            <a:ext cx="2511431" cy="357187"/>
            <a:chOff x="5417508" y="2982504"/>
            <a:chExt cx="2512337" cy="357119"/>
          </a:xfrm>
        </p:grpSpPr>
        <p:sp>
          <p:nvSpPr>
            <p:cNvPr id="40" name="AutoShape 3"/>
            <p:cNvSpPr>
              <a:spLocks noChangeArrowheads="1"/>
            </p:cNvSpPr>
            <p:nvPr/>
          </p:nvSpPr>
          <p:spPr bwMode="auto">
            <a:xfrm>
              <a:off x="5417508" y="2982504"/>
              <a:ext cx="439887"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11</a:t>
              </a:r>
              <a:endParaRPr lang="zh-CN" altLang="zh-CN" sz="1600" dirty="0">
                <a:solidFill>
                  <a:schemeClr val="bg1"/>
                </a:solidFill>
                <a:latin typeface="方正综艺简体" pitchFamily="65" charset="-122"/>
                <a:ea typeface="方正综艺简体" pitchFamily="65" charset="-122"/>
              </a:endParaRPr>
            </a:p>
          </p:txBody>
        </p:sp>
        <p:sp>
          <p:nvSpPr>
            <p:cNvPr id="41" name="Rectangle 16"/>
            <p:cNvSpPr>
              <a:spLocks noChangeArrowheads="1"/>
            </p:cNvSpPr>
            <p:nvPr/>
          </p:nvSpPr>
          <p:spPr bwMode="auto">
            <a:xfrm>
              <a:off x="5932067" y="3007171"/>
              <a:ext cx="1997778" cy="307718"/>
            </a:xfrm>
            <a:prstGeom prst="rect">
              <a:avLst/>
            </a:prstGeom>
            <a:noFill/>
            <a:ln w="9525">
              <a:noFill/>
              <a:miter lim="800000"/>
              <a:headEnd/>
              <a:tailEnd/>
            </a:ln>
          </p:spPr>
          <p:txBody>
            <a:bodyPr wrap="square">
              <a:spAutoFit/>
            </a:bodyPr>
            <a:lstStyle/>
            <a:p>
              <a:r>
                <a:rPr lang="zh-CN" altLang="en-US" sz="1400" b="1" dirty="0"/>
                <a:t>应急救援预案演练档案</a:t>
              </a:r>
              <a:endParaRPr lang="zh-CN" altLang="en-US" sz="1400" dirty="0">
                <a:latin typeface="方正综艺简体" pitchFamily="65" charset="-122"/>
                <a:ea typeface="方正综艺简体" pitchFamily="65" charset="-122"/>
              </a:endParaRPr>
            </a:p>
          </p:txBody>
        </p:sp>
      </p:grpSp>
      <p:grpSp>
        <p:nvGrpSpPr>
          <p:cNvPr id="42" name="组合 30"/>
          <p:cNvGrpSpPr>
            <a:grpSpLocks/>
          </p:cNvGrpSpPr>
          <p:nvPr/>
        </p:nvGrpSpPr>
        <p:grpSpPr bwMode="auto">
          <a:xfrm>
            <a:off x="6132536" y="2928927"/>
            <a:ext cx="2654306" cy="357187"/>
            <a:chOff x="5417508" y="3643389"/>
            <a:chExt cx="2655263" cy="357119"/>
          </a:xfrm>
        </p:grpSpPr>
        <p:sp>
          <p:nvSpPr>
            <p:cNvPr id="43" name="Rectangle 16"/>
            <p:cNvSpPr>
              <a:spLocks noChangeArrowheads="1"/>
            </p:cNvSpPr>
            <p:nvPr/>
          </p:nvSpPr>
          <p:spPr bwMode="auto">
            <a:xfrm>
              <a:off x="5932065" y="3668055"/>
              <a:ext cx="2140706" cy="307718"/>
            </a:xfrm>
            <a:prstGeom prst="rect">
              <a:avLst/>
            </a:prstGeom>
            <a:noFill/>
            <a:ln w="9525">
              <a:noFill/>
              <a:miter lim="800000"/>
              <a:headEnd/>
              <a:tailEnd/>
            </a:ln>
          </p:spPr>
          <p:txBody>
            <a:bodyPr wrap="square">
              <a:spAutoFit/>
            </a:bodyPr>
            <a:lstStyle/>
            <a:p>
              <a:r>
                <a:rPr lang="zh-CN" altLang="en-US" sz="1400" b="1" dirty="0"/>
                <a:t>安全生产资金投入档案</a:t>
              </a:r>
              <a:endParaRPr lang="zh-CN" altLang="en-US" sz="1400" dirty="0">
                <a:latin typeface="方正综艺简体" pitchFamily="65" charset="-122"/>
                <a:ea typeface="方正综艺简体" pitchFamily="65" charset="-122"/>
              </a:endParaRPr>
            </a:p>
          </p:txBody>
        </p:sp>
        <p:sp>
          <p:nvSpPr>
            <p:cNvPr id="44" name="AutoShape 3"/>
            <p:cNvSpPr>
              <a:spLocks noChangeArrowheads="1"/>
            </p:cNvSpPr>
            <p:nvPr/>
          </p:nvSpPr>
          <p:spPr bwMode="auto">
            <a:xfrm>
              <a:off x="5417508" y="3643389"/>
              <a:ext cx="439887" cy="357119"/>
            </a:xfrm>
            <a:prstGeom prst="roundRect">
              <a:avLst>
                <a:gd name="adj" fmla="val 6667"/>
              </a:avLst>
            </a:prstGeom>
            <a:gradFill flip="none" rotWithShape="1">
              <a:gsLst>
                <a:gs pos="0">
                  <a:schemeClr val="accent6"/>
                </a:gs>
                <a:gs pos="100000">
                  <a:schemeClr val="accent2">
                    <a:lumMod val="50000"/>
                  </a:schemeClr>
                </a:gs>
              </a:gsLst>
              <a:lin ang="2700000" scaled="1"/>
              <a:tileRect/>
            </a:gradFill>
            <a:ln w="9525" algn="ctr">
              <a:noFill/>
              <a:round/>
              <a:headEnd/>
              <a:tailEnd/>
            </a:ln>
            <a:effectLst>
              <a:outerShdw blurRad="152400" dist="152400" dir="8400000" algn="ctr">
                <a:srgbClr val="000000">
                  <a:alpha val="30000"/>
                </a:srgbClr>
              </a:outerShdw>
            </a:effectLst>
            <a:scene3d>
              <a:camera prst="orthographicFront">
                <a:rot lat="0" lon="0" rev="0"/>
              </a:camera>
              <a:lightRig rig="contrasting" dir="t"/>
            </a:scene3d>
            <a:sp3d prstMaterial="matte">
              <a:bevelT w="88900" h="88900"/>
            </a:sp3d>
          </p:spPr>
          <p:txBody>
            <a:bodyPr anchor="ctr"/>
            <a:lstStyle/>
            <a:p>
              <a:pPr algn="ctr"/>
              <a:r>
                <a:rPr lang="en-US" altLang="zh-CN" sz="1600" dirty="0">
                  <a:solidFill>
                    <a:schemeClr val="bg1"/>
                  </a:solidFill>
                  <a:latin typeface="方正综艺简体" pitchFamily="65" charset="-122"/>
                  <a:ea typeface="方正综艺简体" pitchFamily="65" charset="-122"/>
                </a:rPr>
                <a:t>12</a:t>
              </a:r>
              <a:endParaRPr lang="zh-CN" altLang="zh-CN" sz="1600" dirty="0">
                <a:solidFill>
                  <a:schemeClr val="bg1"/>
                </a:solidFill>
                <a:latin typeface="方正综艺简体" pitchFamily="65" charset="-122"/>
                <a:ea typeface="方正综艺简体" pitchFamily="65"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par>
                                <p:cTn id="23" presetID="10"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20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2000"/>
                                        <p:tgtEl>
                                          <p:spTgt spid="27"/>
                                        </p:tgtEl>
                                      </p:cBhvr>
                                    </p:animEffect>
                                  </p:childTnLst>
                                </p:cTn>
                              </p:par>
                              <p:par>
                                <p:cTn id="29" presetID="10"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20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2000"/>
                                        <p:tgtEl>
                                          <p:spTgt spid="33"/>
                                        </p:tgtEl>
                                      </p:cBhvr>
                                    </p:animEffec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2000"/>
                                        <p:tgtEl>
                                          <p:spTgt spid="36"/>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2000"/>
                                        <p:tgtEl>
                                          <p:spTgt spid="39"/>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4000" b="1" dirty="0">
                <a:solidFill>
                  <a:schemeClr val="bg1"/>
                </a:solidFill>
                <a:latin typeface="微软雅黑" pitchFamily="34" charset="-122"/>
                <a:ea typeface="微软雅黑" pitchFamily="34" charset="-122"/>
              </a:rPr>
              <a:t>       企业安全生产档案</a:t>
            </a:r>
          </a:p>
        </p:txBody>
      </p:sp>
      <p:sp>
        <p:nvSpPr>
          <p:cNvPr id="6" name="TextBox 5"/>
          <p:cNvSpPr txBox="1"/>
          <p:nvPr/>
        </p:nvSpPr>
        <p:spPr>
          <a:xfrm>
            <a:off x="2500298" y="357172"/>
            <a:ext cx="6357982" cy="1015663"/>
          </a:xfrm>
          <a:prstGeom prst="rect">
            <a:avLst/>
          </a:prstGeom>
          <a:noFill/>
        </p:spPr>
        <p:txBody>
          <a:bodyPr wrap="square" rtlCol="0">
            <a:spAutoFit/>
          </a:bodyPr>
          <a:lstStyle/>
          <a:p>
            <a:pPr>
              <a:lnSpc>
                <a:spcPct val="150000"/>
              </a:lnSpc>
            </a:pPr>
            <a:endParaRPr lang="en-US" altLang="zh-CN" sz="2000" b="1" dirty="0">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sp>
        <p:nvSpPr>
          <p:cNvPr id="7" name="矩形 6"/>
          <p:cNvSpPr/>
          <p:nvPr/>
        </p:nvSpPr>
        <p:spPr>
          <a:xfrm>
            <a:off x="3143240" y="4071948"/>
            <a:ext cx="1140728" cy="857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FFC000"/>
                </a:solidFill>
                <a:effectLst>
                  <a:outerShdw blurRad="38100" dist="38100" dir="2700000" algn="tl">
                    <a:srgbClr val="000000">
                      <a:alpha val="43137"/>
                    </a:srgbClr>
                  </a:outerShdw>
                </a:effectLst>
                <a:latin typeface="CommercialScript BT" pitchFamily="66" charset="0"/>
              </a:rPr>
              <a:t>02</a:t>
            </a:r>
            <a:endParaRPr lang="zh-CN" altLang="en-US" sz="6600" b="1" dirty="0">
              <a:solidFill>
                <a:srgbClr val="FFC000"/>
              </a:solidFill>
              <a:effectLst>
                <a:outerShdw blurRad="38100" dist="38100" dir="2700000" algn="tl">
                  <a:srgbClr val="000000">
                    <a:alpha val="43137"/>
                  </a:srgbClr>
                </a:outerShdw>
              </a:effectLst>
              <a:latin typeface="CommercialScript BT" pitchFamily="66" charset="0"/>
            </a:endParaRP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82" y="3500444"/>
            <a:ext cx="1926389" cy="1571618"/>
          </a:xfrm>
          <a:prstGeom prst="rect">
            <a:avLst/>
          </a:prstGeom>
          <a:noFill/>
          <a:ln w="9525">
            <a:noFill/>
            <a:miter lim="800000"/>
            <a:headEnd/>
            <a:tailEnd/>
          </a:ln>
        </p:spPr>
      </p:pic>
      <p:sp>
        <p:nvSpPr>
          <p:cNvPr id="42" name="AutoShape 60"/>
          <p:cNvSpPr>
            <a:spLocks noChangeArrowheads="1"/>
          </p:cNvSpPr>
          <p:nvPr/>
        </p:nvSpPr>
        <p:spPr bwMode="auto">
          <a:xfrm>
            <a:off x="2143108" y="1357304"/>
            <a:ext cx="785818" cy="945554"/>
          </a:xfrm>
          <a:prstGeom prst="rightArrow">
            <a:avLst>
              <a:gd name="adj1" fmla="val 68556"/>
              <a:gd name="adj2" fmla="val 38969"/>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u"/>
              <a:tabLst>
                <a:tab pos="136525" algn="l"/>
              </a:tabLst>
              <a:defRPr/>
            </a:pPr>
            <a:endParaRPr lang="zh-CN" altLang="en-US" sz="1400" dirty="0">
              <a:latin typeface="微软雅黑" pitchFamily="34" charset="-122"/>
              <a:ea typeface="微软雅黑" pitchFamily="34" charset="-122"/>
            </a:endParaRPr>
          </a:p>
        </p:txBody>
      </p:sp>
      <p:grpSp>
        <p:nvGrpSpPr>
          <p:cNvPr id="45" name="组合 23"/>
          <p:cNvGrpSpPr>
            <a:grpSpLocks/>
          </p:cNvGrpSpPr>
          <p:nvPr/>
        </p:nvGrpSpPr>
        <p:grpSpPr bwMode="auto">
          <a:xfrm>
            <a:off x="3000364" y="285731"/>
            <a:ext cx="5572164" cy="3189869"/>
            <a:chOff x="4938688" y="3803655"/>
            <a:chExt cx="3160156" cy="1415571"/>
          </a:xfrm>
        </p:grpSpPr>
        <p:sp>
          <p:nvSpPr>
            <p:cNvPr id="46" name="圆角矩形 45"/>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gradFill>
                <a:gsLst>
                  <a:gs pos="0">
                    <a:srgbClr val="00B0F0"/>
                  </a:gs>
                  <a:gs pos="100000">
                    <a:srgbClr val="002060"/>
                  </a:gs>
                </a:gsLst>
                <a:lin ang="5400000" scaled="0"/>
              </a:gra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spcBef>
                  <a:spcPts val="0"/>
                </a:spcBef>
                <a:spcAft>
                  <a:spcPts val="0"/>
                </a:spcAft>
                <a:buClr>
                  <a:srgbClr val="FF0000"/>
                </a:buClr>
                <a:buSzPct val="70000"/>
                <a:buFont typeface="Wingdings" pitchFamily="2" charset="2"/>
                <a:buChar char="n"/>
                <a:tabLst>
                  <a:tab pos="136525" algn="l"/>
                </a:tabLst>
                <a:defRPr/>
              </a:pPr>
              <a:endParaRPr lang="zh-CN" altLang="en-US" sz="1400" dirty="0">
                <a:solidFill>
                  <a:schemeClr val="tx1"/>
                </a:solidFill>
                <a:latin typeface="微软雅黑" pitchFamily="34" charset="-122"/>
                <a:ea typeface="微软雅黑" pitchFamily="34" charset="-122"/>
              </a:endParaRPr>
            </a:p>
          </p:txBody>
        </p:sp>
        <p:sp>
          <p:nvSpPr>
            <p:cNvPr id="47" name="矩形 87"/>
            <p:cNvSpPr>
              <a:spLocks noChangeArrowheads="1"/>
            </p:cNvSpPr>
            <p:nvPr/>
          </p:nvSpPr>
          <p:spPr bwMode="auto">
            <a:xfrm>
              <a:off x="4938688" y="3867061"/>
              <a:ext cx="3038612" cy="1352165"/>
            </a:xfrm>
            <a:prstGeom prst="rect">
              <a:avLst/>
            </a:prstGeom>
            <a:noFill/>
            <a:ln w="9525">
              <a:noFill/>
              <a:miter lim="800000"/>
              <a:headEnd/>
              <a:tailEnd/>
            </a:ln>
          </p:spPr>
          <p:txBody>
            <a:bodyPr wrap="square">
              <a:spAutoFit/>
            </a:bodyPr>
            <a:lstStyle/>
            <a:p>
              <a:r>
                <a:rPr lang="en-US" sz="1600" dirty="0">
                  <a:latin typeface="微软雅黑" pitchFamily="34" charset="-122"/>
                  <a:ea typeface="微软雅黑" pitchFamily="34" charset="-122"/>
                </a:rPr>
                <a:t>1</a:t>
              </a:r>
              <a:r>
                <a:rPr lang="zh-CN" altLang="en-US" sz="1600" dirty="0">
                  <a:latin typeface="微软雅黑" pitchFamily="34" charset="-122"/>
                  <a:ea typeface="微软雅黑" pitchFamily="34" charset="-122"/>
                </a:rPr>
                <a:t>、 企业基本情况表</a:t>
              </a:r>
            </a:p>
            <a:p>
              <a:r>
                <a:rPr lang="en-US" sz="1600" dirty="0">
                  <a:latin typeface="微软雅黑" pitchFamily="34" charset="-122"/>
                  <a:ea typeface="微软雅黑" pitchFamily="34" charset="-122"/>
                </a:rPr>
                <a:t>2</a:t>
              </a:r>
              <a:r>
                <a:rPr lang="zh-CN" altLang="en-US" sz="1600" dirty="0">
                  <a:latin typeface="微软雅黑" pitchFamily="34" charset="-122"/>
                  <a:ea typeface="微软雅黑" pitchFamily="34" charset="-122"/>
                </a:rPr>
                <a:t>、 平面图</a:t>
              </a:r>
            </a:p>
            <a:p>
              <a:r>
                <a:rPr lang="en-US" sz="1600" dirty="0">
                  <a:latin typeface="微软雅黑" pitchFamily="34" charset="-122"/>
                  <a:ea typeface="微软雅黑" pitchFamily="34" charset="-122"/>
                </a:rPr>
                <a:t>3</a:t>
              </a:r>
              <a:r>
                <a:rPr lang="zh-CN" altLang="en-US" sz="1600" dirty="0">
                  <a:latin typeface="微软雅黑" pitchFamily="34" charset="-122"/>
                  <a:ea typeface="微软雅黑" pitchFamily="34" charset="-122"/>
                </a:rPr>
                <a:t>、 企业营业执照复印件、法人身份证复印件</a:t>
              </a:r>
            </a:p>
            <a:p>
              <a:r>
                <a:rPr lang="en-US" sz="1600" dirty="0">
                  <a:latin typeface="微软雅黑" pitchFamily="34" charset="-122"/>
                  <a:ea typeface="微软雅黑" pitchFamily="34" charset="-122"/>
                </a:rPr>
                <a:t>4</a:t>
              </a:r>
              <a:r>
                <a:rPr lang="zh-CN" altLang="en-US" sz="1600" dirty="0">
                  <a:latin typeface="微软雅黑" pitchFamily="34" charset="-122"/>
                  <a:ea typeface="微软雅黑" pitchFamily="34" charset="-122"/>
                </a:rPr>
                <a:t>、 安全生产组织机构图</a:t>
              </a:r>
            </a:p>
            <a:p>
              <a:r>
                <a:rPr lang="en-US" sz="1600" dirty="0">
                  <a:latin typeface="微软雅黑" pitchFamily="34" charset="-122"/>
                  <a:ea typeface="微软雅黑" pitchFamily="34" charset="-122"/>
                </a:rPr>
                <a:t>5</a:t>
              </a:r>
              <a:r>
                <a:rPr lang="zh-CN" altLang="en-US" sz="1600" dirty="0">
                  <a:latin typeface="微软雅黑" pitchFamily="34" charset="-122"/>
                  <a:ea typeface="微软雅黑" pitchFamily="34" charset="-122"/>
                </a:rPr>
                <a:t>、 安全生产培训情况（企业负责人安全培训证书、注册安全主任证、消防上岗证、特种作业人员上岗证）</a:t>
              </a:r>
            </a:p>
            <a:p>
              <a:r>
                <a:rPr lang="en-US" sz="1600" dirty="0">
                  <a:latin typeface="微软雅黑" pitchFamily="34" charset="-122"/>
                  <a:ea typeface="微软雅黑" pitchFamily="34" charset="-122"/>
                </a:rPr>
                <a:t>6</a:t>
              </a:r>
              <a:r>
                <a:rPr lang="zh-CN" altLang="en-US" sz="1600" dirty="0">
                  <a:latin typeface="微软雅黑" pitchFamily="34" charset="-122"/>
                  <a:ea typeface="微软雅黑" pitchFamily="34" charset="-122"/>
                </a:rPr>
                <a:t>、 消防安全情况（建筑物质建审、验收，消防器材配置情况）</a:t>
              </a:r>
            </a:p>
            <a:p>
              <a:r>
                <a:rPr lang="en-US" sz="1600" dirty="0">
                  <a:latin typeface="微软雅黑" pitchFamily="34" charset="-122"/>
                  <a:ea typeface="微软雅黑" pitchFamily="34" charset="-122"/>
                </a:rPr>
                <a:t>7</a:t>
              </a:r>
              <a:r>
                <a:rPr lang="zh-CN" altLang="en-US" sz="1600" dirty="0">
                  <a:latin typeface="微软雅黑" pitchFamily="34" charset="-122"/>
                  <a:ea typeface="微软雅黑" pitchFamily="34" charset="-122"/>
                </a:rPr>
                <a:t>、 安全生产规章制度</a:t>
              </a:r>
              <a:endParaRPr lang="en-US" altLang="zh-CN" sz="1600" dirty="0">
                <a:latin typeface="微软雅黑" pitchFamily="34" charset="-122"/>
                <a:ea typeface="微软雅黑" pitchFamily="34" charset="-122"/>
              </a:endParaRPr>
            </a:p>
            <a:p>
              <a:r>
                <a:rPr lang="en-US" sz="1600" dirty="0">
                  <a:latin typeface="微软雅黑" pitchFamily="34" charset="-122"/>
                  <a:ea typeface="微软雅黑" pitchFamily="34" charset="-122"/>
                </a:rPr>
                <a:t>8</a:t>
              </a:r>
              <a:r>
                <a:rPr lang="zh-CN" altLang="en-US" sz="1600" dirty="0">
                  <a:latin typeface="微软雅黑" pitchFamily="34" charset="-122"/>
                  <a:ea typeface="微软雅黑" pitchFamily="34" charset="-122"/>
                </a:rPr>
                <a:t>、 特种设备情况（特种设备种类、数量、设备和人员的办证情况）</a:t>
              </a:r>
            </a:p>
            <a:p>
              <a:endParaRPr lang="zh-CN" altLang="en-US" sz="1600" dirty="0">
                <a:latin typeface="微软雅黑" pitchFamily="34" charset="-122"/>
                <a:ea typeface="微软雅黑" pitchFamily="34" charset="-122"/>
              </a:endParaRPr>
            </a:p>
          </p:txBody>
        </p:sp>
      </p:grpSp>
      <p:grpSp>
        <p:nvGrpSpPr>
          <p:cNvPr id="57" name="组合 43"/>
          <p:cNvGrpSpPr>
            <a:grpSpLocks/>
          </p:cNvGrpSpPr>
          <p:nvPr/>
        </p:nvGrpSpPr>
        <p:grpSpPr bwMode="auto">
          <a:xfrm>
            <a:off x="214282" y="857238"/>
            <a:ext cx="1979612" cy="1981200"/>
            <a:chOff x="5217600" y="3058600"/>
            <a:chExt cx="1116000" cy="1116000"/>
          </a:xfrm>
        </p:grpSpPr>
        <p:sp>
          <p:nvSpPr>
            <p:cNvPr id="58" name="Oval 2"/>
            <p:cNvSpPr>
              <a:spLocks noChangeAspect="1" noChangeArrowheads="1"/>
            </p:cNvSpPr>
            <p:nvPr/>
          </p:nvSpPr>
          <p:spPr bwMode="auto">
            <a:xfrm>
              <a:off x="5217600" y="3058600"/>
              <a:ext cx="1116000" cy="1116000"/>
            </a:xfrm>
            <a:prstGeom prst="ellipse">
              <a:avLst/>
            </a:prstGeom>
            <a:gradFill flip="none" rotWithShape="1">
              <a:gsLst>
                <a:gs pos="0">
                  <a:srgbClr val="FFCF01"/>
                </a:gs>
                <a:gs pos="90000">
                  <a:srgbClr val="E22000"/>
                </a:gs>
              </a:gsLst>
              <a:lin ang="2700000" scaled="1"/>
              <a:tileRect/>
            </a:gra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itchFamily="34" charset="-122"/>
                <a:ea typeface="微软雅黑" pitchFamily="34" charset="-122"/>
              </a:endParaRPr>
            </a:p>
          </p:txBody>
        </p:sp>
        <p:sp>
          <p:nvSpPr>
            <p:cNvPr id="59" name="椭圆 58"/>
            <p:cNvSpPr>
              <a:spLocks/>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itchFamily="34" charset="-122"/>
              </a:endParaRPr>
            </a:p>
          </p:txBody>
        </p:sp>
        <p:sp>
          <p:nvSpPr>
            <p:cNvPr id="60" name="椭圆 59"/>
            <p:cNvSpPr/>
            <p:nvPr/>
          </p:nvSpPr>
          <p:spPr>
            <a:xfrm>
              <a:off x="5327131" y="3179241"/>
              <a:ext cx="846138" cy="849318"/>
            </a:xfrm>
            <a:prstGeom prst="ellipse">
              <a:avLst/>
            </a:prstGeom>
            <a:gradFill flip="none" rotWithShape="1">
              <a:gsLst>
                <a:gs pos="10000">
                  <a:srgbClr val="FFC000">
                    <a:alpha val="60000"/>
                  </a:srgbClr>
                </a:gs>
                <a:gs pos="7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a typeface="微软雅黑" pitchFamily="34" charset="-122"/>
              </a:endParaRPr>
            </a:p>
          </p:txBody>
        </p:sp>
      </p:grpSp>
      <p:sp>
        <p:nvSpPr>
          <p:cNvPr id="61" name="Text Box 29"/>
          <p:cNvSpPr txBox="1">
            <a:spLocks noChangeArrowheads="1"/>
          </p:cNvSpPr>
          <p:nvPr/>
        </p:nvSpPr>
        <p:spPr bwMode="gray">
          <a:xfrm>
            <a:off x="438258" y="1432208"/>
            <a:ext cx="1531794" cy="830997"/>
          </a:xfrm>
          <a:prstGeom prst="rect">
            <a:avLst/>
          </a:prstGeom>
          <a:noFill/>
        </p:spPr>
        <p:txBody>
          <a:bodyPr>
            <a:spAutoFit/>
          </a:bodyPr>
          <a:lstStyle/>
          <a:p>
            <a:r>
              <a:rPr lang="zh-CN" altLang="en-US" sz="2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微软雅黑" pitchFamily="34" charset="-122"/>
                <a:ea typeface="微软雅黑" pitchFamily="34" charset="-122"/>
              </a:rPr>
              <a:t>安全生产管理档案</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42876" y="214296"/>
            <a:ext cx="8858280" cy="415498"/>
          </a:xfrm>
          <a:prstGeom prst="rect">
            <a:avLst/>
          </a:prstGeom>
          <a:solidFill>
            <a:srgbClr val="FFC000"/>
          </a:solidFill>
          <a:ln w="9525">
            <a:noFill/>
            <a:miter lim="800000"/>
            <a:headEnd/>
            <a:tailEnd/>
          </a:ln>
        </p:spPr>
        <p:txBody>
          <a:bodyPr wrap="square" lIns="45720" tIns="22860" rIns="45720" bIns="22860">
            <a:spAutoFit/>
          </a:bodyPr>
          <a:lstStyle/>
          <a:p>
            <a:pPr algn="ctr" defTabSz="1088232"/>
            <a:r>
              <a:rPr lang="zh-CN" altLang="en-US" sz="2400" b="1" spc="-150" dirty="0">
                <a:solidFill>
                  <a:srgbClr val="C00000"/>
                </a:solidFill>
                <a:latin typeface="Open Sans" pitchFamily="34" charset="0"/>
                <a:ea typeface="Open Sans" pitchFamily="34" charset="0"/>
                <a:cs typeface="Open Sans" pitchFamily="34" charset="0"/>
              </a:rPr>
              <a:t>这三个方面都只是手段，根本出发点是识别、消除与控制危害！</a:t>
            </a:r>
            <a:endParaRPr lang="en-CA" sz="2400" b="1" spc="-150" dirty="0">
              <a:solidFill>
                <a:srgbClr val="C00000"/>
              </a:solidFill>
              <a:latin typeface="Open Sans" pitchFamily="34" charset="0"/>
              <a:ea typeface="Open Sans" pitchFamily="34" charset="0"/>
              <a:cs typeface="Open Sans" pitchFamily="34" charset="0"/>
            </a:endParaRPr>
          </a:p>
        </p:txBody>
      </p:sp>
      <p:pic>
        <p:nvPicPr>
          <p:cNvPr id="5" name="Picture 2"/>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02333" y="1917073"/>
            <a:ext cx="1992172" cy="1807624"/>
          </a:xfrm>
          <a:prstGeom prst="rect">
            <a:avLst/>
          </a:prstGeom>
        </p:spPr>
      </p:pic>
      <p:pic>
        <p:nvPicPr>
          <p:cNvPr id="6"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583136" y="1917073"/>
            <a:ext cx="1992172" cy="1807624"/>
          </a:xfrm>
          <a:prstGeom prst="rect">
            <a:avLst/>
          </a:prstGeom>
        </p:spPr>
      </p:pic>
      <p:pic>
        <p:nvPicPr>
          <p:cNvPr id="7"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606161" y="1917073"/>
            <a:ext cx="1992172" cy="1807624"/>
          </a:xfrm>
          <a:prstGeom prst="rect">
            <a:avLst/>
          </a:prstGeom>
        </p:spPr>
      </p:pic>
      <p:sp>
        <p:nvSpPr>
          <p:cNvPr id="8" name="Oval 5"/>
          <p:cNvSpPr/>
          <p:nvPr/>
        </p:nvSpPr>
        <p:spPr>
          <a:xfrm>
            <a:off x="5606161" y="956275"/>
            <a:ext cx="762000" cy="766373"/>
          </a:xfrm>
          <a:prstGeom prst="ellipse">
            <a:avLst/>
          </a:prstGeom>
          <a:solidFill>
            <a:srgbClr val="00B05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9" name="Text Box 10"/>
          <p:cNvSpPr txBox="1">
            <a:spLocks noChangeArrowheads="1"/>
          </p:cNvSpPr>
          <p:nvPr/>
        </p:nvSpPr>
        <p:spPr bwMode="auto">
          <a:xfrm>
            <a:off x="6500826" y="714380"/>
            <a:ext cx="1676400" cy="1092607"/>
          </a:xfrm>
          <a:prstGeom prst="rect">
            <a:avLst/>
          </a:prstGeom>
          <a:noFill/>
          <a:ln w="9525">
            <a:noFill/>
            <a:miter lim="800000"/>
            <a:headEnd/>
            <a:tailEnd/>
          </a:ln>
        </p:spPr>
        <p:txBody>
          <a:bodyPr wrap="square" lIns="45720" tIns="22860" rIns="45720" bIns="22860">
            <a:spAutoFit/>
          </a:bodyPr>
          <a:lstStyle/>
          <a:p>
            <a:pPr defTabSz="1088232"/>
            <a:r>
              <a:rPr lang="zh-CN" altLang="en-US" sz="2000" dirty="0">
                <a:latin typeface="微软雅黑" pitchFamily="34" charset="-122"/>
                <a:ea typeface="微软雅黑" pitchFamily="34" charset="-122"/>
                <a:cs typeface="Open Sans" pitchFamily="34" charset="0"/>
              </a:rPr>
              <a:t>解决好</a:t>
            </a:r>
            <a:endParaRPr lang="en-US" altLang="zh-CN" sz="2000" dirty="0">
              <a:latin typeface="微软雅黑" pitchFamily="34" charset="-122"/>
              <a:ea typeface="微软雅黑" pitchFamily="34" charset="-122"/>
              <a:cs typeface="Open Sans" pitchFamily="34" charset="0"/>
            </a:endParaRPr>
          </a:p>
          <a:p>
            <a:pPr defTabSz="1088232"/>
            <a:r>
              <a:rPr lang="zh-CN" altLang="en-US" sz="2800" b="1" dirty="0">
                <a:solidFill>
                  <a:srgbClr val="00B050"/>
                </a:solidFill>
                <a:latin typeface="微软雅黑" pitchFamily="34" charset="-122"/>
                <a:ea typeface="微软雅黑" pitchFamily="34" charset="-122"/>
                <a:cs typeface="Open Sans" pitchFamily="34" charset="0"/>
              </a:rPr>
              <a:t>愿意做</a:t>
            </a:r>
            <a:endParaRPr lang="en-US" altLang="zh-CN" sz="2800" b="1" dirty="0">
              <a:solidFill>
                <a:srgbClr val="00B050"/>
              </a:solidFill>
              <a:latin typeface="微软雅黑" pitchFamily="34" charset="-122"/>
              <a:ea typeface="微软雅黑" pitchFamily="34" charset="-122"/>
              <a:cs typeface="Open Sans" pitchFamily="34" charset="0"/>
            </a:endParaRPr>
          </a:p>
          <a:p>
            <a:pPr defTabSz="1088232"/>
            <a:r>
              <a:rPr lang="zh-CN" altLang="en-US" sz="2000" dirty="0">
                <a:latin typeface="微软雅黑" pitchFamily="34" charset="-122"/>
                <a:ea typeface="微软雅黑" pitchFamily="34" charset="-122"/>
                <a:cs typeface="Open Sans" pitchFamily="34" charset="0"/>
              </a:rPr>
              <a:t>的问题</a:t>
            </a:r>
            <a:endParaRPr lang="en-US" sz="2000" dirty="0">
              <a:latin typeface="微软雅黑" pitchFamily="34" charset="-122"/>
              <a:ea typeface="微软雅黑" pitchFamily="34" charset="-122"/>
              <a:cs typeface="Open Sans" pitchFamily="34" charset="0"/>
            </a:endParaRPr>
          </a:p>
        </p:txBody>
      </p:sp>
      <p:sp>
        <p:nvSpPr>
          <p:cNvPr id="10" name="Oval 9"/>
          <p:cNvSpPr/>
          <p:nvPr/>
        </p:nvSpPr>
        <p:spPr>
          <a:xfrm>
            <a:off x="5845733" y="3877097"/>
            <a:ext cx="762000" cy="766373"/>
          </a:xfrm>
          <a:prstGeom prst="ellipse">
            <a:avLst/>
          </a:prstGeom>
          <a:solidFill>
            <a:srgbClr val="0070C0"/>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1" name="Oval 11"/>
          <p:cNvSpPr/>
          <p:nvPr/>
        </p:nvSpPr>
        <p:spPr>
          <a:xfrm>
            <a:off x="2481961" y="3877096"/>
            <a:ext cx="762000" cy="766373"/>
          </a:xfrm>
          <a:prstGeom prst="ellipse">
            <a:avLst/>
          </a:prstGeom>
          <a:solidFill>
            <a:schemeClr val="accent2">
              <a:lumMod val="75000"/>
            </a:schemeClr>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8800">
              <a:solidFill>
                <a:schemeClr val="bg1"/>
              </a:solidFill>
            </a:endParaRPr>
          </a:p>
        </p:txBody>
      </p:sp>
      <p:sp>
        <p:nvSpPr>
          <p:cNvPr id="12" name="Rectangle 18"/>
          <p:cNvSpPr/>
          <p:nvPr/>
        </p:nvSpPr>
        <p:spPr>
          <a:xfrm>
            <a:off x="1622119" y="2124497"/>
            <a:ext cx="1728216" cy="106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9"/>
          <p:cNvSpPr/>
          <p:nvPr/>
        </p:nvSpPr>
        <p:spPr>
          <a:xfrm>
            <a:off x="3715114" y="2124497"/>
            <a:ext cx="1728216" cy="10668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0"/>
          <p:cNvSpPr/>
          <p:nvPr/>
        </p:nvSpPr>
        <p:spPr>
          <a:xfrm>
            <a:off x="5738139" y="2124497"/>
            <a:ext cx="1728216" cy="10668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7"/>
          <p:cNvCxnSpPr/>
          <p:nvPr/>
        </p:nvCxnSpPr>
        <p:spPr>
          <a:xfrm flipV="1">
            <a:off x="4630428" y="1514897"/>
            <a:ext cx="975733"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4"/>
          <p:cNvCxnSpPr>
            <a:endCxn id="11" idx="0"/>
          </p:cNvCxnSpPr>
          <p:nvPr/>
        </p:nvCxnSpPr>
        <p:spPr>
          <a:xfrm flipH="1">
            <a:off x="2862961" y="3038897"/>
            <a:ext cx="163372" cy="838199"/>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0" idx="0"/>
          </p:cNvCxnSpPr>
          <p:nvPr/>
        </p:nvCxnSpPr>
        <p:spPr>
          <a:xfrm>
            <a:off x="6150533" y="3038897"/>
            <a:ext cx="76200" cy="83820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Freeform 35"/>
          <p:cNvSpPr>
            <a:spLocks noEditPoints="1"/>
          </p:cNvSpPr>
          <p:nvPr/>
        </p:nvSpPr>
        <p:spPr bwMode="auto">
          <a:xfrm>
            <a:off x="5726352" y="1163508"/>
            <a:ext cx="521619" cy="351906"/>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 name="Group 22"/>
          <p:cNvGrpSpPr/>
          <p:nvPr/>
        </p:nvGrpSpPr>
        <p:grpSpPr>
          <a:xfrm>
            <a:off x="2643595" y="4044397"/>
            <a:ext cx="438733" cy="431770"/>
            <a:chOff x="1587575" y="2265358"/>
            <a:chExt cx="314468" cy="309477"/>
          </a:xfrm>
          <a:solidFill>
            <a:schemeClr val="bg1"/>
          </a:solidFill>
        </p:grpSpPr>
        <p:sp>
          <p:nvSpPr>
            <p:cNvPr id="2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 name="Group 25"/>
          <p:cNvGrpSpPr/>
          <p:nvPr/>
        </p:nvGrpSpPr>
        <p:grpSpPr>
          <a:xfrm>
            <a:off x="6086970" y="4005713"/>
            <a:ext cx="279527" cy="509141"/>
            <a:chOff x="3536781" y="2689641"/>
            <a:chExt cx="279527" cy="509141"/>
          </a:xfrm>
          <a:solidFill>
            <a:schemeClr val="bg1"/>
          </a:solidFill>
        </p:grpSpPr>
        <p:sp>
          <p:nvSpPr>
            <p:cNvPr id="23" name="Freeform 121"/>
            <p:cNvSpPr>
              <a:spLocks noEditPoints="1"/>
            </p:cNvSpPr>
            <p:nvPr/>
          </p:nvSpPr>
          <p:spPr bwMode="auto">
            <a:xfrm>
              <a:off x="3536781" y="2689641"/>
              <a:ext cx="279527" cy="381855"/>
            </a:xfrm>
            <a:custGeom>
              <a:avLst/>
              <a:gdLst>
                <a:gd name="T0" fmla="*/ 42 w 84"/>
                <a:gd name="T1" fmla="*/ 5 h 115"/>
                <a:gd name="T2" fmla="*/ 79 w 84"/>
                <a:gd name="T3" fmla="*/ 42 h 115"/>
                <a:gd name="T4" fmla="*/ 56 w 84"/>
                <a:gd name="T5" fmla="*/ 111 h 115"/>
                <a:gd name="T6" fmla="*/ 31 w 84"/>
                <a:gd name="T7" fmla="*/ 111 h 115"/>
                <a:gd name="T8" fmla="*/ 4 w 84"/>
                <a:gd name="T9" fmla="*/ 42 h 115"/>
                <a:gd name="T10" fmla="*/ 42 w 84"/>
                <a:gd name="T11" fmla="*/ 5 h 115"/>
                <a:gd name="T12" fmla="*/ 42 w 84"/>
                <a:gd name="T13" fmla="*/ 0 h 115"/>
                <a:gd name="T14" fmla="*/ 0 w 84"/>
                <a:gd name="T15" fmla="*/ 42 h 115"/>
                <a:gd name="T16" fmla="*/ 29 w 84"/>
                <a:gd name="T17" fmla="*/ 115 h 115"/>
                <a:gd name="T18" fmla="*/ 58 w 84"/>
                <a:gd name="T19" fmla="*/ 115 h 115"/>
                <a:gd name="T20" fmla="*/ 84 w 84"/>
                <a:gd name="T21" fmla="*/ 42 h 115"/>
                <a:gd name="T22" fmla="*/ 42 w 84"/>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15">
                  <a:moveTo>
                    <a:pt x="42" y="5"/>
                  </a:moveTo>
                  <a:cubicBezTo>
                    <a:pt x="63" y="5"/>
                    <a:pt x="79" y="22"/>
                    <a:pt x="79" y="42"/>
                  </a:cubicBezTo>
                  <a:cubicBezTo>
                    <a:pt x="79" y="60"/>
                    <a:pt x="60" y="101"/>
                    <a:pt x="56" y="111"/>
                  </a:cubicBezTo>
                  <a:cubicBezTo>
                    <a:pt x="31" y="111"/>
                    <a:pt x="31" y="111"/>
                    <a:pt x="31" y="111"/>
                  </a:cubicBezTo>
                  <a:cubicBezTo>
                    <a:pt x="23" y="95"/>
                    <a:pt x="4" y="58"/>
                    <a:pt x="4" y="42"/>
                  </a:cubicBezTo>
                  <a:cubicBezTo>
                    <a:pt x="4" y="22"/>
                    <a:pt x="21" y="5"/>
                    <a:pt x="42" y="5"/>
                  </a:cubicBezTo>
                  <a:moveTo>
                    <a:pt x="42" y="0"/>
                  </a:moveTo>
                  <a:cubicBezTo>
                    <a:pt x="19" y="0"/>
                    <a:pt x="0" y="19"/>
                    <a:pt x="0" y="42"/>
                  </a:cubicBezTo>
                  <a:cubicBezTo>
                    <a:pt x="0" y="63"/>
                    <a:pt x="29" y="115"/>
                    <a:pt x="29" y="115"/>
                  </a:cubicBezTo>
                  <a:cubicBezTo>
                    <a:pt x="58" y="115"/>
                    <a:pt x="58" y="115"/>
                    <a:pt x="58" y="115"/>
                  </a:cubicBezTo>
                  <a:cubicBezTo>
                    <a:pt x="58" y="115"/>
                    <a:pt x="84" y="63"/>
                    <a:pt x="84" y="42"/>
                  </a:cubicBezTo>
                  <a:cubicBezTo>
                    <a:pt x="84" y="19"/>
                    <a:pt x="65"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22"/>
            <p:cNvSpPr>
              <a:spLocks/>
            </p:cNvSpPr>
            <p:nvPr/>
          </p:nvSpPr>
          <p:spPr bwMode="auto">
            <a:xfrm>
              <a:off x="3631621" y="3166335"/>
              <a:ext cx="97336" cy="9983"/>
            </a:xfrm>
            <a:custGeom>
              <a:avLst/>
              <a:gdLst>
                <a:gd name="T0" fmla="*/ 1 w 29"/>
                <a:gd name="T1" fmla="*/ 3 h 3"/>
                <a:gd name="T2" fmla="*/ 27 w 29"/>
                <a:gd name="T3" fmla="*/ 3 h 3"/>
                <a:gd name="T4" fmla="*/ 29 w 29"/>
                <a:gd name="T5" fmla="*/ 0 h 3"/>
                <a:gd name="T6" fmla="*/ 0 w 29"/>
                <a:gd name="T7" fmla="*/ 0 h 3"/>
                <a:gd name="T8" fmla="*/ 1 w 29"/>
                <a:gd name="T9" fmla="*/ 3 h 3"/>
              </a:gdLst>
              <a:ahLst/>
              <a:cxnLst>
                <a:cxn ang="0">
                  <a:pos x="T0" y="T1"/>
                </a:cxn>
                <a:cxn ang="0">
                  <a:pos x="T2" y="T3"/>
                </a:cxn>
                <a:cxn ang="0">
                  <a:pos x="T4" y="T5"/>
                </a:cxn>
                <a:cxn ang="0">
                  <a:pos x="T6" y="T7"/>
                </a:cxn>
                <a:cxn ang="0">
                  <a:pos x="T8" y="T9"/>
                </a:cxn>
              </a:cxnLst>
              <a:rect l="0" t="0" r="r" b="b"/>
              <a:pathLst>
                <a:path w="29" h="3">
                  <a:moveTo>
                    <a:pt x="1" y="3"/>
                  </a:moveTo>
                  <a:cubicBezTo>
                    <a:pt x="27" y="3"/>
                    <a:pt x="27" y="3"/>
                    <a:pt x="27" y="3"/>
                  </a:cubicBezTo>
                  <a:cubicBezTo>
                    <a:pt x="28" y="2"/>
                    <a:pt x="28" y="1"/>
                    <a:pt x="29" y="0"/>
                  </a:cubicBezTo>
                  <a:cubicBezTo>
                    <a:pt x="0" y="0"/>
                    <a:pt x="0" y="0"/>
                    <a:pt x="0" y="0"/>
                  </a:cubicBezTo>
                  <a:cubicBezTo>
                    <a:pt x="0" y="1"/>
                    <a:pt x="1" y="2"/>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23"/>
            <p:cNvSpPr>
              <a:spLocks/>
            </p:cNvSpPr>
            <p:nvPr/>
          </p:nvSpPr>
          <p:spPr bwMode="auto">
            <a:xfrm>
              <a:off x="3646596" y="3186302"/>
              <a:ext cx="69882" cy="12480"/>
            </a:xfrm>
            <a:custGeom>
              <a:avLst/>
              <a:gdLst>
                <a:gd name="T0" fmla="*/ 10 w 21"/>
                <a:gd name="T1" fmla="*/ 4 h 4"/>
                <a:gd name="T2" fmla="*/ 21 w 21"/>
                <a:gd name="T3" fmla="*/ 0 h 4"/>
                <a:gd name="T4" fmla="*/ 0 w 21"/>
                <a:gd name="T5" fmla="*/ 0 h 4"/>
                <a:gd name="T6" fmla="*/ 10 w 21"/>
                <a:gd name="T7" fmla="*/ 4 h 4"/>
              </a:gdLst>
              <a:ahLst/>
              <a:cxnLst>
                <a:cxn ang="0">
                  <a:pos x="T0" y="T1"/>
                </a:cxn>
                <a:cxn ang="0">
                  <a:pos x="T2" y="T3"/>
                </a:cxn>
                <a:cxn ang="0">
                  <a:pos x="T4" y="T5"/>
                </a:cxn>
                <a:cxn ang="0">
                  <a:pos x="T6" y="T7"/>
                </a:cxn>
              </a:cxnLst>
              <a:rect l="0" t="0" r="r" b="b"/>
              <a:pathLst>
                <a:path w="21" h="4">
                  <a:moveTo>
                    <a:pt x="10" y="4"/>
                  </a:moveTo>
                  <a:cubicBezTo>
                    <a:pt x="14" y="4"/>
                    <a:pt x="18" y="2"/>
                    <a:pt x="21" y="0"/>
                  </a:cubicBezTo>
                  <a:cubicBezTo>
                    <a:pt x="0" y="0"/>
                    <a:pt x="0" y="0"/>
                    <a:pt x="0" y="0"/>
                  </a:cubicBezTo>
                  <a:cubicBezTo>
                    <a:pt x="2" y="2"/>
                    <a:pt x="6" y="4"/>
                    <a:pt x="1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4"/>
            <p:cNvSpPr>
              <a:spLocks/>
            </p:cNvSpPr>
            <p:nvPr/>
          </p:nvSpPr>
          <p:spPr bwMode="auto">
            <a:xfrm>
              <a:off x="3629124" y="3086470"/>
              <a:ext cx="102328" cy="69882"/>
            </a:xfrm>
            <a:custGeom>
              <a:avLst/>
              <a:gdLst>
                <a:gd name="T0" fmla="*/ 31 w 31"/>
                <a:gd name="T1" fmla="*/ 0 h 21"/>
                <a:gd name="T2" fmla="*/ 0 w 31"/>
                <a:gd name="T3" fmla="*/ 0 h 21"/>
                <a:gd name="T4" fmla="*/ 0 w 31"/>
                <a:gd name="T5" fmla="*/ 19 h 21"/>
                <a:gd name="T6" fmla="*/ 0 w 31"/>
                <a:gd name="T7" fmla="*/ 21 h 21"/>
                <a:gd name="T8" fmla="*/ 30 w 31"/>
                <a:gd name="T9" fmla="*/ 21 h 21"/>
                <a:gd name="T10" fmla="*/ 31 w 31"/>
                <a:gd name="T11" fmla="*/ 19 h 21"/>
                <a:gd name="T12" fmla="*/ 31 w 31"/>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1" h="21">
                  <a:moveTo>
                    <a:pt x="31" y="0"/>
                  </a:moveTo>
                  <a:cubicBezTo>
                    <a:pt x="0" y="0"/>
                    <a:pt x="0" y="0"/>
                    <a:pt x="0" y="0"/>
                  </a:cubicBezTo>
                  <a:cubicBezTo>
                    <a:pt x="0" y="19"/>
                    <a:pt x="0" y="19"/>
                    <a:pt x="0" y="19"/>
                  </a:cubicBezTo>
                  <a:cubicBezTo>
                    <a:pt x="0" y="20"/>
                    <a:pt x="0" y="20"/>
                    <a:pt x="0" y="21"/>
                  </a:cubicBezTo>
                  <a:cubicBezTo>
                    <a:pt x="30" y="21"/>
                    <a:pt x="30" y="21"/>
                    <a:pt x="30" y="21"/>
                  </a:cubicBezTo>
                  <a:cubicBezTo>
                    <a:pt x="30" y="20"/>
                    <a:pt x="31" y="20"/>
                    <a:pt x="31" y="19"/>
                  </a:cubicBezTo>
                  <a:lnTo>
                    <a:pt x="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5"/>
            <p:cNvSpPr>
              <a:spLocks noEditPoints="1"/>
            </p:cNvSpPr>
            <p:nvPr/>
          </p:nvSpPr>
          <p:spPr bwMode="auto">
            <a:xfrm>
              <a:off x="3626629" y="2864345"/>
              <a:ext cx="104823" cy="207151"/>
            </a:xfrm>
            <a:custGeom>
              <a:avLst/>
              <a:gdLst>
                <a:gd name="T0" fmla="*/ 42 w 42"/>
                <a:gd name="T1" fmla="*/ 2 h 83"/>
                <a:gd name="T2" fmla="*/ 42 w 42"/>
                <a:gd name="T3" fmla="*/ 2 h 83"/>
                <a:gd name="T4" fmla="*/ 42 w 42"/>
                <a:gd name="T5" fmla="*/ 2 h 83"/>
                <a:gd name="T6" fmla="*/ 37 w 42"/>
                <a:gd name="T7" fmla="*/ 0 h 83"/>
                <a:gd name="T8" fmla="*/ 20 w 42"/>
                <a:gd name="T9" fmla="*/ 6 h 83"/>
                <a:gd name="T10" fmla="*/ 5 w 42"/>
                <a:gd name="T11" fmla="*/ 0 h 83"/>
                <a:gd name="T12" fmla="*/ 0 w 42"/>
                <a:gd name="T13" fmla="*/ 1 h 83"/>
                <a:gd name="T14" fmla="*/ 0 w 42"/>
                <a:gd name="T15" fmla="*/ 2 h 83"/>
                <a:gd name="T16" fmla="*/ 0 w 42"/>
                <a:gd name="T17" fmla="*/ 2 h 83"/>
                <a:gd name="T18" fmla="*/ 18 w 42"/>
                <a:gd name="T19" fmla="*/ 83 h 83"/>
                <a:gd name="T20" fmla="*/ 24 w 42"/>
                <a:gd name="T21" fmla="*/ 83 h 83"/>
                <a:gd name="T22" fmla="*/ 42 w 42"/>
                <a:gd name="T23" fmla="*/ 2 h 83"/>
                <a:gd name="T24" fmla="*/ 42 w 42"/>
                <a:gd name="T25" fmla="*/ 2 h 83"/>
                <a:gd name="T26" fmla="*/ 42 w 42"/>
                <a:gd name="T27" fmla="*/ 2 h 83"/>
                <a:gd name="T28" fmla="*/ 21 w 42"/>
                <a:gd name="T29" fmla="*/ 73 h 83"/>
                <a:gd name="T30" fmla="*/ 5 w 42"/>
                <a:gd name="T31" fmla="*/ 4 h 83"/>
                <a:gd name="T32" fmla="*/ 20 w 42"/>
                <a:gd name="T33" fmla="*/ 9 h 83"/>
                <a:gd name="T34" fmla="*/ 37 w 42"/>
                <a:gd name="T35" fmla="*/ 4 h 83"/>
                <a:gd name="T36" fmla="*/ 21 w 42"/>
                <a:gd name="T37" fmla="*/ 7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83">
                  <a:moveTo>
                    <a:pt x="42" y="2"/>
                  </a:moveTo>
                  <a:lnTo>
                    <a:pt x="42" y="2"/>
                  </a:lnTo>
                  <a:lnTo>
                    <a:pt x="42" y="2"/>
                  </a:lnTo>
                  <a:lnTo>
                    <a:pt x="37" y="0"/>
                  </a:lnTo>
                  <a:lnTo>
                    <a:pt x="20" y="6"/>
                  </a:lnTo>
                  <a:lnTo>
                    <a:pt x="5" y="0"/>
                  </a:lnTo>
                  <a:lnTo>
                    <a:pt x="0" y="1"/>
                  </a:lnTo>
                  <a:lnTo>
                    <a:pt x="0" y="2"/>
                  </a:lnTo>
                  <a:lnTo>
                    <a:pt x="0" y="2"/>
                  </a:lnTo>
                  <a:lnTo>
                    <a:pt x="18" y="83"/>
                  </a:lnTo>
                  <a:lnTo>
                    <a:pt x="24" y="83"/>
                  </a:lnTo>
                  <a:lnTo>
                    <a:pt x="42" y="2"/>
                  </a:lnTo>
                  <a:lnTo>
                    <a:pt x="42" y="2"/>
                  </a:lnTo>
                  <a:lnTo>
                    <a:pt x="42" y="2"/>
                  </a:lnTo>
                  <a:close/>
                  <a:moveTo>
                    <a:pt x="21" y="73"/>
                  </a:moveTo>
                  <a:lnTo>
                    <a:pt x="5" y="4"/>
                  </a:lnTo>
                  <a:lnTo>
                    <a:pt x="20" y="9"/>
                  </a:lnTo>
                  <a:lnTo>
                    <a:pt x="37" y="4"/>
                  </a:lnTo>
                  <a:lnTo>
                    <a:pt x="21"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8" name="TextBox 27"/>
          <p:cNvSpPr txBox="1"/>
          <p:nvPr/>
        </p:nvSpPr>
        <p:spPr>
          <a:xfrm>
            <a:off x="1571604" y="2344183"/>
            <a:ext cx="1857388" cy="584775"/>
          </a:xfrm>
          <a:prstGeom prst="rect">
            <a:avLst/>
          </a:prstGeom>
          <a:noFill/>
        </p:spPr>
        <p:txBody>
          <a:bodyPr wrap="square" rtlCol="0">
            <a:spAutoFit/>
          </a:bodyPr>
          <a:lstStyle/>
          <a:p>
            <a:r>
              <a:rPr lang="zh-CN" altLang="en-US" sz="3200" dirty="0">
                <a:solidFill>
                  <a:schemeClr val="bg1"/>
                </a:solidFill>
                <a:latin typeface="微软雅黑" pitchFamily="34" charset="-122"/>
                <a:ea typeface="微软雅黑" pitchFamily="34" charset="-122"/>
              </a:rPr>
              <a:t>管理体系</a:t>
            </a:r>
          </a:p>
        </p:txBody>
      </p:sp>
      <p:sp>
        <p:nvSpPr>
          <p:cNvPr id="29" name="TextBox 28"/>
          <p:cNvSpPr txBox="1"/>
          <p:nvPr/>
        </p:nvSpPr>
        <p:spPr>
          <a:xfrm>
            <a:off x="3643306" y="2357454"/>
            <a:ext cx="1857388" cy="584775"/>
          </a:xfrm>
          <a:prstGeom prst="rect">
            <a:avLst/>
          </a:prstGeom>
          <a:noFill/>
        </p:spPr>
        <p:txBody>
          <a:bodyPr wrap="square" rtlCol="0">
            <a:spAutoFit/>
          </a:bodyPr>
          <a:lstStyle/>
          <a:p>
            <a:r>
              <a:rPr lang="zh-CN" altLang="en-US" sz="3200" dirty="0">
                <a:solidFill>
                  <a:schemeClr val="bg1"/>
                </a:solidFill>
                <a:latin typeface="微软雅黑" pitchFamily="34" charset="-122"/>
                <a:ea typeface="微软雅黑" pitchFamily="34" charset="-122"/>
              </a:rPr>
              <a:t>安全文化</a:t>
            </a:r>
          </a:p>
        </p:txBody>
      </p:sp>
      <p:sp>
        <p:nvSpPr>
          <p:cNvPr id="30" name="TextBox 29"/>
          <p:cNvSpPr txBox="1"/>
          <p:nvPr/>
        </p:nvSpPr>
        <p:spPr>
          <a:xfrm>
            <a:off x="5661499" y="2393312"/>
            <a:ext cx="1857388" cy="584775"/>
          </a:xfrm>
          <a:prstGeom prst="rect">
            <a:avLst/>
          </a:prstGeom>
          <a:noFill/>
        </p:spPr>
        <p:txBody>
          <a:bodyPr wrap="square" rtlCol="0">
            <a:spAutoFit/>
          </a:bodyPr>
          <a:lstStyle/>
          <a:p>
            <a:r>
              <a:rPr lang="zh-CN" altLang="en-US" sz="3200" dirty="0">
                <a:solidFill>
                  <a:schemeClr val="bg1"/>
                </a:solidFill>
                <a:latin typeface="微软雅黑" pitchFamily="34" charset="-122"/>
                <a:ea typeface="微软雅黑" pitchFamily="34" charset="-122"/>
              </a:rPr>
              <a:t>人员素质</a:t>
            </a:r>
          </a:p>
        </p:txBody>
      </p:sp>
      <p:sp>
        <p:nvSpPr>
          <p:cNvPr id="31" name="Text Box 10"/>
          <p:cNvSpPr txBox="1">
            <a:spLocks noChangeArrowheads="1"/>
          </p:cNvSpPr>
          <p:nvPr/>
        </p:nvSpPr>
        <p:spPr bwMode="auto">
          <a:xfrm>
            <a:off x="714348" y="3786214"/>
            <a:ext cx="1676400" cy="1092607"/>
          </a:xfrm>
          <a:prstGeom prst="rect">
            <a:avLst/>
          </a:prstGeom>
          <a:noFill/>
          <a:ln w="9525">
            <a:noFill/>
            <a:miter lim="800000"/>
            <a:headEnd/>
            <a:tailEnd/>
          </a:ln>
        </p:spPr>
        <p:txBody>
          <a:bodyPr wrap="square" lIns="45720" tIns="22860" rIns="45720" bIns="22860">
            <a:spAutoFit/>
          </a:bodyPr>
          <a:lstStyle/>
          <a:p>
            <a:pPr algn="r" defTabSz="1088232"/>
            <a:r>
              <a:rPr lang="zh-CN" altLang="en-US" sz="2000" dirty="0">
                <a:latin typeface="微软雅黑" pitchFamily="34" charset="-122"/>
                <a:ea typeface="微软雅黑" pitchFamily="34" charset="-122"/>
                <a:cs typeface="Open Sans" pitchFamily="34" charset="0"/>
              </a:rPr>
              <a:t>解决好</a:t>
            </a:r>
            <a:endParaRPr lang="en-US" altLang="zh-CN" sz="2000" dirty="0">
              <a:latin typeface="微软雅黑" pitchFamily="34" charset="-122"/>
              <a:ea typeface="微软雅黑" pitchFamily="34" charset="-122"/>
              <a:cs typeface="Open Sans" pitchFamily="34" charset="0"/>
            </a:endParaRPr>
          </a:p>
          <a:p>
            <a:pPr algn="r" defTabSz="1088232"/>
            <a:r>
              <a:rPr lang="zh-CN" altLang="en-US" sz="2800" b="1" dirty="0">
                <a:solidFill>
                  <a:schemeClr val="accent2">
                    <a:lumMod val="75000"/>
                  </a:schemeClr>
                </a:solidFill>
                <a:latin typeface="微软雅黑" pitchFamily="34" charset="-122"/>
                <a:ea typeface="微软雅黑" pitchFamily="34" charset="-122"/>
                <a:cs typeface="Open Sans" pitchFamily="34" charset="0"/>
              </a:rPr>
              <a:t>如何做</a:t>
            </a:r>
            <a:endParaRPr lang="en-US" altLang="zh-CN" sz="2800" b="1" dirty="0">
              <a:solidFill>
                <a:schemeClr val="accent2">
                  <a:lumMod val="75000"/>
                </a:schemeClr>
              </a:solidFill>
              <a:latin typeface="微软雅黑" pitchFamily="34" charset="-122"/>
              <a:ea typeface="微软雅黑" pitchFamily="34" charset="-122"/>
              <a:cs typeface="Open Sans" pitchFamily="34" charset="0"/>
            </a:endParaRPr>
          </a:p>
          <a:p>
            <a:pPr algn="r" defTabSz="1088232"/>
            <a:r>
              <a:rPr lang="zh-CN" altLang="en-US" sz="2000" dirty="0">
                <a:latin typeface="微软雅黑" pitchFamily="34" charset="-122"/>
                <a:ea typeface="微软雅黑" pitchFamily="34" charset="-122"/>
                <a:cs typeface="Open Sans" pitchFamily="34" charset="0"/>
              </a:rPr>
              <a:t>的问题</a:t>
            </a:r>
            <a:endParaRPr lang="en-US" sz="2000" dirty="0">
              <a:latin typeface="微软雅黑" pitchFamily="34" charset="-122"/>
              <a:ea typeface="微软雅黑" pitchFamily="34" charset="-122"/>
              <a:cs typeface="Open Sans" pitchFamily="34" charset="0"/>
            </a:endParaRPr>
          </a:p>
        </p:txBody>
      </p:sp>
      <p:sp>
        <p:nvSpPr>
          <p:cNvPr id="32" name="Text Box 10"/>
          <p:cNvSpPr txBox="1">
            <a:spLocks noChangeArrowheads="1"/>
          </p:cNvSpPr>
          <p:nvPr/>
        </p:nvSpPr>
        <p:spPr bwMode="auto">
          <a:xfrm>
            <a:off x="6858016" y="3786214"/>
            <a:ext cx="1676400" cy="1092607"/>
          </a:xfrm>
          <a:prstGeom prst="rect">
            <a:avLst/>
          </a:prstGeom>
          <a:noFill/>
          <a:ln w="9525">
            <a:noFill/>
            <a:miter lim="800000"/>
            <a:headEnd/>
            <a:tailEnd/>
          </a:ln>
        </p:spPr>
        <p:txBody>
          <a:bodyPr wrap="square" lIns="45720" tIns="22860" rIns="45720" bIns="22860">
            <a:spAutoFit/>
          </a:bodyPr>
          <a:lstStyle/>
          <a:p>
            <a:pPr defTabSz="1088232"/>
            <a:r>
              <a:rPr lang="zh-CN" altLang="en-US" sz="2000" dirty="0">
                <a:latin typeface="微软雅黑" pitchFamily="34" charset="-122"/>
                <a:ea typeface="微软雅黑" pitchFamily="34" charset="-122"/>
                <a:cs typeface="Open Sans" pitchFamily="34" charset="0"/>
              </a:rPr>
              <a:t>解决好</a:t>
            </a:r>
            <a:endParaRPr lang="en-US" altLang="zh-CN" sz="2000" dirty="0">
              <a:latin typeface="微软雅黑" pitchFamily="34" charset="-122"/>
              <a:ea typeface="微软雅黑" pitchFamily="34" charset="-122"/>
              <a:cs typeface="Open Sans" pitchFamily="34" charset="0"/>
            </a:endParaRPr>
          </a:p>
          <a:p>
            <a:pPr defTabSz="1088232"/>
            <a:r>
              <a:rPr lang="zh-CN" altLang="en-US" sz="2800" b="1" dirty="0">
                <a:solidFill>
                  <a:srgbClr val="0070C0"/>
                </a:solidFill>
                <a:latin typeface="微软雅黑" pitchFamily="34" charset="-122"/>
                <a:ea typeface="微软雅黑" pitchFamily="34" charset="-122"/>
                <a:cs typeface="Open Sans" pitchFamily="34" charset="0"/>
              </a:rPr>
              <a:t>如何做好</a:t>
            </a:r>
            <a:endParaRPr lang="en-US" altLang="zh-CN" sz="2800" b="1" dirty="0">
              <a:solidFill>
                <a:srgbClr val="0070C0"/>
              </a:solidFill>
              <a:latin typeface="微软雅黑" pitchFamily="34" charset="-122"/>
              <a:ea typeface="微软雅黑" pitchFamily="34" charset="-122"/>
              <a:cs typeface="Open Sans" pitchFamily="34" charset="0"/>
            </a:endParaRPr>
          </a:p>
          <a:p>
            <a:pPr defTabSz="1088232"/>
            <a:r>
              <a:rPr lang="zh-CN" altLang="en-US" sz="2000" dirty="0">
                <a:latin typeface="微软雅黑" pitchFamily="34" charset="-122"/>
                <a:ea typeface="微软雅黑" pitchFamily="34" charset="-122"/>
                <a:cs typeface="Open Sans" pitchFamily="34" charset="0"/>
              </a:rPr>
              <a:t>的问题</a:t>
            </a:r>
            <a:endParaRPr lang="en-US" sz="2000" dirty="0">
              <a:latin typeface="微软雅黑" pitchFamily="34" charset="-122"/>
              <a:ea typeface="微软雅黑" pitchFamily="34" charset="-122"/>
              <a:cs typeface="Open Sans" pitchFamily="34" charset="0"/>
            </a:endParaRPr>
          </a:p>
        </p:txBody>
      </p:sp>
      <p:sp>
        <p:nvSpPr>
          <p:cNvPr id="33" name="矩形 32"/>
          <p:cNvSpPr/>
          <p:nvPr/>
        </p:nvSpPr>
        <p:spPr>
          <a:xfrm>
            <a:off x="357158" y="1000114"/>
            <a:ext cx="1214446" cy="500066"/>
          </a:xfrm>
          <a:prstGeom prst="rect">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latin typeface="微软雅黑" pitchFamily="34" charset="-122"/>
                <a:ea typeface="微软雅黑" pitchFamily="34" charset="-122"/>
              </a:rPr>
              <a:t>安全绩效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50" fill="hold"/>
                                        <p:tgtEl>
                                          <p:spTgt spid="12"/>
                                        </p:tgtEl>
                                        <p:attrNameLst>
                                          <p:attrName>ppt_x</p:attrName>
                                        </p:attrNameLst>
                                      </p:cBhvr>
                                      <p:tavLst>
                                        <p:tav tm="0">
                                          <p:val>
                                            <p:strVal val="#ppt_x"/>
                                          </p:val>
                                        </p:tav>
                                        <p:tav tm="100000">
                                          <p:val>
                                            <p:strVal val="#ppt_x"/>
                                          </p:val>
                                        </p:tav>
                                      </p:tavLst>
                                    </p:anim>
                                    <p:anim calcmode="lin" valueType="num">
                                      <p:cBhvr additive="base">
                                        <p:cTn id="13" dur="25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250" fill="hold"/>
                                        <p:tgtEl>
                                          <p:spTgt spid="16"/>
                                        </p:tgtEl>
                                        <p:attrNameLst>
                                          <p:attrName>ppt_x</p:attrName>
                                        </p:attrNameLst>
                                      </p:cBhvr>
                                      <p:tavLst>
                                        <p:tav tm="0">
                                          <p:val>
                                            <p:strVal val="#ppt_x"/>
                                          </p:val>
                                        </p:tav>
                                        <p:tav tm="100000">
                                          <p:val>
                                            <p:strVal val="#ppt_x"/>
                                          </p:val>
                                        </p:tav>
                                      </p:tavLst>
                                    </p:anim>
                                    <p:anim calcmode="lin" valueType="num">
                                      <p:cBhvr additive="base">
                                        <p:cTn id="18" dur="2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250" fill="hold"/>
                                        <p:tgtEl>
                                          <p:spTgt spid="19"/>
                                        </p:tgtEl>
                                        <p:attrNameLst>
                                          <p:attrName>ppt_x</p:attrName>
                                        </p:attrNameLst>
                                      </p:cBhvr>
                                      <p:tavLst>
                                        <p:tav tm="0">
                                          <p:val>
                                            <p:strVal val="#ppt_x"/>
                                          </p:val>
                                        </p:tav>
                                        <p:tav tm="100000">
                                          <p:val>
                                            <p:strVal val="#ppt_x"/>
                                          </p:val>
                                        </p:tav>
                                      </p:tavLst>
                                    </p:anim>
                                    <p:anim calcmode="lin" valueType="num">
                                      <p:cBhvr additive="base">
                                        <p:cTn id="28" dur="250" fill="hold"/>
                                        <p:tgtEl>
                                          <p:spTgt spid="19"/>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250" fill="hold"/>
                                        <p:tgtEl>
                                          <p:spTgt spid="6"/>
                                        </p:tgtEl>
                                        <p:attrNameLst>
                                          <p:attrName>ppt_x</p:attrName>
                                        </p:attrNameLst>
                                      </p:cBhvr>
                                      <p:tavLst>
                                        <p:tav tm="0">
                                          <p:val>
                                            <p:strVal val="#ppt_x"/>
                                          </p:val>
                                        </p:tav>
                                        <p:tav tm="100000">
                                          <p:val>
                                            <p:strVal val="#ppt_x"/>
                                          </p:val>
                                        </p:tav>
                                      </p:tavLst>
                                    </p:anim>
                                    <p:anim calcmode="lin" valueType="num">
                                      <p:cBhvr additive="base">
                                        <p:cTn id="33" dur="25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250" fill="hold"/>
                                        <p:tgtEl>
                                          <p:spTgt spid="13"/>
                                        </p:tgtEl>
                                        <p:attrNameLst>
                                          <p:attrName>ppt_x</p:attrName>
                                        </p:attrNameLst>
                                      </p:cBhvr>
                                      <p:tavLst>
                                        <p:tav tm="0">
                                          <p:val>
                                            <p:strVal val="#ppt_x"/>
                                          </p:val>
                                        </p:tav>
                                        <p:tav tm="100000">
                                          <p:val>
                                            <p:strVal val="#ppt_x"/>
                                          </p:val>
                                        </p:tav>
                                      </p:tavLst>
                                    </p:anim>
                                    <p:anim calcmode="lin" valueType="num">
                                      <p:cBhvr additive="base">
                                        <p:cTn id="38" dur="25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250" fill="hold"/>
                                        <p:tgtEl>
                                          <p:spTgt spid="8"/>
                                        </p:tgtEl>
                                        <p:attrNameLst>
                                          <p:attrName>ppt_x</p:attrName>
                                        </p:attrNameLst>
                                      </p:cBhvr>
                                      <p:tavLst>
                                        <p:tav tm="0">
                                          <p:val>
                                            <p:strVal val="#ppt_x"/>
                                          </p:val>
                                        </p:tav>
                                        <p:tav tm="100000">
                                          <p:val>
                                            <p:strVal val="#ppt_x"/>
                                          </p:val>
                                        </p:tav>
                                      </p:tavLst>
                                    </p:anim>
                                    <p:anim calcmode="lin" valueType="num">
                                      <p:cBhvr additive="base">
                                        <p:cTn id="48" dur="250" fill="hold"/>
                                        <p:tgtEl>
                                          <p:spTgt spid="8"/>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250" fill="hold"/>
                                        <p:tgtEl>
                                          <p:spTgt spid="18"/>
                                        </p:tgtEl>
                                        <p:attrNameLst>
                                          <p:attrName>ppt_x</p:attrName>
                                        </p:attrNameLst>
                                      </p:cBhvr>
                                      <p:tavLst>
                                        <p:tav tm="0">
                                          <p:val>
                                            <p:strVal val="#ppt_x"/>
                                          </p:val>
                                        </p:tav>
                                        <p:tav tm="100000">
                                          <p:val>
                                            <p:strVal val="#ppt_x"/>
                                          </p:val>
                                        </p:tav>
                                      </p:tavLst>
                                    </p:anim>
                                    <p:anim calcmode="lin" valueType="num">
                                      <p:cBhvr additive="base">
                                        <p:cTn id="53" dur="25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250" fill="hold"/>
                                        <p:tgtEl>
                                          <p:spTgt spid="9"/>
                                        </p:tgtEl>
                                        <p:attrNameLst>
                                          <p:attrName>ppt_x</p:attrName>
                                        </p:attrNameLst>
                                      </p:cBhvr>
                                      <p:tavLst>
                                        <p:tav tm="0">
                                          <p:val>
                                            <p:strVal val="#ppt_x"/>
                                          </p:val>
                                        </p:tav>
                                        <p:tav tm="100000">
                                          <p:val>
                                            <p:strVal val="#ppt_x"/>
                                          </p:val>
                                        </p:tav>
                                      </p:tavLst>
                                    </p:anim>
                                    <p:anim calcmode="lin" valueType="num">
                                      <p:cBhvr additive="base">
                                        <p:cTn id="58" dur="250" fill="hold"/>
                                        <p:tgtEl>
                                          <p:spTgt spid="9"/>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additive="base">
                                        <p:cTn id="62" dur="250" fill="hold"/>
                                        <p:tgtEl>
                                          <p:spTgt spid="7"/>
                                        </p:tgtEl>
                                        <p:attrNameLst>
                                          <p:attrName>ppt_x</p:attrName>
                                        </p:attrNameLst>
                                      </p:cBhvr>
                                      <p:tavLst>
                                        <p:tav tm="0">
                                          <p:val>
                                            <p:strVal val="#ppt_x"/>
                                          </p:val>
                                        </p:tav>
                                        <p:tav tm="100000">
                                          <p:val>
                                            <p:strVal val="#ppt_x"/>
                                          </p:val>
                                        </p:tav>
                                      </p:tavLst>
                                    </p:anim>
                                    <p:anim calcmode="lin" valueType="num">
                                      <p:cBhvr additive="base">
                                        <p:cTn id="63" dur="250" fill="hold"/>
                                        <p:tgtEl>
                                          <p:spTgt spid="7"/>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250" fill="hold"/>
                                        <p:tgtEl>
                                          <p:spTgt spid="14"/>
                                        </p:tgtEl>
                                        <p:attrNameLst>
                                          <p:attrName>ppt_x</p:attrName>
                                        </p:attrNameLst>
                                      </p:cBhvr>
                                      <p:tavLst>
                                        <p:tav tm="0">
                                          <p:val>
                                            <p:strVal val="#ppt_x"/>
                                          </p:val>
                                        </p:tav>
                                        <p:tav tm="100000">
                                          <p:val>
                                            <p:strVal val="#ppt_x"/>
                                          </p:val>
                                        </p:tav>
                                      </p:tavLst>
                                    </p:anim>
                                    <p:anim calcmode="lin" valueType="num">
                                      <p:cBhvr additive="base">
                                        <p:cTn id="68" dur="250" fill="hold"/>
                                        <p:tgtEl>
                                          <p:spTgt spid="14"/>
                                        </p:tgtEl>
                                        <p:attrNameLst>
                                          <p:attrName>ppt_y</p:attrName>
                                        </p:attrNameLst>
                                      </p:cBhvr>
                                      <p:tavLst>
                                        <p:tav tm="0">
                                          <p:val>
                                            <p:strVal val="1+#ppt_h/2"/>
                                          </p:val>
                                        </p:tav>
                                        <p:tav tm="100000">
                                          <p:val>
                                            <p:strVal val="#ppt_y"/>
                                          </p:val>
                                        </p:tav>
                                      </p:tavLst>
                                    </p:anim>
                                  </p:childTnLst>
                                </p:cTn>
                              </p:par>
                            </p:childTnLst>
                          </p:cTn>
                        </p:par>
                        <p:par>
                          <p:cTn id="69" fill="hold">
                            <p:stCondLst>
                              <p:cond delay="3250"/>
                            </p:stCondLst>
                            <p:childTnLst>
                              <p:par>
                                <p:cTn id="70" presetID="2" presetClass="entr" presetSubtype="4"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250" fill="hold"/>
                                        <p:tgtEl>
                                          <p:spTgt spid="17"/>
                                        </p:tgtEl>
                                        <p:attrNameLst>
                                          <p:attrName>ppt_x</p:attrName>
                                        </p:attrNameLst>
                                      </p:cBhvr>
                                      <p:tavLst>
                                        <p:tav tm="0">
                                          <p:val>
                                            <p:strVal val="#ppt_x"/>
                                          </p:val>
                                        </p:tav>
                                        <p:tav tm="100000">
                                          <p:val>
                                            <p:strVal val="#ppt_x"/>
                                          </p:val>
                                        </p:tav>
                                      </p:tavLst>
                                    </p:anim>
                                    <p:anim calcmode="lin" valueType="num">
                                      <p:cBhvr additive="base">
                                        <p:cTn id="73" dur="250" fill="hold"/>
                                        <p:tgtEl>
                                          <p:spTgt spid="17"/>
                                        </p:tgtEl>
                                        <p:attrNameLst>
                                          <p:attrName>ppt_y</p:attrName>
                                        </p:attrNameLst>
                                      </p:cBhvr>
                                      <p:tavLst>
                                        <p:tav tm="0">
                                          <p:val>
                                            <p:strVal val="1+#ppt_h/2"/>
                                          </p:val>
                                        </p:tav>
                                        <p:tav tm="100000">
                                          <p:val>
                                            <p:strVal val="#ppt_y"/>
                                          </p:val>
                                        </p:tav>
                                      </p:tavLst>
                                    </p:anim>
                                  </p:childTnLst>
                                </p:cTn>
                              </p:par>
                            </p:childTnLst>
                          </p:cTn>
                        </p:par>
                        <p:par>
                          <p:cTn id="74" fill="hold">
                            <p:stCondLst>
                              <p:cond delay="3500"/>
                            </p:stCondLst>
                            <p:childTnLst>
                              <p:par>
                                <p:cTn id="75" presetID="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250" fill="hold"/>
                                        <p:tgtEl>
                                          <p:spTgt spid="10"/>
                                        </p:tgtEl>
                                        <p:attrNameLst>
                                          <p:attrName>ppt_x</p:attrName>
                                        </p:attrNameLst>
                                      </p:cBhvr>
                                      <p:tavLst>
                                        <p:tav tm="0">
                                          <p:val>
                                            <p:strVal val="#ppt_x"/>
                                          </p:val>
                                        </p:tav>
                                        <p:tav tm="100000">
                                          <p:val>
                                            <p:strVal val="#ppt_x"/>
                                          </p:val>
                                        </p:tav>
                                      </p:tavLst>
                                    </p:anim>
                                    <p:anim calcmode="lin" valueType="num">
                                      <p:cBhvr additive="base">
                                        <p:cTn id="78" dur="250" fill="hold"/>
                                        <p:tgtEl>
                                          <p:spTgt spid="10"/>
                                        </p:tgtEl>
                                        <p:attrNameLst>
                                          <p:attrName>ppt_y</p:attrName>
                                        </p:attrNameLst>
                                      </p:cBhvr>
                                      <p:tavLst>
                                        <p:tav tm="0">
                                          <p:val>
                                            <p:strVal val="1+#ppt_h/2"/>
                                          </p:val>
                                        </p:tav>
                                        <p:tav tm="100000">
                                          <p:val>
                                            <p:strVal val="#ppt_y"/>
                                          </p:val>
                                        </p:tav>
                                      </p:tavLst>
                                    </p:anim>
                                  </p:childTnLst>
                                </p:cTn>
                              </p:par>
                            </p:childTnLst>
                          </p:cTn>
                        </p:par>
                        <p:par>
                          <p:cTn id="79" fill="hold">
                            <p:stCondLst>
                              <p:cond delay="3750"/>
                            </p:stCondLst>
                            <p:childTnLst>
                              <p:par>
                                <p:cTn id="80" presetID="2" presetClass="entr" presetSubtype="4"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250" fill="hold"/>
                                        <p:tgtEl>
                                          <p:spTgt spid="22"/>
                                        </p:tgtEl>
                                        <p:attrNameLst>
                                          <p:attrName>ppt_x</p:attrName>
                                        </p:attrNameLst>
                                      </p:cBhvr>
                                      <p:tavLst>
                                        <p:tav tm="0">
                                          <p:val>
                                            <p:strVal val="#ppt_x"/>
                                          </p:val>
                                        </p:tav>
                                        <p:tav tm="100000">
                                          <p:val>
                                            <p:strVal val="#ppt_x"/>
                                          </p:val>
                                        </p:tav>
                                      </p:tavLst>
                                    </p:anim>
                                    <p:anim calcmode="lin" valueType="num">
                                      <p:cBhvr additive="base">
                                        <p:cTn id="83" dur="250" fill="hold"/>
                                        <p:tgtEl>
                                          <p:spTgt spid="22"/>
                                        </p:tgtEl>
                                        <p:attrNameLst>
                                          <p:attrName>ppt_y</p:attrName>
                                        </p:attrNameLst>
                                      </p:cBhvr>
                                      <p:tavLst>
                                        <p:tav tm="0">
                                          <p:val>
                                            <p:strVal val="1+#ppt_h/2"/>
                                          </p:val>
                                        </p:tav>
                                        <p:tav tm="100000">
                                          <p:val>
                                            <p:strVal val="#ppt_y"/>
                                          </p:val>
                                        </p:tav>
                                      </p:tavLst>
                                    </p:anim>
                                  </p:childTnLst>
                                </p:cTn>
                              </p:par>
                            </p:childTnLst>
                          </p:cTn>
                        </p:par>
                        <p:par>
                          <p:cTn id="84" fill="hold">
                            <p:stCondLst>
                              <p:cond delay="4000"/>
                            </p:stCondLst>
                            <p:childTnLst>
                              <p:par>
                                <p:cTn id="85" presetID="2" presetClass="entr" presetSubtype="4"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250" fill="hold"/>
                                        <p:tgtEl>
                                          <p:spTgt spid="31"/>
                                        </p:tgtEl>
                                        <p:attrNameLst>
                                          <p:attrName>ppt_x</p:attrName>
                                        </p:attrNameLst>
                                      </p:cBhvr>
                                      <p:tavLst>
                                        <p:tav tm="0">
                                          <p:val>
                                            <p:strVal val="#ppt_x"/>
                                          </p:val>
                                        </p:tav>
                                        <p:tav tm="100000">
                                          <p:val>
                                            <p:strVal val="#ppt_x"/>
                                          </p:val>
                                        </p:tav>
                                      </p:tavLst>
                                    </p:anim>
                                    <p:anim calcmode="lin" valueType="num">
                                      <p:cBhvr additive="base">
                                        <p:cTn id="88" dur="250" fill="hold"/>
                                        <p:tgtEl>
                                          <p:spTgt spid="31"/>
                                        </p:tgtEl>
                                        <p:attrNameLst>
                                          <p:attrName>ppt_y</p:attrName>
                                        </p:attrNameLst>
                                      </p:cBhvr>
                                      <p:tavLst>
                                        <p:tav tm="0">
                                          <p:val>
                                            <p:strVal val="1+#ppt_h/2"/>
                                          </p:val>
                                        </p:tav>
                                        <p:tav tm="100000">
                                          <p:val>
                                            <p:strVal val="#ppt_y"/>
                                          </p:val>
                                        </p:tav>
                                      </p:tavLst>
                                    </p:anim>
                                  </p:childTnLst>
                                </p:cTn>
                              </p:par>
                            </p:childTnLst>
                          </p:cTn>
                        </p:par>
                        <p:par>
                          <p:cTn id="89" fill="hold">
                            <p:stCondLst>
                              <p:cond delay="4250"/>
                            </p:stCondLst>
                            <p:childTnLst>
                              <p:par>
                                <p:cTn id="90" presetID="2" presetClass="entr" presetSubtype="4" fill="hold" grpId="0" nodeType="after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additive="base">
                                        <p:cTn id="92" dur="250" fill="hold"/>
                                        <p:tgtEl>
                                          <p:spTgt spid="32"/>
                                        </p:tgtEl>
                                        <p:attrNameLst>
                                          <p:attrName>ppt_x</p:attrName>
                                        </p:attrNameLst>
                                      </p:cBhvr>
                                      <p:tavLst>
                                        <p:tav tm="0">
                                          <p:val>
                                            <p:strVal val="#ppt_x"/>
                                          </p:val>
                                        </p:tav>
                                        <p:tav tm="100000">
                                          <p:val>
                                            <p:strVal val="#ppt_x"/>
                                          </p:val>
                                        </p:tav>
                                      </p:tavLst>
                                    </p:anim>
                                    <p:anim calcmode="lin" valueType="num">
                                      <p:cBhvr additive="base">
                                        <p:cTn id="93" dur="25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additive="base">
                                        <p:cTn id="98" dur="250" fill="hold"/>
                                        <p:tgtEl>
                                          <p:spTgt spid="4"/>
                                        </p:tgtEl>
                                        <p:attrNameLst>
                                          <p:attrName>ppt_x</p:attrName>
                                        </p:attrNameLst>
                                      </p:cBhvr>
                                      <p:tavLst>
                                        <p:tav tm="0">
                                          <p:val>
                                            <p:strVal val="#ppt_x"/>
                                          </p:val>
                                        </p:tav>
                                        <p:tav tm="100000">
                                          <p:val>
                                            <p:strVal val="#ppt_x"/>
                                          </p:val>
                                        </p:tav>
                                      </p:tavLst>
                                    </p:anim>
                                    <p:anim calcmode="lin" valueType="num">
                                      <p:cBhvr additive="base">
                                        <p:cTn id="99"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animBg="1"/>
      <p:bldP spid="12" grpId="0" animBg="1"/>
      <p:bldP spid="13" grpId="0" animBg="1"/>
      <p:bldP spid="14" grpId="0" animBg="1"/>
      <p:bldP spid="18" grpId="0" animBg="1"/>
      <p:bldP spid="31" grpId="0"/>
      <p:bldP spid="3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光盘文件\图片示例\商业图片示例 (5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3643306" cy="5143500"/>
          </a:xfrm>
          <a:prstGeom prst="rect">
            <a:avLst/>
          </a:prstGeom>
          <a:noFill/>
        </p:spPr>
      </p:pic>
      <p:sp>
        <p:nvSpPr>
          <p:cNvPr id="3" name="TextBox 2"/>
          <p:cNvSpPr txBox="1"/>
          <p:nvPr/>
        </p:nvSpPr>
        <p:spPr>
          <a:xfrm>
            <a:off x="500034" y="214296"/>
            <a:ext cx="2786082" cy="3536674"/>
          </a:xfrm>
          <a:prstGeom prst="rect">
            <a:avLst/>
          </a:prstGeom>
          <a:noFill/>
        </p:spPr>
        <p:txBody>
          <a:bodyPr wrap="square" rtlCol="0">
            <a:spAutoFit/>
          </a:bodyPr>
          <a:lstStyle/>
          <a:p>
            <a:pPr algn="ctr"/>
            <a:r>
              <a:rPr lang="zh-CN" altLang="en-US" sz="3200" b="1" dirty="0">
                <a:solidFill>
                  <a:srgbClr val="002060"/>
                </a:solidFill>
                <a:effectLst>
                  <a:outerShdw blurRad="38100" dist="38100" dir="2700000" algn="tl">
                    <a:srgbClr val="000000">
                      <a:alpha val="43137"/>
                    </a:srgbClr>
                  </a:outerShdw>
                </a:effectLst>
                <a:latin typeface="方正综艺简体" pitchFamily="2" charset="-122"/>
                <a:ea typeface="方正综艺简体" pitchFamily="2" charset="-122"/>
              </a:rPr>
              <a:t>结束语</a:t>
            </a:r>
            <a:endParaRPr lang="en-US" altLang="zh-CN" sz="3200" b="1" dirty="0">
              <a:solidFill>
                <a:srgbClr val="002060"/>
              </a:solidFill>
              <a:effectLst>
                <a:outerShdw blurRad="38100" dist="38100" dir="2700000" algn="tl">
                  <a:srgbClr val="000000">
                    <a:alpha val="43137"/>
                  </a:srgbClr>
                </a:outerShdw>
              </a:effectLst>
              <a:latin typeface="方正综艺简体" pitchFamily="2" charset="-122"/>
              <a:ea typeface="方正综艺简体" pitchFamily="2" charset="-122"/>
            </a:endParaRPr>
          </a:p>
          <a:p>
            <a:endParaRPr lang="en-US" altLang="zh-CN" sz="2400" dirty="0">
              <a:latin typeface="方正硬笔楷书简体" pitchFamily="65" charset="-122"/>
              <a:ea typeface="方正硬笔楷书简体" pitchFamily="65" charset="-122"/>
            </a:endParaRPr>
          </a:p>
          <a:p>
            <a:pPr>
              <a:lnSpc>
                <a:spcPct val="150000"/>
              </a:lnSpc>
            </a:pPr>
            <a:r>
              <a:rPr lang="zh-CN" altLang="en-US" sz="2400" dirty="0">
                <a:latin typeface="方正硬笔楷书简体" pitchFamily="65" charset="-122"/>
                <a:ea typeface="方正硬笔楷书简体" pitchFamily="65" charset="-122"/>
              </a:rPr>
              <a:t>安全专业人员需要有良好的教育背景；</a:t>
            </a:r>
            <a:endParaRPr lang="en-US" altLang="zh-CN" sz="2400" dirty="0">
              <a:latin typeface="方正硬笔楷书简体" pitchFamily="65" charset="-122"/>
              <a:ea typeface="方正硬笔楷书简体" pitchFamily="65" charset="-122"/>
            </a:endParaRPr>
          </a:p>
          <a:p>
            <a:pPr>
              <a:lnSpc>
                <a:spcPct val="150000"/>
              </a:lnSpc>
            </a:pPr>
            <a:r>
              <a:rPr lang="zh-CN" altLang="en-US" sz="2400" dirty="0">
                <a:latin typeface="方正硬笔楷书简体" pitchFamily="65" charset="-122"/>
                <a:ea typeface="方正硬笔楷书简体" pitchFamily="65" charset="-122"/>
              </a:rPr>
              <a:t>很强的业务能力；</a:t>
            </a:r>
            <a:endParaRPr lang="en-US" altLang="zh-CN" sz="2400" dirty="0">
              <a:latin typeface="方正硬笔楷书简体" pitchFamily="65" charset="-122"/>
              <a:ea typeface="方正硬笔楷书简体" pitchFamily="65" charset="-122"/>
            </a:endParaRPr>
          </a:p>
          <a:p>
            <a:pPr>
              <a:lnSpc>
                <a:spcPct val="150000"/>
              </a:lnSpc>
            </a:pPr>
            <a:r>
              <a:rPr lang="zh-CN" altLang="en-US" sz="2400" dirty="0">
                <a:latin typeface="方正硬笔楷书简体" pitchFamily="65" charset="-122"/>
                <a:ea typeface="方正硬笔楷书简体" pitchFamily="65" charset="-122"/>
              </a:rPr>
              <a:t>并富有工作激情。</a:t>
            </a:r>
            <a:endParaRPr lang="en-US" altLang="zh-CN" sz="2400" dirty="0">
              <a:latin typeface="方正硬笔楷书简体" pitchFamily="65" charset="-122"/>
              <a:ea typeface="方正硬笔楷书简体" pitchFamily="65" charset="-122"/>
            </a:endParaRPr>
          </a:p>
          <a:p>
            <a:pPr>
              <a:lnSpc>
                <a:spcPct val="150000"/>
              </a:lnSpc>
            </a:pPr>
            <a:r>
              <a:rPr lang="en-US" altLang="zh-CN" dirty="0">
                <a:latin typeface="方正硬笔楷书简体" pitchFamily="65" charset="-122"/>
                <a:ea typeface="方正硬笔楷书简体" pitchFamily="65" charset="-122"/>
              </a:rPr>
              <a:t>    2020</a:t>
            </a:r>
            <a:r>
              <a:rPr lang="zh-CN" altLang="en-US" dirty="0">
                <a:latin typeface="方正硬笔楷书简体" pitchFamily="65" charset="-122"/>
                <a:ea typeface="方正硬笔楷书简体" pitchFamily="65" charset="-122"/>
              </a:rPr>
              <a:t>年</a:t>
            </a:r>
            <a:r>
              <a:rPr lang="en-US" altLang="zh-CN" dirty="0">
                <a:latin typeface="方正硬笔楷书简体" pitchFamily="65" charset="-122"/>
                <a:ea typeface="方正硬笔楷书简体" pitchFamily="65" charset="-122"/>
              </a:rPr>
              <a:t>5</a:t>
            </a:r>
            <a:r>
              <a:rPr lang="zh-CN" altLang="en-US" dirty="0">
                <a:latin typeface="方正硬笔楷书简体" pitchFamily="65" charset="-122"/>
                <a:ea typeface="方正硬笔楷书简体" pitchFamily="65" charset="-122"/>
              </a:rPr>
              <a:t>月</a:t>
            </a:r>
          </a:p>
        </p:txBody>
      </p:sp>
      <p:sp>
        <p:nvSpPr>
          <p:cNvPr id="7" name="矩形 6"/>
          <p:cNvSpPr/>
          <p:nvPr/>
        </p:nvSpPr>
        <p:spPr>
          <a:xfrm>
            <a:off x="3714744" y="1285866"/>
            <a:ext cx="5127899" cy="2051753"/>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8" name="文本框 1"/>
          <p:cNvSpPr txBox="1">
            <a:spLocks noChangeArrowheads="1"/>
          </p:cNvSpPr>
          <p:nvPr/>
        </p:nvSpPr>
        <p:spPr bwMode="auto">
          <a:xfrm>
            <a:off x="4484231" y="1722515"/>
            <a:ext cx="3609975" cy="83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28" tIns="40814" rIns="81628" bIns="40814"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r>
              <a:rPr lang="zh-CN" altLang="en-US" sz="5900" b="1" spc="225" dirty="0">
                <a:ln w="11430" cmpd="sng">
                  <a:solidFill>
                    <a:schemeClr val="accent1">
                      <a:tint val="10000"/>
                    </a:schemeClr>
                  </a:solidFill>
                  <a:prstDash val="solid"/>
                  <a:miter lim="800000"/>
                </a:ln>
                <a:solidFill>
                  <a:srgbClr val="009999"/>
                </a:solidFill>
                <a:effectLst>
                  <a:glow rad="45500">
                    <a:schemeClr val="accent1">
                      <a:satMod val="220000"/>
                      <a:alpha val="35000"/>
                    </a:schemeClr>
                  </a:glow>
                </a:effectLst>
                <a:latin typeface="微软雅黑" pitchFamily="34" charset="-122"/>
                <a:ea typeface="微软雅黑" pitchFamily="34" charset="-122"/>
              </a:rPr>
              <a:t>谢谢聆听</a:t>
            </a:r>
          </a:p>
        </p:txBody>
      </p:sp>
      <p:sp>
        <p:nvSpPr>
          <p:cNvPr id="9" name="椭圆 4"/>
          <p:cNvSpPr>
            <a:spLocks noChangeArrowheads="1"/>
          </p:cNvSpPr>
          <p:nvPr/>
        </p:nvSpPr>
        <p:spPr bwMode="auto">
          <a:xfrm>
            <a:off x="6313030" y="2577385"/>
            <a:ext cx="53975" cy="40481"/>
          </a:xfrm>
          <a:prstGeom prst="ellipse">
            <a:avLst/>
          </a:prstGeom>
          <a:solidFill>
            <a:srgbClr val="95B3D7"/>
          </a:solidFill>
          <a:ln>
            <a:noFill/>
          </a:ln>
          <a:extLst>
            <a:ext uri="{91240B29-F687-4F45-9708-019B960494DF}">
              <a14:hiddenLine xmlns:a14="http://schemas.microsoft.com/office/drawing/2010/main" w="9525">
                <a:solidFill>
                  <a:srgbClr val="000000"/>
                </a:solidFill>
                <a:round/>
                <a:headEnd/>
                <a:tailEnd/>
              </a14:hiddenLine>
            </a:ext>
          </a:extLst>
        </p:spPr>
        <p:txBody>
          <a:bodyPr lIns="81628" tIns="40814" rIns="81628" bIns="40814" anchor="ctr"/>
          <a:lstStyle>
            <a:lvl1pPr>
              <a:lnSpc>
                <a:spcPct val="90000"/>
              </a:lnSpc>
              <a:spcBef>
                <a:spcPts val="750"/>
              </a:spcBef>
              <a:buFont typeface="Arial" pitchFamily="34" charset="0"/>
              <a:buChar char="•"/>
              <a:defRPr sz="2100">
                <a:solidFill>
                  <a:schemeClr val="tx1"/>
                </a:solidFill>
                <a:latin typeface="Calibri" pitchFamily="34" charset="0"/>
                <a:ea typeface="宋体" pitchFamily="2" charset="-122"/>
              </a:defRPr>
            </a:lvl1pPr>
            <a:lvl2pPr marL="742950" indent="-285750">
              <a:lnSpc>
                <a:spcPct val="90000"/>
              </a:lnSpc>
              <a:spcBef>
                <a:spcPts val="375"/>
              </a:spcBef>
              <a:buFont typeface="Arial" pitchFamily="34" charset="0"/>
              <a:buChar char="•"/>
              <a:defRPr>
                <a:solidFill>
                  <a:schemeClr val="tx1"/>
                </a:solidFill>
                <a:latin typeface="Calibri" pitchFamily="34" charset="0"/>
                <a:ea typeface="宋体" pitchFamily="2" charset="-122"/>
              </a:defRPr>
            </a:lvl2pPr>
            <a:lvl3pPr marL="1143000" indent="-228600">
              <a:lnSpc>
                <a:spcPct val="90000"/>
              </a:lnSpc>
              <a:spcBef>
                <a:spcPts val="375"/>
              </a:spcBef>
              <a:buFont typeface="Arial" pitchFamily="34" charset="0"/>
              <a:buChar char="•"/>
              <a:defRPr sz="1500">
                <a:solidFill>
                  <a:schemeClr val="tx1"/>
                </a:solidFill>
                <a:latin typeface="Calibri" pitchFamily="34" charset="0"/>
                <a:ea typeface="宋体" pitchFamily="2" charset="-122"/>
              </a:defRPr>
            </a:lvl3pPr>
            <a:lvl4pPr marL="16002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4pPr>
            <a:lvl5pPr marL="2057400" indent="-228600">
              <a:lnSpc>
                <a:spcPct val="90000"/>
              </a:lnSpc>
              <a:spcBef>
                <a:spcPts val="375"/>
              </a:spcBef>
              <a:buFont typeface="Arial" pitchFamily="34" charset="0"/>
              <a:buChar char="•"/>
              <a:defRPr sz="1300">
                <a:solidFill>
                  <a:schemeClr val="tx1"/>
                </a:solidFill>
                <a:latin typeface="Calibri" pitchFamily="34" charset="0"/>
                <a:ea typeface="宋体" pitchFamily="2" charset="-122"/>
              </a:defRPr>
            </a:lvl5pPr>
            <a:lvl6pPr marL="25146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6pPr>
            <a:lvl7pPr marL="29718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7pPr>
            <a:lvl8pPr marL="34290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8pPr>
            <a:lvl9pPr marL="3886200" indent="-228600" fontAlgn="base">
              <a:lnSpc>
                <a:spcPct val="90000"/>
              </a:lnSpc>
              <a:spcBef>
                <a:spcPts val="375"/>
              </a:spcBef>
              <a:spcAft>
                <a:spcPct val="0"/>
              </a:spcAft>
              <a:buFont typeface="Arial" pitchFamily="34" charset="0"/>
              <a:buChar char="•"/>
              <a:defRPr sz="1300">
                <a:solidFill>
                  <a:schemeClr val="tx1"/>
                </a:solidFill>
                <a:latin typeface="Calibri" pitchFamily="34" charset="0"/>
                <a:ea typeface="宋体" pitchFamily="2" charset="-122"/>
              </a:defRPr>
            </a:lvl9pPr>
          </a:lstStyle>
          <a:p>
            <a:pPr algn="ctr" eaLnBrk="1" hangingPunct="1">
              <a:lnSpc>
                <a:spcPct val="100000"/>
              </a:lnSpc>
              <a:spcBef>
                <a:spcPct val="0"/>
              </a:spcBef>
              <a:buFont typeface="Arial" pitchFamily="34" charset="0"/>
              <a:buNone/>
            </a:pPr>
            <a:endParaRPr lang="zh-CN" altLang="en-US">
              <a:solidFill>
                <a:srgbClr val="FFFFFF"/>
              </a:solidFill>
              <a:latin typeface="Arial Narrow" pitchFamily="34" charset="0"/>
              <a:ea typeface="微软雅黑" pitchFamily="34" charset="-122"/>
            </a:endParaRPr>
          </a:p>
        </p:txBody>
      </p:sp>
      <p:cxnSp>
        <p:nvCxnSpPr>
          <p:cNvPr id="10" name="直接连接符 6"/>
          <p:cNvCxnSpPr>
            <a:cxnSpLocks noChangeShapeType="1"/>
          </p:cNvCxnSpPr>
          <p:nvPr/>
        </p:nvCxnSpPr>
        <p:spPr bwMode="auto">
          <a:xfrm>
            <a:off x="4484231" y="2594053"/>
            <a:ext cx="1725613"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cxnSp>
      <p:cxnSp>
        <p:nvCxnSpPr>
          <p:cNvPr id="11" name="直接连接符 7"/>
          <p:cNvCxnSpPr>
            <a:cxnSpLocks noChangeShapeType="1"/>
          </p:cNvCxnSpPr>
          <p:nvPr/>
        </p:nvCxnSpPr>
        <p:spPr bwMode="auto">
          <a:xfrm>
            <a:off x="6470193" y="2594053"/>
            <a:ext cx="1727200" cy="0"/>
          </a:xfrm>
          <a:prstGeom prst="line">
            <a:avLst/>
          </a:prstGeom>
          <a:noFill/>
          <a:ln w="12700">
            <a:solidFill>
              <a:schemeClr val="accent1">
                <a:lumMod val="60000"/>
                <a:lumOff val="40000"/>
              </a:schemeClr>
            </a:solidFill>
            <a:round/>
            <a:headEnd/>
            <a:tailEnd/>
          </a:ln>
          <a:extLst>
            <a:ext uri="{909E8E84-426E-40DD-AFC4-6F175D3DCCD1}">
              <a14:hiddenFill xmlns:a14="http://schemas.microsoft.com/office/drawing/2010/main">
                <a:noFill/>
              </a14:hiddenFill>
            </a:ext>
          </a:extLst>
        </p:spPr>
      </p:cxnSp>
      <p:sp>
        <p:nvSpPr>
          <p:cNvPr id="12" name="文本框 13"/>
          <p:cNvSpPr txBox="1">
            <a:spLocks noChangeArrowheads="1"/>
          </p:cNvSpPr>
          <p:nvPr/>
        </p:nvSpPr>
        <p:spPr bwMode="auto">
          <a:xfrm>
            <a:off x="4681081" y="2664300"/>
            <a:ext cx="3230563" cy="20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28" tIns="40814" rIns="81628" bIns="40814"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 typeface="Arial" panose="020B0604020202020204" pitchFamily="34" charset="0"/>
              <a:buNone/>
              <a:defRPr/>
            </a:pPr>
            <a:r>
              <a:rPr lang="en-US" altLang="zh-CN" sz="1300" b="1" cap="all" dirty="0">
                <a:ln/>
                <a:solidFill>
                  <a:srgbClr val="0099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rPr>
              <a:t>THANK YOU FOR YOUR ATTENTION</a:t>
            </a:r>
            <a:endParaRPr lang="zh-CN" altLang="en-US" sz="1300" b="1" cap="all" dirty="0">
              <a:ln/>
              <a:solidFill>
                <a:srgbClr val="009999"/>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empus Sans ITC" panose="04020404030D07020202" pitchFamily="8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1" dur="2000" fill="hold"/>
                                        <p:tgtEl>
                                          <p:spTgt spid="8"/>
                                        </p:tgtEl>
                                        <p:attrNameLst>
                                          <p:attrName>ppt_y</p:attrName>
                                        </p:attrNameLst>
                                      </p:cBhvr>
                                      <p:tavLst>
                                        <p:tav tm="0">
                                          <p:val>
                                            <p:strVal val="#ppt_y"/>
                                          </p:val>
                                        </p:tav>
                                        <p:tav tm="100000">
                                          <p:val>
                                            <p:strVal val="#ppt_y"/>
                                          </p:val>
                                        </p:tav>
                                      </p:tavLst>
                                    </p:anim>
                                    <p:anim calcmode="lin" valueType="num">
                                      <p:cBhvr>
                                        <p:cTn id="12"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3"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4" dur="2000" tmFilter="0,0; .5, 1; 1, 1"/>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atin typeface="微软雅黑" pitchFamily="34" charset="-122"/>
              <a:ea typeface="微软雅黑" pitchFamily="34" charset="-122"/>
            </a:endParaRPr>
          </a:p>
        </p:txBody>
      </p:sp>
      <p:sp>
        <p:nvSpPr>
          <p:cNvPr id="11" name="TextBox 10"/>
          <p:cNvSpPr txBox="1"/>
          <p:nvPr/>
        </p:nvSpPr>
        <p:spPr>
          <a:xfrm>
            <a:off x="3071834" y="4000510"/>
            <a:ext cx="5429256" cy="707886"/>
          </a:xfrm>
          <a:prstGeom prst="rect">
            <a:avLst/>
          </a:prstGeom>
          <a:noFill/>
        </p:spPr>
        <p:txBody>
          <a:bodyPr wrap="square" rtlCol="0">
            <a:spAutoFit/>
          </a:bodyPr>
          <a:lstStyle/>
          <a:p>
            <a:pPr algn="ctr"/>
            <a:r>
              <a:rPr lang="zh-CN" altLang="en-US" sz="4000" b="1" dirty="0">
                <a:solidFill>
                  <a:schemeClr val="bg1"/>
                </a:solidFill>
                <a:latin typeface="微软雅黑" pitchFamily="34" charset="-122"/>
                <a:ea typeface="微软雅黑" pitchFamily="34" charset="-122"/>
              </a:rPr>
              <a:t>企业安全生产主体责任</a:t>
            </a:r>
            <a:endParaRPr lang="zh-CN" altLang="en-US" sz="40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latin typeface="微软雅黑" pitchFamily="34" charset="-122"/>
              <a:ea typeface="微软雅黑" pitchFamily="34" charset="-122"/>
            </a:endParaRPr>
          </a:p>
        </p:txBody>
      </p:sp>
      <p:sp>
        <p:nvSpPr>
          <p:cNvPr id="22" name="TextBox 21"/>
          <p:cNvSpPr txBox="1"/>
          <p:nvPr/>
        </p:nvSpPr>
        <p:spPr>
          <a:xfrm>
            <a:off x="214282" y="546400"/>
            <a:ext cx="8715436" cy="2913618"/>
          </a:xfrm>
          <a:prstGeom prst="rect">
            <a:avLst/>
          </a:prstGeom>
          <a:noFill/>
        </p:spPr>
        <p:txBody>
          <a:bodyPr wrap="square" rtlCol="0">
            <a:spAutoFit/>
          </a:bodyPr>
          <a:lstStyle/>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物质保障责任</a:t>
            </a:r>
            <a:r>
              <a:rPr lang="zh-CN" altLang="en-US" sz="1600" dirty="0">
                <a:latin typeface="楷体" pitchFamily="49" charset="-122"/>
                <a:ea typeface="楷体" pitchFamily="49" charset="-122"/>
              </a:rPr>
              <a:t>包括具备安全生产条件；依法履行建设项目安全设施“三同时”的规定；     依法为从业人员提供劳动防护用品，并监督、教育其正确佩戴和使用。</a:t>
            </a:r>
            <a:endParaRPr lang="en-US" altLang="zh-CN" sz="1600" dirty="0">
              <a:latin typeface="楷体" pitchFamily="49" charset="-122"/>
              <a:ea typeface="楷体" pitchFamily="49" charset="-122"/>
            </a:endParaRPr>
          </a:p>
          <a:p>
            <a:pPr algn="r">
              <a:lnSpc>
                <a:spcPts val="2000"/>
              </a:lnSpc>
              <a:buFont typeface="Wingdings" pitchFamily="2" charset="2"/>
              <a:buChar char="Ø"/>
            </a:pPr>
            <a:endParaRPr lang="zh-CN" altLang="en-US" sz="1600" dirty="0">
              <a:latin typeface="楷体" pitchFamily="49" charset="-122"/>
              <a:ea typeface="楷体" pitchFamily="49" charset="-122"/>
            </a:endParaRPr>
          </a:p>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资金投入责任</a:t>
            </a:r>
            <a:r>
              <a:rPr lang="zh-CN" altLang="en-US" sz="1600" dirty="0">
                <a:latin typeface="楷体" pitchFamily="49" charset="-122"/>
                <a:ea typeface="楷体" pitchFamily="49" charset="-122"/>
              </a:rPr>
              <a:t>包括按规定提取和使用安全生产费用，确保资金投入满足安全生产条件  需要；按规定存储安全生产风险抵押金；依法为从业人员缴纳工伤保险费；保证安全生产教育培训的资金。</a:t>
            </a:r>
            <a:endParaRPr lang="en-US" altLang="zh-CN" sz="1600" dirty="0">
              <a:latin typeface="楷体" pitchFamily="49" charset="-122"/>
              <a:ea typeface="楷体" pitchFamily="49" charset="-122"/>
            </a:endParaRPr>
          </a:p>
          <a:p>
            <a:pPr>
              <a:lnSpc>
                <a:spcPts val="2000"/>
              </a:lnSpc>
              <a:buFont typeface="Wingdings" pitchFamily="2" charset="2"/>
              <a:buChar char="Ø"/>
            </a:pPr>
            <a:endParaRPr lang="zh-CN" altLang="en-US" sz="1600" dirty="0">
              <a:latin typeface="楷体" pitchFamily="49" charset="-122"/>
              <a:ea typeface="楷体" pitchFamily="49" charset="-122"/>
            </a:endParaRPr>
          </a:p>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机构设置和人员配备责任</a:t>
            </a:r>
            <a:r>
              <a:rPr lang="zh-CN" altLang="en-US" sz="1600" dirty="0">
                <a:latin typeface="楷体" pitchFamily="49" charset="-122"/>
                <a:ea typeface="楷体" pitchFamily="49" charset="-122"/>
              </a:rPr>
              <a:t>包括依法设置安全生产管理机构，配备安全生产管理人员；按规定委托和聘用注册安全工程师或者注册安全助理工程师为其提供安全管理服务。</a:t>
            </a:r>
            <a:endParaRPr lang="en-US" altLang="zh-CN" sz="1600" dirty="0">
              <a:latin typeface="楷体" pitchFamily="49" charset="-122"/>
              <a:ea typeface="楷体" pitchFamily="49" charset="-122"/>
            </a:endParaRPr>
          </a:p>
          <a:p>
            <a:pPr>
              <a:lnSpc>
                <a:spcPts val="2000"/>
              </a:lnSpc>
            </a:pPr>
            <a:endParaRPr lang="zh-CN" altLang="en-US" sz="1600" dirty="0">
              <a:latin typeface="楷体" pitchFamily="49" charset="-122"/>
              <a:ea typeface="楷体" pitchFamily="49" charset="-122"/>
            </a:endParaRPr>
          </a:p>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规章制度制定责任</a:t>
            </a:r>
            <a:r>
              <a:rPr lang="zh-CN" altLang="en-US" sz="1600" dirty="0">
                <a:latin typeface="楷体" pitchFamily="49" charset="-122"/>
                <a:ea typeface="楷体" pitchFamily="49" charset="-122"/>
              </a:rPr>
              <a:t>包括建立健全安全生产责任制和各项规章制度、操作规程。</a:t>
            </a:r>
            <a:endParaRPr lang="zh-CN" altLang="en-US" dirty="0">
              <a:latin typeface="微软雅黑" pitchFamily="34" charset="-122"/>
              <a:ea typeface="微软雅黑" pitchFamily="34" charset="-122"/>
            </a:endParaRPr>
          </a:p>
        </p:txBody>
      </p:sp>
      <p:pic>
        <p:nvPicPr>
          <p:cNvPr id="2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14758"/>
            <a:ext cx="2428860" cy="1428742"/>
          </a:xfrm>
          <a:prstGeom prst="rect">
            <a:avLst/>
          </a:prstGeom>
          <a:noFill/>
          <a:ln w="9525">
            <a:noFill/>
            <a:miter lim="800000"/>
            <a:headEnd/>
            <a:tailEnd/>
          </a:ln>
          <a:effectLst/>
        </p:spPr>
      </p:pic>
      <p:pic>
        <p:nvPicPr>
          <p:cNvPr id="6" name="图片 5"/>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1"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dirty="0">
              <a:latin typeface="微软雅黑" pitchFamily="34" charset="-122"/>
              <a:ea typeface="微软雅黑" pitchFamily="34" charset="-122"/>
            </a:endParaRPr>
          </a:p>
        </p:txBody>
      </p:sp>
      <p:sp>
        <p:nvSpPr>
          <p:cNvPr id="11" name="TextBox 10"/>
          <p:cNvSpPr txBox="1"/>
          <p:nvPr/>
        </p:nvSpPr>
        <p:spPr>
          <a:xfrm>
            <a:off x="3071834" y="4000510"/>
            <a:ext cx="5429256" cy="707886"/>
          </a:xfrm>
          <a:prstGeom prst="rect">
            <a:avLst/>
          </a:prstGeom>
          <a:noFill/>
        </p:spPr>
        <p:txBody>
          <a:bodyPr wrap="square" rtlCol="0">
            <a:spAutoFit/>
          </a:bodyPr>
          <a:lstStyle/>
          <a:p>
            <a:pPr algn="ctr"/>
            <a:r>
              <a:rPr lang="zh-CN" altLang="en-US" sz="4000" b="1" dirty="0">
                <a:solidFill>
                  <a:schemeClr val="bg1"/>
                </a:solidFill>
                <a:latin typeface="微软雅黑" pitchFamily="34" charset="-122"/>
                <a:ea typeface="微软雅黑" pitchFamily="34" charset="-122"/>
              </a:rPr>
              <a:t>企业安全生产主体责任</a:t>
            </a:r>
            <a:endParaRPr lang="zh-CN" altLang="en-US" sz="4000" b="1" dirty="0">
              <a:ln w="17780" cmpd="sng">
                <a:solidFill>
                  <a:schemeClr val="accent1">
                    <a:tint val="3000"/>
                  </a:schemeClr>
                </a:solidFill>
                <a:prstDash val="solid"/>
                <a:miter lim="800000"/>
              </a:ln>
              <a:solidFill>
                <a:schemeClr val="bg1"/>
              </a:solidFill>
              <a:effectLst>
                <a:outerShdw blurRad="55000" dist="50800" dir="5400000" algn="tl">
                  <a:srgbClr val="000000">
                    <a:alpha val="33000"/>
                  </a:srgbClr>
                </a:outerShdw>
              </a:effectLst>
              <a:latin typeface="微软雅黑" pitchFamily="34" charset="-122"/>
              <a:ea typeface="微软雅黑" pitchFamily="34" charset="-122"/>
            </a:endParaRPr>
          </a:p>
        </p:txBody>
      </p:sp>
      <p:sp>
        <p:nvSpPr>
          <p:cNvPr id="22" name="TextBox 21"/>
          <p:cNvSpPr txBox="1"/>
          <p:nvPr/>
        </p:nvSpPr>
        <p:spPr>
          <a:xfrm>
            <a:off x="285720" y="594730"/>
            <a:ext cx="8572560" cy="2657138"/>
          </a:xfrm>
          <a:prstGeom prst="rect">
            <a:avLst/>
          </a:prstGeom>
          <a:noFill/>
        </p:spPr>
        <p:txBody>
          <a:bodyPr wrap="square" rtlCol="0">
            <a:spAutoFit/>
          </a:bodyPr>
          <a:lstStyle/>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教育培训责任</a:t>
            </a:r>
            <a:r>
              <a:rPr lang="zh-CN" altLang="en-US" sz="1600" dirty="0">
                <a:latin typeface="楷体" pitchFamily="49" charset="-122"/>
                <a:ea typeface="楷体" pitchFamily="49" charset="-122"/>
              </a:rPr>
              <a:t>包括依法组织从业人员参加安全生产教育培训，取得相关上岗资格证书。</a:t>
            </a:r>
            <a:endParaRPr lang="en-US" altLang="zh-CN" sz="1600" dirty="0">
              <a:latin typeface="楷体" pitchFamily="49" charset="-122"/>
              <a:ea typeface="楷体" pitchFamily="49" charset="-122"/>
            </a:endParaRPr>
          </a:p>
          <a:p>
            <a:pPr>
              <a:lnSpc>
                <a:spcPts val="2000"/>
              </a:lnSpc>
              <a:buFont typeface="Wingdings" pitchFamily="2" charset="2"/>
              <a:buChar char="Ø"/>
            </a:pPr>
            <a:endParaRPr lang="zh-CN" altLang="en-US" sz="1600" dirty="0">
              <a:latin typeface="楷体" pitchFamily="49" charset="-122"/>
              <a:ea typeface="楷体" pitchFamily="49" charset="-122"/>
            </a:endParaRPr>
          </a:p>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安全管理责任</a:t>
            </a:r>
            <a:r>
              <a:rPr lang="zh-CN" altLang="en-US" sz="1600" dirty="0">
                <a:latin typeface="楷体" pitchFamily="49" charset="-122"/>
                <a:ea typeface="楷体" pitchFamily="49" charset="-122"/>
              </a:rPr>
              <a:t>包括依法加强安全生产管理；定期组织开展安全检查；依法取得安全生产许可；依法对重大危险源实施监控；及时消除事故隐患；开展安全生产宣传教育；统一协调管理承包、承租单位的安全生产工作。</a:t>
            </a:r>
            <a:endParaRPr lang="en-US" altLang="zh-CN" sz="1600" dirty="0">
              <a:latin typeface="楷体" pitchFamily="49" charset="-122"/>
              <a:ea typeface="楷体" pitchFamily="49" charset="-122"/>
            </a:endParaRPr>
          </a:p>
          <a:p>
            <a:pPr>
              <a:lnSpc>
                <a:spcPts val="2000"/>
              </a:lnSpc>
              <a:buFont typeface="Wingdings" pitchFamily="2" charset="2"/>
              <a:buChar char="Ø"/>
            </a:pPr>
            <a:endParaRPr lang="zh-CN" altLang="en-US" sz="1600" dirty="0">
              <a:latin typeface="楷体" pitchFamily="49" charset="-122"/>
              <a:ea typeface="楷体" pitchFamily="49" charset="-122"/>
            </a:endParaRPr>
          </a:p>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事故报告和应急救援的责任</a:t>
            </a:r>
            <a:r>
              <a:rPr lang="zh-CN" altLang="en-US" sz="1600" dirty="0">
                <a:latin typeface="楷体" pitchFamily="49" charset="-122"/>
                <a:ea typeface="楷体" pitchFamily="49" charset="-122"/>
              </a:rPr>
              <a:t>包括按规定报告生产安全事故；及时开展事故抢险救援；妥善处理事故善后工作。</a:t>
            </a:r>
            <a:endParaRPr lang="en-US" altLang="zh-CN" sz="1600" dirty="0">
              <a:latin typeface="楷体" pitchFamily="49" charset="-122"/>
              <a:ea typeface="楷体" pitchFamily="49" charset="-122"/>
            </a:endParaRPr>
          </a:p>
          <a:p>
            <a:pPr>
              <a:lnSpc>
                <a:spcPts val="2000"/>
              </a:lnSpc>
              <a:buFont typeface="Wingdings" pitchFamily="2" charset="2"/>
              <a:buChar char="Ø"/>
            </a:pPr>
            <a:endParaRPr lang="zh-CN" altLang="en-US" sz="1600" dirty="0">
              <a:latin typeface="楷体" pitchFamily="49" charset="-122"/>
              <a:ea typeface="楷体" pitchFamily="49" charset="-122"/>
            </a:endParaRPr>
          </a:p>
          <a:p>
            <a:pPr>
              <a:lnSpc>
                <a:spcPts val="2000"/>
              </a:lnSpc>
              <a:buFont typeface="Wingdings" pitchFamily="2" charset="2"/>
              <a:buChar char="Ø"/>
            </a:pPr>
            <a:r>
              <a:rPr lang="zh-CN" altLang="en-US" sz="2400" b="1" dirty="0">
                <a:solidFill>
                  <a:srgbClr val="B40000"/>
                </a:solidFill>
                <a:latin typeface="微软雅黑" pitchFamily="34" charset="-122"/>
                <a:ea typeface="微软雅黑" pitchFamily="34" charset="-122"/>
              </a:rPr>
              <a:t>法律、法规、规章规定的其他安全生产责任</a:t>
            </a:r>
            <a:endParaRPr lang="zh-CN" altLang="en-US" dirty="0">
              <a:latin typeface="微软雅黑" pitchFamily="34" charset="-122"/>
              <a:ea typeface="微软雅黑" pitchFamily="34" charset="-122"/>
            </a:endParaRP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anim calcmode="discrete" valueType="clr">
                                      <p:cBhvr override="childStyle">
                                        <p:cTn id="7"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
                                        </p:tgtEl>
                                        <p:attrNameLst>
                                          <p:attrName>fillcolor</p:attrName>
                                        </p:attrNameLst>
                                      </p:cBhvr>
                                      <p:tavLst>
                                        <p:tav tm="0">
                                          <p:val>
                                            <p:clrVal>
                                              <a:schemeClr val="accent2"/>
                                            </p:clrVal>
                                          </p:val>
                                        </p:tav>
                                        <p:tav tm="50000">
                                          <p:val>
                                            <p:clrVal>
                                              <a:schemeClr val="hlink"/>
                                            </p:clrVal>
                                          </p:val>
                                        </p:tav>
                                      </p:tavLst>
                                    </p:anim>
                                    <p:set>
                                      <p:cBhvr>
                                        <p:cTn id="9" dur="80"/>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DELL\Desktop\捕获.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 y="0"/>
            <a:ext cx="3286148" cy="5143500"/>
          </a:xfrm>
          <a:prstGeom prst="rect">
            <a:avLst/>
          </a:prstGeom>
          <a:noFill/>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586" y="0"/>
            <a:ext cx="5715008" cy="2857502"/>
          </a:xfrm>
          <a:prstGeom prst="rect">
            <a:avLst/>
          </a:prstGeom>
          <a:noFill/>
          <a:ln w="9525">
            <a:noFill/>
            <a:miter lim="800000"/>
            <a:headEnd/>
            <a:tailEnd/>
          </a:ln>
          <a:effectLst/>
        </p:spPr>
      </p:pic>
      <p:sp>
        <p:nvSpPr>
          <p:cNvPr id="6" name="TextBox 5"/>
          <p:cNvSpPr txBox="1"/>
          <p:nvPr/>
        </p:nvSpPr>
        <p:spPr>
          <a:xfrm>
            <a:off x="3491880" y="2571750"/>
            <a:ext cx="5286412" cy="2555380"/>
          </a:xfrm>
          <a:prstGeom prst="rect">
            <a:avLst/>
          </a:prstGeom>
          <a:noFill/>
        </p:spPr>
        <p:txBody>
          <a:bodyPr wrap="square" rtlCol="0">
            <a:spAutoFit/>
          </a:bodyPr>
          <a:lstStyle/>
          <a:p>
            <a:pPr algn="ctr">
              <a:lnSpc>
                <a:spcPct val="150000"/>
              </a:lnSpc>
            </a:pPr>
            <a:r>
              <a:rPr lang="zh-CN" altLang="en-US" sz="2800" b="1" dirty="0">
                <a:latin typeface="微软雅黑" pitchFamily="34" charset="-122"/>
                <a:ea typeface="微软雅黑" pitchFamily="34" charset="-122"/>
              </a:rPr>
              <a:t>企业主要负责人和安全管理人员  </a:t>
            </a:r>
            <a:r>
              <a:rPr lang="zh-CN" altLang="en-US" sz="5400" b="1" dirty="0">
                <a:solidFill>
                  <a:srgbClr val="6C0000"/>
                </a:solidFill>
                <a:effectLst>
                  <a:outerShdw blurRad="38100" dist="38100" dir="2700000" algn="tl">
                    <a:srgbClr val="000000">
                      <a:alpha val="43137"/>
                    </a:srgbClr>
                  </a:outerShdw>
                </a:effectLst>
                <a:latin typeface="微软雅黑" pitchFamily="34" charset="-122"/>
                <a:ea typeface="微软雅黑" pitchFamily="34" charset="-122"/>
              </a:rPr>
              <a:t>安全职责</a:t>
            </a:r>
            <a:endParaRPr lang="zh-CN" altLang="en-US" sz="5400" dirty="0">
              <a:solidFill>
                <a:srgbClr val="6C0000"/>
              </a:solidFill>
              <a:effectLst>
                <a:outerShdw blurRad="38100" dist="38100" dir="2700000" algn="tl">
                  <a:srgbClr val="000000">
                    <a:alpha val="43137"/>
                  </a:srgbClr>
                </a:outerShdw>
              </a:effectLst>
              <a:latin typeface="微软雅黑" pitchFamily="34" charset="-122"/>
              <a:ea typeface="微软雅黑" pitchFamily="34" charset="-122"/>
            </a:endParaRPr>
          </a:p>
          <a:p>
            <a:pPr>
              <a:lnSpc>
                <a:spcPct val="150000"/>
              </a:lnSpc>
            </a:pPr>
            <a:endParaRPr lang="zh-CN" altLang="en-US" sz="2800" dirty="0">
              <a:latin typeface="微软雅黑" pitchFamily="34" charset="-122"/>
              <a:ea typeface="微软雅黑"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05" y="298438"/>
            <a:ext cx="2286016" cy="3416320"/>
          </a:xfrm>
          <a:prstGeom prst="rect">
            <a:avLst/>
          </a:prstGeom>
          <a:noFill/>
        </p:spPr>
        <p:txBody>
          <a:bodyPr wrap="square" rtlCol="0">
            <a:spAutoFit/>
          </a:bodyPr>
          <a:lstStyle/>
          <a:p>
            <a:pPr>
              <a:lnSpc>
                <a:spcPct val="150000"/>
              </a:lnSpc>
            </a:pPr>
            <a:r>
              <a:rPr lang="en-US" altLang="zh-CN" sz="3600" b="1" dirty="0">
                <a:latin typeface="微软雅黑" pitchFamily="34" charset="-122"/>
                <a:ea typeface="微软雅黑" pitchFamily="34" charset="-122"/>
              </a:rPr>
              <a:t>2</a:t>
            </a:r>
          </a:p>
          <a:p>
            <a:pPr>
              <a:lnSpc>
                <a:spcPct val="150000"/>
              </a:lnSpc>
            </a:pPr>
            <a:r>
              <a:rPr lang="zh-CN" altLang="en-US" sz="3600" b="1" dirty="0">
                <a:latin typeface="微软雅黑" pitchFamily="34" charset="-122"/>
                <a:ea typeface="微软雅黑" pitchFamily="34" charset="-122"/>
              </a:rPr>
              <a:t>企业</a:t>
            </a:r>
            <a:endParaRPr lang="en-US" altLang="zh-CN" sz="3600" b="1" dirty="0">
              <a:latin typeface="微软雅黑" pitchFamily="34" charset="-122"/>
              <a:ea typeface="微软雅黑" pitchFamily="34" charset="-122"/>
            </a:endParaRPr>
          </a:p>
          <a:p>
            <a:pPr>
              <a:lnSpc>
                <a:spcPct val="150000"/>
              </a:lnSpc>
            </a:pPr>
            <a:r>
              <a:rPr lang="zh-CN" altLang="en-US" sz="3600" b="1" dirty="0">
                <a:latin typeface="微软雅黑" pitchFamily="34" charset="-122"/>
                <a:ea typeface="微软雅黑" pitchFamily="34" charset="-122"/>
              </a:rPr>
              <a:t>安全管理人员职责</a:t>
            </a:r>
          </a:p>
        </p:txBody>
      </p:sp>
      <p:sp>
        <p:nvSpPr>
          <p:cNvPr id="5" name="矩形 4"/>
          <p:cNvSpPr/>
          <p:nvPr/>
        </p:nvSpPr>
        <p:spPr>
          <a:xfrm>
            <a:off x="2428860" y="3714758"/>
            <a:ext cx="6715140" cy="14287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微软雅黑" pitchFamily="34" charset="-122"/>
                <a:ea typeface="微软雅黑" pitchFamily="34" charset="-122"/>
              </a:rPr>
              <a:t>企业负责人安全职责</a:t>
            </a:r>
          </a:p>
        </p:txBody>
      </p:sp>
      <p:sp>
        <p:nvSpPr>
          <p:cNvPr id="6" name="TextBox 5"/>
          <p:cNvSpPr txBox="1"/>
          <p:nvPr/>
        </p:nvSpPr>
        <p:spPr>
          <a:xfrm>
            <a:off x="2500298" y="357172"/>
            <a:ext cx="6357982" cy="4247317"/>
          </a:xfrm>
          <a:prstGeom prst="rect">
            <a:avLst/>
          </a:prstGeom>
          <a:noFill/>
        </p:spPr>
        <p:txBody>
          <a:bodyPr wrap="square" rtlCol="0">
            <a:spAutoFit/>
          </a:bodyPr>
          <a:lstStyle/>
          <a:p>
            <a:pPr>
              <a:lnSpc>
                <a:spcPct val="150000"/>
              </a:lnSpc>
              <a:buFont typeface="Wingdings" pitchFamily="2" charset="2"/>
              <a:buChar char="Ø"/>
            </a:pPr>
            <a:r>
              <a:rPr lang="zh-CN" altLang="en-US" sz="2000" b="1" dirty="0">
                <a:latin typeface="微软雅黑" pitchFamily="34" charset="-122"/>
                <a:ea typeface="微软雅黑" pitchFamily="34" charset="-122"/>
              </a:rPr>
              <a:t>建立责任制</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制定</a:t>
            </a:r>
            <a:r>
              <a:rPr lang="zh-CN" altLang="en-US" sz="2000" b="1" dirty="0">
                <a:solidFill>
                  <a:srgbClr val="6C0000"/>
                </a:solidFill>
                <a:latin typeface="微软雅黑" pitchFamily="34" charset="-122"/>
                <a:ea typeface="微软雅黑" pitchFamily="34" charset="-122"/>
              </a:rPr>
              <a:t>规章制度</a:t>
            </a:r>
            <a:r>
              <a:rPr lang="zh-CN" altLang="en-US" sz="2000" b="1" dirty="0">
                <a:latin typeface="微软雅黑" pitchFamily="34" charset="-122"/>
                <a:ea typeface="微软雅黑" pitchFamily="34" charset="-122"/>
              </a:rPr>
              <a:t>和</a:t>
            </a:r>
            <a:r>
              <a:rPr lang="zh-CN" altLang="en-US" sz="2000" b="1" dirty="0">
                <a:solidFill>
                  <a:srgbClr val="6C0000"/>
                </a:solidFill>
                <a:latin typeface="微软雅黑" pitchFamily="34" charset="-122"/>
                <a:ea typeface="微软雅黑" pitchFamily="34" charset="-122"/>
              </a:rPr>
              <a:t>操作规程</a:t>
            </a:r>
            <a:endParaRPr lang="en-US" altLang="zh-CN" sz="2000" b="1" dirty="0">
              <a:solidFill>
                <a:srgbClr val="6C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保证</a:t>
            </a:r>
            <a:r>
              <a:rPr lang="zh-CN" altLang="en-US" sz="2000" b="1" dirty="0">
                <a:solidFill>
                  <a:srgbClr val="6C0000"/>
                </a:solidFill>
                <a:latin typeface="微软雅黑" pitchFamily="34" charset="-122"/>
                <a:ea typeface="微软雅黑" pitchFamily="34" charset="-122"/>
              </a:rPr>
              <a:t>安全投入</a:t>
            </a:r>
            <a:endParaRPr lang="en-US" altLang="zh-CN" sz="2000" b="1" dirty="0">
              <a:solidFill>
                <a:srgbClr val="6C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督促、</a:t>
            </a:r>
            <a:r>
              <a:rPr lang="zh-CN" altLang="en-US" sz="2000" b="1" dirty="0">
                <a:solidFill>
                  <a:srgbClr val="6C0000"/>
                </a:solidFill>
                <a:latin typeface="微软雅黑" pitchFamily="34" charset="-122"/>
                <a:ea typeface="微软雅黑" pitchFamily="34" charset="-122"/>
              </a:rPr>
              <a:t>检查安全</a:t>
            </a:r>
            <a:r>
              <a:rPr lang="zh-CN" altLang="en-US" sz="2000" b="1" dirty="0">
                <a:latin typeface="微软雅黑" pitchFamily="34" charset="-122"/>
                <a:ea typeface="微软雅黑" pitchFamily="34" charset="-122"/>
              </a:rPr>
              <a:t>工作，</a:t>
            </a:r>
            <a:r>
              <a:rPr lang="zh-CN" altLang="en-US" sz="2000" b="1" dirty="0">
                <a:solidFill>
                  <a:srgbClr val="6C0000"/>
                </a:solidFill>
                <a:latin typeface="微软雅黑" pitchFamily="34" charset="-122"/>
                <a:ea typeface="微软雅黑" pitchFamily="34" charset="-122"/>
              </a:rPr>
              <a:t>消除事故隐患</a:t>
            </a:r>
            <a:endParaRPr lang="en-US" altLang="zh-CN" sz="2000" b="1" dirty="0">
              <a:solidFill>
                <a:srgbClr val="6C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制定事故</a:t>
            </a:r>
            <a:r>
              <a:rPr lang="zh-CN" altLang="en-US" sz="2000" b="1" dirty="0">
                <a:solidFill>
                  <a:srgbClr val="6C0000"/>
                </a:solidFill>
                <a:latin typeface="微软雅黑" pitchFamily="34" charset="-122"/>
                <a:ea typeface="微软雅黑" pitchFamily="34" charset="-122"/>
              </a:rPr>
              <a:t>应急救援预案</a:t>
            </a:r>
            <a:r>
              <a:rPr lang="zh-CN" altLang="en-US" sz="2000" b="1" dirty="0">
                <a:latin typeface="微软雅黑" pitchFamily="34" charset="-122"/>
                <a:ea typeface="微软雅黑" pitchFamily="34" charset="-122"/>
              </a:rPr>
              <a:t>，并实施这些预案</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r>
              <a:rPr lang="zh-CN" altLang="en-US" sz="2000" b="1" dirty="0">
                <a:solidFill>
                  <a:srgbClr val="6C0000"/>
                </a:solidFill>
                <a:latin typeface="微软雅黑" pitchFamily="34" charset="-122"/>
                <a:ea typeface="微软雅黑" pitchFamily="34" charset="-122"/>
              </a:rPr>
              <a:t>报告事故</a:t>
            </a:r>
            <a:endParaRPr lang="en-US" altLang="zh-CN" sz="2000" b="1" dirty="0">
              <a:solidFill>
                <a:srgbClr val="6C0000"/>
              </a:solidFill>
              <a:latin typeface="微软雅黑" pitchFamily="34" charset="-122"/>
              <a:ea typeface="微软雅黑" pitchFamily="34" charset="-122"/>
            </a:endParaRPr>
          </a:p>
          <a:p>
            <a:pPr>
              <a:lnSpc>
                <a:spcPct val="150000"/>
              </a:lnSpc>
              <a:buFont typeface="Wingdings" pitchFamily="2" charset="2"/>
              <a:buChar char="Ø"/>
            </a:pPr>
            <a:r>
              <a:rPr lang="zh-CN" altLang="en-US" sz="2000" b="1" dirty="0">
                <a:latin typeface="微软雅黑" pitchFamily="34" charset="-122"/>
                <a:ea typeface="微软雅黑" pitchFamily="34" charset="-122"/>
              </a:rPr>
              <a:t>制定</a:t>
            </a:r>
            <a:r>
              <a:rPr lang="zh-CN" altLang="en-US" sz="2000" b="1" dirty="0">
                <a:solidFill>
                  <a:srgbClr val="6C0000"/>
                </a:solidFill>
                <a:latin typeface="微软雅黑" pitchFamily="34" charset="-122"/>
                <a:ea typeface="微软雅黑" pitchFamily="34" charset="-122"/>
              </a:rPr>
              <a:t>安全教育和培训</a:t>
            </a:r>
            <a:r>
              <a:rPr lang="zh-CN" altLang="en-US" sz="2000" b="1" dirty="0">
                <a:latin typeface="微软雅黑" pitchFamily="34" charset="-122"/>
                <a:ea typeface="微软雅黑" pitchFamily="34" charset="-122"/>
              </a:rPr>
              <a:t>计划，并实施这些计划</a:t>
            </a:r>
            <a:endParaRPr lang="en-US" altLang="zh-CN" sz="2000" b="1" dirty="0">
              <a:latin typeface="微软雅黑" pitchFamily="34" charset="-122"/>
              <a:ea typeface="微软雅黑" pitchFamily="34" charset="-122"/>
            </a:endParaRPr>
          </a:p>
          <a:p>
            <a:pPr>
              <a:lnSpc>
                <a:spcPct val="150000"/>
              </a:lnSpc>
              <a:buFont typeface="Wingdings" pitchFamily="2" charset="2"/>
              <a:buChar char="Ø"/>
            </a:pPr>
            <a:endParaRPr lang="zh-CN" altLang="en-US" sz="2000" b="1" dirty="0">
              <a:solidFill>
                <a:srgbClr val="6C0000"/>
              </a:solidFill>
              <a:latin typeface="微软雅黑" pitchFamily="34" charset="-122"/>
              <a:ea typeface="微软雅黑" pitchFamily="34" charset="-122"/>
            </a:endParaRPr>
          </a:p>
          <a:p>
            <a:pPr>
              <a:lnSpc>
                <a:spcPct val="150000"/>
              </a:lnSpc>
            </a:pPr>
            <a:endParaRPr lang="zh-CN" altLang="en-US" sz="2000" b="1" dirty="0">
              <a:latin typeface="微软雅黑" pitchFamily="34" charset="-122"/>
              <a:ea typeface="微软雅黑" pitchFamily="34" charset="-122"/>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43" y="3714758"/>
            <a:ext cx="2438704" cy="14287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3616</Words>
  <Application>Microsoft Office PowerPoint</Application>
  <PresentationFormat>全屏显示(16:9)</PresentationFormat>
  <Paragraphs>392</Paragraphs>
  <Slides>59</Slides>
  <Notes>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59</vt:i4>
      </vt:variant>
    </vt:vector>
  </HeadingPairs>
  <TitlesOfParts>
    <vt:vector size="76" baseType="lpstr">
      <vt:lpstr>CommercialScript BT</vt:lpstr>
      <vt:lpstr>方正硬笔楷书繁体</vt:lpstr>
      <vt:lpstr>方正硬笔楷书简体</vt:lpstr>
      <vt:lpstr>方正硬笔行书简体</vt:lpstr>
      <vt:lpstr>方正综艺简体</vt:lpstr>
      <vt:lpstr>楷体</vt:lpstr>
      <vt:lpstr>宋体</vt:lpstr>
      <vt:lpstr>微软雅黑</vt:lpstr>
      <vt:lpstr>Arial</vt:lpstr>
      <vt:lpstr>Arial Black</vt:lpstr>
      <vt:lpstr>Arial Narrow</vt:lpstr>
      <vt:lpstr>Calibri</vt:lpstr>
      <vt:lpstr>Open Sans</vt:lpstr>
      <vt:lpstr>Tempus Sans ITC</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dc:creator>
  <cp:lastModifiedBy>MI</cp:lastModifiedBy>
  <cp:revision>8</cp:revision>
  <dcterms:created xsi:type="dcterms:W3CDTF">2016-04-28T01:24:39Z</dcterms:created>
  <dcterms:modified xsi:type="dcterms:W3CDTF">2022-02-27T12:09:57Z</dcterms:modified>
</cp:coreProperties>
</file>