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ags/tag6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680" r:id="rId3"/>
    <p:sldId id="681" r:id="rId4"/>
    <p:sldId id="527" r:id="rId5"/>
    <p:sldId id="740" r:id="rId6"/>
    <p:sldId id="766" r:id="rId7"/>
    <p:sldId id="767" r:id="rId8"/>
    <p:sldId id="735" r:id="rId9"/>
    <p:sldId id="741" r:id="rId10"/>
    <p:sldId id="742" r:id="rId11"/>
    <p:sldId id="764" r:id="rId12"/>
    <p:sldId id="765" r:id="rId13"/>
    <p:sldId id="754" r:id="rId14"/>
    <p:sldId id="736" r:id="rId15"/>
    <p:sldId id="743" r:id="rId16"/>
    <p:sldId id="763" r:id="rId17"/>
    <p:sldId id="744" r:id="rId18"/>
    <p:sldId id="737" r:id="rId19"/>
    <p:sldId id="745" r:id="rId20"/>
    <p:sldId id="768" r:id="rId21"/>
    <p:sldId id="769" r:id="rId22"/>
    <p:sldId id="770" r:id="rId23"/>
    <p:sldId id="771" r:id="rId24"/>
    <p:sldId id="772" r:id="rId25"/>
    <p:sldId id="738" r:id="rId26"/>
    <p:sldId id="747" r:id="rId27"/>
    <p:sldId id="748" r:id="rId28"/>
    <p:sldId id="749" r:id="rId29"/>
    <p:sldId id="750" r:id="rId30"/>
    <p:sldId id="773" r:id="rId31"/>
  </p:sldIdLst>
  <p:sldSz cx="12196763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BA241C"/>
    <a:srgbClr val="F1F1F1"/>
    <a:srgbClr val="F8F8F8"/>
    <a:srgbClr val="AF2019"/>
    <a:srgbClr val="BB231B"/>
    <a:srgbClr val="C2241C"/>
    <a:srgbClr val="DF2E25"/>
    <a:srgbClr val="FFB13F"/>
    <a:srgbClr val="EA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49635" autoAdjust="0"/>
  </p:normalViewPr>
  <p:slideViewPr>
    <p:cSldViewPr snapToObjects="1">
      <p:cViewPr varScale="1">
        <p:scale>
          <a:sx n="102" d="100"/>
          <a:sy n="102" d="100"/>
        </p:scale>
        <p:origin x="69" y="21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776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2022/1/25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免费资料关注公众号:安全生产管理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E1689F0-D8FB-450F-A36F-553F26501FE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16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46650" y="2565400"/>
            <a:ext cx="6334125" cy="8636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8238" y="3644900"/>
            <a:ext cx="6335712" cy="6477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9237" y="914400"/>
            <a:ext cx="9802773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9237" y="3560400"/>
            <a:ext cx="9802773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4130" y="5445125"/>
            <a:ext cx="706755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622" y="608400"/>
            <a:ext cx="1097319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622" y="1490400"/>
            <a:ext cx="10973199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1526" y="3848400"/>
            <a:ext cx="7771632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1526" y="4615200"/>
            <a:ext cx="7771632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622" y="608400"/>
            <a:ext cx="1097319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622" y="1501200"/>
            <a:ext cx="5178687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3938" y="1501200"/>
            <a:ext cx="5178687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622" y="608400"/>
            <a:ext cx="1097319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622" y="1429200"/>
            <a:ext cx="534434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622" y="1854000"/>
            <a:ext cx="534434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8023" y="1421729"/>
            <a:ext cx="534434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8023" y="1854000"/>
            <a:ext cx="534434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622" y="608400"/>
            <a:ext cx="10973199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7865" y="0"/>
            <a:ext cx="1080897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622" y="1555200"/>
            <a:ext cx="523498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2715" y="1555200"/>
            <a:ext cx="5229106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2022/1/25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8531" y="914400"/>
            <a:ext cx="1044381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733" y="914400"/>
            <a:ext cx="9172543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7865" y="0"/>
            <a:ext cx="10808970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622" y="774000"/>
            <a:ext cx="10976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9237" y="2484000"/>
            <a:ext cx="9802773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9237" y="3560400"/>
            <a:ext cx="9802773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622" y="608400"/>
            <a:ext cx="10973199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622" y="1490400"/>
            <a:ext cx="10973199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223" y="6314400"/>
            <a:ext cx="270098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7501" y="6314400"/>
            <a:ext cx="396144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80837" y="6314400"/>
            <a:ext cx="270098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6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7742" y="2687478"/>
            <a:ext cx="11521278" cy="9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7200" b="1" dirty="0">
                <a:solidFill>
                  <a:schemeClr val="tx2"/>
                </a:solidFill>
                <a:latin typeface="+mj-ea"/>
              </a:rPr>
              <a:t>安全生产工作思路汇报</a:t>
            </a:r>
            <a:endParaRPr lang="zh-CN" altLang="zh-CN" sz="7200" b="1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955241" y="3779069"/>
            <a:ext cx="208631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4572" y="3779069"/>
            <a:ext cx="1826675" cy="39878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202X/X/X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4364732" y="2200215"/>
            <a:ext cx="7829912" cy="128808"/>
          </a:xfrm>
          <a:custGeom>
            <a:avLst/>
            <a:gdLst>
              <a:gd name="T0" fmla="*/ 98 w 10272"/>
              <a:gd name="T1" fmla="*/ 154 h 154"/>
              <a:gd name="T2" fmla="*/ 0 w 10272"/>
              <a:gd name="T3" fmla="*/ 0 h 154"/>
              <a:gd name="T4" fmla="*/ 10272 w 10272"/>
              <a:gd name="T5" fmla="*/ 0 h 154"/>
              <a:gd name="T6" fmla="*/ 10272 w 10272"/>
              <a:gd name="T7" fmla="*/ 154 h 154"/>
              <a:gd name="T8" fmla="*/ 98 w 10272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2" h="154">
                <a:moveTo>
                  <a:pt x="98" y="154"/>
                </a:moveTo>
                <a:lnTo>
                  <a:pt x="0" y="0"/>
                </a:lnTo>
                <a:lnTo>
                  <a:pt x="10272" y="0"/>
                </a:lnTo>
                <a:lnTo>
                  <a:pt x="10272" y="154"/>
                </a:lnTo>
                <a:lnTo>
                  <a:pt x="98" y="1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/>
          <p:nvPr/>
        </p:nvSpPr>
        <p:spPr bwMode="auto">
          <a:xfrm>
            <a:off x="-1" y="2060848"/>
            <a:ext cx="4362621" cy="268175"/>
          </a:xfrm>
          <a:custGeom>
            <a:avLst/>
            <a:gdLst>
              <a:gd name="T0" fmla="*/ 5515 w 5725"/>
              <a:gd name="T1" fmla="*/ 0 h 322"/>
              <a:gd name="T2" fmla="*/ 5725 w 5725"/>
              <a:gd name="T3" fmla="*/ 322 h 322"/>
              <a:gd name="T4" fmla="*/ 0 w 5725"/>
              <a:gd name="T5" fmla="*/ 322 h 322"/>
              <a:gd name="T6" fmla="*/ 0 w 5725"/>
              <a:gd name="T7" fmla="*/ 0 h 322"/>
              <a:gd name="T8" fmla="*/ 5515 w 5725"/>
              <a:gd name="T9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5" h="322">
                <a:moveTo>
                  <a:pt x="5515" y="0"/>
                </a:moveTo>
                <a:lnTo>
                  <a:pt x="5725" y="322"/>
                </a:lnTo>
                <a:lnTo>
                  <a:pt x="0" y="322"/>
                </a:lnTo>
                <a:lnTo>
                  <a:pt x="0" y="0"/>
                </a:lnTo>
                <a:lnTo>
                  <a:pt x="5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Two Steps From Hell - Victory(短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08386" y="-637092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02">
        <p:blinds dir="vert"/>
      </p:transition>
    </mc:Choice>
    <mc:Fallback xmlns="">
      <p:transition spd="slow" advTm="610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1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6" grpId="0" animBg="1"/>
      <p:bldP spid="17" grpId="0" bldLvl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291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2.3  </a:t>
            </a:r>
            <a:r>
              <a:rPr lang="zh-CN" altLang="en-US" dirty="0"/>
              <a:t>落实安全领导责任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69211" y="1206111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坚持党政同责、一岗双责、失职追责，及时调整充实各级安全生产委员会，明确领导班子责任分工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55"/>
          <a:stretch>
            <a:fillRect/>
          </a:stretch>
        </p:blipFill>
        <p:spPr>
          <a:xfrm>
            <a:off x="624082" y="1563336"/>
            <a:ext cx="4141191" cy="449015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369211" y="5226348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各级领导干部要率先垂范，针对分管范围工作超前谋划部署，对重点工作要主动出击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，</a:t>
            </a: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做到全程跟进、全程负责、一抓到底。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69211" y="2638345"/>
            <a:ext cx="512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严格落实管行业必须管安全、管业务必须管安全、管生产经营必须管安全</a:t>
            </a:r>
            <a:r>
              <a:rPr lang="en-US" altLang="zh-CN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三个必须</a:t>
            </a:r>
            <a:r>
              <a:rPr lang="en-US" altLang="zh-CN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6369211" y="3927759"/>
            <a:ext cx="5129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严格执行安全例会制度、领导现场带班制度、重大事项即时报告制度和问题通报警示制度，确保安全生产责任理解到位、落实到位、考核到位。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128348" y="5113338"/>
            <a:ext cx="1177925" cy="1149350"/>
            <a:chOff x="5128348" y="5113338"/>
            <a:chExt cx="1177925" cy="1149350"/>
          </a:xfrm>
        </p:grpSpPr>
        <p:sp>
          <p:nvSpPr>
            <p:cNvPr id="9" name="Freeform 5"/>
            <p:cNvSpPr/>
            <p:nvPr/>
          </p:nvSpPr>
          <p:spPr bwMode="auto">
            <a:xfrm>
              <a:off x="5128348" y="5113338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160098" y="5145088"/>
              <a:ext cx="1116013" cy="1087438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28348" y="3778250"/>
            <a:ext cx="1177925" cy="1149350"/>
            <a:chOff x="5128348" y="3778250"/>
            <a:chExt cx="1177925" cy="1149350"/>
          </a:xfrm>
        </p:grpSpPr>
        <p:sp>
          <p:nvSpPr>
            <p:cNvPr id="19" name="Freeform 7"/>
            <p:cNvSpPr/>
            <p:nvPr/>
          </p:nvSpPr>
          <p:spPr bwMode="auto">
            <a:xfrm>
              <a:off x="5128348" y="377825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9 h 1610"/>
                <a:gd name="T6" fmla="*/ 1610 w 1610"/>
                <a:gd name="T7" fmla="*/ 1482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2 h 1610"/>
                <a:gd name="T14" fmla="*/ 0 w 1610"/>
                <a:gd name="T15" fmla="*/ 129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9"/>
                  </a:cubicBezTo>
                  <a:lnTo>
                    <a:pt x="1610" y="1482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2"/>
                  </a:cubicBezTo>
                  <a:lnTo>
                    <a:pt x="0" y="129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5160098" y="380841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77623" y="4805363"/>
            <a:ext cx="63500" cy="433387"/>
            <a:chOff x="5677623" y="4805363"/>
            <a:chExt cx="63500" cy="433387"/>
          </a:xfrm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5677623" y="480536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5677623" y="5178425"/>
              <a:ext cx="63500" cy="60325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5693498" y="4826000"/>
              <a:ext cx="28575" cy="393700"/>
            </a:xfrm>
            <a:custGeom>
              <a:avLst/>
              <a:gdLst>
                <a:gd name="T0" fmla="*/ 37 w 37"/>
                <a:gd name="T1" fmla="*/ 26 h 550"/>
                <a:gd name="T2" fmla="*/ 37 w 37"/>
                <a:gd name="T3" fmla="*/ 524 h 550"/>
                <a:gd name="T4" fmla="*/ 0 w 37"/>
                <a:gd name="T5" fmla="*/ 524 h 550"/>
                <a:gd name="T6" fmla="*/ 0 w 37"/>
                <a:gd name="T7" fmla="*/ 26 h 550"/>
                <a:gd name="T8" fmla="*/ 37 w 37"/>
                <a:gd name="T9" fmla="*/ 26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0">
                  <a:moveTo>
                    <a:pt x="37" y="26"/>
                  </a:moveTo>
                  <a:cubicBezTo>
                    <a:pt x="37" y="192"/>
                    <a:pt x="37" y="358"/>
                    <a:pt x="37" y="524"/>
                  </a:cubicBezTo>
                  <a:cubicBezTo>
                    <a:pt x="36" y="550"/>
                    <a:pt x="1" y="550"/>
                    <a:pt x="0" y="524"/>
                  </a:cubicBezTo>
                  <a:cubicBezTo>
                    <a:pt x="0" y="358"/>
                    <a:pt x="0" y="192"/>
                    <a:pt x="0" y="26"/>
                  </a:cubicBezTo>
                  <a:cubicBezTo>
                    <a:pt x="1" y="0"/>
                    <a:pt x="36" y="1"/>
                    <a:pt x="37" y="26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28348" y="2436813"/>
            <a:ext cx="1177925" cy="1149350"/>
            <a:chOff x="5128348" y="2436813"/>
            <a:chExt cx="1177925" cy="1149350"/>
          </a:xfrm>
        </p:grpSpPr>
        <p:sp>
          <p:nvSpPr>
            <p:cNvPr id="28" name="Freeform 12"/>
            <p:cNvSpPr/>
            <p:nvPr/>
          </p:nvSpPr>
          <p:spPr bwMode="auto">
            <a:xfrm>
              <a:off x="5128348" y="2436813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5160098" y="2466975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77623" y="3463925"/>
            <a:ext cx="63500" cy="433388"/>
            <a:chOff x="5677623" y="3463925"/>
            <a:chExt cx="63500" cy="433388"/>
          </a:xfrm>
        </p:grpSpPr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5677623" y="3463925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5677623" y="3835400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5693498" y="3484563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28348" y="1092200"/>
            <a:ext cx="1177925" cy="1149350"/>
            <a:chOff x="5128348" y="1092200"/>
            <a:chExt cx="1177925" cy="1149350"/>
          </a:xfrm>
        </p:grpSpPr>
        <p:sp>
          <p:nvSpPr>
            <p:cNvPr id="33" name="Freeform 17"/>
            <p:cNvSpPr/>
            <p:nvPr/>
          </p:nvSpPr>
          <p:spPr bwMode="auto">
            <a:xfrm>
              <a:off x="5128348" y="1092200"/>
              <a:ext cx="1177925" cy="1149350"/>
            </a:xfrm>
            <a:custGeom>
              <a:avLst/>
              <a:gdLst>
                <a:gd name="T0" fmla="*/ 128 w 1610"/>
                <a:gd name="T1" fmla="*/ 0 h 1610"/>
                <a:gd name="T2" fmla="*/ 1481 w 1610"/>
                <a:gd name="T3" fmla="*/ 0 h 1610"/>
                <a:gd name="T4" fmla="*/ 1610 w 1610"/>
                <a:gd name="T5" fmla="*/ 128 h 1610"/>
                <a:gd name="T6" fmla="*/ 1610 w 1610"/>
                <a:gd name="T7" fmla="*/ 1481 h 1610"/>
                <a:gd name="T8" fmla="*/ 1481 w 1610"/>
                <a:gd name="T9" fmla="*/ 1610 h 1610"/>
                <a:gd name="T10" fmla="*/ 128 w 1610"/>
                <a:gd name="T11" fmla="*/ 1610 h 1610"/>
                <a:gd name="T12" fmla="*/ 0 w 1610"/>
                <a:gd name="T13" fmla="*/ 1481 h 1610"/>
                <a:gd name="T14" fmla="*/ 0 w 1610"/>
                <a:gd name="T15" fmla="*/ 128 h 1610"/>
                <a:gd name="T16" fmla="*/ 128 w 1610"/>
                <a:gd name="T17" fmla="*/ 0 h 1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0" h="1610">
                  <a:moveTo>
                    <a:pt x="128" y="0"/>
                  </a:moveTo>
                  <a:lnTo>
                    <a:pt x="1481" y="0"/>
                  </a:lnTo>
                  <a:cubicBezTo>
                    <a:pt x="1552" y="0"/>
                    <a:pt x="1610" y="58"/>
                    <a:pt x="1610" y="128"/>
                  </a:cubicBezTo>
                  <a:lnTo>
                    <a:pt x="1610" y="1481"/>
                  </a:lnTo>
                  <a:cubicBezTo>
                    <a:pt x="1610" y="1552"/>
                    <a:pt x="1552" y="1610"/>
                    <a:pt x="1481" y="1610"/>
                  </a:cubicBezTo>
                  <a:lnTo>
                    <a:pt x="128" y="1610"/>
                  </a:lnTo>
                  <a:cubicBezTo>
                    <a:pt x="58" y="1610"/>
                    <a:pt x="0" y="1552"/>
                    <a:pt x="0" y="1481"/>
                  </a:cubicBezTo>
                  <a:lnTo>
                    <a:pt x="0" y="128"/>
                  </a:lnTo>
                  <a:cubicBezTo>
                    <a:pt x="0" y="58"/>
                    <a:pt x="58" y="0"/>
                    <a:pt x="128" y="0"/>
                  </a:cubicBezTo>
                  <a:close/>
                </a:path>
              </a:pathLst>
            </a:cu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5160098" y="1122363"/>
              <a:ext cx="1116013" cy="1089025"/>
            </a:xfrm>
            <a:custGeom>
              <a:avLst/>
              <a:gdLst>
                <a:gd name="T0" fmla="*/ 100 w 1524"/>
                <a:gd name="T1" fmla="*/ 0 h 1524"/>
                <a:gd name="T2" fmla="*/ 1424 w 1524"/>
                <a:gd name="T3" fmla="*/ 0 h 1524"/>
                <a:gd name="T4" fmla="*/ 1524 w 1524"/>
                <a:gd name="T5" fmla="*/ 100 h 1524"/>
                <a:gd name="T6" fmla="*/ 1524 w 1524"/>
                <a:gd name="T7" fmla="*/ 1424 h 1524"/>
                <a:gd name="T8" fmla="*/ 1424 w 1524"/>
                <a:gd name="T9" fmla="*/ 1524 h 1524"/>
                <a:gd name="T10" fmla="*/ 100 w 1524"/>
                <a:gd name="T11" fmla="*/ 1524 h 1524"/>
                <a:gd name="T12" fmla="*/ 0 w 1524"/>
                <a:gd name="T13" fmla="*/ 1424 h 1524"/>
                <a:gd name="T14" fmla="*/ 0 w 1524"/>
                <a:gd name="T15" fmla="*/ 100 h 1524"/>
                <a:gd name="T16" fmla="*/ 100 w 1524"/>
                <a:gd name="T17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4" h="1524">
                  <a:moveTo>
                    <a:pt x="100" y="0"/>
                  </a:moveTo>
                  <a:lnTo>
                    <a:pt x="1424" y="0"/>
                  </a:lnTo>
                  <a:cubicBezTo>
                    <a:pt x="1479" y="0"/>
                    <a:pt x="1524" y="45"/>
                    <a:pt x="1524" y="100"/>
                  </a:cubicBezTo>
                  <a:lnTo>
                    <a:pt x="1524" y="1424"/>
                  </a:lnTo>
                  <a:cubicBezTo>
                    <a:pt x="1524" y="1479"/>
                    <a:pt x="1479" y="1524"/>
                    <a:pt x="1424" y="1524"/>
                  </a:cubicBezTo>
                  <a:lnTo>
                    <a:pt x="100" y="1524"/>
                  </a:lnTo>
                  <a:cubicBezTo>
                    <a:pt x="45" y="1524"/>
                    <a:pt x="0" y="1479"/>
                    <a:pt x="0" y="1424"/>
                  </a:cubicBezTo>
                  <a:lnTo>
                    <a:pt x="0" y="100"/>
                  </a:lnTo>
                  <a:cubicBezTo>
                    <a:pt x="0" y="45"/>
                    <a:pt x="45" y="0"/>
                    <a:pt x="100" y="0"/>
                  </a:cubicBezTo>
                  <a:close/>
                </a:path>
              </a:pathLst>
            </a:custGeom>
            <a:noFill/>
            <a:ln w="6350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77623" y="2119313"/>
            <a:ext cx="63500" cy="433388"/>
            <a:chOff x="5677623" y="2119313"/>
            <a:chExt cx="63500" cy="433388"/>
          </a:xfrm>
        </p:grpSpPr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5677623" y="2119313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20"/>
            <p:cNvSpPr>
              <a:spLocks noChangeArrowheads="1"/>
            </p:cNvSpPr>
            <p:nvPr/>
          </p:nvSpPr>
          <p:spPr bwMode="auto">
            <a:xfrm>
              <a:off x="5677623" y="2490788"/>
              <a:ext cx="63500" cy="61913"/>
            </a:xfrm>
            <a:prstGeom prst="ellipse">
              <a:avLst/>
            </a:prstGeom>
            <a:solidFill>
              <a:srgbClr val="231915"/>
            </a:solidFill>
            <a:ln w="1428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5693498" y="2139950"/>
              <a:ext cx="28575" cy="393700"/>
            </a:xfrm>
            <a:custGeom>
              <a:avLst/>
              <a:gdLst>
                <a:gd name="T0" fmla="*/ 37 w 37"/>
                <a:gd name="T1" fmla="*/ 27 h 551"/>
                <a:gd name="T2" fmla="*/ 37 w 37"/>
                <a:gd name="T3" fmla="*/ 525 h 551"/>
                <a:gd name="T4" fmla="*/ 0 w 37"/>
                <a:gd name="T5" fmla="*/ 525 h 551"/>
                <a:gd name="T6" fmla="*/ 0 w 37"/>
                <a:gd name="T7" fmla="*/ 27 h 551"/>
                <a:gd name="T8" fmla="*/ 37 w 37"/>
                <a:gd name="T9" fmla="*/ 2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51">
                  <a:moveTo>
                    <a:pt x="37" y="27"/>
                  </a:moveTo>
                  <a:cubicBezTo>
                    <a:pt x="37" y="193"/>
                    <a:pt x="37" y="359"/>
                    <a:pt x="37" y="525"/>
                  </a:cubicBezTo>
                  <a:cubicBezTo>
                    <a:pt x="36" y="550"/>
                    <a:pt x="1" y="551"/>
                    <a:pt x="0" y="525"/>
                  </a:cubicBezTo>
                  <a:cubicBezTo>
                    <a:pt x="0" y="359"/>
                    <a:pt x="0" y="193"/>
                    <a:pt x="0" y="27"/>
                  </a:cubicBezTo>
                  <a:cubicBezTo>
                    <a:pt x="1" y="0"/>
                    <a:pt x="36" y="1"/>
                    <a:pt x="37" y="27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253198" y="116520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ea"/>
                <a:ea typeface="+mn-ea"/>
              </a:rPr>
              <a:t>一岗双责</a:t>
            </a:r>
            <a:endParaRPr lang="zh-CN" altLang="en-US" sz="28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53198" y="2509818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ea"/>
                <a:ea typeface="+mn-ea"/>
              </a:rPr>
              <a:t>三个必须</a:t>
            </a:r>
          </a:p>
        </p:txBody>
      </p:sp>
      <p:sp>
        <p:nvSpPr>
          <p:cNvPr id="16" name="矩形 15"/>
          <p:cNvSpPr/>
          <p:nvPr/>
        </p:nvSpPr>
        <p:spPr>
          <a:xfrm>
            <a:off x="5253198" y="3871893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+mn-ea"/>
                <a:ea typeface="+mn-ea"/>
              </a:rPr>
              <a:t>落实到位</a:t>
            </a:r>
          </a:p>
        </p:txBody>
      </p:sp>
      <p:sp>
        <p:nvSpPr>
          <p:cNvPr id="17" name="矩形 16"/>
          <p:cNvSpPr/>
          <p:nvPr/>
        </p:nvSpPr>
        <p:spPr>
          <a:xfrm>
            <a:off x="5253198" y="5206516"/>
            <a:ext cx="9758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spAutoFit/>
          </a:bodyPr>
          <a:lstStyle/>
          <a:p>
            <a:r>
              <a:rPr lang="zh-CN" altLang="zh-CN" sz="2800" b="1" dirty="0">
                <a:solidFill>
                  <a:schemeClr val="accent1"/>
                </a:solidFill>
                <a:latin typeface="+mn-ea"/>
                <a:ea typeface="+mn-ea"/>
              </a:rPr>
              <a:t>率先垂范</a:t>
            </a:r>
            <a:endParaRPr lang="zh-CN" altLang="en-US" sz="28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1016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62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12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62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12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4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4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4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40"/>
                            </p:stCondLst>
                            <p:childTnLst>
                              <p:par>
                                <p:cTn id="10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46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2" grpId="0"/>
      <p:bldP spid="13" grpId="0"/>
      <p:bldP spid="15" grpId="0"/>
      <p:bldP spid="4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2.4  </a:t>
            </a:r>
            <a:r>
              <a:rPr lang="zh-CN" altLang="en-US" dirty="0"/>
              <a:t>加强安全诚信建设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643898" y="2973388"/>
            <a:ext cx="20779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7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7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4980979" y="2973388"/>
            <a:ext cx="2076056" cy="1519238"/>
          </a:xfrm>
          <a:custGeom>
            <a:avLst/>
            <a:gdLst>
              <a:gd name="T0" fmla="*/ 1407 w 2453"/>
              <a:gd name="T1" fmla="*/ 175 h 2140"/>
              <a:gd name="T2" fmla="*/ 1886 w 2453"/>
              <a:gd name="T3" fmla="*/ 1005 h 2140"/>
              <a:gd name="T4" fmla="*/ 2364 w 2453"/>
              <a:gd name="T5" fmla="*/ 1832 h 2140"/>
              <a:gd name="T6" fmla="*/ 2188 w 2453"/>
              <a:gd name="T7" fmla="*/ 2140 h 2140"/>
              <a:gd name="T8" fmla="*/ 1231 w 2453"/>
              <a:gd name="T9" fmla="*/ 2140 h 2140"/>
              <a:gd name="T10" fmla="*/ 276 w 2453"/>
              <a:gd name="T11" fmla="*/ 2140 h 2140"/>
              <a:gd name="T12" fmla="*/ 96 w 2453"/>
              <a:gd name="T13" fmla="*/ 1834 h 2140"/>
              <a:gd name="T14" fmla="*/ 575 w 2453"/>
              <a:gd name="T15" fmla="*/ 1005 h 2140"/>
              <a:gd name="T16" fmla="*/ 1052 w 2453"/>
              <a:gd name="T17" fmla="*/ 178 h 2140"/>
              <a:gd name="T18" fmla="*/ 1407 w 2453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0">
                <a:moveTo>
                  <a:pt x="1407" y="175"/>
                </a:moveTo>
                <a:lnTo>
                  <a:pt x="1886" y="1005"/>
                </a:lnTo>
                <a:cubicBezTo>
                  <a:pt x="2045" y="1280"/>
                  <a:pt x="2205" y="1556"/>
                  <a:pt x="2364" y="1832"/>
                </a:cubicBezTo>
                <a:cubicBezTo>
                  <a:pt x="2453" y="2028"/>
                  <a:pt x="2396" y="2132"/>
                  <a:pt x="2188" y="2140"/>
                </a:cubicBezTo>
                <a:lnTo>
                  <a:pt x="1231" y="2140"/>
                </a:lnTo>
                <a:cubicBezTo>
                  <a:pt x="912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3" y="453"/>
                  <a:pt x="1052" y="178"/>
                </a:cubicBezTo>
                <a:cubicBezTo>
                  <a:pt x="1178" y="2"/>
                  <a:pt x="1296" y="0"/>
                  <a:pt x="1407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8317904" y="2973388"/>
            <a:ext cx="2076056" cy="1519238"/>
          </a:xfrm>
          <a:custGeom>
            <a:avLst/>
            <a:gdLst>
              <a:gd name="T0" fmla="*/ 1408 w 2454"/>
              <a:gd name="T1" fmla="*/ 175 h 2140"/>
              <a:gd name="T2" fmla="*/ 1887 w 2454"/>
              <a:gd name="T3" fmla="*/ 1005 h 2140"/>
              <a:gd name="T4" fmla="*/ 2364 w 2454"/>
              <a:gd name="T5" fmla="*/ 1832 h 2140"/>
              <a:gd name="T6" fmla="*/ 2189 w 2454"/>
              <a:gd name="T7" fmla="*/ 2140 h 2140"/>
              <a:gd name="T8" fmla="*/ 1231 w 2454"/>
              <a:gd name="T9" fmla="*/ 2140 h 2140"/>
              <a:gd name="T10" fmla="*/ 276 w 2454"/>
              <a:gd name="T11" fmla="*/ 2140 h 2140"/>
              <a:gd name="T12" fmla="*/ 96 w 2454"/>
              <a:gd name="T13" fmla="*/ 1834 h 2140"/>
              <a:gd name="T14" fmla="*/ 575 w 2454"/>
              <a:gd name="T15" fmla="*/ 1005 h 2140"/>
              <a:gd name="T16" fmla="*/ 1053 w 2454"/>
              <a:gd name="T17" fmla="*/ 178 h 2140"/>
              <a:gd name="T18" fmla="*/ 1408 w 2454"/>
              <a:gd name="T19" fmla="*/ 175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0">
                <a:moveTo>
                  <a:pt x="1408" y="175"/>
                </a:moveTo>
                <a:lnTo>
                  <a:pt x="1887" y="1005"/>
                </a:lnTo>
                <a:cubicBezTo>
                  <a:pt x="2046" y="1280"/>
                  <a:pt x="2205" y="1556"/>
                  <a:pt x="2364" y="1832"/>
                </a:cubicBezTo>
                <a:cubicBezTo>
                  <a:pt x="2454" y="2028"/>
                  <a:pt x="2396" y="2132"/>
                  <a:pt x="2189" y="2140"/>
                </a:cubicBezTo>
                <a:lnTo>
                  <a:pt x="1231" y="2140"/>
                </a:lnTo>
                <a:cubicBezTo>
                  <a:pt x="913" y="2140"/>
                  <a:pt x="594" y="2140"/>
                  <a:pt x="276" y="2140"/>
                </a:cubicBezTo>
                <a:cubicBezTo>
                  <a:pt x="61" y="2119"/>
                  <a:pt x="0" y="2018"/>
                  <a:pt x="96" y="1834"/>
                </a:cubicBezTo>
                <a:lnTo>
                  <a:pt x="575" y="1005"/>
                </a:lnTo>
                <a:cubicBezTo>
                  <a:pt x="734" y="729"/>
                  <a:pt x="894" y="453"/>
                  <a:pt x="1053" y="178"/>
                </a:cubicBezTo>
                <a:cubicBezTo>
                  <a:pt x="1178" y="2"/>
                  <a:pt x="1297" y="0"/>
                  <a:pt x="1408" y="1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3312360" y="2916238"/>
            <a:ext cx="2077956" cy="1519238"/>
          </a:xfrm>
          <a:custGeom>
            <a:avLst/>
            <a:gdLst>
              <a:gd name="T0" fmla="*/ 1408 w 2454"/>
              <a:gd name="T1" fmla="*/ 1966 h 2141"/>
              <a:gd name="T2" fmla="*/ 1887 w 2454"/>
              <a:gd name="T3" fmla="*/ 1136 h 2141"/>
              <a:gd name="T4" fmla="*/ 2365 w 2454"/>
              <a:gd name="T5" fmla="*/ 309 h 2141"/>
              <a:gd name="T6" fmla="*/ 2189 w 2454"/>
              <a:gd name="T7" fmla="*/ 0 h 2141"/>
              <a:gd name="T8" fmla="*/ 1231 w 2454"/>
              <a:gd name="T9" fmla="*/ 0 h 2141"/>
              <a:gd name="T10" fmla="*/ 276 w 2454"/>
              <a:gd name="T11" fmla="*/ 0 h 2141"/>
              <a:gd name="T12" fmla="*/ 97 w 2454"/>
              <a:gd name="T13" fmla="*/ 307 h 2141"/>
              <a:gd name="T14" fmla="*/ 576 w 2454"/>
              <a:gd name="T15" fmla="*/ 1136 h 2141"/>
              <a:gd name="T16" fmla="*/ 1053 w 2454"/>
              <a:gd name="T17" fmla="*/ 1963 h 2141"/>
              <a:gd name="T18" fmla="*/ 1408 w 2454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4" h="2141">
                <a:moveTo>
                  <a:pt x="1408" y="1966"/>
                </a:moveTo>
                <a:lnTo>
                  <a:pt x="1887" y="1136"/>
                </a:lnTo>
                <a:cubicBezTo>
                  <a:pt x="2046" y="861"/>
                  <a:pt x="2205" y="585"/>
                  <a:pt x="2365" y="309"/>
                </a:cubicBezTo>
                <a:cubicBezTo>
                  <a:pt x="2454" y="113"/>
                  <a:pt x="2396" y="9"/>
                  <a:pt x="2189" y="0"/>
                </a:cubicBezTo>
                <a:lnTo>
                  <a:pt x="1231" y="0"/>
                </a:lnTo>
                <a:cubicBezTo>
                  <a:pt x="913" y="0"/>
                  <a:pt x="595" y="0"/>
                  <a:pt x="276" y="0"/>
                </a:cubicBezTo>
                <a:cubicBezTo>
                  <a:pt x="61" y="21"/>
                  <a:pt x="0" y="123"/>
                  <a:pt x="97" y="307"/>
                </a:cubicBezTo>
                <a:lnTo>
                  <a:pt x="576" y="1136"/>
                </a:lnTo>
                <a:cubicBezTo>
                  <a:pt x="735" y="1412"/>
                  <a:pt x="894" y="1688"/>
                  <a:pt x="1053" y="1963"/>
                </a:cubicBezTo>
                <a:cubicBezTo>
                  <a:pt x="1179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6649441" y="2916238"/>
            <a:ext cx="2076056" cy="1519238"/>
          </a:xfrm>
          <a:custGeom>
            <a:avLst/>
            <a:gdLst>
              <a:gd name="T0" fmla="*/ 1408 w 2453"/>
              <a:gd name="T1" fmla="*/ 1966 h 2141"/>
              <a:gd name="T2" fmla="*/ 1886 w 2453"/>
              <a:gd name="T3" fmla="*/ 1136 h 2141"/>
              <a:gd name="T4" fmla="*/ 2364 w 2453"/>
              <a:gd name="T5" fmla="*/ 309 h 2141"/>
              <a:gd name="T6" fmla="*/ 2188 w 2453"/>
              <a:gd name="T7" fmla="*/ 0 h 2141"/>
              <a:gd name="T8" fmla="*/ 1231 w 2453"/>
              <a:gd name="T9" fmla="*/ 0 h 2141"/>
              <a:gd name="T10" fmla="*/ 276 w 2453"/>
              <a:gd name="T11" fmla="*/ 0 h 2141"/>
              <a:gd name="T12" fmla="*/ 96 w 2453"/>
              <a:gd name="T13" fmla="*/ 307 h 2141"/>
              <a:gd name="T14" fmla="*/ 575 w 2453"/>
              <a:gd name="T15" fmla="*/ 1136 h 2141"/>
              <a:gd name="T16" fmla="*/ 1052 w 2453"/>
              <a:gd name="T17" fmla="*/ 1963 h 2141"/>
              <a:gd name="T18" fmla="*/ 1408 w 2453"/>
              <a:gd name="T19" fmla="*/ 1966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3" h="2141">
                <a:moveTo>
                  <a:pt x="1408" y="1966"/>
                </a:moveTo>
                <a:lnTo>
                  <a:pt x="1886" y="1136"/>
                </a:lnTo>
                <a:cubicBezTo>
                  <a:pt x="2046" y="861"/>
                  <a:pt x="2205" y="585"/>
                  <a:pt x="2364" y="309"/>
                </a:cubicBezTo>
                <a:cubicBezTo>
                  <a:pt x="2453" y="113"/>
                  <a:pt x="2396" y="9"/>
                  <a:pt x="2188" y="0"/>
                </a:cubicBezTo>
                <a:lnTo>
                  <a:pt x="1231" y="0"/>
                </a:lnTo>
                <a:cubicBezTo>
                  <a:pt x="912" y="0"/>
                  <a:pt x="594" y="0"/>
                  <a:pt x="276" y="0"/>
                </a:cubicBezTo>
                <a:cubicBezTo>
                  <a:pt x="61" y="21"/>
                  <a:pt x="0" y="123"/>
                  <a:pt x="96" y="307"/>
                </a:cubicBezTo>
                <a:lnTo>
                  <a:pt x="575" y="1136"/>
                </a:lnTo>
                <a:cubicBezTo>
                  <a:pt x="734" y="1412"/>
                  <a:pt x="893" y="1688"/>
                  <a:pt x="1052" y="1963"/>
                </a:cubicBezTo>
                <a:cubicBezTo>
                  <a:pt x="1178" y="2139"/>
                  <a:pt x="1297" y="2141"/>
                  <a:pt x="1408" y="19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1784350" y="1549400"/>
            <a:ext cx="842963" cy="1684338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5478463" y="1549400"/>
            <a:ext cx="493713" cy="1684338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8797925" y="1549400"/>
            <a:ext cx="523875" cy="1684338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3"/>
          <p:cNvSpPr/>
          <p:nvPr/>
        </p:nvSpPr>
        <p:spPr bwMode="auto">
          <a:xfrm>
            <a:off x="3756025" y="4203700"/>
            <a:ext cx="600075" cy="1652588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4"/>
          <p:cNvSpPr/>
          <p:nvPr/>
        </p:nvSpPr>
        <p:spPr bwMode="auto">
          <a:xfrm>
            <a:off x="7213600" y="4203700"/>
            <a:ext cx="455613" cy="1652588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14288" cap="flat">
            <a:solidFill>
              <a:schemeClr val="bg2">
                <a:lumMod val="75000"/>
              </a:scheme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814513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逐级开展安全承诺活动，各单位</a:t>
            </a:r>
            <a:r>
              <a:rPr lang="zh-CN" altLang="en-US" sz="1600" dirty="0">
                <a:solidFill>
                  <a:schemeClr val="tx2"/>
                </a:solidFill>
                <a:latin typeface="+mj-ea"/>
                <a:ea typeface="+mj-ea"/>
              </a:rPr>
              <a:t>领导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要向职工作出安全公开承诺；职工班前进行安全承诺签字。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822139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j-ea"/>
                <a:ea typeface="+mj-ea"/>
              </a:rPr>
              <a:t>逐级开展安全承诺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24751" y="355770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6334" y="2871664"/>
            <a:ext cx="85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02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93988" y="3557700"/>
            <a:ext cx="864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03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68747" y="2871664"/>
            <a:ext cx="873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04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72996" y="3557700"/>
            <a:ext cx="859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Lifeline JL" panose="00000400000000000000" pitchFamily="2" charset="0"/>
              </a:rPr>
              <a:t>05</a:t>
            </a:r>
            <a:endParaRPr lang="zh-CN" altLang="en-US" sz="48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787692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逐级完善安全诚信考核评价机制，对安全承诺内容不履行、信息报告不真实的单位和个人，一律及时通报预警；</a:t>
            </a:r>
            <a:endParaRPr lang="en-US" altLang="zh-CN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795318" y="470228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j-ea"/>
                <a:ea typeface="+mj-ea"/>
              </a:rPr>
              <a:t>逐级完善安全诚信</a:t>
            </a:r>
            <a:r>
              <a:rPr lang="zh-CN" altLang="en-US" b="1" dirty="0">
                <a:latin typeface="+mj-ea"/>
                <a:ea typeface="+mj-ea"/>
              </a:rPr>
              <a:t>考评</a:t>
            </a:r>
          </a:p>
        </p:txBody>
      </p:sp>
      <p:sp>
        <p:nvSpPr>
          <p:cNvPr id="35" name="矩形 34"/>
          <p:cNvSpPr/>
          <p:nvPr/>
        </p:nvSpPr>
        <p:spPr>
          <a:xfrm>
            <a:off x="5520239" y="1789750"/>
            <a:ext cx="3142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公司建立安全诚信档案，对严重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三违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和多次违章人员，一律纳入个人年度安全诚信档案；</a:t>
            </a:r>
            <a:endParaRPr lang="en-US" altLang="zh-CN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527865" y="146578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+mj-ea"/>
                <a:ea typeface="+mj-ea"/>
              </a:rPr>
              <a:t>建立安全诚信档案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76850" y="5026245"/>
            <a:ext cx="3142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对安全管理混乱的</a:t>
            </a:r>
            <a:r>
              <a:rPr lang="zh-CN" altLang="en-US" sz="1600" dirty="0">
                <a:solidFill>
                  <a:schemeClr val="tx2"/>
                </a:solidFill>
                <a:latin typeface="+mj-ea"/>
                <a:ea typeface="+mj-ea"/>
              </a:rPr>
              <a:t>单位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，一律列为安全不放心单位，对单位负责人进行约谈警示，列为重点整治对象；</a:t>
            </a:r>
            <a:endParaRPr lang="en-US" altLang="zh-CN" sz="16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84476" y="470228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不达标单位重点整治</a:t>
            </a:r>
          </a:p>
        </p:txBody>
      </p:sp>
      <p:sp>
        <p:nvSpPr>
          <p:cNvPr id="39" name="矩形 38"/>
          <p:cNvSpPr/>
          <p:nvPr/>
        </p:nvSpPr>
        <p:spPr>
          <a:xfrm>
            <a:off x="8840954" y="1789750"/>
            <a:ext cx="2297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积极主动接受地方安全监管部门监管，营造安全诚信的外部环境。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848580" y="146578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接受外部监督</a:t>
            </a:r>
          </a:p>
        </p:txBody>
      </p:sp>
    </p:spTree>
  </p:cSld>
  <p:clrMapOvr>
    <a:masterClrMapping/>
  </p:clrMapOvr>
  <p:transition spd="slow" advTm="11344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8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80"/>
                                </p:stCondLst>
                                <p:childTnLst>
                                  <p:par>
                                    <p:cTn id="4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8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8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8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8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80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180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68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18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680"/>
                                </p:stCondLst>
                                <p:childTnLst>
                                  <p:par>
                                    <p:cTn id="9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180"/>
                                </p:stCondLst>
                                <p:childTnLst>
                                  <p:par>
                                    <p:cTn id="9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68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8180"/>
                                </p:stCondLst>
                                <p:childTnLst>
                                  <p:par>
                                    <p:cTn id="10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80"/>
                                </p:stCondLst>
                                <p:childTnLst>
                                  <p:par>
                                    <p:cTn id="11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18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68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180"/>
                                </p:stCondLst>
                                <p:childTnLst>
                                  <p:par>
                                    <p:cTn id="1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680"/>
                                </p:stCondLst>
                                <p:childTnLst>
                                  <p:par>
                                    <p:cTn id="1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180"/>
                                </p:stCondLst>
                                <p:childTnLst>
                                  <p:par>
                                    <p:cTn id="1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6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21" grpId="0"/>
          <p:bldP spid="17" grpId="0"/>
          <p:bldP spid="18" grpId="0"/>
          <p:bldP spid="28" grpId="0"/>
          <p:bldP spid="29" grpId="0"/>
          <p:bldP spid="30" grpId="0"/>
          <p:bldP spid="31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80"/>
                                </p:stCondLst>
                                <p:childTnLst>
                                  <p:par>
                                    <p:cTn id="1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68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180"/>
                                </p:stCondLst>
                                <p:childTnLst>
                                  <p:par>
                                    <p:cTn id="4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8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4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180"/>
                                </p:stCondLst>
                                <p:childTnLst>
                                  <p:par>
                                    <p:cTn id="5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8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80"/>
                                </p:stCondLst>
                                <p:childTnLst>
                                  <p:par>
                                    <p:cTn id="6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680"/>
                                </p:stCondLst>
                                <p:childTnLst>
                                  <p:par>
                                    <p:cTn id="69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4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180"/>
                                </p:stCondLst>
                                <p:childTnLst>
                                  <p:par>
                                    <p:cTn id="7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680"/>
                                </p:stCondLst>
                                <p:childTnLst>
                                  <p:par>
                                    <p:cTn id="8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3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3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6180"/>
                                </p:stCondLst>
                                <p:childTnLst>
                                  <p:par>
                                    <p:cTn id="8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680"/>
                                </p:stCondLst>
                                <p:childTnLst>
                                  <p:par>
                                    <p:cTn id="9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4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4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180"/>
                                </p:stCondLst>
                                <p:childTnLst>
                                  <p:par>
                                    <p:cTn id="9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7680"/>
                                </p:stCondLst>
                                <p:childTnLst>
                                  <p:par>
                                    <p:cTn id="10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3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3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8180"/>
                                </p:stCondLst>
                                <p:childTnLst>
                                  <p:par>
                                    <p:cTn id="10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80"/>
                                </p:stCondLst>
                                <p:childTnLst>
                                  <p:par>
                                    <p:cTn id="11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4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7" fill="hold">
                                <p:stCondLst>
                                  <p:cond delay="9180"/>
                                </p:stCondLst>
                                <p:childTnLst>
                                  <p:par>
                                    <p:cTn id="11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9680"/>
                                </p:stCondLst>
                                <p:childTnLst>
                                  <p:par>
                                    <p:cTn id="12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3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6" dur="3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7" fill="hold">
                                <p:stCondLst>
                                  <p:cond delay="10180"/>
                                </p:stCondLst>
                                <p:childTnLst>
                                  <p:par>
                                    <p:cTn id="12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1" fill="hold">
                                <p:stCondLst>
                                  <p:cond delay="10680"/>
                                </p:stCondLst>
                                <p:childTnLst>
                                  <p:par>
                                    <p:cTn id="1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4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4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11180"/>
                                </p:stCondLst>
                                <p:childTnLst>
                                  <p:par>
                                    <p:cTn id="13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6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21" grpId="0"/>
          <p:bldP spid="17" grpId="0"/>
          <p:bldP spid="18" grpId="0"/>
          <p:bldP spid="28" grpId="0"/>
          <p:bldP spid="29" grpId="0"/>
          <p:bldP spid="30" grpId="0"/>
          <p:bldP spid="31" grpId="0"/>
          <p:bldP spid="33" grpId="0"/>
          <p:bldP spid="34" grpId="0"/>
          <p:bldP spid="35" grpId="0"/>
          <p:bldP spid="36" grpId="0"/>
          <p:bldP spid="37" grpId="0"/>
          <p:bldP spid="38" grpId="0"/>
          <p:bldP spid="39" grpId="0"/>
          <p:bldP spid="4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270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2.5  </a:t>
            </a:r>
            <a:r>
              <a:rPr lang="zh-CN" altLang="en-US" dirty="0"/>
              <a:t>强化安全风险预控 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4639815" y="1876655"/>
            <a:ext cx="2206625" cy="862013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639815" y="27386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4639815" y="36022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639815" y="4465868"/>
            <a:ext cx="2206625" cy="863600"/>
          </a:xfrm>
          <a:prstGeom prst="lin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32103" y="1509943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432103" y="31974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8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8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432103" y="4892905"/>
            <a:ext cx="828675" cy="827088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8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8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1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242940" y="2295755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242940" y="4026130"/>
            <a:ext cx="828675" cy="825500"/>
          </a:xfrm>
          <a:custGeom>
            <a:avLst/>
            <a:gdLst>
              <a:gd name="T0" fmla="*/ 102 w 1013"/>
              <a:gd name="T1" fmla="*/ 0 h 1013"/>
              <a:gd name="T2" fmla="*/ 911 w 1013"/>
              <a:gd name="T3" fmla="*/ 0 h 1013"/>
              <a:gd name="T4" fmla="*/ 1013 w 1013"/>
              <a:gd name="T5" fmla="*/ 102 h 1013"/>
              <a:gd name="T6" fmla="*/ 1013 w 1013"/>
              <a:gd name="T7" fmla="*/ 911 h 1013"/>
              <a:gd name="T8" fmla="*/ 911 w 1013"/>
              <a:gd name="T9" fmla="*/ 1013 h 1013"/>
              <a:gd name="T10" fmla="*/ 102 w 1013"/>
              <a:gd name="T11" fmla="*/ 1013 h 1013"/>
              <a:gd name="T12" fmla="*/ 0 w 1013"/>
              <a:gd name="T13" fmla="*/ 911 h 1013"/>
              <a:gd name="T14" fmla="*/ 0 w 1013"/>
              <a:gd name="T15" fmla="*/ 102 h 1013"/>
              <a:gd name="T16" fmla="*/ 102 w 1013"/>
              <a:gd name="T17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3" h="1013">
                <a:moveTo>
                  <a:pt x="102" y="0"/>
                </a:moveTo>
                <a:lnTo>
                  <a:pt x="911" y="0"/>
                </a:lnTo>
                <a:cubicBezTo>
                  <a:pt x="967" y="0"/>
                  <a:pt x="1013" y="46"/>
                  <a:pt x="1013" y="102"/>
                </a:cubicBezTo>
                <a:lnTo>
                  <a:pt x="1013" y="911"/>
                </a:lnTo>
                <a:cubicBezTo>
                  <a:pt x="1013" y="967"/>
                  <a:pt x="967" y="1013"/>
                  <a:pt x="911" y="1013"/>
                </a:cubicBezTo>
                <a:lnTo>
                  <a:pt x="102" y="1013"/>
                </a:lnTo>
                <a:cubicBezTo>
                  <a:pt x="46" y="1013"/>
                  <a:pt x="0" y="967"/>
                  <a:pt x="0" y="911"/>
                </a:cubicBezTo>
                <a:lnTo>
                  <a:pt x="0" y="102"/>
                </a:lnTo>
                <a:cubicBezTo>
                  <a:pt x="0" y="46"/>
                  <a:pt x="46" y="0"/>
                  <a:pt x="102" y="0"/>
                </a:cubicBezTo>
                <a:close/>
              </a:path>
            </a:pathLst>
          </a:custGeom>
          <a:solidFill>
            <a:schemeClr val="tx2"/>
          </a:solidFill>
          <a:ln w="9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7429043" y="1390763"/>
            <a:ext cx="255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/>
              <a:t>规范安全技术评价</a:t>
            </a:r>
          </a:p>
        </p:txBody>
      </p:sp>
      <p:sp>
        <p:nvSpPr>
          <p:cNvPr id="17" name="TextBox 22"/>
          <p:cNvSpPr txBox="1"/>
          <p:nvPr/>
        </p:nvSpPr>
        <p:spPr>
          <a:xfrm>
            <a:off x="7394525" y="1712539"/>
            <a:ext cx="3816424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/>
              <a:t>针对专家评价查出的隐患，确保问题及时整改到位。免费资料关注公众号:安全生产管理</a:t>
            </a:r>
            <a:r>
              <a:rPr lang="en-US" altLang="zh-CN" sz="1600" dirty="0"/>
              <a:t>;</a:t>
            </a:r>
            <a:r>
              <a:rPr lang="zh-CN" altLang="en-US" sz="1600" dirty="0"/>
              <a:t>凡整改不力、追究相关单位和人员责任。 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429043" y="3118895"/>
            <a:ext cx="291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规范“四级”风险评估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7394525" y="351232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j-ea"/>
              </a:rPr>
              <a:t>认真开展公司科室系统风险评估、区队车间区域风险评估、班组重点工序风险评估和岗位风险评估。 </a:t>
            </a:r>
            <a:endParaRPr lang="zh-CN" altLang="en-US" sz="1600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7429044" y="4863805"/>
            <a:ext cx="291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提升监测预警能力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7394525" y="5257232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>
                <a:solidFill>
                  <a:schemeClr val="tx2"/>
                </a:solidFill>
                <a:latin typeface="+mj-ea"/>
              </a:rPr>
              <a:t>完善安全生产调度指挥信息系统和安全生产监测监控系统，科学确定重要参数安全预警指标，健全风险预警响应机制。</a:t>
            </a:r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9829" y="2078660"/>
            <a:ext cx="299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规范隐患排查治理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6889" y="2472087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1600" dirty="0">
                <a:solidFill>
                  <a:schemeClr val="tx2"/>
                </a:solidFill>
                <a:latin typeface="+mj-ea"/>
              </a:rPr>
              <a:t>严格执行隐患五级排查制度，岗位、班组、区队车间重点强化安全，科室、公司重点强化生产系统、灾害治理等系统性隐患排查整治。 </a:t>
            </a:r>
          </a:p>
        </p:txBody>
      </p:sp>
      <p:sp>
        <p:nvSpPr>
          <p:cNvPr id="28" name="TextBox 21"/>
          <p:cNvSpPr txBox="1"/>
          <p:nvPr/>
        </p:nvSpPr>
        <p:spPr>
          <a:xfrm>
            <a:off x="1849909" y="3966183"/>
            <a:ext cx="2275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b="1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规范员工安全行为</a:t>
            </a:r>
          </a:p>
        </p:txBody>
      </p:sp>
      <p:sp>
        <p:nvSpPr>
          <p:cNvPr id="29" name="TextBox 22"/>
          <p:cNvSpPr txBox="1"/>
          <p:nvPr/>
        </p:nvSpPr>
        <p:spPr>
          <a:xfrm>
            <a:off x="716889" y="4359610"/>
            <a:ext cx="3408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>
                <a:solidFill>
                  <a:schemeClr val="tx2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建立完善员工安全行为规范，安全知识抽查考试，推行岗位区域安全责任制，增强“我的安全我负责”的思想自觉和行动自觉。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39160" y="1602630"/>
            <a:ext cx="29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1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407689" y="2374417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2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39160" y="328042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3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07689" y="4127716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39160" y="4983283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Lifeline JL" panose="00000400000000000000" pitchFamily="2" charset="0"/>
                <a:ea typeface="+mj-ea"/>
              </a:rPr>
              <a:t>5</a:t>
            </a:r>
            <a:endParaRPr lang="zh-CN" altLang="en-US" sz="3600" b="1" dirty="0">
              <a:solidFill>
                <a:schemeClr val="accent1"/>
              </a:solidFill>
              <a:latin typeface="Lifeline JL" panose="00000400000000000000" pitchFamily="2" charset="0"/>
              <a:ea typeface="+mj-ea"/>
            </a:endParaRPr>
          </a:p>
        </p:txBody>
      </p:sp>
    </p:spTree>
  </p:cSld>
  <p:clrMapOvr>
    <a:masterClrMapping/>
  </p:clrMapOvr>
  <p:transition spd="slow" advTm="97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2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2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2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2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2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2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2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2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2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72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22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72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22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1816100" y="2812033"/>
              <a:ext cx="635000" cy="1100138"/>
            </a:xfrm>
            <a:custGeom>
              <a:avLst/>
              <a:gdLst>
                <a:gd name="T0" fmla="*/ 0 w 404"/>
                <a:gd name="T1" fmla="*/ 610 h 677"/>
                <a:gd name="T2" fmla="*/ 0 w 404"/>
                <a:gd name="T3" fmla="*/ 677 h 677"/>
                <a:gd name="T4" fmla="*/ 335 w 404"/>
                <a:gd name="T5" fmla="*/ 677 h 677"/>
                <a:gd name="T6" fmla="*/ 404 w 404"/>
                <a:gd name="T7" fmla="*/ 610 h 677"/>
                <a:gd name="T8" fmla="*/ 404 w 404"/>
                <a:gd name="T9" fmla="*/ 413 h 677"/>
                <a:gd name="T10" fmla="*/ 362 w 404"/>
                <a:gd name="T11" fmla="*/ 339 h 677"/>
                <a:gd name="T12" fmla="*/ 404 w 404"/>
                <a:gd name="T13" fmla="*/ 274 h 677"/>
                <a:gd name="T14" fmla="*/ 404 w 404"/>
                <a:gd name="T15" fmla="*/ 64 h 677"/>
                <a:gd name="T16" fmla="*/ 331 w 404"/>
                <a:gd name="T17" fmla="*/ 0 h 677"/>
                <a:gd name="T18" fmla="*/ 0 w 404"/>
                <a:gd name="T19" fmla="*/ 0 h 677"/>
                <a:gd name="T20" fmla="*/ 0 w 404"/>
                <a:gd name="T21" fmla="*/ 64 h 677"/>
                <a:gd name="T22" fmla="*/ 293 w 404"/>
                <a:gd name="T23" fmla="*/ 64 h 677"/>
                <a:gd name="T24" fmla="*/ 335 w 404"/>
                <a:gd name="T25" fmla="*/ 103 h 677"/>
                <a:gd name="T26" fmla="*/ 335 w 404"/>
                <a:gd name="T27" fmla="*/ 274 h 677"/>
                <a:gd name="T28" fmla="*/ 291 w 404"/>
                <a:gd name="T29" fmla="*/ 305 h 677"/>
                <a:gd name="T30" fmla="*/ 118 w 404"/>
                <a:gd name="T31" fmla="*/ 305 h 677"/>
                <a:gd name="T32" fmla="*/ 118 w 404"/>
                <a:gd name="T33" fmla="*/ 373 h 677"/>
                <a:gd name="T34" fmla="*/ 291 w 404"/>
                <a:gd name="T35" fmla="*/ 373 h 677"/>
                <a:gd name="T36" fmla="*/ 335 w 404"/>
                <a:gd name="T37" fmla="*/ 417 h 677"/>
                <a:gd name="T38" fmla="*/ 335 w 404"/>
                <a:gd name="T39" fmla="*/ 571 h 677"/>
                <a:gd name="T40" fmla="*/ 337 w 404"/>
                <a:gd name="T41" fmla="*/ 583 h 677"/>
                <a:gd name="T42" fmla="*/ 299 w 404"/>
                <a:gd name="T43" fmla="*/ 610 h 677"/>
                <a:gd name="T44" fmla="*/ 0 w 404"/>
                <a:gd name="T4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4" h="677">
                  <a:moveTo>
                    <a:pt x="0" y="610"/>
                  </a:moveTo>
                  <a:lnTo>
                    <a:pt x="0" y="677"/>
                  </a:lnTo>
                  <a:lnTo>
                    <a:pt x="335" y="677"/>
                  </a:lnTo>
                  <a:cubicBezTo>
                    <a:pt x="381" y="677"/>
                    <a:pt x="404" y="655"/>
                    <a:pt x="404" y="610"/>
                  </a:cubicBezTo>
                  <a:lnTo>
                    <a:pt x="404" y="413"/>
                  </a:lnTo>
                  <a:cubicBezTo>
                    <a:pt x="404" y="377"/>
                    <a:pt x="390" y="352"/>
                    <a:pt x="362" y="339"/>
                  </a:cubicBezTo>
                  <a:cubicBezTo>
                    <a:pt x="390" y="335"/>
                    <a:pt x="404" y="313"/>
                    <a:pt x="404" y="274"/>
                  </a:cubicBezTo>
                  <a:lnTo>
                    <a:pt x="404" y="64"/>
                  </a:lnTo>
                  <a:cubicBezTo>
                    <a:pt x="394" y="21"/>
                    <a:pt x="369" y="0"/>
                    <a:pt x="331" y="0"/>
                  </a:cubicBezTo>
                  <a:lnTo>
                    <a:pt x="0" y="0"/>
                  </a:lnTo>
                  <a:lnTo>
                    <a:pt x="0" y="64"/>
                  </a:lnTo>
                  <a:lnTo>
                    <a:pt x="293" y="64"/>
                  </a:lnTo>
                  <a:cubicBezTo>
                    <a:pt x="321" y="64"/>
                    <a:pt x="335" y="77"/>
                    <a:pt x="335" y="103"/>
                  </a:cubicBezTo>
                  <a:lnTo>
                    <a:pt x="335" y="274"/>
                  </a:lnTo>
                  <a:cubicBezTo>
                    <a:pt x="335" y="295"/>
                    <a:pt x="320" y="305"/>
                    <a:pt x="291" y="305"/>
                  </a:cubicBezTo>
                  <a:lnTo>
                    <a:pt x="118" y="305"/>
                  </a:lnTo>
                  <a:lnTo>
                    <a:pt x="118" y="373"/>
                  </a:lnTo>
                  <a:lnTo>
                    <a:pt x="291" y="373"/>
                  </a:lnTo>
                  <a:cubicBezTo>
                    <a:pt x="317" y="376"/>
                    <a:pt x="331" y="391"/>
                    <a:pt x="335" y="417"/>
                  </a:cubicBezTo>
                  <a:lnTo>
                    <a:pt x="335" y="571"/>
                  </a:lnTo>
                  <a:cubicBezTo>
                    <a:pt x="336" y="575"/>
                    <a:pt x="337" y="579"/>
                    <a:pt x="337" y="583"/>
                  </a:cubicBezTo>
                  <a:cubicBezTo>
                    <a:pt x="337" y="601"/>
                    <a:pt x="324" y="610"/>
                    <a:pt x="299" y="610"/>
                  </a:cubicBezTo>
                  <a:lnTo>
                    <a:pt x="0" y="6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400140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强化安全素质提升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5"/>
          <p:cNvSpPr txBox="1"/>
          <p:nvPr/>
        </p:nvSpPr>
        <p:spPr>
          <a:xfrm>
            <a:off x="4407948" y="3548360"/>
            <a:ext cx="218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/>
              <a:t>加强全员安全培训</a:t>
            </a:r>
            <a:endParaRPr lang="zh-CN" altLang="en-US" dirty="0"/>
          </a:p>
        </p:txBody>
      </p:sp>
      <p:sp>
        <p:nvSpPr>
          <p:cNvPr id="16" name="TextBox 66"/>
          <p:cNvSpPr txBox="1"/>
          <p:nvPr/>
        </p:nvSpPr>
        <p:spPr>
          <a:xfrm>
            <a:off x="7280353" y="3548360"/>
            <a:ext cx="210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/>
              <a:t>加强培训体系建设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TextBox 70"/>
          <p:cNvSpPr txBox="1"/>
          <p:nvPr/>
        </p:nvSpPr>
        <p:spPr>
          <a:xfrm>
            <a:off x="4407948" y="3952825"/>
            <a:ext cx="2508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/>
              <a:t>严格培训质量评估考核</a:t>
            </a:r>
            <a:endParaRPr lang="zh-CN" altLang="en-US" dirty="0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4139660" y="3987958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6983263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665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4" grpId="0"/>
          <p:bldP spid="15" grpId="0"/>
          <p:bldP spid="16" grpId="0"/>
          <p:bldP spid="18" grpId="0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4" grpId="0"/>
          <p:bldP spid="15" grpId="0"/>
          <p:bldP spid="16" grpId="0"/>
          <p:bldP spid="18" grpId="0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3.1  </a:t>
            </a:r>
            <a:r>
              <a:rPr lang="zh-CN" altLang="en-US" dirty="0">
                <a:solidFill>
                  <a:schemeClr val="tx2"/>
                </a:solidFill>
              </a:rPr>
              <a:t>加强全员安全培训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 bwMode="auto">
          <a:xfrm>
            <a:off x="3140171" y="2695885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右箭头 2"/>
          <p:cNvSpPr/>
          <p:nvPr/>
        </p:nvSpPr>
        <p:spPr bwMode="auto">
          <a:xfrm>
            <a:off x="3001616" y="2911376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551162" y="2695885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140171" y="3977097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右箭头 12"/>
          <p:cNvSpPr/>
          <p:nvPr/>
        </p:nvSpPr>
        <p:spPr bwMode="auto">
          <a:xfrm>
            <a:off x="3001616" y="4192588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1551162" y="3977097"/>
            <a:ext cx="1636075" cy="892804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3140171" y="5298364"/>
            <a:ext cx="8090796" cy="8928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右箭头 15"/>
          <p:cNvSpPr/>
          <p:nvPr/>
        </p:nvSpPr>
        <p:spPr bwMode="auto">
          <a:xfrm>
            <a:off x="3001616" y="5513855"/>
            <a:ext cx="576064" cy="46182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551162" y="5298364"/>
            <a:ext cx="1636075" cy="8928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endParaRPr lang="zh-CN" altLang="en-US"/>
          </a:p>
        </p:txBody>
      </p:sp>
      <p:sp>
        <p:nvSpPr>
          <p:cNvPr id="19" name="TextBox 22"/>
          <p:cNvSpPr txBox="1"/>
          <p:nvPr/>
        </p:nvSpPr>
        <p:spPr>
          <a:xfrm>
            <a:off x="1701518" y="2762284"/>
            <a:ext cx="1335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/>
              <a:t>管理人员培训</a:t>
            </a:r>
            <a:endParaRPr lang="zh-CN" altLang="en-US" dirty="0"/>
          </a:p>
        </p:txBody>
      </p:sp>
      <p:sp>
        <p:nvSpPr>
          <p:cNvPr id="20" name="TextBox 23"/>
          <p:cNvSpPr txBox="1"/>
          <p:nvPr/>
        </p:nvSpPr>
        <p:spPr>
          <a:xfrm>
            <a:off x="3664245" y="2821944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/>
              <a:t>以管理理念提升、专业知识更新、重大灾害防治、</a:t>
            </a:r>
            <a:r>
              <a:rPr lang="en-US" altLang="zh-CN" dirty="0"/>
              <a:t>“</a:t>
            </a:r>
            <a:r>
              <a:rPr lang="zh-CN" altLang="zh-CN" dirty="0"/>
              <a:t>四新</a:t>
            </a:r>
            <a:r>
              <a:rPr lang="en-US" altLang="zh-CN" dirty="0"/>
              <a:t>”</a:t>
            </a:r>
            <a:r>
              <a:rPr lang="zh-CN" altLang="zh-CN" dirty="0"/>
              <a:t>推广应用为重点的副总工程师以上管理人员培训；</a:t>
            </a:r>
            <a:endParaRPr lang="en-US" altLang="zh-CN" dirty="0"/>
          </a:p>
        </p:txBody>
      </p:sp>
      <p:sp>
        <p:nvSpPr>
          <p:cNvPr id="21" name="TextBox 24"/>
          <p:cNvSpPr txBox="1"/>
          <p:nvPr/>
        </p:nvSpPr>
        <p:spPr>
          <a:xfrm>
            <a:off x="1789705" y="4104816"/>
            <a:ext cx="119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/>
              <a:t>班组长培训</a:t>
            </a:r>
            <a:endParaRPr lang="zh-CN" altLang="en-US" dirty="0"/>
          </a:p>
        </p:txBody>
      </p:sp>
      <p:sp>
        <p:nvSpPr>
          <p:cNvPr id="22" name="TextBox 26"/>
          <p:cNvSpPr txBox="1"/>
          <p:nvPr/>
        </p:nvSpPr>
        <p:spPr>
          <a:xfrm>
            <a:off x="3664245" y="4104816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/>
              <a:t>以理念认同、现场管理、风险防控、应急处置为重点的区队长、班组长培训；</a:t>
            </a:r>
            <a:endParaRPr lang="en-US" altLang="zh-CN" dirty="0"/>
          </a:p>
        </p:txBody>
      </p:sp>
      <p:sp>
        <p:nvSpPr>
          <p:cNvPr id="23" name="TextBox 27"/>
          <p:cNvSpPr txBox="1"/>
          <p:nvPr/>
        </p:nvSpPr>
        <p:spPr>
          <a:xfrm>
            <a:off x="1861442" y="5360044"/>
            <a:ext cx="96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zh-CN" dirty="0"/>
              <a:t>岗位培训</a:t>
            </a:r>
            <a:endParaRPr lang="zh-CN" altLang="en-US" dirty="0"/>
          </a:p>
        </p:txBody>
      </p:sp>
      <p:sp>
        <p:nvSpPr>
          <p:cNvPr id="28" name="TextBox 28"/>
          <p:cNvSpPr txBox="1"/>
          <p:nvPr/>
        </p:nvSpPr>
        <p:spPr>
          <a:xfrm>
            <a:off x="3664245" y="5421598"/>
            <a:ext cx="735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dirty="0"/>
              <a:t>以风险辨识、作业规范、安全防护、紧急避险为重点的岗位</a:t>
            </a:r>
            <a:r>
              <a:rPr lang="en-US" altLang="zh-CN" dirty="0"/>
              <a:t>“</a:t>
            </a:r>
            <a:r>
              <a:rPr lang="zh-CN" altLang="zh-CN" dirty="0"/>
              <a:t>必知必会</a:t>
            </a:r>
            <a:r>
              <a:rPr lang="en-US" altLang="zh-CN" dirty="0"/>
              <a:t>”</a:t>
            </a:r>
            <a:r>
              <a:rPr lang="zh-CN" altLang="zh-CN" dirty="0"/>
              <a:t>培训，着力提升解决现场实际问题的能力。</a:t>
            </a:r>
            <a:endParaRPr lang="en-US" altLang="zh-CN" dirty="0"/>
          </a:p>
        </p:txBody>
      </p:sp>
      <p:sp>
        <p:nvSpPr>
          <p:cNvPr id="31" name="矩形 30"/>
          <p:cNvSpPr/>
          <p:nvPr/>
        </p:nvSpPr>
        <p:spPr>
          <a:xfrm>
            <a:off x="913805" y="1820182"/>
            <a:ext cx="104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坚持实际、实用、实效原则，扎实开展全员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业务大培训、岗位大练兵、素质大提升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活动，做到分类组织、按需施教、应培必培、严格考核。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7096" y="1076848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zh-CN" sz="3200" b="1" dirty="0">
                <a:latin typeface="+mj-ea"/>
                <a:ea typeface="+mj-ea"/>
              </a:rPr>
              <a:t>业务大培训、岗位大练兵、素质大提升</a:t>
            </a:r>
            <a:endParaRPr lang="zh-CN" altLang="en-US" sz="32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117">
        <p14:gallery dir="l"/>
      </p:transition>
    </mc:Choice>
    <mc:Fallback xmlns="">
      <p:transition spd="slow" advTm="71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79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79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9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79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79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79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479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979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23" grpId="0"/>
      <p:bldP spid="28" grpId="0"/>
      <p:bldP spid="3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355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3.2  </a:t>
            </a:r>
            <a:r>
              <a:rPr lang="zh-CN" altLang="zh-CN" dirty="0"/>
              <a:t>加强培训体系建设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704627" y="1993189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坚持以需求为导向、市场化运作，整合公司培训资源，有序推进培训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机构、教师、教材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三项建设。</a:t>
            </a:r>
          </a:p>
        </p:txBody>
      </p:sp>
      <p:sp>
        <p:nvSpPr>
          <p:cNvPr id="3" name="矩形 2"/>
          <p:cNvSpPr/>
          <p:nvPr/>
        </p:nvSpPr>
        <p:spPr>
          <a:xfrm>
            <a:off x="5704627" y="1533615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以需求为导向、市场化运作</a:t>
            </a:r>
            <a:endParaRPr lang="zh-CN" altLang="en-US" sz="20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04627" y="4069639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加快建立以学科带头人、优秀技能人才等为主体的兼职教师队伍，推行领导干部上讲台制度。坚持以师带徒和师徒联挂考核机制。 </a:t>
            </a:r>
          </a:p>
        </p:txBody>
      </p:sp>
      <p:sp>
        <p:nvSpPr>
          <p:cNvPr id="9" name="矩形 8"/>
          <p:cNvSpPr/>
          <p:nvPr/>
        </p:nvSpPr>
        <p:spPr>
          <a:xfrm>
            <a:off x="5704627" y="3619590"/>
            <a:ext cx="4968552" cy="40011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优秀技能人才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上讲台</a:t>
            </a:r>
          </a:p>
        </p:txBody>
      </p:sp>
      <p:pic>
        <p:nvPicPr>
          <p:cNvPr id="10" name="Picture 2" descr="C:\Documents and Settings\Administrator\My Documents\11664993_113400201185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0" y="1814838"/>
            <a:ext cx="5419874" cy="46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浅灰--公众号：安全生产管理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190" y="2060575"/>
            <a:ext cx="786130" cy="786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39">
        <p14:gallery dir="l"/>
      </p:transition>
    </mc:Choice>
    <mc:Fallback xmlns="">
      <p:transition spd="slow" advTm="4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3.3  </a:t>
            </a:r>
            <a:r>
              <a:rPr lang="zh-CN" altLang="zh-CN" dirty="0"/>
              <a:t>严格培训质量评估考核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1498601" y="1052736"/>
            <a:ext cx="2805113" cy="5229226"/>
          </a:xfrm>
          <a:custGeom>
            <a:avLst/>
            <a:gdLst>
              <a:gd name="T0" fmla="*/ 2177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9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7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2" y="805"/>
                  <a:pt x="3684" y="950"/>
                </a:cubicBezTo>
                <a:cubicBezTo>
                  <a:pt x="3829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6" y="6101"/>
                  <a:pt x="3822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6" y="7038"/>
                  <a:pt x="2174" y="7184"/>
                </a:cubicBezTo>
                <a:cubicBezTo>
                  <a:pt x="2020" y="7262"/>
                  <a:pt x="1871" y="7262"/>
                  <a:pt x="1729" y="7182"/>
                </a:cubicBezTo>
                <a:lnTo>
                  <a:pt x="976" y="6748"/>
                </a:lnTo>
                <a:cubicBezTo>
                  <a:pt x="725" y="6603"/>
                  <a:pt x="473" y="6457"/>
                  <a:pt x="221" y="6312"/>
                </a:cubicBezTo>
                <a:cubicBezTo>
                  <a:pt x="77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80" y="224"/>
                  <a:pt x="1731" y="78"/>
                </a:cubicBezTo>
                <a:cubicBezTo>
                  <a:pt x="1886" y="0"/>
                  <a:pt x="2034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3838" y="2089447"/>
            <a:ext cx="2814638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4768851" y="1052736"/>
            <a:ext cx="2805113" cy="5229226"/>
          </a:xfrm>
          <a:custGeom>
            <a:avLst/>
            <a:gdLst>
              <a:gd name="T0" fmla="*/ 2176 w 3905"/>
              <a:gd name="T1" fmla="*/ 80 h 7262"/>
              <a:gd name="T2" fmla="*/ 2929 w 3905"/>
              <a:gd name="T3" fmla="*/ 514 h 7262"/>
              <a:gd name="T4" fmla="*/ 3684 w 3905"/>
              <a:gd name="T5" fmla="*/ 950 h 7262"/>
              <a:gd name="T6" fmla="*/ 3905 w 3905"/>
              <a:gd name="T7" fmla="*/ 1337 h 7262"/>
              <a:gd name="T8" fmla="*/ 3905 w 3905"/>
              <a:gd name="T9" fmla="*/ 5057 h 7262"/>
              <a:gd name="T10" fmla="*/ 3905 w 3905"/>
              <a:gd name="T11" fmla="*/ 5929 h 7262"/>
              <a:gd name="T12" fmla="*/ 3681 w 3905"/>
              <a:gd name="T13" fmla="*/ 6314 h 7262"/>
              <a:gd name="T14" fmla="*/ 2929 w 3905"/>
              <a:gd name="T15" fmla="*/ 6748 h 7262"/>
              <a:gd name="T16" fmla="*/ 2174 w 3905"/>
              <a:gd name="T17" fmla="*/ 7184 h 7262"/>
              <a:gd name="T18" fmla="*/ 1728 w 3905"/>
              <a:gd name="T19" fmla="*/ 7182 h 7262"/>
              <a:gd name="T20" fmla="*/ 976 w 3905"/>
              <a:gd name="T21" fmla="*/ 6748 h 7262"/>
              <a:gd name="T22" fmla="*/ 221 w 3905"/>
              <a:gd name="T23" fmla="*/ 6312 h 7262"/>
              <a:gd name="T24" fmla="*/ 0 w 3905"/>
              <a:gd name="T25" fmla="*/ 5925 h 7262"/>
              <a:gd name="T26" fmla="*/ 0 w 3905"/>
              <a:gd name="T27" fmla="*/ 5057 h 7262"/>
              <a:gd name="T28" fmla="*/ 0 w 3905"/>
              <a:gd name="T29" fmla="*/ 1333 h 7262"/>
              <a:gd name="T30" fmla="*/ 224 w 3905"/>
              <a:gd name="T31" fmla="*/ 949 h 7262"/>
              <a:gd name="T32" fmla="*/ 976 w 3905"/>
              <a:gd name="T33" fmla="*/ 514 h 7262"/>
              <a:gd name="T34" fmla="*/ 1731 w 3905"/>
              <a:gd name="T35" fmla="*/ 78 h 7262"/>
              <a:gd name="T36" fmla="*/ 2176 w 3905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5" h="7262">
                <a:moveTo>
                  <a:pt x="2176" y="80"/>
                </a:moveTo>
                <a:lnTo>
                  <a:pt x="2929" y="514"/>
                </a:lnTo>
                <a:cubicBezTo>
                  <a:pt x="3180" y="660"/>
                  <a:pt x="3432" y="805"/>
                  <a:pt x="3684" y="950"/>
                </a:cubicBezTo>
                <a:cubicBezTo>
                  <a:pt x="3828" y="1045"/>
                  <a:pt x="3903" y="1173"/>
                  <a:pt x="3905" y="1337"/>
                </a:cubicBezTo>
                <a:lnTo>
                  <a:pt x="3905" y="5057"/>
                </a:lnTo>
                <a:cubicBezTo>
                  <a:pt x="3905" y="5347"/>
                  <a:pt x="3905" y="5638"/>
                  <a:pt x="3905" y="5929"/>
                </a:cubicBezTo>
                <a:cubicBezTo>
                  <a:pt x="3895" y="6101"/>
                  <a:pt x="3821" y="6230"/>
                  <a:pt x="3681" y="6314"/>
                </a:cubicBezTo>
                <a:lnTo>
                  <a:pt x="2929" y="6748"/>
                </a:lnTo>
                <a:cubicBezTo>
                  <a:pt x="2677" y="6893"/>
                  <a:pt x="2425" y="7038"/>
                  <a:pt x="2174" y="7184"/>
                </a:cubicBezTo>
                <a:cubicBezTo>
                  <a:pt x="2019" y="7262"/>
                  <a:pt x="1871" y="7262"/>
                  <a:pt x="1728" y="7182"/>
                </a:cubicBezTo>
                <a:lnTo>
                  <a:pt x="976" y="6748"/>
                </a:lnTo>
                <a:cubicBezTo>
                  <a:pt x="724" y="6603"/>
                  <a:pt x="473" y="6457"/>
                  <a:pt x="221" y="6312"/>
                </a:cubicBezTo>
                <a:cubicBezTo>
                  <a:pt x="76" y="6217"/>
                  <a:pt x="2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9" y="1161"/>
                  <a:pt x="83" y="1032"/>
                  <a:pt x="224" y="949"/>
                </a:cubicBezTo>
                <a:lnTo>
                  <a:pt x="976" y="514"/>
                </a:lnTo>
                <a:cubicBezTo>
                  <a:pt x="1228" y="369"/>
                  <a:pt x="1479" y="224"/>
                  <a:pt x="1731" y="78"/>
                </a:cubicBezTo>
                <a:cubicBezTo>
                  <a:pt x="1885" y="0"/>
                  <a:pt x="2034" y="0"/>
                  <a:pt x="2176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6408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8037513" y="1052736"/>
            <a:ext cx="2806700" cy="5229226"/>
          </a:xfrm>
          <a:custGeom>
            <a:avLst/>
            <a:gdLst>
              <a:gd name="T0" fmla="*/ 2177 w 3906"/>
              <a:gd name="T1" fmla="*/ 80 h 7262"/>
              <a:gd name="T2" fmla="*/ 2929 w 3906"/>
              <a:gd name="T3" fmla="*/ 514 h 7262"/>
              <a:gd name="T4" fmla="*/ 3684 w 3906"/>
              <a:gd name="T5" fmla="*/ 950 h 7262"/>
              <a:gd name="T6" fmla="*/ 3906 w 3906"/>
              <a:gd name="T7" fmla="*/ 1337 h 7262"/>
              <a:gd name="T8" fmla="*/ 3906 w 3906"/>
              <a:gd name="T9" fmla="*/ 5057 h 7262"/>
              <a:gd name="T10" fmla="*/ 3906 w 3906"/>
              <a:gd name="T11" fmla="*/ 5929 h 7262"/>
              <a:gd name="T12" fmla="*/ 3682 w 3906"/>
              <a:gd name="T13" fmla="*/ 6314 h 7262"/>
              <a:gd name="T14" fmla="*/ 2929 w 3906"/>
              <a:gd name="T15" fmla="*/ 6748 h 7262"/>
              <a:gd name="T16" fmla="*/ 2174 w 3906"/>
              <a:gd name="T17" fmla="*/ 7184 h 7262"/>
              <a:gd name="T18" fmla="*/ 1729 w 3906"/>
              <a:gd name="T19" fmla="*/ 7182 h 7262"/>
              <a:gd name="T20" fmla="*/ 977 w 3906"/>
              <a:gd name="T21" fmla="*/ 6748 h 7262"/>
              <a:gd name="T22" fmla="*/ 222 w 3906"/>
              <a:gd name="T23" fmla="*/ 6312 h 7262"/>
              <a:gd name="T24" fmla="*/ 0 w 3906"/>
              <a:gd name="T25" fmla="*/ 5925 h 7262"/>
              <a:gd name="T26" fmla="*/ 0 w 3906"/>
              <a:gd name="T27" fmla="*/ 5057 h 7262"/>
              <a:gd name="T28" fmla="*/ 0 w 3906"/>
              <a:gd name="T29" fmla="*/ 1333 h 7262"/>
              <a:gd name="T30" fmla="*/ 225 w 3906"/>
              <a:gd name="T31" fmla="*/ 949 h 7262"/>
              <a:gd name="T32" fmla="*/ 977 w 3906"/>
              <a:gd name="T33" fmla="*/ 514 h 7262"/>
              <a:gd name="T34" fmla="*/ 1732 w 3906"/>
              <a:gd name="T35" fmla="*/ 78 h 7262"/>
              <a:gd name="T36" fmla="*/ 2177 w 3906"/>
              <a:gd name="T37" fmla="*/ 80 h 7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06" h="7262">
                <a:moveTo>
                  <a:pt x="2177" y="80"/>
                </a:moveTo>
                <a:lnTo>
                  <a:pt x="2929" y="514"/>
                </a:lnTo>
                <a:cubicBezTo>
                  <a:pt x="3181" y="660"/>
                  <a:pt x="3433" y="805"/>
                  <a:pt x="3684" y="950"/>
                </a:cubicBezTo>
                <a:cubicBezTo>
                  <a:pt x="3829" y="1045"/>
                  <a:pt x="3904" y="1173"/>
                  <a:pt x="3906" y="1337"/>
                </a:cubicBezTo>
                <a:lnTo>
                  <a:pt x="3906" y="5057"/>
                </a:lnTo>
                <a:cubicBezTo>
                  <a:pt x="3906" y="5347"/>
                  <a:pt x="3906" y="5638"/>
                  <a:pt x="3906" y="5929"/>
                </a:cubicBezTo>
                <a:cubicBezTo>
                  <a:pt x="3896" y="6101"/>
                  <a:pt x="3822" y="6230"/>
                  <a:pt x="3682" y="6314"/>
                </a:cubicBezTo>
                <a:lnTo>
                  <a:pt x="2929" y="6748"/>
                </a:lnTo>
                <a:cubicBezTo>
                  <a:pt x="2678" y="6893"/>
                  <a:pt x="2426" y="7038"/>
                  <a:pt x="2174" y="7184"/>
                </a:cubicBezTo>
                <a:cubicBezTo>
                  <a:pt x="2020" y="7262"/>
                  <a:pt x="1872" y="7262"/>
                  <a:pt x="1729" y="7182"/>
                </a:cubicBezTo>
                <a:lnTo>
                  <a:pt x="977" y="6748"/>
                </a:lnTo>
                <a:cubicBezTo>
                  <a:pt x="725" y="6603"/>
                  <a:pt x="473" y="6457"/>
                  <a:pt x="222" y="6312"/>
                </a:cubicBezTo>
                <a:cubicBezTo>
                  <a:pt x="77" y="6217"/>
                  <a:pt x="3" y="6089"/>
                  <a:pt x="0" y="5925"/>
                </a:cubicBezTo>
                <a:lnTo>
                  <a:pt x="0" y="5057"/>
                </a:lnTo>
                <a:cubicBezTo>
                  <a:pt x="0" y="4766"/>
                  <a:pt x="0" y="1624"/>
                  <a:pt x="0" y="1333"/>
                </a:cubicBezTo>
                <a:cubicBezTo>
                  <a:pt x="10" y="1161"/>
                  <a:pt x="84" y="1032"/>
                  <a:pt x="225" y="949"/>
                </a:cubicBezTo>
                <a:lnTo>
                  <a:pt x="977" y="514"/>
                </a:lnTo>
                <a:cubicBezTo>
                  <a:pt x="1228" y="369"/>
                  <a:pt x="1480" y="224"/>
                  <a:pt x="1732" y="78"/>
                </a:cubicBezTo>
                <a:cubicBezTo>
                  <a:pt x="1886" y="0"/>
                  <a:pt x="2035" y="0"/>
                  <a:pt x="2177" y="8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solidFill>
              <a:schemeClr val="bg2">
                <a:lumMod val="75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34338" y="2089447"/>
            <a:ext cx="2816225" cy="433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0698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三级培训考评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053152" y="21060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培训经费专款专用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623077" y="210608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不合格要追责</a:t>
            </a:r>
          </a:p>
        </p:txBody>
      </p:sp>
      <p:sp>
        <p:nvSpPr>
          <p:cNvPr id="19" name="矩形 18"/>
          <p:cNvSpPr/>
          <p:nvPr/>
        </p:nvSpPr>
        <p:spPr>
          <a:xfrm>
            <a:off x="1653688" y="2719587"/>
            <a:ext cx="2470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建立公司、科室、班组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三级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培训质量检查考评机制，根据培训数量、培训质量和培训满意度结算培训费用。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983275" y="2707179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严格按规定提取职工教育经费，实行分级切块管理，足额提取、专款专用。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8164315" y="2723520"/>
            <a:ext cx="2470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严格安全培训质量追溯制度，凡培训责任不落实、培训质量不合格的，一律严肃追究相关单位人员责任。发生各类生产安全事故，一律倒查安全培训质量。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94694" y="1306027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Lifeline JL" panose="00000400000000000000" pitchFamily="2" charset="0"/>
              </a:rPr>
              <a:t>01</a:t>
            </a:r>
            <a:endParaRPr lang="zh-CN" altLang="en-US" sz="4000" dirty="0">
              <a:latin typeface="Lifeline JL" panose="00000400000000000000" pitchFamily="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797747" y="1306027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Lifeline JL" panose="00000400000000000000" pitchFamily="2" charset="0"/>
              </a:rPr>
              <a:t>02</a:t>
            </a:r>
            <a:endParaRPr lang="zh-CN" altLang="en-US" sz="4000" dirty="0">
              <a:latin typeface="Lifeline JL" panose="00000400000000000000" pitchFamily="2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21972" y="1306027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Lifeline JL" panose="00000400000000000000" pitchFamily="2" charset="0"/>
              </a:rPr>
              <a:t>03</a:t>
            </a:r>
            <a:endParaRPr lang="zh-CN" altLang="en-US" sz="4000" dirty="0">
              <a:latin typeface="Lifeline JL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645">
        <p14:gallery dir="l"/>
      </p:transition>
    </mc:Choice>
    <mc:Fallback xmlns="">
      <p:transition spd="slow" advTm="6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9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9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59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9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9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259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7" grpId="0"/>
      <p:bldP spid="18" grpId="0"/>
      <p:bldP spid="19" grpId="0"/>
      <p:bldP spid="20" grpId="0"/>
      <p:bldP spid="2" grpId="0"/>
      <p:bldP spid="13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1778794" y="2856607"/>
              <a:ext cx="695325" cy="1100138"/>
            </a:xfrm>
            <a:custGeom>
              <a:avLst/>
              <a:gdLst>
                <a:gd name="T0" fmla="*/ 0 w 442"/>
                <a:gd name="T1" fmla="*/ 342 h 677"/>
                <a:gd name="T2" fmla="*/ 66 w 442"/>
                <a:gd name="T3" fmla="*/ 437 h 677"/>
                <a:gd name="T4" fmla="*/ 302 w 442"/>
                <a:gd name="T5" fmla="*/ 437 h 677"/>
                <a:gd name="T6" fmla="*/ 302 w 442"/>
                <a:gd name="T7" fmla="*/ 677 h 677"/>
                <a:gd name="T8" fmla="*/ 373 w 442"/>
                <a:gd name="T9" fmla="*/ 677 h 677"/>
                <a:gd name="T10" fmla="*/ 373 w 442"/>
                <a:gd name="T11" fmla="*/ 437 h 677"/>
                <a:gd name="T12" fmla="*/ 442 w 442"/>
                <a:gd name="T13" fmla="*/ 437 h 677"/>
                <a:gd name="T14" fmla="*/ 442 w 442"/>
                <a:gd name="T15" fmla="*/ 369 h 677"/>
                <a:gd name="T16" fmla="*/ 373 w 442"/>
                <a:gd name="T17" fmla="*/ 369 h 677"/>
                <a:gd name="T18" fmla="*/ 373 w 442"/>
                <a:gd name="T19" fmla="*/ 0 h 677"/>
                <a:gd name="T20" fmla="*/ 302 w 442"/>
                <a:gd name="T21" fmla="*/ 0 h 677"/>
                <a:gd name="T22" fmla="*/ 302 w 442"/>
                <a:gd name="T23" fmla="*/ 369 h 677"/>
                <a:gd name="T24" fmla="*/ 65 w 442"/>
                <a:gd name="T25" fmla="*/ 369 h 677"/>
                <a:gd name="T26" fmla="*/ 248 w 442"/>
                <a:gd name="T27" fmla="*/ 0 h 677"/>
                <a:gd name="T28" fmla="*/ 173 w 442"/>
                <a:gd name="T29" fmla="*/ 0 h 677"/>
                <a:gd name="T30" fmla="*/ 0 w 442"/>
                <a:gd name="T31" fmla="*/ 34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2" h="677">
                  <a:moveTo>
                    <a:pt x="0" y="342"/>
                  </a:moveTo>
                  <a:cubicBezTo>
                    <a:pt x="0" y="405"/>
                    <a:pt x="22" y="437"/>
                    <a:pt x="66" y="437"/>
                  </a:cubicBezTo>
                  <a:lnTo>
                    <a:pt x="302" y="437"/>
                  </a:lnTo>
                  <a:lnTo>
                    <a:pt x="302" y="677"/>
                  </a:lnTo>
                  <a:lnTo>
                    <a:pt x="373" y="677"/>
                  </a:lnTo>
                  <a:lnTo>
                    <a:pt x="373" y="437"/>
                  </a:lnTo>
                  <a:lnTo>
                    <a:pt x="442" y="437"/>
                  </a:lnTo>
                  <a:lnTo>
                    <a:pt x="442" y="369"/>
                  </a:lnTo>
                  <a:lnTo>
                    <a:pt x="373" y="369"/>
                  </a:lnTo>
                  <a:lnTo>
                    <a:pt x="373" y="0"/>
                  </a:lnTo>
                  <a:lnTo>
                    <a:pt x="302" y="0"/>
                  </a:lnTo>
                  <a:lnTo>
                    <a:pt x="302" y="369"/>
                  </a:lnTo>
                  <a:lnTo>
                    <a:pt x="65" y="369"/>
                  </a:lnTo>
                  <a:lnTo>
                    <a:pt x="248" y="0"/>
                  </a:lnTo>
                  <a:lnTo>
                    <a:pt x="173" y="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148681" y="2164003"/>
            <a:ext cx="7638332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强化重点领域整治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5"/>
          <p:cNvSpPr txBox="1"/>
          <p:nvPr/>
        </p:nvSpPr>
        <p:spPr>
          <a:xfrm>
            <a:off x="4407949" y="3548360"/>
            <a:ext cx="214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加强安全科技保障</a:t>
            </a:r>
          </a:p>
        </p:txBody>
      </p:sp>
      <p:sp>
        <p:nvSpPr>
          <p:cNvPr id="15" name="TextBox 66"/>
          <p:cNvSpPr txBox="1"/>
          <p:nvPr/>
        </p:nvSpPr>
        <p:spPr>
          <a:xfrm>
            <a:off x="6824833" y="3548360"/>
            <a:ext cx="2182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加强重大灾害防治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6793390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加强职业卫生管理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9203307" y="3548360"/>
            <a:ext cx="258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加强薄弱环节管控</a:t>
            </a:r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6525103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0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4402728" y="3920461"/>
            <a:ext cx="21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加强危险作业管理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Freeform 22"/>
          <p:cNvSpPr>
            <a:spLocks noEditPoints="1"/>
          </p:cNvSpPr>
          <p:nvPr/>
        </p:nvSpPr>
        <p:spPr bwMode="auto">
          <a:xfrm>
            <a:off x="4136028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7" name="TextBox 69"/>
          <p:cNvSpPr txBox="1"/>
          <p:nvPr/>
        </p:nvSpPr>
        <p:spPr>
          <a:xfrm>
            <a:off x="9206981" y="3917692"/>
            <a:ext cx="212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en-US" sz="1800" dirty="0"/>
              <a:t>加强公共安全管理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8" name="Freeform 18"/>
          <p:cNvSpPr>
            <a:spLocks noEditPoints="1"/>
          </p:cNvSpPr>
          <p:nvPr/>
        </p:nvSpPr>
        <p:spPr bwMode="auto">
          <a:xfrm>
            <a:off x="8938694" y="395282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9 h 234"/>
              <a:gd name="T20" fmla="*/ 135 w 235"/>
              <a:gd name="T21" fmla="*/ 99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9 h 234"/>
              <a:gd name="T28" fmla="*/ 35 w 235"/>
              <a:gd name="T29" fmla="*/ 99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795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  <p:bldP spid="22" grpId="0"/>
          <p:bldP spid="26" grpId="0" animBg="1"/>
          <p:bldP spid="27" grpId="0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  <p:bldP spid="22" grpId="0"/>
          <p:bldP spid="26" grpId="0" animBg="1"/>
          <p:bldP spid="27" grpId="0"/>
          <p:bldP spid="28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7871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4.1  </a:t>
            </a:r>
            <a:r>
              <a:rPr lang="zh-CN" altLang="en-US" dirty="0"/>
              <a:t>加强安全科技保障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Freeform 8"/>
          <p:cNvSpPr/>
          <p:nvPr/>
        </p:nvSpPr>
        <p:spPr bwMode="auto">
          <a:xfrm>
            <a:off x="1199479" y="4071879"/>
            <a:ext cx="1412875" cy="1252538"/>
          </a:xfrm>
          <a:custGeom>
            <a:avLst/>
            <a:gdLst>
              <a:gd name="T0" fmla="*/ 0 w 1713"/>
              <a:gd name="T1" fmla="*/ 598 h 1517"/>
              <a:gd name="T2" fmla="*/ 1367 w 1713"/>
              <a:gd name="T3" fmla="*/ 0 h 1517"/>
              <a:gd name="T4" fmla="*/ 1713 w 1713"/>
              <a:gd name="T5" fmla="*/ 1162 h 1517"/>
              <a:gd name="T6" fmla="*/ 710 w 1713"/>
              <a:gd name="T7" fmla="*/ 1517 h 1517"/>
              <a:gd name="T8" fmla="*/ 0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0" y="598"/>
                </a:moveTo>
                <a:lnTo>
                  <a:pt x="1367" y="0"/>
                </a:lnTo>
                <a:lnTo>
                  <a:pt x="1713" y="1162"/>
                </a:lnTo>
                <a:lnTo>
                  <a:pt x="710" y="1517"/>
                </a:lnTo>
                <a:lnTo>
                  <a:pt x="0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9"/>
          <p:cNvSpPr/>
          <p:nvPr/>
        </p:nvSpPr>
        <p:spPr bwMode="auto">
          <a:xfrm>
            <a:off x="3187029" y="4071879"/>
            <a:ext cx="1412875" cy="1252538"/>
          </a:xfrm>
          <a:custGeom>
            <a:avLst/>
            <a:gdLst>
              <a:gd name="T0" fmla="*/ 1713 w 1713"/>
              <a:gd name="T1" fmla="*/ 598 h 1517"/>
              <a:gd name="T2" fmla="*/ 345 w 1713"/>
              <a:gd name="T3" fmla="*/ 0 h 1517"/>
              <a:gd name="T4" fmla="*/ 0 w 1713"/>
              <a:gd name="T5" fmla="*/ 1162 h 1517"/>
              <a:gd name="T6" fmla="*/ 1082 w 1713"/>
              <a:gd name="T7" fmla="*/ 1517 h 1517"/>
              <a:gd name="T8" fmla="*/ 1713 w 1713"/>
              <a:gd name="T9" fmla="*/ 598 h 1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3" h="1517">
                <a:moveTo>
                  <a:pt x="1713" y="598"/>
                </a:moveTo>
                <a:lnTo>
                  <a:pt x="345" y="0"/>
                </a:lnTo>
                <a:lnTo>
                  <a:pt x="0" y="1162"/>
                </a:lnTo>
                <a:lnTo>
                  <a:pt x="1082" y="1517"/>
                </a:lnTo>
                <a:lnTo>
                  <a:pt x="1713" y="5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901030" y="1455679"/>
            <a:ext cx="4041774" cy="4579938"/>
            <a:chOff x="993776" y="1206500"/>
            <a:chExt cx="4041774" cy="4579938"/>
          </a:xfrm>
        </p:grpSpPr>
        <p:sp>
          <p:nvSpPr>
            <p:cNvPr id="10" name="Freeform 10"/>
            <p:cNvSpPr/>
            <p:nvPr/>
          </p:nvSpPr>
          <p:spPr bwMode="auto">
            <a:xfrm>
              <a:off x="2986088" y="1206500"/>
              <a:ext cx="2049462" cy="4579938"/>
            </a:xfrm>
            <a:custGeom>
              <a:avLst/>
              <a:gdLst>
                <a:gd name="T0" fmla="*/ 57 w 2484"/>
                <a:gd name="T1" fmla="*/ 5551 h 5551"/>
                <a:gd name="T2" fmla="*/ 2416 w 2484"/>
                <a:gd name="T3" fmla="*/ 422 h 5551"/>
                <a:gd name="T4" fmla="*/ 0 w 2484"/>
                <a:gd name="T5" fmla="*/ 7 h 5551"/>
                <a:gd name="T6" fmla="*/ 57 w 2484"/>
                <a:gd name="T7" fmla="*/ 5551 h 5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4" h="5551">
                  <a:moveTo>
                    <a:pt x="57" y="5551"/>
                  </a:moveTo>
                  <a:cubicBezTo>
                    <a:pt x="1228" y="4562"/>
                    <a:pt x="2484" y="3282"/>
                    <a:pt x="2416" y="422"/>
                  </a:cubicBezTo>
                  <a:cubicBezTo>
                    <a:pt x="1700" y="151"/>
                    <a:pt x="876" y="0"/>
                    <a:pt x="0" y="7"/>
                  </a:cubicBezTo>
                  <a:lnTo>
                    <a:pt x="57" y="5551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993776" y="1212850"/>
              <a:ext cx="2039937" cy="4573588"/>
            </a:xfrm>
            <a:custGeom>
              <a:avLst/>
              <a:gdLst>
                <a:gd name="T0" fmla="*/ 2473 w 2473"/>
                <a:gd name="T1" fmla="*/ 5544 h 5544"/>
                <a:gd name="T2" fmla="*/ 9 w 2473"/>
                <a:gd name="T3" fmla="*/ 465 h 5544"/>
                <a:gd name="T4" fmla="*/ 2416 w 2473"/>
                <a:gd name="T5" fmla="*/ 0 h 5544"/>
                <a:gd name="T6" fmla="*/ 2473 w 2473"/>
                <a:gd name="T7" fmla="*/ 5544 h 5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5544">
                  <a:moveTo>
                    <a:pt x="2473" y="5544"/>
                  </a:moveTo>
                  <a:cubicBezTo>
                    <a:pt x="1281" y="4580"/>
                    <a:pt x="0" y="3325"/>
                    <a:pt x="9" y="465"/>
                  </a:cubicBezTo>
                  <a:cubicBezTo>
                    <a:pt x="719" y="179"/>
                    <a:pt x="1540" y="11"/>
                    <a:pt x="2416" y="0"/>
                  </a:cubicBezTo>
                  <a:lnTo>
                    <a:pt x="2473" y="55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Freeform 12"/>
          <p:cNvSpPr/>
          <p:nvPr/>
        </p:nvSpPr>
        <p:spPr bwMode="auto">
          <a:xfrm>
            <a:off x="1199479" y="4565592"/>
            <a:ext cx="3400425" cy="758825"/>
          </a:xfrm>
          <a:custGeom>
            <a:avLst/>
            <a:gdLst>
              <a:gd name="T0" fmla="*/ 0 w 4124"/>
              <a:gd name="T1" fmla="*/ 0 h 919"/>
              <a:gd name="T2" fmla="*/ 4124 w 4124"/>
              <a:gd name="T3" fmla="*/ 0 h 919"/>
              <a:gd name="T4" fmla="*/ 3493 w 4124"/>
              <a:gd name="T5" fmla="*/ 919 h 919"/>
              <a:gd name="T6" fmla="*/ 710 w 4124"/>
              <a:gd name="T7" fmla="*/ 919 h 919"/>
              <a:gd name="T8" fmla="*/ 0 w 4124"/>
              <a:gd name="T9" fmla="*/ 0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4" h="919">
                <a:moveTo>
                  <a:pt x="0" y="0"/>
                </a:moveTo>
                <a:lnTo>
                  <a:pt x="4124" y="0"/>
                </a:lnTo>
                <a:lnTo>
                  <a:pt x="3493" y="919"/>
                </a:lnTo>
                <a:lnTo>
                  <a:pt x="710" y="91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TextBox 18"/>
          <p:cNvSpPr txBox="1"/>
          <p:nvPr/>
        </p:nvSpPr>
        <p:spPr>
          <a:xfrm>
            <a:off x="1813171" y="2269559"/>
            <a:ext cx="2160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 dirty="0">
                <a:solidFill>
                  <a:schemeClr val="accent1"/>
                </a:solidFill>
                <a:latin typeface="+mn-ea"/>
                <a:ea typeface="+mn-ea"/>
              </a:rPr>
              <a:t>科技保障</a:t>
            </a:r>
            <a:endParaRPr lang="en-US" altLang="zh-CN" sz="6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723906" y="4698148"/>
            <a:ext cx="233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n-ea"/>
                <a:ea typeface="+mn-ea"/>
              </a:rPr>
              <a:t>三项保障措施</a:t>
            </a:r>
            <a:endParaRPr lang="en-US" altLang="zh-CN" sz="24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60198" y="1738504"/>
            <a:ext cx="712788" cy="708025"/>
            <a:chOff x="5660198" y="1147986"/>
            <a:chExt cx="712788" cy="708025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5660198" y="1147986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8" name="TextBox 33"/>
            <p:cNvSpPr txBox="1"/>
            <p:nvPr/>
          </p:nvSpPr>
          <p:spPr>
            <a:xfrm>
              <a:off x="5773904" y="1177508"/>
              <a:ext cx="455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Lifeline JL" panose="00000400000000000000" pitchFamily="2" charset="0"/>
                  <a:ea typeface="+mn-ea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20" name="TextBox 38"/>
          <p:cNvSpPr txBox="1"/>
          <p:nvPr/>
        </p:nvSpPr>
        <p:spPr>
          <a:xfrm>
            <a:off x="6540474" y="1738643"/>
            <a:ext cx="481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/>
              <a:t>足额提取生产安全费用，保障关键领域安全投入。</a:t>
            </a:r>
            <a:endParaRPr lang="en-US" altLang="zh-CN" sz="2000" dirty="0"/>
          </a:p>
        </p:txBody>
      </p:sp>
      <p:grpSp>
        <p:nvGrpSpPr>
          <p:cNvPr id="21" name="组合 20"/>
          <p:cNvGrpSpPr/>
          <p:nvPr/>
        </p:nvGrpSpPr>
        <p:grpSpPr>
          <a:xfrm>
            <a:off x="5660198" y="3239758"/>
            <a:ext cx="712788" cy="708025"/>
            <a:chOff x="5660198" y="2649240"/>
            <a:chExt cx="712788" cy="708025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5660198" y="2649240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28" name="TextBox 47"/>
            <p:cNvSpPr txBox="1"/>
            <p:nvPr/>
          </p:nvSpPr>
          <p:spPr>
            <a:xfrm>
              <a:off x="5760121" y="2649240"/>
              <a:ext cx="545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Lifeline JL" panose="00000400000000000000" pitchFamily="2" charset="0"/>
                  <a:ea typeface="+mn-ea"/>
                </a:rPr>
                <a:t>2</a:t>
              </a:r>
              <a:endParaRPr lang="zh-CN" altLang="en-US" sz="3600" b="1" dirty="0">
                <a:solidFill>
                  <a:schemeClr val="accent1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30" name="TextBox 49"/>
          <p:cNvSpPr txBox="1"/>
          <p:nvPr/>
        </p:nvSpPr>
        <p:spPr>
          <a:xfrm>
            <a:off x="6540474" y="3022745"/>
            <a:ext cx="4814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/>
              <a:t>坚持“重装备、自动化、用人少”发展方向，持续推动系统装备升级，有序实施设计优化、工艺优化、系统优化和劳动组织优化，严禁使用落后淘汰工艺设备。</a:t>
            </a:r>
            <a:endParaRPr lang="en-US" altLang="zh-CN" sz="20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660198" y="4841502"/>
            <a:ext cx="712788" cy="717630"/>
            <a:chOff x="5660198" y="3963468"/>
            <a:chExt cx="712788" cy="717630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5660198" y="3973073"/>
              <a:ext cx="712788" cy="7080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  <p:sp>
          <p:nvSpPr>
            <p:cNvPr id="34" name="TextBox 52"/>
            <p:cNvSpPr txBox="1"/>
            <p:nvPr/>
          </p:nvSpPr>
          <p:spPr>
            <a:xfrm>
              <a:off x="5738756" y="3963468"/>
              <a:ext cx="545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accent1"/>
                  </a:solidFill>
                  <a:latin typeface="Lifeline JL" panose="00000400000000000000" pitchFamily="2" charset="0"/>
                  <a:ea typeface="+mn-ea"/>
                </a:rPr>
                <a:t>3</a:t>
              </a:r>
              <a:endParaRPr lang="zh-CN" altLang="en-US" sz="3600" b="1" dirty="0">
                <a:solidFill>
                  <a:schemeClr val="accent1"/>
                </a:solidFill>
                <a:latin typeface="Lifeline JL" panose="00000400000000000000" pitchFamily="2" charset="0"/>
                <a:ea typeface="+mn-ea"/>
              </a:endParaRPr>
            </a:p>
          </p:txBody>
        </p:sp>
      </p:grpSp>
      <p:sp>
        <p:nvSpPr>
          <p:cNvPr id="36" name="TextBox 54"/>
          <p:cNvSpPr txBox="1"/>
          <p:nvPr/>
        </p:nvSpPr>
        <p:spPr>
          <a:xfrm>
            <a:off x="6540474" y="4727919"/>
            <a:ext cx="481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pPr algn="just"/>
            <a:r>
              <a:rPr lang="zh-CN" altLang="en-US" sz="2000" dirty="0"/>
              <a:t>重点加快采掘关键装备更新、智慧胶带运输、关键设备长寿命周期等关键技术推广应用。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874">
        <p14:doors dir="vert"/>
      </p:transition>
    </mc:Choice>
    <mc:Fallback xmlns="">
      <p:transition spd="slow" advTm="68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8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29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29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29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29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329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8" grpId="0" animBg="1"/>
      <p:bldP spid="12" grpId="0" animBg="1"/>
      <p:bldP spid="13" grpId="0"/>
      <p:bldP spid="14" grpId="0"/>
      <p:bldP spid="20" grpId="0"/>
      <p:bldP spid="30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39230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4.2  </a:t>
            </a:r>
            <a:r>
              <a:rPr lang="zh-CN" altLang="en-US" dirty="0"/>
              <a:t>加强重大灾害防治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0"/>
          <a:stretch>
            <a:fillRect/>
          </a:stretch>
        </p:blipFill>
        <p:spPr>
          <a:xfrm flipH="1">
            <a:off x="697781" y="1772815"/>
            <a:ext cx="4952654" cy="43827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 bwMode="auto">
          <a:xfrm>
            <a:off x="5988412" y="126876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940286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11053707" y="140074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5988412" y="3037402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940286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11053707" y="3169387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988412" y="4769950"/>
            <a:ext cx="5112568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5940286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11053707" y="4901935"/>
            <a:ext cx="109787" cy="124620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70389" y="1460683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实行重大灾害治理主要领导行政负责制和总工程师技术负责制，严格瓦斯治理防突及水害、火灾等重大灾害风险治理评估论证、方案制定和现场措施落实，杜绝自然灾害涉险事故。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170389" y="3229325"/>
            <a:ext cx="4820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牢固树立“瓦斯超限就是事故”的思想，严格执行煤矿瓦斯防治十条规定，坚持区域措施为主、局部措施补充原则，强化矿井防突和巷道揭煤管理。</a:t>
            </a:r>
          </a:p>
        </p:txBody>
      </p:sp>
      <p:sp>
        <p:nvSpPr>
          <p:cNvPr id="19" name="矩形 18"/>
          <p:cNvSpPr/>
          <p:nvPr/>
        </p:nvSpPr>
        <p:spPr>
          <a:xfrm>
            <a:off x="6170389" y="5100373"/>
            <a:ext cx="4820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深入研究煤与瓦斯突出矿井防灭火课题，加强自然发火重点区域监测预报和超前治理，落实各项防灭火措施，完善防灭火系统。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366">
        <p14:doors dir="vert"/>
      </p:transition>
    </mc:Choice>
    <mc:Fallback xmlns="">
      <p:transition spd="slow" advTm="5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8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437E-6 2.59259E-6 L 0.22101 0.0055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0" y="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147E-6 2.59259E-6 L -0.19823 0.00555 " pathEditMode="relative" rAng="0" ptsTypes="AA">
                                      <p:cBhvr>
                                        <p:cTn id="58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8" y="27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8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437E-6 2.59259E-6 L 0.22101 0.00555 " pathEditMode="relative" rAng="0" ptsTypes="AA">
                                      <p:cBhvr>
                                        <p:cTn id="6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0" y="27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147E-6 2.59259E-6 L -0.19823 0.00555 " pathEditMode="relative" rAng="0" ptsTypes="AA">
                                      <p:cBhvr>
                                        <p:cTn id="70" dur="5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8" y="27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8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437E-6 2.59259E-6 L 0.22101 0.00555 " pathEditMode="relative" rAng="0" ptsTypes="AA">
                                      <p:cBhvr>
                                        <p:cTn id="78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50" y="27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147E-6 2.59259E-6 L -0.19823 0.00555 " pathEditMode="relative" rAng="0" ptsTypes="AA">
                                      <p:cBhvr>
                                        <p:cTn id="82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18" y="27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2330450"/>
            <a:ext cx="4445000" cy="2322686"/>
          </a:xfrm>
          <a:custGeom>
            <a:avLst/>
            <a:gdLst>
              <a:gd name="T0" fmla="*/ 0 w 5831"/>
              <a:gd name="T1" fmla="*/ 0 h 1924"/>
              <a:gd name="T2" fmla="*/ 5297 w 5831"/>
              <a:gd name="T3" fmla="*/ 0 h 1924"/>
              <a:gd name="T4" fmla="*/ 5831 w 5831"/>
              <a:gd name="T5" fmla="*/ 962 h 1924"/>
              <a:gd name="T6" fmla="*/ 5297 w 5831"/>
              <a:gd name="T7" fmla="*/ 1924 h 1924"/>
              <a:gd name="T8" fmla="*/ 0 w 5831"/>
              <a:gd name="T9" fmla="*/ 1924 h 1924"/>
              <a:gd name="T10" fmla="*/ 0 w 5831"/>
              <a:gd name="T11" fmla="*/ 0 h 1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31" h="1924">
                <a:moveTo>
                  <a:pt x="0" y="0"/>
                </a:moveTo>
                <a:lnTo>
                  <a:pt x="5297" y="0"/>
                </a:lnTo>
                <a:lnTo>
                  <a:pt x="5831" y="962"/>
                </a:lnTo>
                <a:lnTo>
                  <a:pt x="5297" y="1924"/>
                </a:lnTo>
                <a:lnTo>
                  <a:pt x="0" y="192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260350" y="3090461"/>
            <a:ext cx="3735388" cy="722313"/>
          </a:xfrm>
          <a:custGeom>
            <a:avLst/>
            <a:gdLst>
              <a:gd name="T0" fmla="*/ 176 w 4900"/>
              <a:gd name="T1" fmla="*/ 90 h 946"/>
              <a:gd name="T2" fmla="*/ 0 w 4900"/>
              <a:gd name="T3" fmla="*/ 246 h 946"/>
              <a:gd name="T4" fmla="*/ 359 w 4900"/>
              <a:gd name="T5" fmla="*/ 852 h 946"/>
              <a:gd name="T6" fmla="*/ 502 w 4900"/>
              <a:gd name="T7" fmla="*/ 792 h 946"/>
              <a:gd name="T8" fmla="*/ 740 w 4900"/>
              <a:gd name="T9" fmla="*/ 159 h 946"/>
              <a:gd name="T10" fmla="*/ 445 w 4900"/>
              <a:gd name="T11" fmla="*/ 830 h 946"/>
              <a:gd name="T12" fmla="*/ 801 w 4900"/>
              <a:gd name="T13" fmla="*/ 102 h 946"/>
              <a:gd name="T14" fmla="*/ 1239 w 4900"/>
              <a:gd name="T15" fmla="*/ 946 h 946"/>
              <a:gd name="T16" fmla="*/ 899 w 4900"/>
              <a:gd name="T17" fmla="*/ 102 h 946"/>
              <a:gd name="T18" fmla="*/ 899 w 4900"/>
              <a:gd name="T19" fmla="*/ 156 h 946"/>
              <a:gd name="T20" fmla="*/ 899 w 4900"/>
              <a:gd name="T21" fmla="*/ 156 h 946"/>
              <a:gd name="T22" fmla="*/ 1696 w 4900"/>
              <a:gd name="T23" fmla="*/ 0 h 946"/>
              <a:gd name="T24" fmla="*/ 1492 w 4900"/>
              <a:gd name="T25" fmla="*/ 946 h 946"/>
              <a:gd name="T26" fmla="*/ 1864 w 4900"/>
              <a:gd name="T27" fmla="*/ 520 h 946"/>
              <a:gd name="T28" fmla="*/ 1827 w 4900"/>
              <a:gd name="T29" fmla="*/ 90 h 946"/>
              <a:gd name="T30" fmla="*/ 1770 w 4900"/>
              <a:gd name="T31" fmla="*/ 90 h 946"/>
              <a:gd name="T32" fmla="*/ 2126 w 4900"/>
              <a:gd name="T33" fmla="*/ 852 h 946"/>
              <a:gd name="T34" fmla="*/ 2474 w 4900"/>
              <a:gd name="T35" fmla="*/ 0 h 946"/>
              <a:gd name="T36" fmla="*/ 2477 w 4900"/>
              <a:gd name="T37" fmla="*/ 946 h 946"/>
              <a:gd name="T38" fmla="*/ 2265 w 4900"/>
              <a:gd name="T39" fmla="*/ 946 h 946"/>
              <a:gd name="T40" fmla="*/ 2852 w 4900"/>
              <a:gd name="T41" fmla="*/ 90 h 946"/>
              <a:gd name="T42" fmla="*/ 2640 w 4900"/>
              <a:gd name="T43" fmla="*/ 90 h 946"/>
              <a:gd name="T44" fmla="*/ 3247 w 4900"/>
              <a:gd name="T45" fmla="*/ 852 h 946"/>
              <a:gd name="T46" fmla="*/ 3427 w 4900"/>
              <a:gd name="T47" fmla="*/ 695 h 946"/>
              <a:gd name="T48" fmla="*/ 3247 w 4900"/>
              <a:gd name="T49" fmla="*/ 90 h 946"/>
              <a:gd name="T50" fmla="*/ 3071 w 4900"/>
              <a:gd name="T51" fmla="*/ 246 h 946"/>
              <a:gd name="T52" fmla="*/ 3247 w 4900"/>
              <a:gd name="T53" fmla="*/ 852 h 946"/>
              <a:gd name="T54" fmla="*/ 3735 w 4900"/>
              <a:gd name="T55" fmla="*/ 206 h 946"/>
              <a:gd name="T56" fmla="*/ 4214 w 4900"/>
              <a:gd name="T57" fmla="*/ 664 h 946"/>
              <a:gd name="T58" fmla="*/ 3685 w 4900"/>
              <a:gd name="T59" fmla="*/ 744 h 946"/>
              <a:gd name="T60" fmla="*/ 3706 w 4900"/>
              <a:gd name="T61" fmla="*/ 584 h 946"/>
              <a:gd name="T62" fmla="*/ 3751 w 4900"/>
              <a:gd name="T63" fmla="*/ 695 h 946"/>
              <a:gd name="T64" fmla="*/ 4154 w 4900"/>
              <a:gd name="T65" fmla="*/ 584 h 946"/>
              <a:gd name="T66" fmla="*/ 3706 w 4900"/>
              <a:gd name="T67" fmla="*/ 425 h 946"/>
              <a:gd name="T68" fmla="*/ 4155 w 4900"/>
              <a:gd name="T69" fmla="*/ 303 h 946"/>
              <a:gd name="T70" fmla="*/ 3706 w 4900"/>
              <a:gd name="T71" fmla="*/ 365 h 946"/>
              <a:gd name="T72" fmla="*/ 4816 w 4900"/>
              <a:gd name="T73" fmla="*/ 364 h 946"/>
              <a:gd name="T74" fmla="*/ 4809 w 4900"/>
              <a:gd name="T75" fmla="*/ 278 h 946"/>
              <a:gd name="T76" fmla="*/ 4782 w 4900"/>
              <a:gd name="T77" fmla="*/ 204 h 946"/>
              <a:gd name="T78" fmla="*/ 4900 w 4900"/>
              <a:gd name="T79" fmla="*/ 400 h 946"/>
              <a:gd name="T80" fmla="*/ 4625 w 4900"/>
              <a:gd name="T81" fmla="*/ 731 h 946"/>
              <a:gd name="T82" fmla="*/ 4488 w 4900"/>
              <a:gd name="T83" fmla="*/ 695 h 946"/>
              <a:gd name="T84" fmla="*/ 4588 w 4900"/>
              <a:gd name="T85" fmla="*/ 460 h 946"/>
              <a:gd name="T86" fmla="*/ 4339 w 4900"/>
              <a:gd name="T87" fmla="*/ 685 h 946"/>
              <a:gd name="T88" fmla="*/ 4439 w 4900"/>
              <a:gd name="T89" fmla="*/ 616 h 946"/>
              <a:gd name="T90" fmla="*/ 4309 w 4900"/>
              <a:gd name="T91" fmla="*/ 552 h 946"/>
              <a:gd name="T92" fmla="*/ 4309 w 4900"/>
              <a:gd name="T93" fmla="*/ 552 h 946"/>
              <a:gd name="T94" fmla="*/ 4897 w 4900"/>
              <a:gd name="T95" fmla="*/ 552 h 946"/>
              <a:gd name="T96" fmla="*/ 4834 w 4900"/>
              <a:gd name="T97" fmla="*/ 633 h 946"/>
              <a:gd name="T98" fmla="*/ 4852 w 4900"/>
              <a:gd name="T99" fmla="*/ 746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00" h="946">
                <a:moveTo>
                  <a:pt x="176" y="852"/>
                </a:moveTo>
                <a:cubicBezTo>
                  <a:pt x="97" y="852"/>
                  <a:pt x="57" y="793"/>
                  <a:pt x="57" y="677"/>
                </a:cubicBezTo>
                <a:lnTo>
                  <a:pt x="57" y="251"/>
                </a:lnTo>
                <a:cubicBezTo>
                  <a:pt x="57" y="144"/>
                  <a:pt x="97" y="90"/>
                  <a:pt x="176" y="90"/>
                </a:cubicBezTo>
                <a:lnTo>
                  <a:pt x="356" y="90"/>
                </a:lnTo>
                <a:lnTo>
                  <a:pt x="356" y="0"/>
                </a:lnTo>
                <a:lnTo>
                  <a:pt x="178" y="0"/>
                </a:lnTo>
                <a:cubicBezTo>
                  <a:pt x="59" y="0"/>
                  <a:pt x="0" y="82"/>
                  <a:pt x="0" y="246"/>
                </a:cubicBezTo>
                <a:lnTo>
                  <a:pt x="0" y="700"/>
                </a:lnTo>
                <a:cubicBezTo>
                  <a:pt x="0" y="864"/>
                  <a:pt x="59" y="946"/>
                  <a:pt x="178" y="946"/>
                </a:cubicBezTo>
                <a:lnTo>
                  <a:pt x="359" y="946"/>
                </a:lnTo>
                <a:lnTo>
                  <a:pt x="359" y="852"/>
                </a:lnTo>
                <a:lnTo>
                  <a:pt x="176" y="852"/>
                </a:lnTo>
                <a:close/>
                <a:moveTo>
                  <a:pt x="706" y="852"/>
                </a:moveTo>
                <a:lnTo>
                  <a:pt x="539" y="852"/>
                </a:lnTo>
                <a:cubicBezTo>
                  <a:pt x="514" y="852"/>
                  <a:pt x="502" y="832"/>
                  <a:pt x="502" y="792"/>
                </a:cubicBezTo>
                <a:lnTo>
                  <a:pt x="502" y="154"/>
                </a:lnTo>
                <a:cubicBezTo>
                  <a:pt x="502" y="111"/>
                  <a:pt x="514" y="90"/>
                  <a:pt x="538" y="90"/>
                </a:cubicBezTo>
                <a:lnTo>
                  <a:pt x="706" y="90"/>
                </a:lnTo>
                <a:cubicBezTo>
                  <a:pt x="729" y="90"/>
                  <a:pt x="740" y="113"/>
                  <a:pt x="740" y="159"/>
                </a:cubicBezTo>
                <a:lnTo>
                  <a:pt x="740" y="790"/>
                </a:lnTo>
                <a:cubicBezTo>
                  <a:pt x="740" y="831"/>
                  <a:pt x="729" y="852"/>
                  <a:pt x="706" y="852"/>
                </a:cubicBezTo>
                <a:close/>
                <a:moveTo>
                  <a:pt x="445" y="104"/>
                </a:moveTo>
                <a:lnTo>
                  <a:pt x="445" y="830"/>
                </a:lnTo>
                <a:cubicBezTo>
                  <a:pt x="445" y="908"/>
                  <a:pt x="467" y="946"/>
                  <a:pt x="509" y="946"/>
                </a:cubicBezTo>
                <a:lnTo>
                  <a:pt x="741" y="946"/>
                </a:lnTo>
                <a:cubicBezTo>
                  <a:pt x="781" y="946"/>
                  <a:pt x="801" y="913"/>
                  <a:pt x="801" y="847"/>
                </a:cubicBezTo>
                <a:lnTo>
                  <a:pt x="801" y="102"/>
                </a:lnTo>
                <a:cubicBezTo>
                  <a:pt x="796" y="42"/>
                  <a:pt x="775" y="8"/>
                  <a:pt x="738" y="0"/>
                </a:cubicBezTo>
                <a:lnTo>
                  <a:pt x="503" y="0"/>
                </a:lnTo>
                <a:cubicBezTo>
                  <a:pt x="465" y="0"/>
                  <a:pt x="445" y="35"/>
                  <a:pt x="445" y="104"/>
                </a:cubicBezTo>
                <a:close/>
                <a:moveTo>
                  <a:pt x="1239" y="946"/>
                </a:moveTo>
                <a:lnTo>
                  <a:pt x="1239" y="102"/>
                </a:lnTo>
                <a:cubicBezTo>
                  <a:pt x="1239" y="34"/>
                  <a:pt x="1217" y="0"/>
                  <a:pt x="1173" y="0"/>
                </a:cubicBezTo>
                <a:lnTo>
                  <a:pt x="899" y="0"/>
                </a:lnTo>
                <a:lnTo>
                  <a:pt x="899" y="102"/>
                </a:lnTo>
                <a:lnTo>
                  <a:pt x="1176" y="102"/>
                </a:lnTo>
                <a:lnTo>
                  <a:pt x="1176" y="946"/>
                </a:lnTo>
                <a:lnTo>
                  <a:pt x="1239" y="946"/>
                </a:lnTo>
                <a:close/>
                <a:moveTo>
                  <a:pt x="899" y="156"/>
                </a:moveTo>
                <a:lnTo>
                  <a:pt x="899" y="946"/>
                </a:lnTo>
                <a:lnTo>
                  <a:pt x="964" y="946"/>
                </a:lnTo>
                <a:lnTo>
                  <a:pt x="964" y="156"/>
                </a:lnTo>
                <a:lnTo>
                  <a:pt x="899" y="156"/>
                </a:lnTo>
                <a:close/>
                <a:moveTo>
                  <a:pt x="1552" y="946"/>
                </a:moveTo>
                <a:lnTo>
                  <a:pt x="1552" y="90"/>
                </a:lnTo>
                <a:lnTo>
                  <a:pt x="1696" y="90"/>
                </a:lnTo>
                <a:lnTo>
                  <a:pt x="1696" y="0"/>
                </a:lnTo>
                <a:lnTo>
                  <a:pt x="1340" y="0"/>
                </a:lnTo>
                <a:lnTo>
                  <a:pt x="1340" y="90"/>
                </a:lnTo>
                <a:lnTo>
                  <a:pt x="1492" y="90"/>
                </a:lnTo>
                <a:lnTo>
                  <a:pt x="1492" y="946"/>
                </a:lnTo>
                <a:lnTo>
                  <a:pt x="1552" y="946"/>
                </a:lnTo>
                <a:close/>
                <a:moveTo>
                  <a:pt x="2069" y="426"/>
                </a:moveTo>
                <a:lnTo>
                  <a:pt x="1864" y="426"/>
                </a:lnTo>
                <a:lnTo>
                  <a:pt x="1864" y="520"/>
                </a:lnTo>
                <a:lnTo>
                  <a:pt x="2069" y="520"/>
                </a:lnTo>
                <a:lnTo>
                  <a:pt x="2069" y="426"/>
                </a:lnTo>
                <a:close/>
                <a:moveTo>
                  <a:pt x="1827" y="852"/>
                </a:moveTo>
                <a:lnTo>
                  <a:pt x="1827" y="90"/>
                </a:lnTo>
                <a:lnTo>
                  <a:pt x="2126" y="90"/>
                </a:lnTo>
                <a:lnTo>
                  <a:pt x="2126" y="0"/>
                </a:lnTo>
                <a:lnTo>
                  <a:pt x="1827" y="0"/>
                </a:lnTo>
                <a:cubicBezTo>
                  <a:pt x="1789" y="0"/>
                  <a:pt x="1770" y="30"/>
                  <a:pt x="1770" y="90"/>
                </a:cubicBezTo>
                <a:lnTo>
                  <a:pt x="1770" y="854"/>
                </a:lnTo>
                <a:cubicBezTo>
                  <a:pt x="1770" y="915"/>
                  <a:pt x="1789" y="946"/>
                  <a:pt x="1827" y="946"/>
                </a:cubicBezTo>
                <a:lnTo>
                  <a:pt x="2126" y="946"/>
                </a:lnTo>
                <a:lnTo>
                  <a:pt x="2126" y="852"/>
                </a:lnTo>
                <a:lnTo>
                  <a:pt x="1827" y="852"/>
                </a:lnTo>
                <a:close/>
                <a:moveTo>
                  <a:pt x="2539" y="946"/>
                </a:moveTo>
                <a:lnTo>
                  <a:pt x="2539" y="102"/>
                </a:lnTo>
                <a:cubicBezTo>
                  <a:pt x="2539" y="34"/>
                  <a:pt x="2518" y="0"/>
                  <a:pt x="2474" y="0"/>
                </a:cubicBezTo>
                <a:lnTo>
                  <a:pt x="2199" y="0"/>
                </a:lnTo>
                <a:lnTo>
                  <a:pt x="2199" y="102"/>
                </a:lnTo>
                <a:lnTo>
                  <a:pt x="2477" y="102"/>
                </a:lnTo>
                <a:lnTo>
                  <a:pt x="2477" y="946"/>
                </a:lnTo>
                <a:lnTo>
                  <a:pt x="2539" y="946"/>
                </a:lnTo>
                <a:close/>
                <a:moveTo>
                  <a:pt x="2199" y="156"/>
                </a:moveTo>
                <a:lnTo>
                  <a:pt x="2199" y="946"/>
                </a:lnTo>
                <a:lnTo>
                  <a:pt x="2265" y="946"/>
                </a:lnTo>
                <a:lnTo>
                  <a:pt x="2265" y="156"/>
                </a:lnTo>
                <a:lnTo>
                  <a:pt x="2199" y="156"/>
                </a:lnTo>
                <a:close/>
                <a:moveTo>
                  <a:pt x="2852" y="946"/>
                </a:moveTo>
                <a:lnTo>
                  <a:pt x="2852" y="90"/>
                </a:lnTo>
                <a:lnTo>
                  <a:pt x="2996" y="90"/>
                </a:lnTo>
                <a:lnTo>
                  <a:pt x="2996" y="0"/>
                </a:lnTo>
                <a:lnTo>
                  <a:pt x="2640" y="0"/>
                </a:lnTo>
                <a:lnTo>
                  <a:pt x="2640" y="90"/>
                </a:lnTo>
                <a:lnTo>
                  <a:pt x="2793" y="90"/>
                </a:lnTo>
                <a:lnTo>
                  <a:pt x="2793" y="946"/>
                </a:lnTo>
                <a:lnTo>
                  <a:pt x="2852" y="946"/>
                </a:lnTo>
                <a:close/>
                <a:moveTo>
                  <a:pt x="3247" y="852"/>
                </a:moveTo>
                <a:lnTo>
                  <a:pt x="3071" y="852"/>
                </a:lnTo>
                <a:lnTo>
                  <a:pt x="3071" y="946"/>
                </a:lnTo>
                <a:lnTo>
                  <a:pt x="3249" y="946"/>
                </a:lnTo>
                <a:cubicBezTo>
                  <a:pt x="3367" y="946"/>
                  <a:pt x="3427" y="863"/>
                  <a:pt x="3427" y="695"/>
                </a:cubicBezTo>
                <a:cubicBezTo>
                  <a:pt x="3427" y="596"/>
                  <a:pt x="3399" y="526"/>
                  <a:pt x="3345" y="485"/>
                </a:cubicBezTo>
                <a:lnTo>
                  <a:pt x="3206" y="381"/>
                </a:lnTo>
                <a:cubicBezTo>
                  <a:pt x="3154" y="342"/>
                  <a:pt x="3128" y="299"/>
                  <a:pt x="3128" y="251"/>
                </a:cubicBezTo>
                <a:cubicBezTo>
                  <a:pt x="3128" y="144"/>
                  <a:pt x="3168" y="90"/>
                  <a:pt x="3247" y="90"/>
                </a:cubicBezTo>
                <a:lnTo>
                  <a:pt x="3427" y="90"/>
                </a:lnTo>
                <a:lnTo>
                  <a:pt x="3427" y="0"/>
                </a:lnTo>
                <a:lnTo>
                  <a:pt x="3249" y="0"/>
                </a:lnTo>
                <a:cubicBezTo>
                  <a:pt x="3130" y="0"/>
                  <a:pt x="3071" y="82"/>
                  <a:pt x="3071" y="246"/>
                </a:cubicBezTo>
                <a:cubicBezTo>
                  <a:pt x="3071" y="324"/>
                  <a:pt x="3097" y="390"/>
                  <a:pt x="3148" y="444"/>
                </a:cubicBezTo>
                <a:cubicBezTo>
                  <a:pt x="3171" y="461"/>
                  <a:pt x="3218" y="498"/>
                  <a:pt x="3290" y="554"/>
                </a:cubicBezTo>
                <a:cubicBezTo>
                  <a:pt x="3341" y="593"/>
                  <a:pt x="3367" y="636"/>
                  <a:pt x="3367" y="681"/>
                </a:cubicBezTo>
                <a:cubicBezTo>
                  <a:pt x="3367" y="795"/>
                  <a:pt x="3327" y="852"/>
                  <a:pt x="3247" y="852"/>
                </a:cubicBezTo>
                <a:close/>
                <a:moveTo>
                  <a:pt x="3646" y="662"/>
                </a:moveTo>
                <a:lnTo>
                  <a:pt x="3646" y="299"/>
                </a:lnTo>
                <a:cubicBezTo>
                  <a:pt x="3646" y="267"/>
                  <a:pt x="3655" y="243"/>
                  <a:pt x="3671" y="228"/>
                </a:cubicBezTo>
                <a:cubicBezTo>
                  <a:pt x="3687" y="213"/>
                  <a:pt x="3708" y="206"/>
                  <a:pt x="3735" y="206"/>
                </a:cubicBezTo>
                <a:lnTo>
                  <a:pt x="4119" y="206"/>
                </a:lnTo>
                <a:cubicBezTo>
                  <a:pt x="4140" y="206"/>
                  <a:pt x="4155" y="208"/>
                  <a:pt x="4166" y="213"/>
                </a:cubicBezTo>
                <a:cubicBezTo>
                  <a:pt x="4198" y="227"/>
                  <a:pt x="4214" y="253"/>
                  <a:pt x="4214" y="292"/>
                </a:cubicBezTo>
                <a:lnTo>
                  <a:pt x="4214" y="664"/>
                </a:lnTo>
                <a:cubicBezTo>
                  <a:pt x="4214" y="687"/>
                  <a:pt x="4210" y="705"/>
                  <a:pt x="4202" y="717"/>
                </a:cubicBezTo>
                <a:cubicBezTo>
                  <a:pt x="4185" y="742"/>
                  <a:pt x="4160" y="755"/>
                  <a:pt x="4127" y="755"/>
                </a:cubicBezTo>
                <a:lnTo>
                  <a:pt x="3739" y="755"/>
                </a:lnTo>
                <a:cubicBezTo>
                  <a:pt x="3714" y="755"/>
                  <a:pt x="3696" y="751"/>
                  <a:pt x="3685" y="744"/>
                </a:cubicBezTo>
                <a:cubicBezTo>
                  <a:pt x="3671" y="735"/>
                  <a:pt x="3661" y="724"/>
                  <a:pt x="3655" y="711"/>
                </a:cubicBezTo>
                <a:cubicBezTo>
                  <a:pt x="3649" y="699"/>
                  <a:pt x="3646" y="682"/>
                  <a:pt x="3646" y="662"/>
                </a:cubicBezTo>
                <a:close/>
                <a:moveTo>
                  <a:pt x="4154" y="584"/>
                </a:moveTo>
                <a:lnTo>
                  <a:pt x="3706" y="584"/>
                </a:lnTo>
                <a:lnTo>
                  <a:pt x="3705" y="659"/>
                </a:lnTo>
                <a:cubicBezTo>
                  <a:pt x="3705" y="669"/>
                  <a:pt x="3709" y="677"/>
                  <a:pt x="3715" y="684"/>
                </a:cubicBezTo>
                <a:cubicBezTo>
                  <a:pt x="3721" y="690"/>
                  <a:pt x="3727" y="693"/>
                  <a:pt x="3735" y="694"/>
                </a:cubicBezTo>
                <a:cubicBezTo>
                  <a:pt x="3738" y="695"/>
                  <a:pt x="3743" y="695"/>
                  <a:pt x="3751" y="695"/>
                </a:cubicBezTo>
                <a:lnTo>
                  <a:pt x="4106" y="695"/>
                </a:lnTo>
                <a:cubicBezTo>
                  <a:pt x="4122" y="695"/>
                  <a:pt x="4133" y="693"/>
                  <a:pt x="4138" y="690"/>
                </a:cubicBezTo>
                <a:cubicBezTo>
                  <a:pt x="4149" y="682"/>
                  <a:pt x="4154" y="671"/>
                  <a:pt x="4154" y="656"/>
                </a:cubicBezTo>
                <a:lnTo>
                  <a:pt x="4154" y="584"/>
                </a:lnTo>
                <a:close/>
                <a:moveTo>
                  <a:pt x="3706" y="523"/>
                </a:moveTo>
                <a:lnTo>
                  <a:pt x="4154" y="523"/>
                </a:lnTo>
                <a:lnTo>
                  <a:pt x="4154" y="425"/>
                </a:lnTo>
                <a:lnTo>
                  <a:pt x="3706" y="425"/>
                </a:lnTo>
                <a:lnTo>
                  <a:pt x="3706" y="523"/>
                </a:lnTo>
                <a:close/>
                <a:moveTo>
                  <a:pt x="3706" y="365"/>
                </a:moveTo>
                <a:lnTo>
                  <a:pt x="4154" y="365"/>
                </a:lnTo>
                <a:lnTo>
                  <a:pt x="4155" y="303"/>
                </a:lnTo>
                <a:cubicBezTo>
                  <a:pt x="4155" y="278"/>
                  <a:pt x="4141" y="266"/>
                  <a:pt x="4113" y="266"/>
                </a:cubicBezTo>
                <a:lnTo>
                  <a:pt x="3756" y="266"/>
                </a:lnTo>
                <a:cubicBezTo>
                  <a:pt x="3722" y="266"/>
                  <a:pt x="3705" y="277"/>
                  <a:pt x="3705" y="300"/>
                </a:cubicBezTo>
                <a:lnTo>
                  <a:pt x="3706" y="365"/>
                </a:lnTo>
                <a:close/>
                <a:moveTo>
                  <a:pt x="4301" y="460"/>
                </a:moveTo>
                <a:lnTo>
                  <a:pt x="4301" y="400"/>
                </a:lnTo>
                <a:lnTo>
                  <a:pt x="4816" y="400"/>
                </a:lnTo>
                <a:lnTo>
                  <a:pt x="4816" y="364"/>
                </a:lnTo>
                <a:lnTo>
                  <a:pt x="4322" y="364"/>
                </a:lnTo>
                <a:lnTo>
                  <a:pt x="4322" y="304"/>
                </a:lnTo>
                <a:lnTo>
                  <a:pt x="4816" y="304"/>
                </a:lnTo>
                <a:cubicBezTo>
                  <a:pt x="4816" y="292"/>
                  <a:pt x="4813" y="283"/>
                  <a:pt x="4809" y="278"/>
                </a:cubicBezTo>
                <a:cubicBezTo>
                  <a:pt x="4802" y="269"/>
                  <a:pt x="4787" y="265"/>
                  <a:pt x="4764" y="265"/>
                </a:cubicBezTo>
                <a:lnTo>
                  <a:pt x="4319" y="265"/>
                </a:lnTo>
                <a:lnTo>
                  <a:pt x="4319" y="204"/>
                </a:lnTo>
                <a:lnTo>
                  <a:pt x="4782" y="204"/>
                </a:lnTo>
                <a:cubicBezTo>
                  <a:pt x="4813" y="204"/>
                  <a:pt x="4837" y="212"/>
                  <a:pt x="4853" y="227"/>
                </a:cubicBezTo>
                <a:cubicBezTo>
                  <a:pt x="4868" y="243"/>
                  <a:pt x="4876" y="260"/>
                  <a:pt x="4876" y="280"/>
                </a:cubicBezTo>
                <a:lnTo>
                  <a:pt x="4876" y="400"/>
                </a:lnTo>
                <a:lnTo>
                  <a:pt x="4900" y="400"/>
                </a:lnTo>
                <a:lnTo>
                  <a:pt x="4900" y="460"/>
                </a:lnTo>
                <a:lnTo>
                  <a:pt x="4648" y="460"/>
                </a:lnTo>
                <a:lnTo>
                  <a:pt x="4648" y="669"/>
                </a:lnTo>
                <a:cubicBezTo>
                  <a:pt x="4648" y="694"/>
                  <a:pt x="4640" y="715"/>
                  <a:pt x="4625" y="731"/>
                </a:cubicBezTo>
                <a:cubicBezTo>
                  <a:pt x="4617" y="740"/>
                  <a:pt x="4608" y="746"/>
                  <a:pt x="4599" y="749"/>
                </a:cubicBezTo>
                <a:cubicBezTo>
                  <a:pt x="4588" y="753"/>
                  <a:pt x="4574" y="755"/>
                  <a:pt x="4556" y="755"/>
                </a:cubicBezTo>
                <a:lnTo>
                  <a:pt x="4488" y="755"/>
                </a:lnTo>
                <a:lnTo>
                  <a:pt x="4488" y="695"/>
                </a:lnTo>
                <a:lnTo>
                  <a:pt x="4535" y="695"/>
                </a:lnTo>
                <a:cubicBezTo>
                  <a:pt x="4554" y="695"/>
                  <a:pt x="4566" y="694"/>
                  <a:pt x="4572" y="690"/>
                </a:cubicBezTo>
                <a:cubicBezTo>
                  <a:pt x="4583" y="683"/>
                  <a:pt x="4588" y="672"/>
                  <a:pt x="4588" y="658"/>
                </a:cubicBezTo>
                <a:lnTo>
                  <a:pt x="4588" y="460"/>
                </a:lnTo>
                <a:lnTo>
                  <a:pt x="4301" y="460"/>
                </a:lnTo>
                <a:close/>
                <a:moveTo>
                  <a:pt x="4302" y="755"/>
                </a:moveTo>
                <a:lnTo>
                  <a:pt x="4302" y="694"/>
                </a:lnTo>
                <a:cubicBezTo>
                  <a:pt x="4319" y="694"/>
                  <a:pt x="4331" y="690"/>
                  <a:pt x="4339" y="685"/>
                </a:cubicBezTo>
                <a:cubicBezTo>
                  <a:pt x="4349" y="678"/>
                  <a:pt x="4358" y="664"/>
                  <a:pt x="4364" y="644"/>
                </a:cubicBezTo>
                <a:lnTo>
                  <a:pt x="4386" y="580"/>
                </a:lnTo>
                <a:lnTo>
                  <a:pt x="4450" y="580"/>
                </a:lnTo>
                <a:lnTo>
                  <a:pt x="4439" y="616"/>
                </a:lnTo>
                <a:cubicBezTo>
                  <a:pt x="4426" y="657"/>
                  <a:pt x="4416" y="683"/>
                  <a:pt x="4408" y="695"/>
                </a:cubicBezTo>
                <a:cubicBezTo>
                  <a:pt x="4393" y="720"/>
                  <a:pt x="4373" y="737"/>
                  <a:pt x="4349" y="747"/>
                </a:cubicBezTo>
                <a:cubicBezTo>
                  <a:pt x="4338" y="751"/>
                  <a:pt x="4323" y="754"/>
                  <a:pt x="4302" y="755"/>
                </a:cubicBezTo>
                <a:close/>
                <a:moveTo>
                  <a:pt x="4309" y="552"/>
                </a:moveTo>
                <a:lnTo>
                  <a:pt x="4309" y="494"/>
                </a:lnTo>
                <a:lnTo>
                  <a:pt x="4476" y="494"/>
                </a:lnTo>
                <a:lnTo>
                  <a:pt x="4476" y="552"/>
                </a:lnTo>
                <a:lnTo>
                  <a:pt x="4309" y="552"/>
                </a:lnTo>
                <a:close/>
                <a:moveTo>
                  <a:pt x="4729" y="552"/>
                </a:moveTo>
                <a:lnTo>
                  <a:pt x="4729" y="494"/>
                </a:lnTo>
                <a:lnTo>
                  <a:pt x="4897" y="494"/>
                </a:lnTo>
                <a:lnTo>
                  <a:pt x="4897" y="552"/>
                </a:lnTo>
                <a:lnTo>
                  <a:pt x="4729" y="552"/>
                </a:lnTo>
                <a:close/>
                <a:moveTo>
                  <a:pt x="4752" y="580"/>
                </a:moveTo>
                <a:lnTo>
                  <a:pt x="4816" y="580"/>
                </a:lnTo>
                <a:lnTo>
                  <a:pt x="4834" y="633"/>
                </a:lnTo>
                <a:cubicBezTo>
                  <a:pt x="4844" y="662"/>
                  <a:pt x="4854" y="680"/>
                  <a:pt x="4866" y="687"/>
                </a:cubicBezTo>
                <a:cubicBezTo>
                  <a:pt x="4873" y="692"/>
                  <a:pt x="4884" y="694"/>
                  <a:pt x="4900" y="694"/>
                </a:cubicBezTo>
                <a:lnTo>
                  <a:pt x="4900" y="755"/>
                </a:lnTo>
                <a:cubicBezTo>
                  <a:pt x="4879" y="754"/>
                  <a:pt x="4864" y="751"/>
                  <a:pt x="4852" y="746"/>
                </a:cubicBezTo>
                <a:cubicBezTo>
                  <a:pt x="4829" y="737"/>
                  <a:pt x="4809" y="720"/>
                  <a:pt x="4794" y="696"/>
                </a:cubicBezTo>
                <a:cubicBezTo>
                  <a:pt x="4785" y="682"/>
                  <a:pt x="4775" y="656"/>
                  <a:pt x="4763" y="618"/>
                </a:cubicBezTo>
                <a:lnTo>
                  <a:pt x="4752" y="58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5584825" y="977010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5584825" y="1997611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5584825" y="3025566"/>
            <a:ext cx="6611938" cy="817563"/>
          </a:xfrm>
          <a:custGeom>
            <a:avLst/>
            <a:gdLst>
              <a:gd name="T0" fmla="*/ 535 w 8674"/>
              <a:gd name="T1" fmla="*/ 0 h 1070"/>
              <a:gd name="T2" fmla="*/ 8674 w 8674"/>
              <a:gd name="T3" fmla="*/ 0 h 1070"/>
              <a:gd name="T4" fmla="*/ 8674 w 8674"/>
              <a:gd name="T5" fmla="*/ 1070 h 1070"/>
              <a:gd name="T6" fmla="*/ 535 w 8674"/>
              <a:gd name="T7" fmla="*/ 1070 h 1070"/>
              <a:gd name="T8" fmla="*/ 0 w 8674"/>
              <a:gd name="T9" fmla="*/ 535 h 1070"/>
              <a:gd name="T10" fmla="*/ 0 w 8674"/>
              <a:gd name="T11" fmla="*/ 535 h 1070"/>
              <a:gd name="T12" fmla="*/ 535 w 8674"/>
              <a:gd name="T13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70">
                <a:moveTo>
                  <a:pt x="535" y="0"/>
                </a:moveTo>
                <a:lnTo>
                  <a:pt x="8674" y="0"/>
                </a:lnTo>
                <a:lnTo>
                  <a:pt x="8674" y="1070"/>
                </a:lnTo>
                <a:lnTo>
                  <a:pt x="535" y="1070"/>
                </a:lnTo>
                <a:cubicBezTo>
                  <a:pt x="241" y="1070"/>
                  <a:pt x="0" y="829"/>
                  <a:pt x="0" y="535"/>
                </a:cubicBezTo>
                <a:lnTo>
                  <a:pt x="0" y="535"/>
                </a:lnTo>
                <a:cubicBezTo>
                  <a:pt x="0" y="241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5584825" y="4053521"/>
            <a:ext cx="6611938" cy="817563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4 h 1069"/>
              <a:gd name="T10" fmla="*/ 0 w 8674"/>
              <a:gd name="T11" fmla="*/ 534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4"/>
                </a:cubicBezTo>
                <a:lnTo>
                  <a:pt x="0" y="534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5584825" y="5081476"/>
            <a:ext cx="6611938" cy="815975"/>
          </a:xfrm>
          <a:custGeom>
            <a:avLst/>
            <a:gdLst>
              <a:gd name="T0" fmla="*/ 535 w 8674"/>
              <a:gd name="T1" fmla="*/ 0 h 1069"/>
              <a:gd name="T2" fmla="*/ 8674 w 8674"/>
              <a:gd name="T3" fmla="*/ 0 h 1069"/>
              <a:gd name="T4" fmla="*/ 8674 w 8674"/>
              <a:gd name="T5" fmla="*/ 1069 h 1069"/>
              <a:gd name="T6" fmla="*/ 535 w 8674"/>
              <a:gd name="T7" fmla="*/ 1069 h 1069"/>
              <a:gd name="T8" fmla="*/ 0 w 8674"/>
              <a:gd name="T9" fmla="*/ 535 h 1069"/>
              <a:gd name="T10" fmla="*/ 0 w 8674"/>
              <a:gd name="T11" fmla="*/ 535 h 1069"/>
              <a:gd name="T12" fmla="*/ 535 w 8674"/>
              <a:gd name="T1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74" h="1069">
                <a:moveTo>
                  <a:pt x="535" y="0"/>
                </a:moveTo>
                <a:lnTo>
                  <a:pt x="8674" y="0"/>
                </a:lnTo>
                <a:lnTo>
                  <a:pt x="8674" y="1069"/>
                </a:lnTo>
                <a:lnTo>
                  <a:pt x="535" y="1069"/>
                </a:lnTo>
                <a:cubicBezTo>
                  <a:pt x="241" y="1069"/>
                  <a:pt x="0" y="829"/>
                  <a:pt x="0" y="535"/>
                </a:cubicBezTo>
                <a:lnTo>
                  <a:pt x="0" y="535"/>
                </a:lnTo>
                <a:cubicBezTo>
                  <a:pt x="0" y="240"/>
                  <a:pt x="241" y="0"/>
                  <a:pt x="535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726113" y="1091310"/>
            <a:ext cx="592138" cy="593725"/>
            <a:chOff x="5726113" y="1091310"/>
            <a:chExt cx="592138" cy="593725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5726113" y="1091310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961063" y="1184973"/>
              <a:ext cx="84138" cy="438150"/>
            </a:xfrm>
            <a:custGeom>
              <a:avLst/>
              <a:gdLst>
                <a:gd name="T0" fmla="*/ 54 w 110"/>
                <a:gd name="T1" fmla="*/ 573 h 573"/>
                <a:gd name="T2" fmla="*/ 109 w 110"/>
                <a:gd name="T3" fmla="*/ 573 h 573"/>
                <a:gd name="T4" fmla="*/ 110 w 110"/>
                <a:gd name="T5" fmla="*/ 0 h 573"/>
                <a:gd name="T6" fmla="*/ 0 w 110"/>
                <a:gd name="T7" fmla="*/ 0 h 573"/>
                <a:gd name="T8" fmla="*/ 0 w 110"/>
                <a:gd name="T9" fmla="*/ 60 h 573"/>
                <a:gd name="T10" fmla="*/ 54 w 110"/>
                <a:gd name="T11" fmla="*/ 55 h 573"/>
                <a:gd name="T12" fmla="*/ 54 w 110"/>
                <a:gd name="T13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73">
                  <a:moveTo>
                    <a:pt x="54" y="573"/>
                  </a:moveTo>
                  <a:lnTo>
                    <a:pt x="109" y="573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54" y="55"/>
                  </a:lnTo>
                  <a:lnTo>
                    <a:pt x="54" y="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26113" y="2121436"/>
            <a:ext cx="592138" cy="593725"/>
            <a:chOff x="5726113" y="2121436"/>
            <a:chExt cx="592138" cy="593725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26113" y="212143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5894388" y="2203986"/>
              <a:ext cx="260350" cy="438150"/>
            </a:xfrm>
            <a:custGeom>
              <a:avLst/>
              <a:gdLst>
                <a:gd name="T0" fmla="*/ 0 w 341"/>
                <a:gd name="T1" fmla="*/ 334 h 574"/>
                <a:gd name="T2" fmla="*/ 59 w 341"/>
                <a:gd name="T3" fmla="*/ 275 h 574"/>
                <a:gd name="T4" fmla="*/ 241 w 341"/>
                <a:gd name="T5" fmla="*/ 275 h 574"/>
                <a:gd name="T6" fmla="*/ 274 w 341"/>
                <a:gd name="T7" fmla="*/ 268 h 574"/>
                <a:gd name="T8" fmla="*/ 281 w 341"/>
                <a:gd name="T9" fmla="*/ 238 h 574"/>
                <a:gd name="T10" fmla="*/ 281 w 341"/>
                <a:gd name="T11" fmla="*/ 93 h 574"/>
                <a:gd name="T12" fmla="*/ 245 w 341"/>
                <a:gd name="T13" fmla="*/ 57 h 574"/>
                <a:gd name="T14" fmla="*/ 0 w 341"/>
                <a:gd name="T15" fmla="*/ 57 h 574"/>
                <a:gd name="T16" fmla="*/ 0 w 341"/>
                <a:gd name="T17" fmla="*/ 0 h 574"/>
                <a:gd name="T18" fmla="*/ 282 w 341"/>
                <a:gd name="T19" fmla="*/ 0 h 574"/>
                <a:gd name="T20" fmla="*/ 341 w 341"/>
                <a:gd name="T21" fmla="*/ 47 h 574"/>
                <a:gd name="T22" fmla="*/ 341 w 341"/>
                <a:gd name="T23" fmla="*/ 283 h 574"/>
                <a:gd name="T24" fmla="*/ 288 w 341"/>
                <a:gd name="T25" fmla="*/ 335 h 574"/>
                <a:gd name="T26" fmla="*/ 54 w 341"/>
                <a:gd name="T27" fmla="*/ 335 h 574"/>
                <a:gd name="T28" fmla="*/ 54 w 341"/>
                <a:gd name="T29" fmla="*/ 519 h 574"/>
                <a:gd name="T30" fmla="*/ 341 w 341"/>
                <a:gd name="T31" fmla="*/ 519 h 574"/>
                <a:gd name="T32" fmla="*/ 341 w 341"/>
                <a:gd name="T33" fmla="*/ 574 h 574"/>
                <a:gd name="T34" fmla="*/ 0 w 341"/>
                <a:gd name="T35" fmla="*/ 574 h 574"/>
                <a:gd name="T36" fmla="*/ 0 w 341"/>
                <a:gd name="T37" fmla="*/ 33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1" h="574">
                  <a:moveTo>
                    <a:pt x="0" y="334"/>
                  </a:moveTo>
                  <a:cubicBezTo>
                    <a:pt x="0" y="294"/>
                    <a:pt x="19" y="275"/>
                    <a:pt x="59" y="275"/>
                  </a:cubicBezTo>
                  <a:lnTo>
                    <a:pt x="241" y="275"/>
                  </a:lnTo>
                  <a:cubicBezTo>
                    <a:pt x="256" y="277"/>
                    <a:pt x="267" y="275"/>
                    <a:pt x="274" y="268"/>
                  </a:cubicBezTo>
                  <a:cubicBezTo>
                    <a:pt x="281" y="262"/>
                    <a:pt x="283" y="252"/>
                    <a:pt x="281" y="238"/>
                  </a:cubicBezTo>
                  <a:lnTo>
                    <a:pt x="281" y="93"/>
                  </a:lnTo>
                  <a:cubicBezTo>
                    <a:pt x="281" y="66"/>
                    <a:pt x="269" y="54"/>
                    <a:pt x="245" y="57"/>
                  </a:cubicBezTo>
                  <a:lnTo>
                    <a:pt x="0" y="57"/>
                  </a:lnTo>
                  <a:lnTo>
                    <a:pt x="0" y="0"/>
                  </a:lnTo>
                  <a:lnTo>
                    <a:pt x="282" y="0"/>
                  </a:lnTo>
                  <a:cubicBezTo>
                    <a:pt x="321" y="0"/>
                    <a:pt x="341" y="16"/>
                    <a:pt x="341" y="47"/>
                  </a:cubicBezTo>
                  <a:lnTo>
                    <a:pt x="341" y="283"/>
                  </a:lnTo>
                  <a:cubicBezTo>
                    <a:pt x="334" y="313"/>
                    <a:pt x="316" y="330"/>
                    <a:pt x="288" y="335"/>
                  </a:cubicBezTo>
                  <a:lnTo>
                    <a:pt x="54" y="335"/>
                  </a:lnTo>
                  <a:lnTo>
                    <a:pt x="54" y="519"/>
                  </a:lnTo>
                  <a:lnTo>
                    <a:pt x="341" y="519"/>
                  </a:lnTo>
                  <a:lnTo>
                    <a:pt x="341" y="574"/>
                  </a:lnTo>
                  <a:lnTo>
                    <a:pt x="0" y="57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26113" y="3139866"/>
            <a:ext cx="592138" cy="593725"/>
            <a:chOff x="5726113" y="3139866"/>
            <a:chExt cx="592138" cy="593725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5726113" y="313986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5891213" y="3222416"/>
              <a:ext cx="261938" cy="438150"/>
            </a:xfrm>
            <a:custGeom>
              <a:avLst/>
              <a:gdLst>
                <a:gd name="T0" fmla="*/ 0 w 343"/>
                <a:gd name="T1" fmla="*/ 516 h 573"/>
                <a:gd name="T2" fmla="*/ 0 w 343"/>
                <a:gd name="T3" fmla="*/ 573 h 573"/>
                <a:gd name="T4" fmla="*/ 284 w 343"/>
                <a:gd name="T5" fmla="*/ 573 h 573"/>
                <a:gd name="T6" fmla="*/ 343 w 343"/>
                <a:gd name="T7" fmla="*/ 516 h 573"/>
                <a:gd name="T8" fmla="*/ 343 w 343"/>
                <a:gd name="T9" fmla="*/ 350 h 573"/>
                <a:gd name="T10" fmla="*/ 307 w 343"/>
                <a:gd name="T11" fmla="*/ 287 h 573"/>
                <a:gd name="T12" fmla="*/ 343 w 343"/>
                <a:gd name="T13" fmla="*/ 233 h 573"/>
                <a:gd name="T14" fmla="*/ 343 w 343"/>
                <a:gd name="T15" fmla="*/ 55 h 573"/>
                <a:gd name="T16" fmla="*/ 281 w 343"/>
                <a:gd name="T17" fmla="*/ 0 h 573"/>
                <a:gd name="T18" fmla="*/ 0 w 343"/>
                <a:gd name="T19" fmla="*/ 0 h 573"/>
                <a:gd name="T20" fmla="*/ 0 w 343"/>
                <a:gd name="T21" fmla="*/ 55 h 573"/>
                <a:gd name="T22" fmla="*/ 248 w 343"/>
                <a:gd name="T23" fmla="*/ 55 h 573"/>
                <a:gd name="T24" fmla="*/ 284 w 343"/>
                <a:gd name="T25" fmla="*/ 88 h 573"/>
                <a:gd name="T26" fmla="*/ 284 w 343"/>
                <a:gd name="T27" fmla="*/ 233 h 573"/>
                <a:gd name="T28" fmla="*/ 247 w 343"/>
                <a:gd name="T29" fmla="*/ 258 h 573"/>
                <a:gd name="T30" fmla="*/ 100 w 343"/>
                <a:gd name="T31" fmla="*/ 258 h 573"/>
                <a:gd name="T32" fmla="*/ 100 w 343"/>
                <a:gd name="T33" fmla="*/ 316 h 573"/>
                <a:gd name="T34" fmla="*/ 247 w 343"/>
                <a:gd name="T35" fmla="*/ 316 h 573"/>
                <a:gd name="T36" fmla="*/ 284 w 343"/>
                <a:gd name="T37" fmla="*/ 353 h 573"/>
                <a:gd name="T38" fmla="*/ 284 w 343"/>
                <a:gd name="T39" fmla="*/ 483 h 573"/>
                <a:gd name="T40" fmla="*/ 285 w 343"/>
                <a:gd name="T41" fmla="*/ 494 h 573"/>
                <a:gd name="T42" fmla="*/ 254 w 343"/>
                <a:gd name="T43" fmla="*/ 516 h 573"/>
                <a:gd name="T44" fmla="*/ 0 w 343"/>
                <a:gd name="T45" fmla="*/ 516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3" h="573">
                  <a:moveTo>
                    <a:pt x="0" y="516"/>
                  </a:moveTo>
                  <a:lnTo>
                    <a:pt x="0" y="573"/>
                  </a:lnTo>
                  <a:lnTo>
                    <a:pt x="284" y="573"/>
                  </a:lnTo>
                  <a:cubicBezTo>
                    <a:pt x="323" y="573"/>
                    <a:pt x="343" y="554"/>
                    <a:pt x="343" y="516"/>
                  </a:cubicBezTo>
                  <a:lnTo>
                    <a:pt x="343" y="350"/>
                  </a:lnTo>
                  <a:cubicBezTo>
                    <a:pt x="343" y="319"/>
                    <a:pt x="331" y="298"/>
                    <a:pt x="307" y="287"/>
                  </a:cubicBezTo>
                  <a:cubicBezTo>
                    <a:pt x="331" y="284"/>
                    <a:pt x="343" y="265"/>
                    <a:pt x="343" y="233"/>
                  </a:cubicBezTo>
                  <a:lnTo>
                    <a:pt x="343" y="55"/>
                  </a:lnTo>
                  <a:cubicBezTo>
                    <a:pt x="333" y="19"/>
                    <a:pt x="313" y="0"/>
                    <a:pt x="281" y="0"/>
                  </a:cubicBezTo>
                  <a:lnTo>
                    <a:pt x="0" y="0"/>
                  </a:lnTo>
                  <a:lnTo>
                    <a:pt x="0" y="55"/>
                  </a:lnTo>
                  <a:lnTo>
                    <a:pt x="248" y="55"/>
                  </a:lnTo>
                  <a:cubicBezTo>
                    <a:pt x="272" y="55"/>
                    <a:pt x="284" y="66"/>
                    <a:pt x="284" y="88"/>
                  </a:cubicBezTo>
                  <a:lnTo>
                    <a:pt x="284" y="233"/>
                  </a:lnTo>
                  <a:cubicBezTo>
                    <a:pt x="284" y="250"/>
                    <a:pt x="271" y="258"/>
                    <a:pt x="247" y="258"/>
                  </a:cubicBezTo>
                  <a:lnTo>
                    <a:pt x="100" y="258"/>
                  </a:lnTo>
                  <a:lnTo>
                    <a:pt x="100" y="316"/>
                  </a:lnTo>
                  <a:lnTo>
                    <a:pt x="247" y="316"/>
                  </a:lnTo>
                  <a:cubicBezTo>
                    <a:pt x="269" y="318"/>
                    <a:pt x="281" y="331"/>
                    <a:pt x="284" y="353"/>
                  </a:cubicBezTo>
                  <a:lnTo>
                    <a:pt x="284" y="483"/>
                  </a:lnTo>
                  <a:cubicBezTo>
                    <a:pt x="285" y="487"/>
                    <a:pt x="285" y="491"/>
                    <a:pt x="285" y="494"/>
                  </a:cubicBezTo>
                  <a:cubicBezTo>
                    <a:pt x="285" y="509"/>
                    <a:pt x="275" y="516"/>
                    <a:pt x="254" y="516"/>
                  </a:cubicBezTo>
                  <a:lnTo>
                    <a:pt x="0" y="5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26113" y="4183696"/>
            <a:ext cx="592138" cy="593725"/>
            <a:chOff x="5726113" y="4183696"/>
            <a:chExt cx="592138" cy="593725"/>
          </a:xfrm>
        </p:grpSpPr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26113" y="4183696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5888038" y="4266246"/>
              <a:ext cx="284163" cy="438150"/>
            </a:xfrm>
            <a:custGeom>
              <a:avLst/>
              <a:gdLst>
                <a:gd name="T0" fmla="*/ 0 w 374"/>
                <a:gd name="T1" fmla="*/ 290 h 573"/>
                <a:gd name="T2" fmla="*/ 56 w 374"/>
                <a:gd name="T3" fmla="*/ 370 h 573"/>
                <a:gd name="T4" fmla="*/ 255 w 374"/>
                <a:gd name="T5" fmla="*/ 370 h 573"/>
                <a:gd name="T6" fmla="*/ 255 w 374"/>
                <a:gd name="T7" fmla="*/ 573 h 573"/>
                <a:gd name="T8" fmla="*/ 315 w 374"/>
                <a:gd name="T9" fmla="*/ 573 h 573"/>
                <a:gd name="T10" fmla="*/ 315 w 374"/>
                <a:gd name="T11" fmla="*/ 370 h 573"/>
                <a:gd name="T12" fmla="*/ 374 w 374"/>
                <a:gd name="T13" fmla="*/ 370 h 573"/>
                <a:gd name="T14" fmla="*/ 374 w 374"/>
                <a:gd name="T15" fmla="*/ 313 h 573"/>
                <a:gd name="T16" fmla="*/ 315 w 374"/>
                <a:gd name="T17" fmla="*/ 313 h 573"/>
                <a:gd name="T18" fmla="*/ 315 w 374"/>
                <a:gd name="T19" fmla="*/ 0 h 573"/>
                <a:gd name="T20" fmla="*/ 255 w 374"/>
                <a:gd name="T21" fmla="*/ 0 h 573"/>
                <a:gd name="T22" fmla="*/ 255 w 374"/>
                <a:gd name="T23" fmla="*/ 313 h 573"/>
                <a:gd name="T24" fmla="*/ 54 w 374"/>
                <a:gd name="T25" fmla="*/ 313 h 573"/>
                <a:gd name="T26" fmla="*/ 209 w 374"/>
                <a:gd name="T27" fmla="*/ 0 h 573"/>
                <a:gd name="T28" fmla="*/ 146 w 374"/>
                <a:gd name="T29" fmla="*/ 0 h 573"/>
                <a:gd name="T30" fmla="*/ 0 w 374"/>
                <a:gd name="T31" fmla="*/ 29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4" h="573">
                  <a:moveTo>
                    <a:pt x="0" y="290"/>
                  </a:moveTo>
                  <a:cubicBezTo>
                    <a:pt x="0" y="343"/>
                    <a:pt x="18" y="370"/>
                    <a:pt x="56" y="370"/>
                  </a:cubicBezTo>
                  <a:lnTo>
                    <a:pt x="255" y="370"/>
                  </a:lnTo>
                  <a:lnTo>
                    <a:pt x="255" y="573"/>
                  </a:lnTo>
                  <a:lnTo>
                    <a:pt x="315" y="573"/>
                  </a:lnTo>
                  <a:lnTo>
                    <a:pt x="315" y="370"/>
                  </a:lnTo>
                  <a:lnTo>
                    <a:pt x="374" y="370"/>
                  </a:lnTo>
                  <a:lnTo>
                    <a:pt x="374" y="313"/>
                  </a:lnTo>
                  <a:lnTo>
                    <a:pt x="315" y="313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255" y="313"/>
                  </a:lnTo>
                  <a:lnTo>
                    <a:pt x="54" y="313"/>
                  </a:lnTo>
                  <a:lnTo>
                    <a:pt x="209" y="0"/>
                  </a:lnTo>
                  <a:lnTo>
                    <a:pt x="146" y="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26113" y="5200538"/>
            <a:ext cx="592138" cy="593725"/>
            <a:chOff x="5726113" y="5200538"/>
            <a:chExt cx="592138" cy="593725"/>
          </a:xfrm>
        </p:grpSpPr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5726113" y="5200538"/>
              <a:ext cx="592138" cy="5937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5894388" y="5283088"/>
              <a:ext cx="260350" cy="438150"/>
            </a:xfrm>
            <a:custGeom>
              <a:avLst/>
              <a:gdLst>
                <a:gd name="T0" fmla="*/ 0 w 341"/>
                <a:gd name="T1" fmla="*/ 298 h 573"/>
                <a:gd name="T2" fmla="*/ 240 w 341"/>
                <a:gd name="T3" fmla="*/ 298 h 573"/>
                <a:gd name="T4" fmla="*/ 273 w 341"/>
                <a:gd name="T5" fmla="*/ 304 h 573"/>
                <a:gd name="T6" fmla="*/ 281 w 341"/>
                <a:gd name="T7" fmla="*/ 335 h 573"/>
                <a:gd name="T8" fmla="*/ 281 w 341"/>
                <a:gd name="T9" fmla="*/ 480 h 573"/>
                <a:gd name="T10" fmla="*/ 245 w 341"/>
                <a:gd name="T11" fmla="*/ 516 h 573"/>
                <a:gd name="T12" fmla="*/ 0 w 341"/>
                <a:gd name="T13" fmla="*/ 516 h 573"/>
                <a:gd name="T14" fmla="*/ 0 w 341"/>
                <a:gd name="T15" fmla="*/ 573 h 573"/>
                <a:gd name="T16" fmla="*/ 282 w 341"/>
                <a:gd name="T17" fmla="*/ 573 h 573"/>
                <a:gd name="T18" fmla="*/ 341 w 341"/>
                <a:gd name="T19" fmla="*/ 526 h 573"/>
                <a:gd name="T20" fmla="*/ 341 w 341"/>
                <a:gd name="T21" fmla="*/ 289 h 573"/>
                <a:gd name="T22" fmla="*/ 288 w 341"/>
                <a:gd name="T23" fmla="*/ 238 h 573"/>
                <a:gd name="T24" fmla="*/ 54 w 341"/>
                <a:gd name="T25" fmla="*/ 238 h 573"/>
                <a:gd name="T26" fmla="*/ 54 w 341"/>
                <a:gd name="T27" fmla="*/ 54 h 573"/>
                <a:gd name="T28" fmla="*/ 341 w 341"/>
                <a:gd name="T29" fmla="*/ 54 h 573"/>
                <a:gd name="T30" fmla="*/ 341 w 341"/>
                <a:gd name="T31" fmla="*/ 0 h 573"/>
                <a:gd name="T32" fmla="*/ 0 w 341"/>
                <a:gd name="T33" fmla="*/ 0 h 573"/>
                <a:gd name="T34" fmla="*/ 0 w 341"/>
                <a:gd name="T35" fmla="*/ 29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1" h="573">
                  <a:moveTo>
                    <a:pt x="0" y="298"/>
                  </a:moveTo>
                  <a:lnTo>
                    <a:pt x="240" y="298"/>
                  </a:lnTo>
                  <a:cubicBezTo>
                    <a:pt x="256" y="296"/>
                    <a:pt x="267" y="298"/>
                    <a:pt x="273" y="304"/>
                  </a:cubicBezTo>
                  <a:cubicBezTo>
                    <a:pt x="280" y="311"/>
                    <a:pt x="282" y="321"/>
                    <a:pt x="281" y="335"/>
                  </a:cubicBezTo>
                  <a:lnTo>
                    <a:pt x="281" y="480"/>
                  </a:lnTo>
                  <a:cubicBezTo>
                    <a:pt x="281" y="507"/>
                    <a:pt x="269" y="519"/>
                    <a:pt x="245" y="516"/>
                  </a:cubicBezTo>
                  <a:lnTo>
                    <a:pt x="0" y="516"/>
                  </a:lnTo>
                  <a:lnTo>
                    <a:pt x="0" y="573"/>
                  </a:lnTo>
                  <a:lnTo>
                    <a:pt x="282" y="573"/>
                  </a:lnTo>
                  <a:cubicBezTo>
                    <a:pt x="321" y="573"/>
                    <a:pt x="341" y="557"/>
                    <a:pt x="341" y="526"/>
                  </a:cubicBezTo>
                  <a:lnTo>
                    <a:pt x="341" y="289"/>
                  </a:lnTo>
                  <a:cubicBezTo>
                    <a:pt x="334" y="260"/>
                    <a:pt x="316" y="243"/>
                    <a:pt x="288" y="238"/>
                  </a:cubicBezTo>
                  <a:lnTo>
                    <a:pt x="54" y="238"/>
                  </a:lnTo>
                  <a:lnTo>
                    <a:pt x="54" y="54"/>
                  </a:lnTo>
                  <a:lnTo>
                    <a:pt x="341" y="54"/>
                  </a:lnTo>
                  <a:lnTo>
                    <a:pt x="341" y="0"/>
                  </a:lnTo>
                  <a:lnTo>
                    <a:pt x="0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TextBox 61"/>
          <p:cNvSpPr txBox="1"/>
          <p:nvPr/>
        </p:nvSpPr>
        <p:spPr>
          <a:xfrm>
            <a:off x="6347959" y="109131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安全工作的思路和目标</a:t>
            </a:r>
            <a:endParaRPr lang="en-US" altLang="zh-CN" sz="3600" b="0" dirty="0"/>
          </a:p>
        </p:txBody>
      </p:sp>
      <p:sp>
        <p:nvSpPr>
          <p:cNvPr id="42" name="TextBox 61"/>
          <p:cNvSpPr txBox="1"/>
          <p:nvPr/>
        </p:nvSpPr>
        <p:spPr>
          <a:xfrm>
            <a:off x="6340286" y="2084431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安全责任</a:t>
            </a:r>
            <a:r>
              <a:rPr lang="zh-CN" altLang="en-US" b="0" dirty="0"/>
              <a:t>和</a:t>
            </a:r>
            <a:r>
              <a:rPr lang="zh-CN" altLang="zh-CN" b="0" dirty="0"/>
              <a:t>风险预控</a:t>
            </a:r>
            <a:endParaRPr lang="en-US" altLang="zh-CN" b="0" dirty="0"/>
          </a:p>
        </p:txBody>
      </p:sp>
      <p:sp>
        <p:nvSpPr>
          <p:cNvPr id="43" name="TextBox 61"/>
          <p:cNvSpPr txBox="1"/>
          <p:nvPr/>
        </p:nvSpPr>
        <p:spPr>
          <a:xfrm>
            <a:off x="6354591" y="3115204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强化安全素质提升</a:t>
            </a:r>
            <a:endParaRPr lang="en-US" altLang="zh-CN" sz="5400" b="0" dirty="0"/>
          </a:p>
        </p:txBody>
      </p:sp>
      <p:sp>
        <p:nvSpPr>
          <p:cNvPr id="44" name="TextBox 61"/>
          <p:cNvSpPr txBox="1"/>
          <p:nvPr/>
        </p:nvSpPr>
        <p:spPr>
          <a:xfrm>
            <a:off x="6347959" y="4154070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强化重点领域整治</a:t>
            </a:r>
            <a:endParaRPr lang="en-US" altLang="zh-CN" sz="5400" b="0" dirty="0"/>
          </a:p>
        </p:txBody>
      </p:sp>
      <p:sp>
        <p:nvSpPr>
          <p:cNvPr id="51" name="TextBox 61"/>
          <p:cNvSpPr txBox="1"/>
          <p:nvPr/>
        </p:nvSpPr>
        <p:spPr>
          <a:xfrm>
            <a:off x="6347959" y="5165296"/>
            <a:ext cx="4963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lang="zh-CN" altLang="zh-CN" b="0" dirty="0"/>
              <a:t>强化安全考核问责</a:t>
            </a:r>
            <a:endParaRPr lang="en-US" altLang="zh-CN" sz="5400" b="0" dirty="0"/>
          </a:p>
        </p:txBody>
      </p:sp>
    </p:spTree>
    <p:custDataLst>
      <p:tags r:id="rId1"/>
    </p:custDataLst>
  </p:cSld>
  <p:clrMapOvr>
    <a:masterClrMapping/>
  </p:clrMapOvr>
  <p:transition spd="slow" advTm="544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41" grpId="0"/>
      <p:bldP spid="42" grpId="0"/>
      <p:bldP spid="43" grpId="0"/>
      <p:bldP spid="44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4.3  </a:t>
            </a:r>
            <a:r>
              <a:rPr lang="zh-CN" altLang="en-US" dirty="0"/>
              <a:t>加强薄弱环节管控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007476" y="4272290"/>
            <a:ext cx="267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加强供用电安全管理，严格执行“两票三制”停送电制度和继电保护整定管理规定。</a:t>
            </a:r>
          </a:p>
        </p:txBody>
      </p:sp>
      <p:sp>
        <p:nvSpPr>
          <p:cNvPr id="9" name="矩形 8"/>
          <p:cNvSpPr/>
          <p:nvPr/>
        </p:nvSpPr>
        <p:spPr>
          <a:xfrm>
            <a:off x="8532166" y="2091891"/>
            <a:ext cx="2771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加强检维修作业安全管理，严格执行“三无一不准”检修规定。</a:t>
            </a:r>
          </a:p>
        </p:txBody>
      </p:sp>
      <p:sp>
        <p:nvSpPr>
          <p:cNvPr id="10" name="矩形 9"/>
          <p:cNvSpPr/>
          <p:nvPr/>
        </p:nvSpPr>
        <p:spPr>
          <a:xfrm>
            <a:off x="8621320" y="4272290"/>
            <a:ext cx="277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加强节假日、重大活动期间安全管理，严格落实冬夏季“三防”应急防范措施。 </a:t>
            </a:r>
          </a:p>
        </p:txBody>
      </p:sp>
      <p:sp>
        <p:nvSpPr>
          <p:cNvPr id="2" name="矩形 1"/>
          <p:cNvSpPr/>
          <p:nvPr/>
        </p:nvSpPr>
        <p:spPr>
          <a:xfrm>
            <a:off x="1082112" y="2091891"/>
            <a:ext cx="2563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开展辅助运输安全专项整治，严格平巷人车、绞车运输安全运行管理和检维修管理。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968732" y="1429514"/>
            <a:ext cx="4462369" cy="4460896"/>
          </a:xfrm>
          <a:prstGeom prst="ellipse">
            <a:avLst/>
          </a:prstGeom>
          <a:noFill/>
          <a:ln w="9525" cap="flat">
            <a:solidFill>
              <a:srgbClr val="231915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4384042" y="1844824"/>
            <a:ext cx="3631750" cy="36288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7463" cap="flat">
            <a:solidFill>
              <a:schemeClr val="accent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椭圆 17"/>
          <p:cNvSpPr/>
          <p:nvPr/>
        </p:nvSpPr>
        <p:spPr bwMode="auto">
          <a:xfrm>
            <a:off x="395860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1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  <p:sp>
        <p:nvSpPr>
          <p:cNvPr id="29" name="椭圆 28"/>
          <p:cNvSpPr/>
          <p:nvPr/>
        </p:nvSpPr>
        <p:spPr bwMode="auto">
          <a:xfrm>
            <a:off x="7893594" y="2188000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2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  <p:sp>
        <p:nvSpPr>
          <p:cNvPr id="30" name="椭圆 29"/>
          <p:cNvSpPr/>
          <p:nvPr/>
        </p:nvSpPr>
        <p:spPr bwMode="auto">
          <a:xfrm>
            <a:off x="395860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3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  <p:sp>
        <p:nvSpPr>
          <p:cNvPr id="31" name="椭圆 30"/>
          <p:cNvSpPr/>
          <p:nvPr/>
        </p:nvSpPr>
        <p:spPr bwMode="auto">
          <a:xfrm>
            <a:off x="7893594" y="4560718"/>
            <a:ext cx="504056" cy="5040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Lifeline JL" panose="00000400000000000000" pitchFamily="2" charset="0"/>
              </a:rPr>
              <a:t>4</a:t>
            </a: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Lifeline JL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990">
        <p14:doors/>
      </p:transition>
    </mc:Choice>
    <mc:Fallback xmlns="">
      <p:transition spd="slow" advTm="79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8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8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8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8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18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68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8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9" grpId="0"/>
      <p:bldP spid="10" grpId="0"/>
      <p:bldP spid="2" grpId="0"/>
      <p:bldP spid="7" grpId="0" animBg="1"/>
      <p:bldP spid="11" grpId="0" animBg="1"/>
      <p:bldP spid="1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93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4.4  </a:t>
            </a:r>
            <a:r>
              <a:rPr lang="zh-CN" altLang="en-US" dirty="0"/>
              <a:t>加强危险作业管理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83363" y="4598320"/>
            <a:ext cx="27921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进入受限空间作业必须做到“先通风、再检测、后作业”，落实应急防范措施。严禁未经审批许可违章冒险作业。 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026997" y="2174573"/>
            <a:ext cx="4059793" cy="3688760"/>
          </a:xfrm>
          <a:custGeom>
            <a:avLst/>
            <a:gdLst>
              <a:gd name="T0" fmla="*/ 2114 w 5591"/>
              <a:gd name="T1" fmla="*/ 4739 h 5089"/>
              <a:gd name="T2" fmla="*/ 1234 w 5591"/>
              <a:gd name="T3" fmla="*/ 5089 h 5089"/>
              <a:gd name="T4" fmla="*/ 0 w 5591"/>
              <a:gd name="T5" fmla="*/ 3854 h 5089"/>
              <a:gd name="T6" fmla="*/ 884 w 5591"/>
              <a:gd name="T7" fmla="*/ 2670 h 5089"/>
              <a:gd name="T8" fmla="*/ 1569 w 5591"/>
              <a:gd name="T9" fmla="*/ 1720 h 5089"/>
              <a:gd name="T10" fmla="*/ 1543 w 5591"/>
              <a:gd name="T11" fmla="*/ 1491 h 5089"/>
              <a:gd name="T12" fmla="*/ 1517 w 5591"/>
              <a:gd name="T13" fmla="*/ 1235 h 5089"/>
              <a:gd name="T14" fmla="*/ 2751 w 5591"/>
              <a:gd name="T15" fmla="*/ 0 h 5089"/>
              <a:gd name="T16" fmla="*/ 3986 w 5591"/>
              <a:gd name="T17" fmla="*/ 1235 h 5089"/>
              <a:gd name="T18" fmla="*/ 3961 w 5591"/>
              <a:gd name="T19" fmla="*/ 1487 h 5089"/>
              <a:gd name="T20" fmla="*/ 3942 w 5591"/>
              <a:gd name="T21" fmla="*/ 1685 h 5089"/>
              <a:gd name="T22" fmla="*/ 4673 w 5591"/>
              <a:gd name="T23" fmla="*/ 2660 h 5089"/>
              <a:gd name="T24" fmla="*/ 5591 w 5591"/>
              <a:gd name="T25" fmla="*/ 3854 h 5089"/>
              <a:gd name="T26" fmla="*/ 4357 w 5591"/>
              <a:gd name="T27" fmla="*/ 5089 h 5089"/>
              <a:gd name="T28" fmla="*/ 3510 w 5591"/>
              <a:gd name="T29" fmla="*/ 4753 h 5089"/>
              <a:gd name="T30" fmla="*/ 2800 w 5591"/>
              <a:gd name="T31" fmla="*/ 4468 h 5089"/>
              <a:gd name="T32" fmla="*/ 2114 w 5591"/>
              <a:gd name="T33" fmla="*/ 4739 h 5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591" h="5089">
                <a:moveTo>
                  <a:pt x="2114" y="4739"/>
                </a:moveTo>
                <a:cubicBezTo>
                  <a:pt x="1890" y="4967"/>
                  <a:pt x="1580" y="5089"/>
                  <a:pt x="1234" y="5089"/>
                </a:cubicBezTo>
                <a:cubicBezTo>
                  <a:pt x="553" y="5089"/>
                  <a:pt x="0" y="4536"/>
                  <a:pt x="0" y="3854"/>
                </a:cubicBezTo>
                <a:cubicBezTo>
                  <a:pt x="0" y="3294"/>
                  <a:pt x="373" y="2821"/>
                  <a:pt x="884" y="2670"/>
                </a:cubicBezTo>
                <a:cubicBezTo>
                  <a:pt x="1294" y="2543"/>
                  <a:pt x="1569" y="2171"/>
                  <a:pt x="1569" y="1720"/>
                </a:cubicBezTo>
                <a:cubicBezTo>
                  <a:pt x="1569" y="1650"/>
                  <a:pt x="1557" y="1557"/>
                  <a:pt x="1543" y="1491"/>
                </a:cubicBezTo>
                <a:cubicBezTo>
                  <a:pt x="1526" y="1408"/>
                  <a:pt x="1517" y="1323"/>
                  <a:pt x="1517" y="1235"/>
                </a:cubicBezTo>
                <a:cubicBezTo>
                  <a:pt x="1517" y="553"/>
                  <a:pt x="2070" y="0"/>
                  <a:pt x="2751" y="0"/>
                </a:cubicBezTo>
                <a:cubicBezTo>
                  <a:pt x="3433" y="0"/>
                  <a:pt x="3986" y="553"/>
                  <a:pt x="3986" y="1235"/>
                </a:cubicBezTo>
                <a:cubicBezTo>
                  <a:pt x="3986" y="1318"/>
                  <a:pt x="3977" y="1406"/>
                  <a:pt x="3961" y="1487"/>
                </a:cubicBezTo>
                <a:cubicBezTo>
                  <a:pt x="3949" y="1551"/>
                  <a:pt x="3942" y="1617"/>
                  <a:pt x="3942" y="1685"/>
                </a:cubicBezTo>
                <a:cubicBezTo>
                  <a:pt x="3942" y="2151"/>
                  <a:pt x="4241" y="2548"/>
                  <a:pt x="4673" y="2660"/>
                </a:cubicBezTo>
                <a:cubicBezTo>
                  <a:pt x="5201" y="2800"/>
                  <a:pt x="5591" y="3281"/>
                  <a:pt x="5591" y="3854"/>
                </a:cubicBezTo>
                <a:cubicBezTo>
                  <a:pt x="5591" y="4536"/>
                  <a:pt x="5038" y="5089"/>
                  <a:pt x="4357" y="5089"/>
                </a:cubicBezTo>
                <a:cubicBezTo>
                  <a:pt x="4029" y="5089"/>
                  <a:pt x="3731" y="4961"/>
                  <a:pt x="3510" y="4753"/>
                </a:cubicBezTo>
                <a:cubicBezTo>
                  <a:pt x="3330" y="4580"/>
                  <a:pt x="3069" y="4468"/>
                  <a:pt x="2800" y="4468"/>
                </a:cubicBezTo>
                <a:cubicBezTo>
                  <a:pt x="2535" y="4468"/>
                  <a:pt x="2293" y="4571"/>
                  <a:pt x="2114" y="4739"/>
                </a:cubicBezTo>
                <a:close/>
              </a:path>
            </a:pathLst>
          </a:custGeom>
          <a:noFill/>
          <a:ln w="19050">
            <a:solidFill>
              <a:schemeClr val="tx2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 rot="17904723">
            <a:off x="5864903" y="1827988"/>
            <a:ext cx="383977" cy="477453"/>
          </a:xfrm>
          <a:custGeom>
            <a:avLst/>
            <a:gdLst>
              <a:gd name="T0" fmla="*/ 12 w 529"/>
              <a:gd name="T1" fmla="*/ 4 h 659"/>
              <a:gd name="T2" fmla="*/ 529 w 529"/>
              <a:gd name="T3" fmla="*/ 212 h 659"/>
              <a:gd name="T4" fmla="*/ 356 w 529"/>
              <a:gd name="T5" fmla="*/ 643 h 659"/>
              <a:gd name="T6" fmla="*/ 334 w 529"/>
              <a:gd name="T7" fmla="*/ 640 h 659"/>
              <a:gd name="T8" fmla="*/ 6 w 529"/>
              <a:gd name="T9" fmla="*/ 17 h 659"/>
              <a:gd name="T10" fmla="*/ 12 w 529"/>
              <a:gd name="T11" fmla="*/ 4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9" h="659">
                <a:moveTo>
                  <a:pt x="12" y="4"/>
                </a:moveTo>
                <a:cubicBezTo>
                  <a:pt x="184" y="73"/>
                  <a:pt x="357" y="143"/>
                  <a:pt x="529" y="212"/>
                </a:cubicBezTo>
                <a:cubicBezTo>
                  <a:pt x="471" y="355"/>
                  <a:pt x="413" y="499"/>
                  <a:pt x="356" y="643"/>
                </a:cubicBezTo>
                <a:cubicBezTo>
                  <a:pt x="350" y="659"/>
                  <a:pt x="334" y="645"/>
                  <a:pt x="334" y="640"/>
                </a:cubicBezTo>
                <a:cubicBezTo>
                  <a:pt x="305" y="414"/>
                  <a:pt x="183" y="181"/>
                  <a:pt x="6" y="17"/>
                </a:cubicBezTo>
                <a:cubicBezTo>
                  <a:pt x="1" y="14"/>
                  <a:pt x="0" y="0"/>
                  <a:pt x="12" y="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2" name="Freeform 10"/>
          <p:cNvSpPr/>
          <p:nvPr/>
        </p:nvSpPr>
        <p:spPr bwMode="auto">
          <a:xfrm>
            <a:off x="8014884" y="5083876"/>
            <a:ext cx="360967" cy="506216"/>
          </a:xfrm>
          <a:custGeom>
            <a:avLst/>
            <a:gdLst>
              <a:gd name="T0" fmla="*/ 12 w 497"/>
              <a:gd name="T1" fmla="*/ 694 h 699"/>
              <a:gd name="T2" fmla="*/ 497 w 497"/>
              <a:gd name="T3" fmla="*/ 419 h 699"/>
              <a:gd name="T4" fmla="*/ 267 w 497"/>
              <a:gd name="T5" fmla="*/ 15 h 699"/>
              <a:gd name="T6" fmla="*/ 246 w 497"/>
              <a:gd name="T7" fmla="*/ 21 h 699"/>
              <a:gd name="T8" fmla="*/ 5 w 497"/>
              <a:gd name="T9" fmla="*/ 682 h 699"/>
              <a:gd name="T10" fmla="*/ 12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12" y="694"/>
                </a:moveTo>
                <a:cubicBezTo>
                  <a:pt x="174" y="602"/>
                  <a:pt x="335" y="511"/>
                  <a:pt x="497" y="419"/>
                </a:cubicBezTo>
                <a:cubicBezTo>
                  <a:pt x="420" y="284"/>
                  <a:pt x="344" y="149"/>
                  <a:pt x="267" y="15"/>
                </a:cubicBezTo>
                <a:cubicBezTo>
                  <a:pt x="259" y="0"/>
                  <a:pt x="246" y="15"/>
                  <a:pt x="246" y="21"/>
                </a:cubicBezTo>
                <a:cubicBezTo>
                  <a:pt x="248" y="248"/>
                  <a:pt x="158" y="496"/>
                  <a:pt x="5" y="682"/>
                </a:cubicBezTo>
                <a:cubicBezTo>
                  <a:pt x="0" y="686"/>
                  <a:pt x="2" y="699"/>
                  <a:pt x="12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3722117" y="5083876"/>
            <a:ext cx="360967" cy="506216"/>
          </a:xfrm>
          <a:custGeom>
            <a:avLst/>
            <a:gdLst>
              <a:gd name="T0" fmla="*/ 484 w 497"/>
              <a:gd name="T1" fmla="*/ 694 h 699"/>
              <a:gd name="T2" fmla="*/ 0 w 497"/>
              <a:gd name="T3" fmla="*/ 419 h 699"/>
              <a:gd name="T4" fmla="*/ 229 w 497"/>
              <a:gd name="T5" fmla="*/ 15 h 699"/>
              <a:gd name="T6" fmla="*/ 250 w 497"/>
              <a:gd name="T7" fmla="*/ 21 h 699"/>
              <a:gd name="T8" fmla="*/ 492 w 497"/>
              <a:gd name="T9" fmla="*/ 682 h 699"/>
              <a:gd name="T10" fmla="*/ 484 w 497"/>
              <a:gd name="T11" fmla="*/ 694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7" h="699">
                <a:moveTo>
                  <a:pt x="484" y="694"/>
                </a:moveTo>
                <a:cubicBezTo>
                  <a:pt x="323" y="602"/>
                  <a:pt x="161" y="511"/>
                  <a:pt x="0" y="419"/>
                </a:cubicBezTo>
                <a:cubicBezTo>
                  <a:pt x="76" y="284"/>
                  <a:pt x="153" y="149"/>
                  <a:pt x="229" y="15"/>
                </a:cubicBezTo>
                <a:cubicBezTo>
                  <a:pt x="238" y="0"/>
                  <a:pt x="251" y="15"/>
                  <a:pt x="250" y="21"/>
                </a:cubicBezTo>
                <a:cubicBezTo>
                  <a:pt x="249" y="248"/>
                  <a:pt x="339" y="496"/>
                  <a:pt x="492" y="682"/>
                </a:cubicBezTo>
                <a:cubicBezTo>
                  <a:pt x="497" y="686"/>
                  <a:pt x="495" y="699"/>
                  <a:pt x="484" y="69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179420" y="1167276"/>
            <a:ext cx="8143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严格执行动火、受限空间、吊装、高处、临时用电、动土、爆破、深基坑等危险作业安全许可、票证签批制度。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538310" y="4403789"/>
            <a:ext cx="2774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重点区域动火必须指定现场监火人，落实安全防护措施，配备消防灭火器材，作业后留人观察消除火种。。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72102" y="2517984"/>
            <a:ext cx="1104868" cy="1103630"/>
            <a:chOff x="5472102" y="2517984"/>
            <a:chExt cx="1104868" cy="110363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72102" y="2517984"/>
              <a:ext cx="1104868" cy="11036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658890" y="2525411"/>
              <a:ext cx="7312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Lifeline JL" panose="00000400000000000000" pitchFamily="2" charset="0"/>
                </a:rPr>
                <a:t>01</a:t>
              </a:r>
              <a:endParaRPr lang="zh-CN" altLang="en-US" sz="5400" dirty="0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70609" y="4416394"/>
            <a:ext cx="1106104" cy="1104866"/>
            <a:chOff x="4370609" y="4416394"/>
            <a:chExt cx="1106104" cy="110486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70609" y="4416394"/>
              <a:ext cx="1106104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433236" y="4504336"/>
              <a:ext cx="94448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Lifeline JL" panose="00000400000000000000" pitchFamily="2" charset="0"/>
                </a:rPr>
                <a:t>02</a:t>
              </a:r>
              <a:endParaRPr lang="zh-CN" altLang="en-US" sz="5400" dirty="0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38412" y="4416394"/>
            <a:ext cx="1104868" cy="1104866"/>
            <a:chOff x="6638412" y="4416394"/>
            <a:chExt cx="1104868" cy="110486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6638412" y="4416394"/>
              <a:ext cx="1104868" cy="11048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753355" y="4504336"/>
              <a:ext cx="95090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accent1"/>
                  </a:solidFill>
                  <a:latin typeface="Lifeline JL" panose="00000400000000000000" pitchFamily="2" charset="0"/>
                </a:rPr>
                <a:t>03</a:t>
              </a:r>
              <a:endParaRPr lang="zh-CN" altLang="en-US" sz="5400" dirty="0">
                <a:solidFill>
                  <a:schemeClr val="accent1"/>
                </a:solidFill>
                <a:latin typeface="Lifeline JL" panose="00000400000000000000" pitchFamily="2" charset="0"/>
              </a:endParaRPr>
            </a:p>
          </p:txBody>
        </p:sp>
      </p:grpSp>
      <p:sp>
        <p:nvSpPr>
          <p:cNvPr id="20" name="TextBox 23"/>
          <p:cNvSpPr txBox="1"/>
          <p:nvPr/>
        </p:nvSpPr>
        <p:spPr>
          <a:xfrm>
            <a:off x="5237153" y="3965025"/>
            <a:ext cx="1671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solidFill>
                  <a:schemeClr val="tx1"/>
                </a:solidFill>
              </a:rPr>
              <a:t>三个方面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582">
        <p14:doors dir="vert"/>
      </p:transition>
    </mc:Choice>
    <mc:Fallback xmlns="">
      <p:transition spd="slow" advTm="8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8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7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7" grpId="0" animBg="1"/>
      <p:bldP spid="11" grpId="0" animBg="1"/>
      <p:bldP spid="12" grpId="0" animBg="1"/>
      <p:bldP spid="13" grpId="0" animBg="1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859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4.5  </a:t>
            </a:r>
            <a:r>
              <a:rPr lang="zh-CN" altLang="en-US" dirty="0"/>
              <a:t>加强职业卫生管理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48609" y="3950295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认真履行职业病危害检测告知义务，加强职业健康监护、职业病诊断治疗和康复疗养，加快职业卫生电子档案建设。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826125" y="14128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826125" y="2619375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826125" y="3851275"/>
            <a:ext cx="1035050" cy="1022350"/>
          </a:xfrm>
          <a:prstGeom prst="ellipse">
            <a:avLst/>
          </a:pr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826125" y="5056188"/>
            <a:ext cx="1035050" cy="10223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5594350" y="1800225"/>
            <a:ext cx="158750" cy="223838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5594350" y="4278313"/>
            <a:ext cx="158750" cy="222250"/>
          </a:xfrm>
          <a:custGeom>
            <a:avLst/>
            <a:gdLst>
              <a:gd name="T0" fmla="*/ 0 w 212"/>
              <a:gd name="T1" fmla="*/ 150 h 300"/>
              <a:gd name="T2" fmla="*/ 106 w 212"/>
              <a:gd name="T3" fmla="*/ 75 h 300"/>
              <a:gd name="T4" fmla="*/ 212 w 212"/>
              <a:gd name="T5" fmla="*/ 0 h 300"/>
              <a:gd name="T6" fmla="*/ 212 w 212"/>
              <a:gd name="T7" fmla="*/ 150 h 300"/>
              <a:gd name="T8" fmla="*/ 212 w 212"/>
              <a:gd name="T9" fmla="*/ 300 h 300"/>
              <a:gd name="T10" fmla="*/ 106 w 212"/>
              <a:gd name="T11" fmla="*/ 225 h 300"/>
              <a:gd name="T12" fmla="*/ 0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0" y="150"/>
                </a:moveTo>
                <a:lnTo>
                  <a:pt x="106" y="75"/>
                </a:lnTo>
                <a:lnTo>
                  <a:pt x="212" y="0"/>
                </a:lnTo>
                <a:lnTo>
                  <a:pt x="212" y="150"/>
                </a:lnTo>
                <a:lnTo>
                  <a:pt x="212" y="300"/>
                </a:lnTo>
                <a:lnTo>
                  <a:pt x="106" y="225"/>
                </a:lnTo>
                <a:lnTo>
                  <a:pt x="0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6946900" y="3033713"/>
            <a:ext cx="158750" cy="222250"/>
          </a:xfrm>
          <a:custGeom>
            <a:avLst/>
            <a:gdLst>
              <a:gd name="T0" fmla="*/ 212 w 212"/>
              <a:gd name="T1" fmla="*/ 149 h 299"/>
              <a:gd name="T2" fmla="*/ 106 w 212"/>
              <a:gd name="T3" fmla="*/ 75 h 299"/>
              <a:gd name="T4" fmla="*/ 0 w 212"/>
              <a:gd name="T5" fmla="*/ 0 h 299"/>
              <a:gd name="T6" fmla="*/ 0 w 212"/>
              <a:gd name="T7" fmla="*/ 149 h 299"/>
              <a:gd name="T8" fmla="*/ 0 w 212"/>
              <a:gd name="T9" fmla="*/ 299 h 299"/>
              <a:gd name="T10" fmla="*/ 106 w 212"/>
              <a:gd name="T11" fmla="*/ 224 h 299"/>
              <a:gd name="T12" fmla="*/ 212 w 212"/>
              <a:gd name="T13" fmla="*/ 14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299">
                <a:moveTo>
                  <a:pt x="212" y="149"/>
                </a:moveTo>
                <a:lnTo>
                  <a:pt x="106" y="75"/>
                </a:lnTo>
                <a:lnTo>
                  <a:pt x="0" y="0"/>
                </a:lnTo>
                <a:lnTo>
                  <a:pt x="0" y="149"/>
                </a:lnTo>
                <a:lnTo>
                  <a:pt x="0" y="299"/>
                </a:lnTo>
                <a:lnTo>
                  <a:pt x="106" y="224"/>
                </a:lnTo>
                <a:lnTo>
                  <a:pt x="212" y="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6946900" y="5510213"/>
            <a:ext cx="158750" cy="222250"/>
          </a:xfrm>
          <a:custGeom>
            <a:avLst/>
            <a:gdLst>
              <a:gd name="T0" fmla="*/ 212 w 212"/>
              <a:gd name="T1" fmla="*/ 150 h 300"/>
              <a:gd name="T2" fmla="*/ 106 w 212"/>
              <a:gd name="T3" fmla="*/ 75 h 300"/>
              <a:gd name="T4" fmla="*/ 0 w 212"/>
              <a:gd name="T5" fmla="*/ 0 h 300"/>
              <a:gd name="T6" fmla="*/ 0 w 212"/>
              <a:gd name="T7" fmla="*/ 150 h 300"/>
              <a:gd name="T8" fmla="*/ 0 w 212"/>
              <a:gd name="T9" fmla="*/ 300 h 300"/>
              <a:gd name="T10" fmla="*/ 106 w 212"/>
              <a:gd name="T11" fmla="*/ 225 h 300"/>
              <a:gd name="T12" fmla="*/ 212 w 212"/>
              <a:gd name="T13" fmla="*/ 15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2" h="300">
                <a:moveTo>
                  <a:pt x="212" y="150"/>
                </a:moveTo>
                <a:lnTo>
                  <a:pt x="106" y="75"/>
                </a:lnTo>
                <a:lnTo>
                  <a:pt x="0" y="0"/>
                </a:lnTo>
                <a:lnTo>
                  <a:pt x="0" y="150"/>
                </a:lnTo>
                <a:lnTo>
                  <a:pt x="0" y="300"/>
                </a:lnTo>
                <a:lnTo>
                  <a:pt x="106" y="225"/>
                </a:lnTo>
                <a:lnTo>
                  <a:pt x="212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076590" y="1544431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01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69990" y="2767289"/>
            <a:ext cx="747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02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69990" y="3996754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03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969990" y="5213157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  <a:latin typeface="Lifeline JL" panose="00000400000000000000" pitchFamily="2" charset="0"/>
              </a:rPr>
              <a:t>04</a:t>
            </a:r>
            <a:endParaRPr lang="zh-CN" altLang="en-US" sz="4000" dirty="0">
              <a:solidFill>
                <a:schemeClr val="accent1"/>
              </a:solidFill>
              <a:latin typeface="Lifeline JL" panose="00000400000000000000" pitchFamily="2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8609" y="1487593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严格落实《用人单位职业病危害防治八条规定》，坚持源头治理、防治结合，加强防护设施管理，严格现场检测。</a:t>
            </a:r>
          </a:p>
        </p:txBody>
      </p:sp>
      <p:sp>
        <p:nvSpPr>
          <p:cNvPr id="23" name="矩形 22"/>
          <p:cNvSpPr/>
          <p:nvPr/>
        </p:nvSpPr>
        <p:spPr>
          <a:xfrm>
            <a:off x="7127505" y="2521067"/>
            <a:ext cx="4083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重点加强防尘管理，落实地面作业产生粉尘、高温、噪声、有毒物质等综合防治措施，规范劳动防护用品管理，坚决杜绝职业危害事故。</a:t>
            </a:r>
          </a:p>
        </p:txBody>
      </p:sp>
      <p:sp>
        <p:nvSpPr>
          <p:cNvPr id="28" name="矩形 27"/>
          <p:cNvSpPr/>
          <p:nvPr/>
        </p:nvSpPr>
        <p:spPr>
          <a:xfrm>
            <a:off x="7189350" y="5213157"/>
            <a:ext cx="446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加强建设项目职业卫生“三同时” 管理，认真做好职业病危害因素检测评价和职业病防护设施竣工验收工作。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326">
        <p14:doors/>
      </p:transition>
    </mc:Choice>
    <mc:Fallback xmlns="">
      <p:transition spd="slow" advTm="6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8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8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8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8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8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18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68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18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8" grpId="0"/>
      <p:bldP spid="19" grpId="0"/>
      <p:bldP spid="20" grpId="0"/>
      <p:bldP spid="21" grpId="0"/>
      <p:bldP spid="22" grpId="0"/>
      <p:bldP spid="23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571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4.6  </a:t>
            </a:r>
            <a:r>
              <a:rPr lang="zh-CN" altLang="en-US" dirty="0"/>
              <a:t>加强公共安全管理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111366" y="1202848"/>
            <a:ext cx="1217861" cy="1076375"/>
            <a:chOff x="6751638" y="2543175"/>
            <a:chExt cx="1079500" cy="954088"/>
          </a:xfrm>
        </p:grpSpPr>
        <p:sp>
          <p:nvSpPr>
            <p:cNvPr id="3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671718" y="1202848"/>
            <a:ext cx="1217861" cy="1076375"/>
            <a:chOff x="6751638" y="2543175"/>
            <a:chExt cx="1079500" cy="954088"/>
          </a:xfrm>
        </p:grpSpPr>
        <p:sp>
          <p:nvSpPr>
            <p:cNvPr id="46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290794" y="1202848"/>
            <a:ext cx="1217861" cy="1076375"/>
            <a:chOff x="6751638" y="2543175"/>
            <a:chExt cx="1079500" cy="954088"/>
          </a:xfrm>
        </p:grpSpPr>
        <p:sp>
          <p:nvSpPr>
            <p:cNvPr id="49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51146" y="1202848"/>
            <a:ext cx="1217861" cy="1076375"/>
            <a:chOff x="6751638" y="2543175"/>
            <a:chExt cx="1079500" cy="954088"/>
          </a:xfrm>
        </p:grpSpPr>
        <p:sp>
          <p:nvSpPr>
            <p:cNvPr id="52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495388" y="1202848"/>
            <a:ext cx="1217861" cy="1076375"/>
            <a:chOff x="6751638" y="2543175"/>
            <a:chExt cx="1079500" cy="954088"/>
          </a:xfrm>
        </p:grpSpPr>
        <p:sp>
          <p:nvSpPr>
            <p:cNvPr id="5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矩形 56"/>
          <p:cNvSpPr/>
          <p:nvPr/>
        </p:nvSpPr>
        <p:spPr>
          <a:xfrm>
            <a:off x="2282474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消防安全</a:t>
            </a:r>
          </a:p>
        </p:txBody>
      </p:sp>
      <p:sp>
        <p:nvSpPr>
          <p:cNvPr id="58" name="矩形 57"/>
          <p:cNvSpPr/>
          <p:nvPr/>
        </p:nvSpPr>
        <p:spPr>
          <a:xfrm>
            <a:off x="3867993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防震减灾</a:t>
            </a:r>
          </a:p>
        </p:txBody>
      </p:sp>
      <p:sp>
        <p:nvSpPr>
          <p:cNvPr id="59" name="矩形 58"/>
          <p:cNvSpPr/>
          <p:nvPr/>
        </p:nvSpPr>
        <p:spPr>
          <a:xfrm>
            <a:off x="5476169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道路交通</a:t>
            </a:r>
          </a:p>
        </p:txBody>
      </p:sp>
      <p:sp>
        <p:nvSpPr>
          <p:cNvPr id="60" name="矩形 59"/>
          <p:cNvSpPr/>
          <p:nvPr/>
        </p:nvSpPr>
        <p:spPr>
          <a:xfrm>
            <a:off x="7044911" y="1325536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网络安全</a:t>
            </a:r>
          </a:p>
        </p:txBody>
      </p:sp>
      <p:sp>
        <p:nvSpPr>
          <p:cNvPr id="61" name="矩形 60"/>
          <p:cNvSpPr/>
          <p:nvPr/>
        </p:nvSpPr>
        <p:spPr>
          <a:xfrm>
            <a:off x="8619351" y="1387092"/>
            <a:ext cx="969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危险品</a:t>
            </a:r>
            <a:endParaRPr lang="en-US" altLang="zh-CN" sz="20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管控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2975462" y="2603810"/>
            <a:ext cx="1217861" cy="1076375"/>
            <a:chOff x="6751638" y="2543175"/>
            <a:chExt cx="1079500" cy="954088"/>
          </a:xfrm>
        </p:grpSpPr>
        <p:sp>
          <p:nvSpPr>
            <p:cNvPr id="75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594538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78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54890" y="2603810"/>
            <a:ext cx="1217861" cy="1076375"/>
            <a:chOff x="6751638" y="2543175"/>
            <a:chExt cx="1079500" cy="954088"/>
          </a:xfrm>
        </p:grpSpPr>
        <p:sp>
          <p:nvSpPr>
            <p:cNvPr id="81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799132" y="2603810"/>
            <a:ext cx="1217861" cy="1076375"/>
            <a:chOff x="6751638" y="2543175"/>
            <a:chExt cx="1079500" cy="954088"/>
          </a:xfrm>
          <a:solidFill>
            <a:schemeClr val="tx2"/>
          </a:solidFill>
        </p:grpSpPr>
        <p:sp>
          <p:nvSpPr>
            <p:cNvPr id="84" name="Freeform 31"/>
            <p:cNvSpPr/>
            <p:nvPr/>
          </p:nvSpPr>
          <p:spPr bwMode="auto">
            <a:xfrm>
              <a:off x="6751638" y="2543175"/>
              <a:ext cx="1079500" cy="954088"/>
            </a:xfrm>
            <a:custGeom>
              <a:avLst/>
              <a:gdLst>
                <a:gd name="T0" fmla="*/ 2333 w 2997"/>
                <a:gd name="T1" fmla="*/ 132 h 2640"/>
                <a:gd name="T2" fmla="*/ 2639 w 2997"/>
                <a:gd name="T3" fmla="*/ 662 h 2640"/>
                <a:gd name="T4" fmla="*/ 2943 w 2997"/>
                <a:gd name="T5" fmla="*/ 1188 h 2640"/>
                <a:gd name="T6" fmla="*/ 2945 w 2997"/>
                <a:gd name="T7" fmla="*/ 1448 h 2640"/>
                <a:gd name="T8" fmla="*/ 2639 w 2997"/>
                <a:gd name="T9" fmla="*/ 1978 h 2640"/>
                <a:gd name="T10" fmla="*/ 2335 w 2997"/>
                <a:gd name="T11" fmla="*/ 2505 h 2640"/>
                <a:gd name="T12" fmla="*/ 2111 w 2997"/>
                <a:gd name="T13" fmla="*/ 2637 h 2640"/>
                <a:gd name="T14" fmla="*/ 1499 w 2997"/>
                <a:gd name="T15" fmla="*/ 2637 h 2640"/>
                <a:gd name="T16" fmla="*/ 890 w 2997"/>
                <a:gd name="T17" fmla="*/ 2637 h 2640"/>
                <a:gd name="T18" fmla="*/ 664 w 2997"/>
                <a:gd name="T19" fmla="*/ 2508 h 2640"/>
                <a:gd name="T20" fmla="*/ 358 w 2997"/>
                <a:gd name="T21" fmla="*/ 1978 h 2640"/>
                <a:gd name="T22" fmla="*/ 54 w 2997"/>
                <a:gd name="T23" fmla="*/ 1452 h 2640"/>
                <a:gd name="T24" fmla="*/ 52 w 2997"/>
                <a:gd name="T25" fmla="*/ 1192 h 2640"/>
                <a:gd name="T26" fmla="*/ 358 w 2997"/>
                <a:gd name="T27" fmla="*/ 662 h 2640"/>
                <a:gd name="T28" fmla="*/ 663 w 2997"/>
                <a:gd name="T29" fmla="*/ 135 h 2640"/>
                <a:gd name="T30" fmla="*/ 887 w 2997"/>
                <a:gd name="T31" fmla="*/ 3 h 2640"/>
                <a:gd name="T32" fmla="*/ 1499 w 2997"/>
                <a:gd name="T33" fmla="*/ 3 h 2640"/>
                <a:gd name="T34" fmla="*/ 2107 w 2997"/>
                <a:gd name="T35" fmla="*/ 3 h 2640"/>
                <a:gd name="T36" fmla="*/ 2333 w 2997"/>
                <a:gd name="T37" fmla="*/ 132 h 2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97" h="2640">
                  <a:moveTo>
                    <a:pt x="2333" y="132"/>
                  </a:moveTo>
                  <a:lnTo>
                    <a:pt x="2639" y="662"/>
                  </a:lnTo>
                  <a:cubicBezTo>
                    <a:pt x="2740" y="837"/>
                    <a:pt x="2842" y="1013"/>
                    <a:pt x="2943" y="1188"/>
                  </a:cubicBezTo>
                  <a:cubicBezTo>
                    <a:pt x="2993" y="1267"/>
                    <a:pt x="2997" y="1353"/>
                    <a:pt x="2945" y="1448"/>
                  </a:cubicBezTo>
                  <a:lnTo>
                    <a:pt x="2639" y="1978"/>
                  </a:lnTo>
                  <a:cubicBezTo>
                    <a:pt x="2538" y="2154"/>
                    <a:pt x="2436" y="2329"/>
                    <a:pt x="2335" y="2505"/>
                  </a:cubicBezTo>
                  <a:cubicBezTo>
                    <a:pt x="2291" y="2588"/>
                    <a:pt x="2219" y="2634"/>
                    <a:pt x="2111" y="2637"/>
                  </a:cubicBezTo>
                  <a:lnTo>
                    <a:pt x="1499" y="2637"/>
                  </a:lnTo>
                  <a:cubicBezTo>
                    <a:pt x="1296" y="2637"/>
                    <a:pt x="1093" y="2637"/>
                    <a:pt x="890" y="2637"/>
                  </a:cubicBezTo>
                  <a:cubicBezTo>
                    <a:pt x="797" y="2640"/>
                    <a:pt x="721" y="2601"/>
                    <a:pt x="664" y="2508"/>
                  </a:cubicBezTo>
                  <a:lnTo>
                    <a:pt x="358" y="1978"/>
                  </a:lnTo>
                  <a:cubicBezTo>
                    <a:pt x="257" y="1803"/>
                    <a:pt x="156" y="1627"/>
                    <a:pt x="54" y="1452"/>
                  </a:cubicBezTo>
                  <a:cubicBezTo>
                    <a:pt x="4" y="1373"/>
                    <a:pt x="0" y="1287"/>
                    <a:pt x="52" y="1192"/>
                  </a:cubicBezTo>
                  <a:lnTo>
                    <a:pt x="358" y="662"/>
                  </a:lnTo>
                  <a:cubicBezTo>
                    <a:pt x="460" y="486"/>
                    <a:pt x="561" y="311"/>
                    <a:pt x="663" y="135"/>
                  </a:cubicBezTo>
                  <a:cubicBezTo>
                    <a:pt x="706" y="52"/>
                    <a:pt x="778" y="6"/>
                    <a:pt x="887" y="3"/>
                  </a:cubicBezTo>
                  <a:lnTo>
                    <a:pt x="1499" y="3"/>
                  </a:lnTo>
                  <a:cubicBezTo>
                    <a:pt x="1701" y="3"/>
                    <a:pt x="1904" y="3"/>
                    <a:pt x="2107" y="3"/>
                  </a:cubicBezTo>
                  <a:cubicBezTo>
                    <a:pt x="2200" y="0"/>
                    <a:pt x="2277" y="39"/>
                    <a:pt x="2333" y="1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6786563" y="2578100"/>
              <a:ext cx="1009650" cy="885825"/>
            </a:xfrm>
            <a:custGeom>
              <a:avLst/>
              <a:gdLst>
                <a:gd name="T0" fmla="*/ 2155 w 2802"/>
                <a:gd name="T1" fmla="*/ 86 h 2452"/>
                <a:gd name="T2" fmla="*/ 2013 w 2802"/>
                <a:gd name="T3" fmla="*/ 3 h 2452"/>
                <a:gd name="T4" fmla="*/ 2011 w 2802"/>
                <a:gd name="T5" fmla="*/ 3 h 2452"/>
                <a:gd name="T6" fmla="*/ 2009 w 2802"/>
                <a:gd name="T7" fmla="*/ 3 h 2452"/>
                <a:gd name="T8" fmla="*/ 1401 w 2802"/>
                <a:gd name="T9" fmla="*/ 3 h 2452"/>
                <a:gd name="T10" fmla="*/ 791 w 2802"/>
                <a:gd name="T11" fmla="*/ 3 h 2452"/>
                <a:gd name="T12" fmla="*/ 647 w 2802"/>
                <a:gd name="T13" fmla="*/ 84 h 2452"/>
                <a:gd name="T14" fmla="*/ 646 w 2802"/>
                <a:gd name="T15" fmla="*/ 86 h 2452"/>
                <a:gd name="T16" fmla="*/ 645 w 2802"/>
                <a:gd name="T17" fmla="*/ 88 h 2452"/>
                <a:gd name="T18" fmla="*/ 341 w 2802"/>
                <a:gd name="T19" fmla="*/ 614 h 2452"/>
                <a:gd name="T20" fmla="*/ 36 w 2802"/>
                <a:gd name="T21" fmla="*/ 1143 h 2452"/>
                <a:gd name="T22" fmla="*/ 35 w 2802"/>
                <a:gd name="T23" fmla="*/ 1308 h 2452"/>
                <a:gd name="T24" fmla="*/ 36 w 2802"/>
                <a:gd name="T25" fmla="*/ 1309 h 2452"/>
                <a:gd name="T26" fmla="*/ 37 w 2802"/>
                <a:gd name="T27" fmla="*/ 1311 h 2452"/>
                <a:gd name="T28" fmla="*/ 341 w 2802"/>
                <a:gd name="T29" fmla="*/ 1838 h 2452"/>
                <a:gd name="T30" fmla="*/ 646 w 2802"/>
                <a:gd name="T31" fmla="*/ 2366 h 2452"/>
                <a:gd name="T32" fmla="*/ 789 w 2802"/>
                <a:gd name="T33" fmla="*/ 2449 h 2452"/>
                <a:gd name="T34" fmla="*/ 791 w 2802"/>
                <a:gd name="T35" fmla="*/ 2449 h 2452"/>
                <a:gd name="T36" fmla="*/ 792 w 2802"/>
                <a:gd name="T37" fmla="*/ 2449 h 2452"/>
                <a:gd name="T38" fmla="*/ 1401 w 2802"/>
                <a:gd name="T39" fmla="*/ 2449 h 2452"/>
                <a:gd name="T40" fmla="*/ 2011 w 2802"/>
                <a:gd name="T41" fmla="*/ 2449 h 2452"/>
                <a:gd name="T42" fmla="*/ 2154 w 2802"/>
                <a:gd name="T43" fmla="*/ 2368 h 2452"/>
                <a:gd name="T44" fmla="*/ 2155 w 2802"/>
                <a:gd name="T45" fmla="*/ 2366 h 2452"/>
                <a:gd name="T46" fmla="*/ 2156 w 2802"/>
                <a:gd name="T47" fmla="*/ 2364 h 2452"/>
                <a:gd name="T48" fmla="*/ 2460 w 2802"/>
                <a:gd name="T49" fmla="*/ 1838 h 2452"/>
                <a:gd name="T50" fmla="*/ 2765 w 2802"/>
                <a:gd name="T51" fmla="*/ 1309 h 2452"/>
                <a:gd name="T52" fmla="*/ 2766 w 2802"/>
                <a:gd name="T53" fmla="*/ 1144 h 2452"/>
                <a:gd name="T54" fmla="*/ 2765 w 2802"/>
                <a:gd name="T55" fmla="*/ 1143 h 2452"/>
                <a:gd name="T56" fmla="*/ 2764 w 2802"/>
                <a:gd name="T57" fmla="*/ 1141 h 2452"/>
                <a:gd name="T58" fmla="*/ 2460 w 2802"/>
                <a:gd name="T59" fmla="*/ 614 h 2452"/>
                <a:gd name="T60" fmla="*/ 2155 w 2802"/>
                <a:gd name="T61" fmla="*/ 86 h 2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02" h="2452">
                  <a:moveTo>
                    <a:pt x="2155" y="86"/>
                  </a:moveTo>
                  <a:cubicBezTo>
                    <a:pt x="2121" y="30"/>
                    <a:pt x="2079" y="0"/>
                    <a:pt x="2013" y="3"/>
                  </a:cubicBezTo>
                  <a:lnTo>
                    <a:pt x="2011" y="3"/>
                  </a:lnTo>
                  <a:lnTo>
                    <a:pt x="2009" y="3"/>
                  </a:lnTo>
                  <a:cubicBezTo>
                    <a:pt x="1806" y="3"/>
                    <a:pt x="1603" y="3"/>
                    <a:pt x="1401" y="3"/>
                  </a:cubicBezTo>
                  <a:lnTo>
                    <a:pt x="791" y="3"/>
                  </a:lnTo>
                  <a:cubicBezTo>
                    <a:pt x="725" y="4"/>
                    <a:pt x="678" y="25"/>
                    <a:pt x="647" y="84"/>
                  </a:cubicBezTo>
                  <a:lnTo>
                    <a:pt x="646" y="86"/>
                  </a:lnTo>
                  <a:lnTo>
                    <a:pt x="645" y="88"/>
                  </a:lnTo>
                  <a:cubicBezTo>
                    <a:pt x="544" y="263"/>
                    <a:pt x="443" y="439"/>
                    <a:pt x="341" y="614"/>
                  </a:cubicBezTo>
                  <a:lnTo>
                    <a:pt x="36" y="1143"/>
                  </a:lnTo>
                  <a:cubicBezTo>
                    <a:pt x="5" y="1200"/>
                    <a:pt x="0" y="1251"/>
                    <a:pt x="35" y="1308"/>
                  </a:cubicBezTo>
                  <a:lnTo>
                    <a:pt x="36" y="1309"/>
                  </a:lnTo>
                  <a:lnTo>
                    <a:pt x="37" y="1311"/>
                  </a:lnTo>
                  <a:cubicBezTo>
                    <a:pt x="139" y="1486"/>
                    <a:pt x="240" y="1662"/>
                    <a:pt x="341" y="1838"/>
                  </a:cubicBezTo>
                  <a:lnTo>
                    <a:pt x="646" y="2366"/>
                  </a:lnTo>
                  <a:cubicBezTo>
                    <a:pt x="680" y="2422"/>
                    <a:pt x="722" y="2452"/>
                    <a:pt x="789" y="2449"/>
                  </a:cubicBezTo>
                  <a:lnTo>
                    <a:pt x="791" y="2449"/>
                  </a:lnTo>
                  <a:lnTo>
                    <a:pt x="792" y="2449"/>
                  </a:lnTo>
                  <a:cubicBezTo>
                    <a:pt x="995" y="2449"/>
                    <a:pt x="1198" y="2449"/>
                    <a:pt x="1401" y="2449"/>
                  </a:cubicBezTo>
                  <a:lnTo>
                    <a:pt x="2011" y="2449"/>
                  </a:lnTo>
                  <a:cubicBezTo>
                    <a:pt x="2076" y="2448"/>
                    <a:pt x="2123" y="2427"/>
                    <a:pt x="2154" y="2368"/>
                  </a:cubicBezTo>
                  <a:lnTo>
                    <a:pt x="2155" y="2366"/>
                  </a:lnTo>
                  <a:lnTo>
                    <a:pt x="2156" y="2364"/>
                  </a:lnTo>
                  <a:cubicBezTo>
                    <a:pt x="2257" y="2189"/>
                    <a:pt x="2359" y="2013"/>
                    <a:pt x="2460" y="1838"/>
                  </a:cubicBezTo>
                  <a:lnTo>
                    <a:pt x="2765" y="1309"/>
                  </a:lnTo>
                  <a:cubicBezTo>
                    <a:pt x="2797" y="1252"/>
                    <a:pt x="2802" y="1201"/>
                    <a:pt x="2766" y="1144"/>
                  </a:cubicBezTo>
                  <a:lnTo>
                    <a:pt x="2765" y="1143"/>
                  </a:lnTo>
                  <a:lnTo>
                    <a:pt x="2764" y="1141"/>
                  </a:lnTo>
                  <a:cubicBezTo>
                    <a:pt x="2663" y="966"/>
                    <a:pt x="2561" y="790"/>
                    <a:pt x="2460" y="614"/>
                  </a:cubicBezTo>
                  <a:lnTo>
                    <a:pt x="2155" y="86"/>
                  </a:lnTo>
                  <a:close/>
                </a:path>
              </a:pathLst>
            </a:custGeom>
            <a:grpFill/>
            <a:ln w="3175" cap="flat">
              <a:solidFill>
                <a:srgbClr val="FEFEFE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3171737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卫生防疫</a:t>
            </a:r>
          </a:p>
        </p:txBody>
      </p:sp>
      <p:sp>
        <p:nvSpPr>
          <p:cNvPr id="87" name="矩形 86"/>
          <p:cNvSpPr/>
          <p:nvPr/>
        </p:nvSpPr>
        <p:spPr>
          <a:xfrm>
            <a:off x="4779913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食品安全</a:t>
            </a:r>
          </a:p>
        </p:txBody>
      </p:sp>
      <p:sp>
        <p:nvSpPr>
          <p:cNvPr id="88" name="矩形 87"/>
          <p:cNvSpPr/>
          <p:nvPr/>
        </p:nvSpPr>
        <p:spPr>
          <a:xfrm>
            <a:off x="6348655" y="2726498"/>
            <a:ext cx="875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生活后勤</a:t>
            </a:r>
          </a:p>
        </p:txBody>
      </p:sp>
      <p:sp>
        <p:nvSpPr>
          <p:cNvPr id="89" name="矩形 88"/>
          <p:cNvSpPr/>
          <p:nvPr/>
        </p:nvSpPr>
        <p:spPr>
          <a:xfrm>
            <a:off x="7923095" y="2788054"/>
            <a:ext cx="969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矿区治安</a:t>
            </a:r>
          </a:p>
        </p:txBody>
      </p:sp>
      <p:sp>
        <p:nvSpPr>
          <p:cNvPr id="90" name="矩形 89"/>
          <p:cNvSpPr/>
          <p:nvPr/>
        </p:nvSpPr>
        <p:spPr bwMode="auto">
          <a:xfrm>
            <a:off x="1480195" y="4107976"/>
            <a:ext cx="9246945" cy="223295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1432070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矩形 91"/>
          <p:cNvSpPr/>
          <p:nvPr/>
        </p:nvSpPr>
        <p:spPr bwMode="auto">
          <a:xfrm>
            <a:off x="10666007" y="4462819"/>
            <a:ext cx="109787" cy="157659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1733264" y="4366451"/>
            <a:ext cx="8734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严格消防安全责任落实和隐患排查，深入推进“防火墙”工程，增强查除隐患、火灾扑救、疏散逃生、宣教培训“四个能力”。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加强防震减灾、道路交通、网络安全管理，严格火工品、油脂等危险品安全管控，做好卫生防疫、食品安全、生活后勤保障及矿区治安保卫等工作，着力创建“平安厂区”。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144">
        <p14:doors dir="vert"/>
      </p:transition>
    </mc:Choice>
    <mc:Fallback xmlns="">
      <p:transition spd="slow" advTm="6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8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8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8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883E-6 7.40741E-7 L 0.39893 -0.00301 " pathEditMode="relative" rAng="0" ptsTypes="AA">
                                      <p:cBhvr>
                                        <p:cTn id="116" dur="5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0" y="-16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378E-6 7.40741E-7 L -0.35819 -0.00301 " pathEditMode="relative" rAng="0" ptsTypes="AA">
                                      <p:cBhvr>
                                        <p:cTn id="120" dur="5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0" y="-162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7" grpId="0"/>
      <p:bldP spid="58" grpId="0"/>
      <p:bldP spid="59" grpId="0"/>
      <p:bldP spid="60" grpId="0"/>
      <p:bldP spid="61" grpId="0"/>
      <p:bldP spid="86" grpId="0"/>
      <p:bldP spid="87" grpId="0"/>
      <p:bldP spid="88" grpId="0"/>
      <p:bldP spid="89" grpId="0"/>
      <p:bldP spid="90" grpId="0" animBg="1"/>
      <p:bldP spid="91" grpId="0" animBg="1"/>
      <p:bldP spid="91" grpId="1" animBg="1"/>
      <p:bldP spid="92" grpId="0" animBg="1"/>
      <p:bldP spid="92" grpId="1" animBg="1"/>
      <p:bldP spid="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1854200" y="2833687"/>
              <a:ext cx="633412" cy="1100138"/>
            </a:xfrm>
            <a:custGeom>
              <a:avLst/>
              <a:gdLst>
                <a:gd name="T0" fmla="*/ 0 w 403"/>
                <a:gd name="T1" fmla="*/ 352 h 677"/>
                <a:gd name="T2" fmla="*/ 284 w 403"/>
                <a:gd name="T3" fmla="*/ 352 h 677"/>
                <a:gd name="T4" fmla="*/ 323 w 403"/>
                <a:gd name="T5" fmla="*/ 360 h 677"/>
                <a:gd name="T6" fmla="*/ 332 w 403"/>
                <a:gd name="T7" fmla="*/ 396 h 677"/>
                <a:gd name="T8" fmla="*/ 332 w 403"/>
                <a:gd name="T9" fmla="*/ 567 h 677"/>
                <a:gd name="T10" fmla="*/ 289 w 403"/>
                <a:gd name="T11" fmla="*/ 610 h 677"/>
                <a:gd name="T12" fmla="*/ 0 w 403"/>
                <a:gd name="T13" fmla="*/ 610 h 677"/>
                <a:gd name="T14" fmla="*/ 0 w 403"/>
                <a:gd name="T15" fmla="*/ 677 h 677"/>
                <a:gd name="T16" fmla="*/ 333 w 403"/>
                <a:gd name="T17" fmla="*/ 677 h 677"/>
                <a:gd name="T18" fmla="*/ 403 w 403"/>
                <a:gd name="T19" fmla="*/ 621 h 677"/>
                <a:gd name="T20" fmla="*/ 403 w 403"/>
                <a:gd name="T21" fmla="*/ 342 h 677"/>
                <a:gd name="T22" fmla="*/ 340 w 403"/>
                <a:gd name="T23" fmla="*/ 281 h 677"/>
                <a:gd name="T24" fmla="*/ 64 w 403"/>
                <a:gd name="T25" fmla="*/ 281 h 677"/>
                <a:gd name="T26" fmla="*/ 64 w 403"/>
                <a:gd name="T27" fmla="*/ 64 h 677"/>
                <a:gd name="T28" fmla="*/ 403 w 403"/>
                <a:gd name="T29" fmla="*/ 64 h 677"/>
                <a:gd name="T30" fmla="*/ 403 w 403"/>
                <a:gd name="T31" fmla="*/ 0 h 677"/>
                <a:gd name="T32" fmla="*/ 0 w 403"/>
                <a:gd name="T33" fmla="*/ 0 h 677"/>
                <a:gd name="T34" fmla="*/ 0 w 403"/>
                <a:gd name="T35" fmla="*/ 352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352"/>
                  </a:moveTo>
                  <a:lnTo>
                    <a:pt x="284" y="352"/>
                  </a:lnTo>
                  <a:cubicBezTo>
                    <a:pt x="302" y="350"/>
                    <a:pt x="315" y="353"/>
                    <a:pt x="323" y="360"/>
                  </a:cubicBezTo>
                  <a:cubicBezTo>
                    <a:pt x="331" y="367"/>
                    <a:pt x="334" y="379"/>
                    <a:pt x="332" y="396"/>
                  </a:cubicBezTo>
                  <a:lnTo>
                    <a:pt x="332" y="567"/>
                  </a:lnTo>
                  <a:cubicBezTo>
                    <a:pt x="332" y="599"/>
                    <a:pt x="318" y="613"/>
                    <a:pt x="289" y="610"/>
                  </a:cubicBezTo>
                  <a:lnTo>
                    <a:pt x="0" y="610"/>
                  </a:lnTo>
                  <a:lnTo>
                    <a:pt x="0" y="677"/>
                  </a:lnTo>
                  <a:lnTo>
                    <a:pt x="333" y="677"/>
                  </a:lnTo>
                  <a:cubicBezTo>
                    <a:pt x="380" y="677"/>
                    <a:pt x="403" y="659"/>
                    <a:pt x="403" y="621"/>
                  </a:cubicBezTo>
                  <a:lnTo>
                    <a:pt x="403" y="342"/>
                  </a:lnTo>
                  <a:cubicBezTo>
                    <a:pt x="395" y="307"/>
                    <a:pt x="374" y="287"/>
                    <a:pt x="340" y="281"/>
                  </a:cubicBezTo>
                  <a:lnTo>
                    <a:pt x="64" y="281"/>
                  </a:lnTo>
                  <a:lnTo>
                    <a:pt x="64" y="64"/>
                  </a:lnTo>
                  <a:lnTo>
                    <a:pt x="403" y="64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4148681" y="2164003"/>
            <a:ext cx="7710340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强化安全考核问责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5"/>
          <p:cNvSpPr txBox="1"/>
          <p:nvPr/>
        </p:nvSpPr>
        <p:spPr>
          <a:xfrm>
            <a:off x="4407948" y="3548360"/>
            <a:ext cx="211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/>
              <a:t>加强安监队伍建设</a:t>
            </a:r>
            <a:endParaRPr lang="zh-CN" altLang="en-US" dirty="0"/>
          </a:p>
        </p:txBody>
      </p:sp>
      <p:sp>
        <p:nvSpPr>
          <p:cNvPr id="14" name="TextBox 66"/>
          <p:cNvSpPr txBox="1"/>
          <p:nvPr/>
        </p:nvSpPr>
        <p:spPr>
          <a:xfrm>
            <a:off x="6824833" y="3548360"/>
            <a:ext cx="221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/>
              <a:t>严格安全监督检查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TextBox 70"/>
          <p:cNvSpPr txBox="1"/>
          <p:nvPr/>
        </p:nvSpPr>
        <p:spPr>
          <a:xfrm>
            <a:off x="9203307" y="3548360"/>
            <a:ext cx="22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zh-CN" dirty="0"/>
              <a:t>强化安全考核问责</a:t>
            </a:r>
            <a:endParaRPr lang="zh-CN" altLang="en-US" dirty="0"/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8935019" y="3583493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4125865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0" name="Freeform 22"/>
          <p:cNvSpPr>
            <a:spLocks noEditPoints="1"/>
          </p:cNvSpPr>
          <p:nvPr/>
        </p:nvSpPr>
        <p:spPr bwMode="auto">
          <a:xfrm>
            <a:off x="6527742" y="3583493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4426864" y="3920461"/>
            <a:ext cx="222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8F8F8"/>
                </a:solidFill>
                <a:latin typeface="+mn-ea"/>
                <a:ea typeface="+mn-ea"/>
              </a:defRPr>
            </a:lvl1pPr>
          </a:lstStyle>
          <a:p>
            <a:pPr>
              <a:defRPr/>
            </a:pPr>
            <a:r>
              <a:rPr lang="zh-CN" altLang="zh-CN" sz="1800" dirty="0"/>
              <a:t>加强安全舆论监督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4129774" y="3955594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233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2" grpId="0"/>
          <p:bldP spid="13" grpId="0"/>
          <p:bldP spid="14" grpId="0"/>
          <p:bldP spid="16" grpId="0"/>
          <p:bldP spid="18" grpId="0" animBg="1"/>
          <p:bldP spid="19" grpId="0" animBg="1"/>
          <p:bldP spid="20" grpId="0" animBg="1"/>
          <p:bldP spid="21" grpId="0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8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8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2" grpId="0"/>
          <p:bldP spid="13" grpId="0"/>
          <p:bldP spid="14" grpId="0"/>
          <p:bldP spid="16" grpId="0"/>
          <p:bldP spid="18" grpId="0" animBg="1"/>
          <p:bldP spid="19" grpId="0" animBg="1"/>
          <p:bldP spid="20" grpId="0" animBg="1"/>
          <p:bldP spid="21" grpId="0"/>
          <p:bldP spid="22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34954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5.1  </a:t>
            </a:r>
            <a:r>
              <a:rPr lang="zh-CN" altLang="zh-CN" dirty="0"/>
              <a:t>加强安监队伍建设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36705" y="1289965"/>
            <a:ext cx="607633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按照专业安全监管要求，健全公司专职安全监管机构，配强专职安全监管人员，免费获取更多安全精品资料，请关注微信公众号〔安全生产管理〕；明确安全监管重点，确保独立履行安全监管职责。</a:t>
            </a:r>
          </a:p>
        </p:txBody>
      </p:sp>
      <p:sp>
        <p:nvSpPr>
          <p:cNvPr id="7" name="矩形 6"/>
          <p:cNvSpPr/>
          <p:nvPr/>
        </p:nvSpPr>
        <p:spPr>
          <a:xfrm>
            <a:off x="5236705" y="4298615"/>
            <a:ext cx="607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自觉维护安监部门权威，保障安监人员待遇，发挥专职监管效能，安监部门作出的决定，班子其他副职不得直接否定。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36705" y="889855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总体要求</a:t>
            </a:r>
          </a:p>
        </p:txBody>
      </p:sp>
      <p:sp>
        <p:nvSpPr>
          <p:cNvPr id="9" name="矩形 8"/>
          <p:cNvSpPr/>
          <p:nvPr/>
        </p:nvSpPr>
        <p:spPr>
          <a:xfrm>
            <a:off x="5236705" y="2665305"/>
            <a:ext cx="6076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坚持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一岗多能、区域巡查、重点盯防</a:t>
            </a:r>
            <a:r>
              <a:rPr lang="en-US" altLang="zh-CN" sz="16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原则，加强基层安监队伍建设，健全安监人员资格准入、绩效考核和末位退出机制，发挥基层安监员现场安全监督把关作用，着力建设精干高效的专家型安监队伍。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236705" y="2266283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工作原则</a:t>
            </a:r>
          </a:p>
        </p:txBody>
      </p:sp>
      <p:sp>
        <p:nvSpPr>
          <p:cNvPr id="11" name="矩形 10"/>
          <p:cNvSpPr/>
          <p:nvPr/>
        </p:nvSpPr>
        <p:spPr>
          <a:xfrm>
            <a:off x="5236705" y="5486652"/>
            <a:ext cx="607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600" dirty="0">
                <a:solidFill>
                  <a:schemeClr val="tx2"/>
                </a:solidFill>
                <a:latin typeface="+mj-ea"/>
                <a:ea typeface="+mj-ea"/>
              </a:rPr>
              <a:t>安全监察科要坚持原则、依法履责，关键时刻要顶住压力、铁面无私，同时要严于自律、正确用权、提升能力，主动加强与各科室的沟通协调，着力提升安全监管实效。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36705" y="3927871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保障权威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36705" y="5086542"/>
            <a:ext cx="1210588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讲求实效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15256"/>
          <a:stretch>
            <a:fillRect/>
          </a:stretch>
        </p:blipFill>
        <p:spPr>
          <a:xfrm>
            <a:off x="720024" y="1007729"/>
            <a:ext cx="4319809" cy="5346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936">
        <p14:prism isInverted="1"/>
      </p:transition>
    </mc:Choice>
    <mc:Fallback xmlns="">
      <p:transition spd="slow" advTm="69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8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8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8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8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8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7" grpId="0"/>
      <p:bldP spid="3" grpId="0" bldLvl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643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5.2  </a:t>
            </a:r>
            <a:r>
              <a:rPr lang="zh-CN" altLang="zh-CN" dirty="0"/>
              <a:t>严格安全监督检查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87043" y="1896252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按照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全覆盖、零容忍、严制度、重实效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原则，排查分析安全倾向性苗头性问题，制定工作方案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  <a:endParaRPr lang="zh-CN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3525022" y="1772816"/>
            <a:ext cx="2090738" cy="2498725"/>
          </a:xfrm>
          <a:custGeom>
            <a:avLst/>
            <a:gdLst>
              <a:gd name="T0" fmla="*/ 0 w 2928"/>
              <a:gd name="T1" fmla="*/ 0 h 3494"/>
              <a:gd name="T2" fmla="*/ 2928 w 2928"/>
              <a:gd name="T3" fmla="*/ 0 h 3494"/>
              <a:gd name="T4" fmla="*/ 2928 w 2928"/>
              <a:gd name="T5" fmla="*/ 2928 h 3494"/>
              <a:gd name="T6" fmla="*/ 2030 w 2928"/>
              <a:gd name="T7" fmla="*/ 2928 h 3494"/>
              <a:gd name="T8" fmla="*/ 1464 w 2928"/>
              <a:gd name="T9" fmla="*/ 3494 h 3494"/>
              <a:gd name="T10" fmla="*/ 898 w 2928"/>
              <a:gd name="T11" fmla="*/ 2928 h 3494"/>
              <a:gd name="T12" fmla="*/ 0 w 2928"/>
              <a:gd name="T13" fmla="*/ 2928 h 3494"/>
              <a:gd name="T14" fmla="*/ 0 w 2928"/>
              <a:gd name="T15" fmla="*/ 2180 h 3494"/>
              <a:gd name="T16" fmla="*/ 445 w 2928"/>
              <a:gd name="T17" fmla="*/ 1464 h 3494"/>
              <a:gd name="T18" fmla="*/ 0 w 2928"/>
              <a:gd name="T19" fmla="*/ 748 h 3494"/>
              <a:gd name="T20" fmla="*/ 0 w 2928"/>
              <a:gd name="T21" fmla="*/ 0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0"/>
                </a:moveTo>
                <a:lnTo>
                  <a:pt x="2928" y="0"/>
                </a:lnTo>
                <a:lnTo>
                  <a:pt x="2928" y="2928"/>
                </a:lnTo>
                <a:lnTo>
                  <a:pt x="2030" y="2928"/>
                </a:lnTo>
                <a:cubicBezTo>
                  <a:pt x="2030" y="3241"/>
                  <a:pt x="1777" y="3494"/>
                  <a:pt x="1464" y="3494"/>
                </a:cubicBezTo>
                <a:cubicBezTo>
                  <a:pt x="1151" y="3494"/>
                  <a:pt x="898" y="3241"/>
                  <a:pt x="898" y="2928"/>
                </a:cubicBezTo>
                <a:lnTo>
                  <a:pt x="0" y="2928"/>
                </a:lnTo>
                <a:lnTo>
                  <a:pt x="0" y="2180"/>
                </a:lnTo>
                <a:cubicBezTo>
                  <a:pt x="264" y="2050"/>
                  <a:pt x="445" y="1778"/>
                  <a:pt x="445" y="1464"/>
                </a:cubicBezTo>
                <a:cubicBezTo>
                  <a:pt x="445" y="1150"/>
                  <a:pt x="264" y="878"/>
                  <a:pt x="0" y="74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3120209" y="4119141"/>
            <a:ext cx="2495550" cy="2092325"/>
          </a:xfrm>
          <a:custGeom>
            <a:avLst/>
            <a:gdLst>
              <a:gd name="T0" fmla="*/ 566 w 3494"/>
              <a:gd name="T1" fmla="*/ 0 h 2928"/>
              <a:gd name="T2" fmla="*/ 1314 w 3494"/>
              <a:gd name="T3" fmla="*/ 0 h 2928"/>
              <a:gd name="T4" fmla="*/ 2030 w 3494"/>
              <a:gd name="T5" fmla="*/ 445 h 2928"/>
              <a:gd name="T6" fmla="*/ 2746 w 3494"/>
              <a:gd name="T7" fmla="*/ 0 h 2928"/>
              <a:gd name="T8" fmla="*/ 3494 w 3494"/>
              <a:gd name="T9" fmla="*/ 0 h 2928"/>
              <a:gd name="T10" fmla="*/ 3494 w 3494"/>
              <a:gd name="T11" fmla="*/ 2928 h 2928"/>
              <a:gd name="T12" fmla="*/ 566 w 3494"/>
              <a:gd name="T13" fmla="*/ 2928 h 2928"/>
              <a:gd name="T14" fmla="*/ 566 w 3494"/>
              <a:gd name="T15" fmla="*/ 2030 h 2928"/>
              <a:gd name="T16" fmla="*/ 0 w 3494"/>
              <a:gd name="T17" fmla="*/ 1464 h 2928"/>
              <a:gd name="T18" fmla="*/ 566 w 3494"/>
              <a:gd name="T19" fmla="*/ 898 h 2928"/>
              <a:gd name="T20" fmla="*/ 566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566" y="0"/>
                </a:moveTo>
                <a:lnTo>
                  <a:pt x="1314" y="0"/>
                </a:lnTo>
                <a:cubicBezTo>
                  <a:pt x="1444" y="264"/>
                  <a:pt x="1716" y="445"/>
                  <a:pt x="2030" y="445"/>
                </a:cubicBezTo>
                <a:cubicBezTo>
                  <a:pt x="2344" y="445"/>
                  <a:pt x="2616" y="264"/>
                  <a:pt x="2746" y="0"/>
                </a:cubicBezTo>
                <a:lnTo>
                  <a:pt x="3494" y="0"/>
                </a:lnTo>
                <a:lnTo>
                  <a:pt x="3494" y="2928"/>
                </a:lnTo>
                <a:lnTo>
                  <a:pt x="566" y="2928"/>
                </a:lnTo>
                <a:lnTo>
                  <a:pt x="566" y="2030"/>
                </a:lnTo>
                <a:cubicBezTo>
                  <a:pt x="253" y="2030"/>
                  <a:pt x="0" y="1777"/>
                  <a:pt x="0" y="1464"/>
                </a:cubicBezTo>
                <a:cubicBezTo>
                  <a:pt x="0" y="1151"/>
                  <a:pt x="253" y="898"/>
                  <a:pt x="566" y="898"/>
                </a:cubicBezTo>
                <a:lnTo>
                  <a:pt x="56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1180284" y="3714329"/>
            <a:ext cx="2092325" cy="2497138"/>
          </a:xfrm>
          <a:custGeom>
            <a:avLst/>
            <a:gdLst>
              <a:gd name="T0" fmla="*/ 0 w 2928"/>
              <a:gd name="T1" fmla="*/ 566 h 3494"/>
              <a:gd name="T2" fmla="*/ 898 w 2928"/>
              <a:gd name="T3" fmla="*/ 566 h 3494"/>
              <a:gd name="T4" fmla="*/ 1464 w 2928"/>
              <a:gd name="T5" fmla="*/ 0 h 3494"/>
              <a:gd name="T6" fmla="*/ 2030 w 2928"/>
              <a:gd name="T7" fmla="*/ 566 h 3494"/>
              <a:gd name="T8" fmla="*/ 2928 w 2928"/>
              <a:gd name="T9" fmla="*/ 566 h 3494"/>
              <a:gd name="T10" fmla="*/ 2928 w 2928"/>
              <a:gd name="T11" fmla="*/ 1314 h 3494"/>
              <a:gd name="T12" fmla="*/ 2483 w 2928"/>
              <a:gd name="T13" fmla="*/ 2030 h 3494"/>
              <a:gd name="T14" fmla="*/ 2928 w 2928"/>
              <a:gd name="T15" fmla="*/ 2746 h 3494"/>
              <a:gd name="T16" fmla="*/ 2928 w 2928"/>
              <a:gd name="T17" fmla="*/ 3494 h 3494"/>
              <a:gd name="T18" fmla="*/ 0 w 2928"/>
              <a:gd name="T19" fmla="*/ 3494 h 3494"/>
              <a:gd name="T20" fmla="*/ 0 w 2928"/>
              <a:gd name="T21" fmla="*/ 566 h 3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28" h="3494">
                <a:moveTo>
                  <a:pt x="0" y="566"/>
                </a:moveTo>
                <a:lnTo>
                  <a:pt x="898" y="566"/>
                </a:lnTo>
                <a:cubicBezTo>
                  <a:pt x="898" y="253"/>
                  <a:pt x="1151" y="0"/>
                  <a:pt x="1464" y="0"/>
                </a:cubicBezTo>
                <a:cubicBezTo>
                  <a:pt x="1777" y="0"/>
                  <a:pt x="2030" y="253"/>
                  <a:pt x="2030" y="566"/>
                </a:cubicBezTo>
                <a:lnTo>
                  <a:pt x="2928" y="566"/>
                </a:lnTo>
                <a:lnTo>
                  <a:pt x="2928" y="1314"/>
                </a:lnTo>
                <a:cubicBezTo>
                  <a:pt x="2664" y="1444"/>
                  <a:pt x="2483" y="1716"/>
                  <a:pt x="2483" y="2030"/>
                </a:cubicBezTo>
                <a:cubicBezTo>
                  <a:pt x="2483" y="2344"/>
                  <a:pt x="2664" y="2616"/>
                  <a:pt x="2928" y="2746"/>
                </a:cubicBezTo>
                <a:lnTo>
                  <a:pt x="2928" y="3494"/>
                </a:lnTo>
                <a:lnTo>
                  <a:pt x="0" y="3494"/>
                </a:lnTo>
                <a:lnTo>
                  <a:pt x="0" y="56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1180284" y="1772816"/>
            <a:ext cx="2497138" cy="2093913"/>
          </a:xfrm>
          <a:custGeom>
            <a:avLst/>
            <a:gdLst>
              <a:gd name="T0" fmla="*/ 0 w 3494"/>
              <a:gd name="T1" fmla="*/ 0 h 2928"/>
              <a:gd name="T2" fmla="*/ 2928 w 3494"/>
              <a:gd name="T3" fmla="*/ 0 h 2928"/>
              <a:gd name="T4" fmla="*/ 2928 w 3494"/>
              <a:gd name="T5" fmla="*/ 898 h 2928"/>
              <a:gd name="T6" fmla="*/ 3494 w 3494"/>
              <a:gd name="T7" fmla="*/ 1464 h 2928"/>
              <a:gd name="T8" fmla="*/ 2928 w 3494"/>
              <a:gd name="T9" fmla="*/ 2030 h 2928"/>
              <a:gd name="T10" fmla="*/ 2928 w 3494"/>
              <a:gd name="T11" fmla="*/ 2928 h 2928"/>
              <a:gd name="T12" fmla="*/ 2180 w 3494"/>
              <a:gd name="T13" fmla="*/ 2928 h 2928"/>
              <a:gd name="T14" fmla="*/ 1464 w 3494"/>
              <a:gd name="T15" fmla="*/ 2483 h 2928"/>
              <a:gd name="T16" fmla="*/ 748 w 3494"/>
              <a:gd name="T17" fmla="*/ 2928 h 2928"/>
              <a:gd name="T18" fmla="*/ 0 w 3494"/>
              <a:gd name="T19" fmla="*/ 2928 h 2928"/>
              <a:gd name="T20" fmla="*/ 0 w 3494"/>
              <a:gd name="T21" fmla="*/ 0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4" h="2928">
                <a:moveTo>
                  <a:pt x="0" y="0"/>
                </a:moveTo>
                <a:lnTo>
                  <a:pt x="2928" y="0"/>
                </a:lnTo>
                <a:lnTo>
                  <a:pt x="2928" y="898"/>
                </a:lnTo>
                <a:cubicBezTo>
                  <a:pt x="3241" y="898"/>
                  <a:pt x="3494" y="1151"/>
                  <a:pt x="3494" y="1464"/>
                </a:cubicBezTo>
                <a:cubicBezTo>
                  <a:pt x="3494" y="1777"/>
                  <a:pt x="3241" y="2030"/>
                  <a:pt x="2928" y="2030"/>
                </a:cubicBezTo>
                <a:lnTo>
                  <a:pt x="2928" y="2928"/>
                </a:lnTo>
                <a:lnTo>
                  <a:pt x="2180" y="2928"/>
                </a:lnTo>
                <a:cubicBezTo>
                  <a:pt x="2050" y="2664"/>
                  <a:pt x="1778" y="2483"/>
                  <a:pt x="1464" y="2483"/>
                </a:cubicBezTo>
                <a:cubicBezTo>
                  <a:pt x="1150" y="2483"/>
                  <a:pt x="878" y="2664"/>
                  <a:pt x="748" y="2928"/>
                </a:cubicBezTo>
                <a:lnTo>
                  <a:pt x="0" y="292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05611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全覆盖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29835" y="24321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零容忍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29835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严制度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4979" y="494140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b="1">
                <a:solidFill>
                  <a:schemeClr val="accent1"/>
                </a:solidFill>
                <a:latin typeface="+mj-ea"/>
                <a:ea typeface="+mj-ea"/>
              </a:rPr>
              <a:t>重实效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87043" y="5055824"/>
            <a:ext cx="4966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严格做到查现场必须查措施、查问题必须查问题根源，实现安全防控关口前移。 </a:t>
            </a:r>
          </a:p>
        </p:txBody>
      </p:sp>
      <p:sp>
        <p:nvSpPr>
          <p:cNvPr id="17" name="矩形 16"/>
          <p:cNvSpPr/>
          <p:nvPr/>
        </p:nvSpPr>
        <p:spPr>
          <a:xfrm>
            <a:off x="6187043" y="3322150"/>
            <a:ext cx="4966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加大对安全基础薄弱、灾害威胁严重、现场条件复杂、问题隐患突出等重点单位的督查力度，开展安全专项检查、随机抽查</a:t>
            </a: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cxnSp>
        <p:nvCxnSpPr>
          <p:cNvPr id="20" name="直接连接符 19"/>
          <p:cNvCxnSpPr/>
          <p:nvPr/>
        </p:nvCxnSpPr>
        <p:spPr bwMode="auto">
          <a:xfrm>
            <a:off x="6187044" y="3119778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6187044" y="4757192"/>
            <a:ext cx="495189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497">
        <p14:prism dir="d" isInverted="1"/>
      </p:transition>
    </mc:Choice>
    <mc:Fallback xmlns="">
      <p:transition spd="slow" advTm="54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8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8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8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80"/>
                            </p:stCondLst>
                            <p:childTnLst>
                              <p:par>
                                <p:cTn id="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8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8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4211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5.3  </a:t>
            </a:r>
            <a:r>
              <a:rPr lang="zh-CN" altLang="zh-CN" dirty="0"/>
              <a:t>强化安全考核问责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128" y="1487779"/>
            <a:ext cx="6192688" cy="633915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14633" y="2215534"/>
            <a:ext cx="2017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+mj-ea"/>
                <a:ea typeface="+mj-ea"/>
              </a:rPr>
              <a:t>考核问责</a:t>
            </a:r>
          </a:p>
        </p:txBody>
      </p:sp>
      <p:sp>
        <p:nvSpPr>
          <p:cNvPr id="9" name="矩形 8"/>
          <p:cNvSpPr/>
          <p:nvPr/>
        </p:nvSpPr>
        <p:spPr>
          <a:xfrm>
            <a:off x="6126163" y="3051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加强事故事件管理，发生瓦斯超限一律按照事故从严剖析警示；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5584609" y="312874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5516188" y="300672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5457008" y="974367"/>
            <a:ext cx="5601801" cy="1584176"/>
            <a:chOff x="5457008" y="974367"/>
            <a:chExt cx="5601801" cy="1584176"/>
          </a:xfrm>
        </p:grpSpPr>
        <p:sp>
          <p:nvSpPr>
            <p:cNvPr id="15" name="矩形 14"/>
            <p:cNvSpPr/>
            <p:nvPr/>
          </p:nvSpPr>
          <p:spPr bwMode="auto">
            <a:xfrm>
              <a:off x="5505134" y="974367"/>
              <a:ext cx="5499564" cy="158417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5457008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10949022" y="1106352"/>
              <a:ext cx="109787" cy="124620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687111" y="1166290"/>
            <a:ext cx="51474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严格安全责任和安全绩效考核制度，强化重点工作落实考核和事前问责，加大对重复发生问题隐患处罚力度，严格执行红线指标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“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一票否决</a:t>
            </a:r>
            <a:r>
              <a:rPr lang="en-US" altLang="zh-CN" sz="2000" dirty="0">
                <a:solidFill>
                  <a:schemeClr val="tx2"/>
                </a:solidFill>
                <a:latin typeface="+mj-ea"/>
                <a:ea typeface="+mj-ea"/>
              </a:rPr>
              <a:t>”</a:t>
            </a:r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126163" y="3976633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对各类生产事故、质量事故和涉险侥幸事故，一律从严追究问责；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5584609" y="4109085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6"/>
          <p:cNvSpPr/>
          <p:nvPr/>
        </p:nvSpPr>
        <p:spPr bwMode="auto">
          <a:xfrm>
            <a:off x="5516188" y="3987070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126163" y="4965670"/>
            <a:ext cx="5012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对安全问题突出的科室，一律列入安全不放心单位进行专项整顿，进行约谈警示；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5584609" y="5085594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"/>
          <p:cNvSpPr/>
          <p:nvPr/>
        </p:nvSpPr>
        <p:spPr bwMode="auto">
          <a:xfrm>
            <a:off x="5516188" y="4963579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126163" y="5966776"/>
            <a:ext cx="5012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2000" dirty="0">
                <a:solidFill>
                  <a:schemeClr val="tx2"/>
                </a:solidFill>
                <a:latin typeface="+mj-ea"/>
                <a:ea typeface="+mj-ea"/>
              </a:rPr>
              <a:t>各类安全责任罚款，一律落实到责任人。 </a:t>
            </a:r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5584609" y="5944456"/>
            <a:ext cx="397308" cy="415496"/>
          </a:xfrm>
          <a:custGeom>
            <a:avLst/>
            <a:gdLst>
              <a:gd name="T0" fmla="*/ 0 w 547"/>
              <a:gd name="T1" fmla="*/ 0 h 547"/>
              <a:gd name="T2" fmla="*/ 547 w 547"/>
              <a:gd name="T3" fmla="*/ 0 h 547"/>
              <a:gd name="T4" fmla="*/ 547 w 547"/>
              <a:gd name="T5" fmla="*/ 547 h 547"/>
              <a:gd name="T6" fmla="*/ 0 w 547"/>
              <a:gd name="T7" fmla="*/ 547 h 547"/>
              <a:gd name="T8" fmla="*/ 0 w 547"/>
              <a:gd name="T9" fmla="*/ 0 h 547"/>
              <a:gd name="T10" fmla="*/ 44 w 547"/>
              <a:gd name="T11" fmla="*/ 44 h 547"/>
              <a:gd name="T12" fmla="*/ 503 w 547"/>
              <a:gd name="T13" fmla="*/ 44 h 547"/>
              <a:gd name="T14" fmla="*/ 503 w 547"/>
              <a:gd name="T15" fmla="*/ 502 h 547"/>
              <a:gd name="T16" fmla="*/ 44 w 547"/>
              <a:gd name="T17" fmla="*/ 502 h 547"/>
              <a:gd name="T18" fmla="*/ 44 w 547"/>
              <a:gd name="T19" fmla="*/ 44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7" h="547">
                <a:moveTo>
                  <a:pt x="0" y="0"/>
                </a:moveTo>
                <a:lnTo>
                  <a:pt x="547" y="0"/>
                </a:lnTo>
                <a:lnTo>
                  <a:pt x="547" y="547"/>
                </a:lnTo>
                <a:lnTo>
                  <a:pt x="0" y="547"/>
                </a:lnTo>
                <a:lnTo>
                  <a:pt x="0" y="0"/>
                </a:lnTo>
                <a:close/>
                <a:moveTo>
                  <a:pt x="44" y="44"/>
                </a:moveTo>
                <a:lnTo>
                  <a:pt x="503" y="44"/>
                </a:lnTo>
                <a:lnTo>
                  <a:pt x="503" y="502"/>
                </a:lnTo>
                <a:lnTo>
                  <a:pt x="44" y="502"/>
                </a:lnTo>
                <a:lnTo>
                  <a:pt x="44" y="44"/>
                </a:lnTo>
                <a:close/>
              </a:path>
            </a:pathLst>
          </a:custGeom>
          <a:solidFill>
            <a:srgbClr val="2319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>
            <a:off x="5516188" y="5822441"/>
            <a:ext cx="555003" cy="474014"/>
          </a:xfrm>
          <a:custGeom>
            <a:avLst/>
            <a:gdLst>
              <a:gd name="T0" fmla="*/ 826 w 896"/>
              <a:gd name="T1" fmla="*/ 0 h 733"/>
              <a:gd name="T2" fmla="*/ 896 w 896"/>
              <a:gd name="T3" fmla="*/ 27 h 733"/>
              <a:gd name="T4" fmla="*/ 483 w 896"/>
              <a:gd name="T5" fmla="*/ 733 h 733"/>
              <a:gd name="T6" fmla="*/ 140 w 896"/>
              <a:gd name="T7" fmla="*/ 468 h 733"/>
              <a:gd name="T8" fmla="*/ 35 w 896"/>
              <a:gd name="T9" fmla="*/ 526 h 733"/>
              <a:gd name="T10" fmla="*/ 0 w 896"/>
              <a:gd name="T11" fmla="*/ 507 h 733"/>
              <a:gd name="T12" fmla="*/ 182 w 896"/>
              <a:gd name="T13" fmla="*/ 405 h 733"/>
              <a:gd name="T14" fmla="*/ 469 w 896"/>
              <a:gd name="T15" fmla="*/ 608 h 733"/>
              <a:gd name="T16" fmla="*/ 826 w 896"/>
              <a:gd name="T17" fmla="*/ 0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6" h="733">
                <a:moveTo>
                  <a:pt x="826" y="0"/>
                </a:moveTo>
                <a:lnTo>
                  <a:pt x="896" y="27"/>
                </a:lnTo>
                <a:lnTo>
                  <a:pt x="483" y="733"/>
                </a:lnTo>
                <a:lnTo>
                  <a:pt x="140" y="468"/>
                </a:lnTo>
                <a:lnTo>
                  <a:pt x="35" y="526"/>
                </a:lnTo>
                <a:lnTo>
                  <a:pt x="0" y="507"/>
                </a:lnTo>
                <a:lnTo>
                  <a:pt x="182" y="405"/>
                </a:lnTo>
                <a:lnTo>
                  <a:pt x="469" y="608"/>
                </a:lnTo>
                <a:lnTo>
                  <a:pt x="826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532">
        <p14:prism isInverted="1"/>
      </p:transition>
    </mc:Choice>
    <mc:Fallback xmlns="">
      <p:transition spd="slow" advTm="9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"/>
                            </p:stCondLst>
                            <p:childTnLst>
                              <p:par>
                                <p:cTn id="2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2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70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2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7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9" grpId="0"/>
      <p:bldP spid="8" grpId="0" animBg="1"/>
      <p:bldP spid="10" grpId="0" animBg="1"/>
      <p:bldP spid="18" grpId="0"/>
      <p:bldP spid="20" grpId="0"/>
      <p:bldP spid="21" grpId="0" animBg="1"/>
      <p:bldP spid="22" grpId="0" animBg="1"/>
      <p:bldP spid="23" grpId="0"/>
      <p:bldP spid="28" grpId="0" animBg="1"/>
      <p:bldP spid="29" grpId="0" animBg="1"/>
      <p:bldP spid="30" grpId="0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0" y="0"/>
            <a:ext cx="5565776" cy="6858000"/>
          </a:xfrm>
          <a:custGeom>
            <a:avLst/>
            <a:gdLst>
              <a:gd name="T0" fmla="*/ 0 w 7312"/>
              <a:gd name="T1" fmla="*/ 0 h 9000"/>
              <a:gd name="T2" fmla="*/ 7312 w 7312"/>
              <a:gd name="T3" fmla="*/ 0 h 9000"/>
              <a:gd name="T4" fmla="*/ 4348 w 7312"/>
              <a:gd name="T5" fmla="*/ 9000 h 9000"/>
              <a:gd name="T6" fmla="*/ 0 w 7312"/>
              <a:gd name="T7" fmla="*/ 9000 h 9000"/>
              <a:gd name="T8" fmla="*/ 0 w 7312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12" h="9000">
                <a:moveTo>
                  <a:pt x="0" y="0"/>
                </a:moveTo>
                <a:lnTo>
                  <a:pt x="7312" y="0"/>
                </a:lnTo>
                <a:lnTo>
                  <a:pt x="4348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4499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5.4  </a:t>
            </a:r>
            <a:r>
              <a:rPr lang="zh-CN" altLang="zh-CN" dirty="0"/>
              <a:t>加强安全舆论监督</a:t>
            </a:r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865942" y="2046585"/>
            <a:ext cx="5345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党群工作科要坚持正确舆论导向，及时跟踪报道安全生产动态，推介先进经验，曝光反面典型，反映安全热点敏感问题；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3846513" y="1984375"/>
            <a:ext cx="1992313" cy="1047750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3444876" y="3235325"/>
            <a:ext cx="1990725" cy="1047750"/>
          </a:xfrm>
          <a:custGeom>
            <a:avLst/>
            <a:gdLst>
              <a:gd name="T0" fmla="*/ 429 w 2616"/>
              <a:gd name="T1" fmla="*/ 0 h 1375"/>
              <a:gd name="T2" fmla="*/ 2616 w 2616"/>
              <a:gd name="T3" fmla="*/ 0 h 1375"/>
              <a:gd name="T4" fmla="*/ 2187 w 2616"/>
              <a:gd name="T5" fmla="*/ 1375 h 1375"/>
              <a:gd name="T6" fmla="*/ 0 w 2616"/>
              <a:gd name="T7" fmla="*/ 1375 h 1375"/>
              <a:gd name="T8" fmla="*/ 429 w 2616"/>
              <a:gd name="T9" fmla="*/ 0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5">
                <a:moveTo>
                  <a:pt x="429" y="0"/>
                </a:moveTo>
                <a:lnTo>
                  <a:pt x="2616" y="0"/>
                </a:lnTo>
                <a:lnTo>
                  <a:pt x="2187" y="1375"/>
                </a:lnTo>
                <a:lnTo>
                  <a:pt x="0" y="1375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3054351" y="4524375"/>
            <a:ext cx="1990725" cy="1049338"/>
          </a:xfrm>
          <a:custGeom>
            <a:avLst/>
            <a:gdLst>
              <a:gd name="T0" fmla="*/ 429 w 2616"/>
              <a:gd name="T1" fmla="*/ 0 h 1376"/>
              <a:gd name="T2" fmla="*/ 2616 w 2616"/>
              <a:gd name="T3" fmla="*/ 0 h 1376"/>
              <a:gd name="T4" fmla="*/ 2187 w 2616"/>
              <a:gd name="T5" fmla="*/ 1376 h 1376"/>
              <a:gd name="T6" fmla="*/ 0 w 2616"/>
              <a:gd name="T7" fmla="*/ 1376 h 1376"/>
              <a:gd name="T8" fmla="*/ 429 w 2616"/>
              <a:gd name="T9" fmla="*/ 0 h 1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6" h="1376">
                <a:moveTo>
                  <a:pt x="429" y="0"/>
                </a:moveTo>
                <a:lnTo>
                  <a:pt x="2616" y="0"/>
                </a:lnTo>
                <a:lnTo>
                  <a:pt x="2187" y="1376"/>
                </a:lnTo>
                <a:lnTo>
                  <a:pt x="0" y="1376"/>
                </a:lnTo>
                <a:lnTo>
                  <a:pt x="429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65776" y="980728"/>
            <a:ext cx="5929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latin typeface="+mj-ea"/>
                <a:ea typeface="+mj-ea"/>
              </a:rPr>
              <a:t>坚持党政工团齐抓共管、群防群治。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46253" y="487391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建立安全实名举报奖励制度，逐级明确和公布安全举报方式，畅通举报渠道，认真查处各类安全举报问题。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9024" y="3345739"/>
            <a:ext cx="574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要加强安全思想教育，掌握职工思想动态，做好一人一事的思想政治工作，发挥民主监督作用，切实维护职工合法权益。</a:t>
            </a:r>
            <a:endParaRPr lang="zh-CN" altLang="en-US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4607" y="23188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舆论导向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90570" y="356285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民主监督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07798" y="487065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鼓</a:t>
            </a:r>
            <a:r>
              <a:rPr lang="zh-CN" altLang="zh-CN" sz="2400" b="1" dirty="0">
                <a:solidFill>
                  <a:schemeClr val="accent1"/>
                </a:solidFill>
                <a:latin typeface="+mj-ea"/>
                <a:ea typeface="+mj-ea"/>
              </a:rPr>
              <a:t>励举报</a:t>
            </a:r>
            <a:endParaRPr lang="zh-CN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4" name="图片 3" descr="〔微信公众号：安全生产管理〕二维码（黑白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6149975"/>
            <a:ext cx="708025" cy="70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805">
        <p14:prism dir="d" isInverted="1"/>
      </p:transition>
    </mc:Choice>
    <mc:Fallback xmlns="">
      <p:transition spd="slow" advTm="7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8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8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8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8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8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8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8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8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" grpId="0"/>
      <p:bldP spid="7" grpId="0" animBg="1"/>
      <p:bldP spid="8" grpId="0" animBg="1"/>
      <p:bldP spid="9" grpId="0" animBg="1"/>
      <p:bldP spid="10" grpId="0"/>
      <p:bldP spid="15" grpId="0"/>
      <p:bldP spid="16" grpId="0"/>
      <p:bldP spid="11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7742" y="3047518"/>
            <a:ext cx="11521278" cy="9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zh-CN" altLang="en-US" sz="7200" b="1">
                <a:solidFill>
                  <a:srgbClr val="4D4D4D"/>
                </a:solidFill>
                <a:latin typeface="微软雅黑" panose="020B0503020204020204" pitchFamily="34" charset="-122"/>
              </a:rPr>
              <a:t>汇报完毕　感谢聆听</a:t>
            </a:r>
            <a:endParaRPr lang="zh-CN" altLang="zh-CN" sz="7200" b="1" dirty="0">
              <a:solidFill>
                <a:srgbClr val="4D4D4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026679" y="4139109"/>
            <a:ext cx="2014875" cy="3987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安全生产管理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34572" y="4139109"/>
            <a:ext cx="1826675" cy="39878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202X/X/X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4364732" y="2560255"/>
            <a:ext cx="7829912" cy="128808"/>
          </a:xfrm>
          <a:custGeom>
            <a:avLst/>
            <a:gdLst>
              <a:gd name="T0" fmla="*/ 98 w 10272"/>
              <a:gd name="T1" fmla="*/ 154 h 154"/>
              <a:gd name="T2" fmla="*/ 0 w 10272"/>
              <a:gd name="T3" fmla="*/ 0 h 154"/>
              <a:gd name="T4" fmla="*/ 10272 w 10272"/>
              <a:gd name="T5" fmla="*/ 0 h 154"/>
              <a:gd name="T6" fmla="*/ 10272 w 10272"/>
              <a:gd name="T7" fmla="*/ 154 h 154"/>
              <a:gd name="T8" fmla="*/ 98 w 10272"/>
              <a:gd name="T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2" h="154">
                <a:moveTo>
                  <a:pt x="98" y="154"/>
                </a:moveTo>
                <a:lnTo>
                  <a:pt x="0" y="0"/>
                </a:lnTo>
                <a:lnTo>
                  <a:pt x="10272" y="0"/>
                </a:lnTo>
                <a:lnTo>
                  <a:pt x="10272" y="154"/>
                </a:lnTo>
                <a:lnTo>
                  <a:pt x="98" y="1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6"/>
          <p:cNvSpPr/>
          <p:nvPr/>
        </p:nvSpPr>
        <p:spPr bwMode="auto">
          <a:xfrm>
            <a:off x="-1" y="2420888"/>
            <a:ext cx="4362621" cy="268175"/>
          </a:xfrm>
          <a:custGeom>
            <a:avLst/>
            <a:gdLst>
              <a:gd name="T0" fmla="*/ 5515 w 5725"/>
              <a:gd name="T1" fmla="*/ 0 h 322"/>
              <a:gd name="T2" fmla="*/ 5725 w 5725"/>
              <a:gd name="T3" fmla="*/ 322 h 322"/>
              <a:gd name="T4" fmla="*/ 0 w 5725"/>
              <a:gd name="T5" fmla="*/ 322 h 322"/>
              <a:gd name="T6" fmla="*/ 0 w 5725"/>
              <a:gd name="T7" fmla="*/ 0 h 322"/>
              <a:gd name="T8" fmla="*/ 5515 w 5725"/>
              <a:gd name="T9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25" h="322">
                <a:moveTo>
                  <a:pt x="5515" y="0"/>
                </a:moveTo>
                <a:lnTo>
                  <a:pt x="5725" y="322"/>
                </a:lnTo>
                <a:lnTo>
                  <a:pt x="0" y="322"/>
                </a:lnTo>
                <a:lnTo>
                  <a:pt x="0" y="0"/>
                </a:lnTo>
                <a:lnTo>
                  <a:pt x="55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4261D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117">
        <p:blinds dir="vert"/>
      </p:transition>
    </mc:Choice>
    <mc:Fallback xmlns="">
      <p:transition spd="slow" advTm="5117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9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ldLvl="0" animBg="1"/>
      <p:bldP spid="17" grpId="0" bldLvl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73708" y="2555664"/>
            <a:ext cx="1656184" cy="1656184"/>
            <a:chOff x="873708" y="2555664"/>
            <a:chExt cx="1656184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73708" y="2555664"/>
              <a:ext cx="1656184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1998978" y="2833687"/>
              <a:ext cx="204787" cy="1100138"/>
            </a:xfrm>
            <a:custGeom>
              <a:avLst/>
              <a:gdLst>
                <a:gd name="T0" fmla="*/ 64 w 130"/>
                <a:gd name="T1" fmla="*/ 677 h 677"/>
                <a:gd name="T2" fmla="*/ 128 w 130"/>
                <a:gd name="T3" fmla="*/ 677 h 677"/>
                <a:gd name="T4" fmla="*/ 130 w 130"/>
                <a:gd name="T5" fmla="*/ 0 h 677"/>
                <a:gd name="T6" fmla="*/ 0 w 130"/>
                <a:gd name="T7" fmla="*/ 0 h 677"/>
                <a:gd name="T8" fmla="*/ 0 w 130"/>
                <a:gd name="T9" fmla="*/ 71 h 677"/>
                <a:gd name="T10" fmla="*/ 64 w 130"/>
                <a:gd name="T11" fmla="*/ 64 h 677"/>
                <a:gd name="T12" fmla="*/ 64 w 130"/>
                <a:gd name="T13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677">
                  <a:moveTo>
                    <a:pt x="64" y="677"/>
                  </a:moveTo>
                  <a:lnTo>
                    <a:pt x="128" y="677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64" y="64"/>
                  </a:lnTo>
                  <a:lnTo>
                    <a:pt x="64" y="6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214438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3913242" y="1746322"/>
            <a:ext cx="7225699" cy="20928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4800" dirty="0">
                <a:solidFill>
                  <a:schemeClr val="accent1"/>
                </a:solidFill>
                <a:latin typeface="+mj-ea"/>
                <a:ea typeface="+mj-ea"/>
              </a:rPr>
              <a:t>安全工作的</a:t>
            </a:r>
            <a:endParaRPr lang="en-US" altLang="zh-CN" sz="4800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zh-CN" sz="8800" b="1" dirty="0">
                <a:solidFill>
                  <a:schemeClr val="accent1"/>
                </a:solidFill>
                <a:latin typeface="+mj-ea"/>
                <a:ea typeface="+mj-ea"/>
              </a:rPr>
              <a:t>思路和目标</a:t>
            </a:r>
            <a:endParaRPr lang="en-US" altLang="zh-CN" sz="9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0" name="TextBox 65"/>
          <p:cNvSpPr txBox="1"/>
          <p:nvPr/>
        </p:nvSpPr>
        <p:spPr>
          <a:xfrm>
            <a:off x="4203179" y="3988967"/>
            <a:ext cx="1361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指导思想</a:t>
            </a:r>
          </a:p>
        </p:txBody>
      </p:sp>
      <p:sp>
        <p:nvSpPr>
          <p:cNvPr id="41" name="TextBox 66"/>
          <p:cNvSpPr txBox="1"/>
          <p:nvPr/>
        </p:nvSpPr>
        <p:spPr>
          <a:xfrm>
            <a:off x="6308216" y="3988967"/>
            <a:ext cx="136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工作思路</a:t>
            </a:r>
          </a:p>
        </p:txBody>
      </p:sp>
      <p:sp>
        <p:nvSpPr>
          <p:cNvPr id="43" name="TextBox 70"/>
          <p:cNvSpPr txBox="1"/>
          <p:nvPr/>
        </p:nvSpPr>
        <p:spPr>
          <a:xfrm>
            <a:off x="8253173" y="398896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安全目标</a:t>
            </a:r>
          </a:p>
        </p:txBody>
      </p:sp>
      <p:sp>
        <p:nvSpPr>
          <p:cNvPr id="45" name="Freeform 19"/>
          <p:cNvSpPr>
            <a:spLocks noEditPoints="1"/>
          </p:cNvSpPr>
          <p:nvPr/>
        </p:nvSpPr>
        <p:spPr bwMode="auto">
          <a:xfrm>
            <a:off x="7984885" y="4024100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6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47" name="Freeform 22"/>
          <p:cNvSpPr>
            <a:spLocks noEditPoints="1"/>
          </p:cNvSpPr>
          <p:nvPr/>
        </p:nvSpPr>
        <p:spPr bwMode="auto">
          <a:xfrm>
            <a:off x="601112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432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6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6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39" grpId="0"/>
          <p:bldP spid="40" grpId="0"/>
          <p:bldP spid="41" grpId="0"/>
          <p:bldP spid="43" grpId="0"/>
          <p:bldP spid="45" grpId="0" animBg="1"/>
          <p:bldP spid="46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6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6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39" grpId="0"/>
          <p:bldP spid="40" grpId="0"/>
          <p:bldP spid="41" grpId="0"/>
          <p:bldP spid="43" grpId="0"/>
          <p:bldP spid="45" grpId="0" animBg="1"/>
          <p:bldP spid="46" grpId="0" animBg="1"/>
          <p:bldP spid="4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1.1  </a:t>
            </a:r>
            <a:r>
              <a:rPr lang="zh-CN" altLang="en-US" dirty="0">
                <a:solidFill>
                  <a:schemeClr val="tx2"/>
                </a:solidFill>
              </a:rPr>
              <a:t>指导思想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201837" y="5058166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扎实开展“安全素质提升年”活动，强化责任落实，深化风险预控，狠抓安全标准化和安全基础建设。</a:t>
            </a:r>
          </a:p>
        </p:txBody>
      </p:sp>
      <p:sp>
        <p:nvSpPr>
          <p:cNvPr id="10" name="矩形 9"/>
          <p:cNvSpPr/>
          <p:nvPr/>
        </p:nvSpPr>
        <p:spPr>
          <a:xfrm>
            <a:off x="1898603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以党的十九大精神为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指导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05019" y="1233737"/>
            <a:ext cx="2373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以全年总体安全工作部署为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引领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411040" y="1267185"/>
            <a:ext cx="1780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以确保零死亡为</a:t>
            </a:r>
            <a:r>
              <a:rPr lang="zh-CN" altLang="en-US" sz="2000" b="1" dirty="0">
                <a:solidFill>
                  <a:schemeClr val="tx2"/>
                </a:solidFill>
                <a:latin typeface="+mj-ea"/>
                <a:ea typeface="+mj-ea"/>
              </a:rPr>
              <a:t>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824062" y="1250887"/>
            <a:ext cx="720080" cy="720080"/>
            <a:chOff x="4824062" y="1250887"/>
            <a:chExt cx="720080" cy="720080"/>
          </a:xfrm>
        </p:grpSpPr>
        <p:sp>
          <p:nvSpPr>
            <p:cNvPr id="20" name="矩形: 圆角 19"/>
            <p:cNvSpPr/>
            <p:nvPr/>
          </p:nvSpPr>
          <p:spPr bwMode="auto">
            <a:xfrm>
              <a:off x="4824062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929367" y="1334495"/>
              <a:ext cx="479286" cy="556932"/>
            </a:xfrm>
            <a:custGeom>
              <a:avLst/>
              <a:gdLst>
                <a:gd name="T0" fmla="*/ 536 w 895"/>
                <a:gd name="T1" fmla="*/ 488 h 1055"/>
                <a:gd name="T2" fmla="*/ 536 w 895"/>
                <a:gd name="T3" fmla="*/ 748 h 1055"/>
                <a:gd name="T4" fmla="*/ 473 w 895"/>
                <a:gd name="T5" fmla="*/ 748 h 1055"/>
                <a:gd name="T6" fmla="*/ 448 w 895"/>
                <a:gd name="T7" fmla="*/ 583 h 1055"/>
                <a:gd name="T8" fmla="*/ 423 w 895"/>
                <a:gd name="T9" fmla="*/ 748 h 1055"/>
                <a:gd name="T10" fmla="*/ 354 w 895"/>
                <a:gd name="T11" fmla="*/ 748 h 1055"/>
                <a:gd name="T12" fmla="*/ 354 w 895"/>
                <a:gd name="T13" fmla="*/ 488 h 1055"/>
                <a:gd name="T14" fmla="*/ 308 w 895"/>
                <a:gd name="T15" fmla="*/ 413 h 1055"/>
                <a:gd name="T16" fmla="*/ 308 w 895"/>
                <a:gd name="T17" fmla="*/ 279 h 1055"/>
                <a:gd name="T18" fmla="*/ 393 w 895"/>
                <a:gd name="T19" fmla="*/ 194 h 1055"/>
                <a:gd name="T20" fmla="*/ 497 w 895"/>
                <a:gd name="T21" fmla="*/ 194 h 1055"/>
                <a:gd name="T22" fmla="*/ 582 w 895"/>
                <a:gd name="T23" fmla="*/ 279 h 1055"/>
                <a:gd name="T24" fmla="*/ 582 w 895"/>
                <a:gd name="T25" fmla="*/ 413 h 1055"/>
                <a:gd name="T26" fmla="*/ 536 w 895"/>
                <a:gd name="T27" fmla="*/ 488 h 1055"/>
                <a:gd name="T28" fmla="*/ 591 w 895"/>
                <a:gd name="T29" fmla="*/ 718 h 1055"/>
                <a:gd name="T30" fmla="*/ 591 w 895"/>
                <a:gd name="T31" fmla="*/ 718 h 1055"/>
                <a:gd name="T32" fmla="*/ 551 w 895"/>
                <a:gd name="T33" fmla="*/ 794 h 1055"/>
                <a:gd name="T34" fmla="*/ 708 w 895"/>
                <a:gd name="T35" fmla="*/ 794 h 1055"/>
                <a:gd name="T36" fmla="*/ 687 w 895"/>
                <a:gd name="T37" fmla="*/ 851 h 1055"/>
                <a:gd name="T38" fmla="*/ 895 w 895"/>
                <a:gd name="T39" fmla="*/ 760 h 1055"/>
                <a:gd name="T40" fmla="*/ 752 w 895"/>
                <a:gd name="T41" fmla="*/ 678 h 1055"/>
                <a:gd name="T42" fmla="*/ 737 w 895"/>
                <a:gd name="T43" fmla="*/ 718 h 1055"/>
                <a:gd name="T44" fmla="*/ 591 w 895"/>
                <a:gd name="T45" fmla="*/ 718 h 1055"/>
                <a:gd name="T46" fmla="*/ 294 w 895"/>
                <a:gd name="T47" fmla="*/ 718 h 1055"/>
                <a:gd name="T48" fmla="*/ 294 w 895"/>
                <a:gd name="T49" fmla="*/ 718 h 1055"/>
                <a:gd name="T50" fmla="*/ 158 w 895"/>
                <a:gd name="T51" fmla="*/ 718 h 1055"/>
                <a:gd name="T52" fmla="*/ 143 w 895"/>
                <a:gd name="T53" fmla="*/ 678 h 1055"/>
                <a:gd name="T54" fmla="*/ 0 w 895"/>
                <a:gd name="T55" fmla="*/ 760 h 1055"/>
                <a:gd name="T56" fmla="*/ 207 w 895"/>
                <a:gd name="T57" fmla="*/ 851 h 1055"/>
                <a:gd name="T58" fmla="*/ 186 w 895"/>
                <a:gd name="T59" fmla="*/ 794 h 1055"/>
                <a:gd name="T60" fmla="*/ 335 w 895"/>
                <a:gd name="T61" fmla="*/ 794 h 1055"/>
                <a:gd name="T62" fmla="*/ 294 w 895"/>
                <a:gd name="T63" fmla="*/ 718 h 1055"/>
                <a:gd name="T64" fmla="*/ 388 w 895"/>
                <a:gd name="T65" fmla="*/ 786 h 1055"/>
                <a:gd name="T66" fmla="*/ 388 w 895"/>
                <a:gd name="T67" fmla="*/ 786 h 1055"/>
                <a:gd name="T68" fmla="*/ 503 w 895"/>
                <a:gd name="T69" fmla="*/ 786 h 1055"/>
                <a:gd name="T70" fmla="*/ 522 w 895"/>
                <a:gd name="T71" fmla="*/ 883 h 1055"/>
                <a:gd name="T72" fmla="*/ 646 w 895"/>
                <a:gd name="T73" fmla="*/ 883 h 1055"/>
                <a:gd name="T74" fmla="*/ 449 w 895"/>
                <a:gd name="T75" fmla="*/ 1055 h 1055"/>
                <a:gd name="T76" fmla="*/ 253 w 895"/>
                <a:gd name="T77" fmla="*/ 883 h 1055"/>
                <a:gd name="T78" fmla="*/ 369 w 895"/>
                <a:gd name="T79" fmla="*/ 883 h 1055"/>
                <a:gd name="T80" fmla="*/ 388 w 895"/>
                <a:gd name="T81" fmla="*/ 786 h 1055"/>
                <a:gd name="T82" fmla="*/ 448 w 895"/>
                <a:gd name="T83" fmla="*/ 0 h 1055"/>
                <a:gd name="T84" fmla="*/ 448 w 895"/>
                <a:gd name="T85" fmla="*/ 0 h 1055"/>
                <a:gd name="T86" fmla="*/ 537 w 895"/>
                <a:gd name="T87" fmla="*/ 89 h 1055"/>
                <a:gd name="T88" fmla="*/ 448 w 895"/>
                <a:gd name="T89" fmla="*/ 178 h 1055"/>
                <a:gd name="T90" fmla="*/ 358 w 895"/>
                <a:gd name="T91" fmla="*/ 89 h 1055"/>
                <a:gd name="T92" fmla="*/ 448 w 895"/>
                <a:gd name="T93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5" h="1055">
                  <a:moveTo>
                    <a:pt x="536" y="488"/>
                  </a:moveTo>
                  <a:lnTo>
                    <a:pt x="536" y="748"/>
                  </a:lnTo>
                  <a:lnTo>
                    <a:pt x="473" y="748"/>
                  </a:lnTo>
                  <a:lnTo>
                    <a:pt x="448" y="583"/>
                  </a:lnTo>
                  <a:lnTo>
                    <a:pt x="423" y="748"/>
                  </a:lnTo>
                  <a:lnTo>
                    <a:pt x="354" y="748"/>
                  </a:lnTo>
                  <a:lnTo>
                    <a:pt x="354" y="488"/>
                  </a:lnTo>
                  <a:cubicBezTo>
                    <a:pt x="327" y="474"/>
                    <a:pt x="308" y="445"/>
                    <a:pt x="308" y="413"/>
                  </a:cubicBezTo>
                  <a:lnTo>
                    <a:pt x="308" y="279"/>
                  </a:lnTo>
                  <a:cubicBezTo>
                    <a:pt x="308" y="233"/>
                    <a:pt x="347" y="194"/>
                    <a:pt x="393" y="194"/>
                  </a:cubicBezTo>
                  <a:lnTo>
                    <a:pt x="497" y="194"/>
                  </a:lnTo>
                  <a:cubicBezTo>
                    <a:pt x="544" y="194"/>
                    <a:pt x="582" y="233"/>
                    <a:pt x="582" y="279"/>
                  </a:cubicBezTo>
                  <a:lnTo>
                    <a:pt x="582" y="413"/>
                  </a:lnTo>
                  <a:cubicBezTo>
                    <a:pt x="582" y="445"/>
                    <a:pt x="563" y="474"/>
                    <a:pt x="536" y="488"/>
                  </a:cubicBezTo>
                  <a:close/>
                  <a:moveTo>
                    <a:pt x="591" y="718"/>
                  </a:moveTo>
                  <a:lnTo>
                    <a:pt x="591" y="718"/>
                  </a:lnTo>
                  <a:lnTo>
                    <a:pt x="551" y="794"/>
                  </a:lnTo>
                  <a:lnTo>
                    <a:pt x="708" y="794"/>
                  </a:lnTo>
                  <a:lnTo>
                    <a:pt x="687" y="851"/>
                  </a:lnTo>
                  <a:lnTo>
                    <a:pt x="895" y="760"/>
                  </a:lnTo>
                  <a:lnTo>
                    <a:pt x="752" y="678"/>
                  </a:lnTo>
                  <a:lnTo>
                    <a:pt x="737" y="718"/>
                  </a:lnTo>
                  <a:lnTo>
                    <a:pt x="591" y="718"/>
                  </a:lnTo>
                  <a:close/>
                  <a:moveTo>
                    <a:pt x="294" y="718"/>
                  </a:moveTo>
                  <a:lnTo>
                    <a:pt x="294" y="718"/>
                  </a:lnTo>
                  <a:lnTo>
                    <a:pt x="158" y="718"/>
                  </a:lnTo>
                  <a:lnTo>
                    <a:pt x="143" y="678"/>
                  </a:lnTo>
                  <a:lnTo>
                    <a:pt x="0" y="760"/>
                  </a:lnTo>
                  <a:lnTo>
                    <a:pt x="207" y="851"/>
                  </a:lnTo>
                  <a:lnTo>
                    <a:pt x="186" y="794"/>
                  </a:lnTo>
                  <a:lnTo>
                    <a:pt x="335" y="794"/>
                  </a:lnTo>
                  <a:lnTo>
                    <a:pt x="294" y="718"/>
                  </a:lnTo>
                  <a:close/>
                  <a:moveTo>
                    <a:pt x="388" y="786"/>
                  </a:moveTo>
                  <a:lnTo>
                    <a:pt x="388" y="786"/>
                  </a:lnTo>
                  <a:lnTo>
                    <a:pt x="503" y="786"/>
                  </a:lnTo>
                  <a:lnTo>
                    <a:pt x="522" y="883"/>
                  </a:lnTo>
                  <a:lnTo>
                    <a:pt x="646" y="883"/>
                  </a:lnTo>
                  <a:lnTo>
                    <a:pt x="449" y="1055"/>
                  </a:lnTo>
                  <a:lnTo>
                    <a:pt x="253" y="883"/>
                  </a:lnTo>
                  <a:lnTo>
                    <a:pt x="369" y="883"/>
                  </a:lnTo>
                  <a:lnTo>
                    <a:pt x="388" y="786"/>
                  </a:lnTo>
                  <a:close/>
                  <a:moveTo>
                    <a:pt x="448" y="0"/>
                  </a:moveTo>
                  <a:lnTo>
                    <a:pt x="448" y="0"/>
                  </a:lnTo>
                  <a:cubicBezTo>
                    <a:pt x="497" y="0"/>
                    <a:pt x="537" y="40"/>
                    <a:pt x="537" y="89"/>
                  </a:cubicBezTo>
                  <a:cubicBezTo>
                    <a:pt x="537" y="138"/>
                    <a:pt x="497" y="178"/>
                    <a:pt x="448" y="178"/>
                  </a:cubicBezTo>
                  <a:cubicBezTo>
                    <a:pt x="398" y="178"/>
                    <a:pt x="358" y="138"/>
                    <a:pt x="358" y="89"/>
                  </a:cubicBezTo>
                  <a:cubicBezTo>
                    <a:pt x="358" y="40"/>
                    <a:pt x="398" y="0"/>
                    <a:pt x="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49441" y="1250887"/>
            <a:ext cx="720080" cy="720080"/>
            <a:chOff x="8649441" y="1250887"/>
            <a:chExt cx="720080" cy="720080"/>
          </a:xfrm>
        </p:grpSpPr>
        <p:sp>
          <p:nvSpPr>
            <p:cNvPr id="21" name="矩形: 圆角 20"/>
            <p:cNvSpPr/>
            <p:nvPr/>
          </p:nvSpPr>
          <p:spPr bwMode="auto">
            <a:xfrm>
              <a:off x="8649441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784178" y="1397331"/>
              <a:ext cx="436028" cy="431262"/>
            </a:xfrm>
            <a:custGeom>
              <a:avLst/>
              <a:gdLst>
                <a:gd name="T0" fmla="*/ 328 w 656"/>
                <a:gd name="T1" fmla="*/ 235 h 656"/>
                <a:gd name="T2" fmla="*/ 236 w 656"/>
                <a:gd name="T3" fmla="*/ 328 h 656"/>
                <a:gd name="T4" fmla="*/ 328 w 656"/>
                <a:gd name="T5" fmla="*/ 420 h 656"/>
                <a:gd name="T6" fmla="*/ 420 w 656"/>
                <a:gd name="T7" fmla="*/ 328 h 656"/>
                <a:gd name="T8" fmla="*/ 406 w 656"/>
                <a:gd name="T9" fmla="*/ 278 h 656"/>
                <a:gd name="T10" fmla="*/ 511 w 656"/>
                <a:gd name="T11" fmla="*/ 174 h 656"/>
                <a:gd name="T12" fmla="*/ 569 w 656"/>
                <a:gd name="T13" fmla="*/ 174 h 656"/>
                <a:gd name="T14" fmla="*/ 656 w 656"/>
                <a:gd name="T15" fmla="*/ 87 h 656"/>
                <a:gd name="T16" fmla="*/ 572 w 656"/>
                <a:gd name="T17" fmla="*/ 84 h 656"/>
                <a:gd name="T18" fmla="*/ 569 w 656"/>
                <a:gd name="T19" fmla="*/ 0 h 656"/>
                <a:gd name="T20" fmla="*/ 482 w 656"/>
                <a:gd name="T21" fmla="*/ 87 h 656"/>
                <a:gd name="T22" fmla="*/ 482 w 656"/>
                <a:gd name="T23" fmla="*/ 145 h 656"/>
                <a:gd name="T24" fmla="*/ 377 w 656"/>
                <a:gd name="T25" fmla="*/ 250 h 656"/>
                <a:gd name="T26" fmla="*/ 328 w 656"/>
                <a:gd name="T27" fmla="*/ 235 h 656"/>
                <a:gd name="T28" fmla="*/ 476 w 656"/>
                <a:gd name="T29" fmla="*/ 328 h 656"/>
                <a:gd name="T30" fmla="*/ 328 w 656"/>
                <a:gd name="T31" fmla="*/ 476 h 656"/>
                <a:gd name="T32" fmla="*/ 179 w 656"/>
                <a:gd name="T33" fmla="*/ 328 h 656"/>
                <a:gd name="T34" fmla="*/ 328 w 656"/>
                <a:gd name="T35" fmla="*/ 179 h 656"/>
                <a:gd name="T36" fmla="*/ 380 w 656"/>
                <a:gd name="T37" fmla="*/ 188 h 656"/>
                <a:gd name="T38" fmla="*/ 423 w 656"/>
                <a:gd name="T39" fmla="*/ 146 h 656"/>
                <a:gd name="T40" fmla="*/ 328 w 656"/>
                <a:gd name="T41" fmla="*/ 123 h 656"/>
                <a:gd name="T42" fmla="*/ 123 w 656"/>
                <a:gd name="T43" fmla="*/ 328 h 656"/>
                <a:gd name="T44" fmla="*/ 328 w 656"/>
                <a:gd name="T45" fmla="*/ 533 h 656"/>
                <a:gd name="T46" fmla="*/ 533 w 656"/>
                <a:gd name="T47" fmla="*/ 328 h 656"/>
                <a:gd name="T48" fmla="*/ 510 w 656"/>
                <a:gd name="T49" fmla="*/ 233 h 656"/>
                <a:gd name="T50" fmla="*/ 467 w 656"/>
                <a:gd name="T51" fmla="*/ 275 h 656"/>
                <a:gd name="T52" fmla="*/ 476 w 656"/>
                <a:gd name="T53" fmla="*/ 328 h 656"/>
                <a:gd name="T54" fmla="*/ 569 w 656"/>
                <a:gd name="T55" fmla="*/ 215 h 656"/>
                <a:gd name="T56" fmla="*/ 594 w 656"/>
                <a:gd name="T57" fmla="*/ 328 h 656"/>
                <a:gd name="T58" fmla="*/ 328 w 656"/>
                <a:gd name="T59" fmla="*/ 594 h 656"/>
                <a:gd name="T60" fmla="*/ 62 w 656"/>
                <a:gd name="T61" fmla="*/ 328 h 656"/>
                <a:gd name="T62" fmla="*/ 328 w 656"/>
                <a:gd name="T63" fmla="*/ 61 h 656"/>
                <a:gd name="T64" fmla="*/ 441 w 656"/>
                <a:gd name="T65" fmla="*/ 86 h 656"/>
                <a:gd name="T66" fmla="*/ 453 w 656"/>
                <a:gd name="T67" fmla="*/ 58 h 656"/>
                <a:gd name="T68" fmla="*/ 476 w 656"/>
                <a:gd name="T69" fmla="*/ 35 h 656"/>
                <a:gd name="T70" fmla="*/ 328 w 656"/>
                <a:gd name="T71" fmla="*/ 0 h 656"/>
                <a:gd name="T72" fmla="*/ 0 w 656"/>
                <a:gd name="T73" fmla="*/ 328 h 656"/>
                <a:gd name="T74" fmla="*/ 328 w 656"/>
                <a:gd name="T75" fmla="*/ 656 h 656"/>
                <a:gd name="T76" fmla="*/ 656 w 656"/>
                <a:gd name="T77" fmla="*/ 328 h 656"/>
                <a:gd name="T78" fmla="*/ 621 w 656"/>
                <a:gd name="T79" fmla="*/ 180 h 656"/>
                <a:gd name="T80" fmla="*/ 598 w 656"/>
                <a:gd name="T81" fmla="*/ 203 h 656"/>
                <a:gd name="T82" fmla="*/ 569 w 656"/>
                <a:gd name="T83" fmla="*/ 215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6" h="656">
                  <a:moveTo>
                    <a:pt x="328" y="235"/>
                  </a:moveTo>
                  <a:cubicBezTo>
                    <a:pt x="277" y="235"/>
                    <a:pt x="236" y="277"/>
                    <a:pt x="236" y="328"/>
                  </a:cubicBezTo>
                  <a:cubicBezTo>
                    <a:pt x="236" y="379"/>
                    <a:pt x="277" y="420"/>
                    <a:pt x="328" y="420"/>
                  </a:cubicBezTo>
                  <a:cubicBezTo>
                    <a:pt x="379" y="420"/>
                    <a:pt x="420" y="379"/>
                    <a:pt x="420" y="328"/>
                  </a:cubicBezTo>
                  <a:cubicBezTo>
                    <a:pt x="420" y="310"/>
                    <a:pt x="415" y="293"/>
                    <a:pt x="406" y="278"/>
                  </a:cubicBezTo>
                  <a:lnTo>
                    <a:pt x="511" y="174"/>
                  </a:lnTo>
                  <a:lnTo>
                    <a:pt x="569" y="174"/>
                  </a:lnTo>
                  <a:lnTo>
                    <a:pt x="656" y="87"/>
                  </a:lnTo>
                  <a:lnTo>
                    <a:pt x="572" y="84"/>
                  </a:lnTo>
                  <a:lnTo>
                    <a:pt x="569" y="0"/>
                  </a:lnTo>
                  <a:lnTo>
                    <a:pt x="482" y="87"/>
                  </a:lnTo>
                  <a:lnTo>
                    <a:pt x="482" y="145"/>
                  </a:lnTo>
                  <a:lnTo>
                    <a:pt x="377" y="250"/>
                  </a:lnTo>
                  <a:cubicBezTo>
                    <a:pt x="363" y="241"/>
                    <a:pt x="346" y="235"/>
                    <a:pt x="328" y="235"/>
                  </a:cubicBezTo>
                  <a:close/>
                  <a:moveTo>
                    <a:pt x="476" y="328"/>
                  </a:moveTo>
                  <a:cubicBezTo>
                    <a:pt x="476" y="410"/>
                    <a:pt x="410" y="476"/>
                    <a:pt x="328" y="476"/>
                  </a:cubicBezTo>
                  <a:cubicBezTo>
                    <a:pt x="246" y="476"/>
                    <a:pt x="179" y="410"/>
                    <a:pt x="179" y="328"/>
                  </a:cubicBezTo>
                  <a:cubicBezTo>
                    <a:pt x="179" y="246"/>
                    <a:pt x="246" y="179"/>
                    <a:pt x="328" y="179"/>
                  </a:cubicBezTo>
                  <a:cubicBezTo>
                    <a:pt x="346" y="179"/>
                    <a:pt x="364" y="182"/>
                    <a:pt x="380" y="188"/>
                  </a:cubicBezTo>
                  <a:lnTo>
                    <a:pt x="423" y="146"/>
                  </a:lnTo>
                  <a:cubicBezTo>
                    <a:pt x="394" y="131"/>
                    <a:pt x="362" y="123"/>
                    <a:pt x="328" y="123"/>
                  </a:cubicBezTo>
                  <a:cubicBezTo>
                    <a:pt x="215" y="123"/>
                    <a:pt x="123" y="214"/>
                    <a:pt x="123" y="328"/>
                  </a:cubicBezTo>
                  <a:cubicBezTo>
                    <a:pt x="123" y="441"/>
                    <a:pt x="215" y="533"/>
                    <a:pt x="328" y="533"/>
                  </a:cubicBezTo>
                  <a:cubicBezTo>
                    <a:pt x="441" y="533"/>
                    <a:pt x="533" y="441"/>
                    <a:pt x="533" y="328"/>
                  </a:cubicBezTo>
                  <a:cubicBezTo>
                    <a:pt x="533" y="293"/>
                    <a:pt x="524" y="261"/>
                    <a:pt x="510" y="233"/>
                  </a:cubicBezTo>
                  <a:lnTo>
                    <a:pt x="467" y="275"/>
                  </a:lnTo>
                  <a:cubicBezTo>
                    <a:pt x="473" y="292"/>
                    <a:pt x="476" y="309"/>
                    <a:pt x="476" y="328"/>
                  </a:cubicBezTo>
                  <a:close/>
                  <a:moveTo>
                    <a:pt x="569" y="215"/>
                  </a:moveTo>
                  <a:cubicBezTo>
                    <a:pt x="585" y="249"/>
                    <a:pt x="594" y="287"/>
                    <a:pt x="594" y="328"/>
                  </a:cubicBezTo>
                  <a:cubicBezTo>
                    <a:pt x="594" y="475"/>
                    <a:pt x="475" y="594"/>
                    <a:pt x="328" y="594"/>
                  </a:cubicBezTo>
                  <a:cubicBezTo>
                    <a:pt x="181" y="594"/>
                    <a:pt x="62" y="475"/>
                    <a:pt x="62" y="328"/>
                  </a:cubicBezTo>
                  <a:cubicBezTo>
                    <a:pt x="62" y="181"/>
                    <a:pt x="181" y="61"/>
                    <a:pt x="328" y="61"/>
                  </a:cubicBezTo>
                  <a:cubicBezTo>
                    <a:pt x="368" y="61"/>
                    <a:pt x="407" y="70"/>
                    <a:pt x="441" y="86"/>
                  </a:cubicBezTo>
                  <a:cubicBezTo>
                    <a:pt x="441" y="76"/>
                    <a:pt x="445" y="65"/>
                    <a:pt x="453" y="58"/>
                  </a:cubicBezTo>
                  <a:lnTo>
                    <a:pt x="476" y="35"/>
                  </a:lnTo>
                  <a:cubicBezTo>
                    <a:pt x="431" y="12"/>
                    <a:pt x="381" y="0"/>
                    <a:pt x="328" y="0"/>
                  </a:cubicBezTo>
                  <a:cubicBezTo>
                    <a:pt x="147" y="0"/>
                    <a:pt x="0" y="146"/>
                    <a:pt x="0" y="328"/>
                  </a:cubicBezTo>
                  <a:cubicBezTo>
                    <a:pt x="0" y="509"/>
                    <a:pt x="147" y="656"/>
                    <a:pt x="328" y="656"/>
                  </a:cubicBezTo>
                  <a:cubicBezTo>
                    <a:pt x="509" y="656"/>
                    <a:pt x="656" y="509"/>
                    <a:pt x="656" y="328"/>
                  </a:cubicBezTo>
                  <a:cubicBezTo>
                    <a:pt x="656" y="274"/>
                    <a:pt x="643" y="224"/>
                    <a:pt x="621" y="180"/>
                  </a:cubicBezTo>
                  <a:lnTo>
                    <a:pt x="598" y="203"/>
                  </a:lnTo>
                  <a:cubicBezTo>
                    <a:pt x="590" y="210"/>
                    <a:pt x="580" y="215"/>
                    <a:pt x="569" y="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3574" y="1250887"/>
            <a:ext cx="720080" cy="720080"/>
            <a:chOff x="1233574" y="1250887"/>
            <a:chExt cx="720080" cy="720080"/>
          </a:xfrm>
        </p:grpSpPr>
        <p:sp>
          <p:nvSpPr>
            <p:cNvPr id="11" name="矩形: 圆角 10"/>
            <p:cNvSpPr/>
            <p:nvPr/>
          </p:nvSpPr>
          <p:spPr bwMode="auto">
            <a:xfrm>
              <a:off x="1233574" y="1250887"/>
              <a:ext cx="720080" cy="720080"/>
            </a:xfrm>
            <a:prstGeom prst="roundRect">
              <a:avLst>
                <a:gd name="adj" fmla="val 7347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394174" y="1344302"/>
              <a:ext cx="398880" cy="537320"/>
            </a:xfrm>
            <a:custGeom>
              <a:avLst/>
              <a:gdLst>
                <a:gd name="T0" fmla="*/ 68 w 521"/>
                <a:gd name="T1" fmla="*/ 115 h 712"/>
                <a:gd name="T2" fmla="*/ 58 w 521"/>
                <a:gd name="T3" fmla="*/ 712 h 712"/>
                <a:gd name="T4" fmla="*/ 521 w 521"/>
                <a:gd name="T5" fmla="*/ 175 h 712"/>
                <a:gd name="T6" fmla="*/ 482 w 521"/>
                <a:gd name="T7" fmla="*/ 187 h 712"/>
                <a:gd name="T8" fmla="*/ 59 w 521"/>
                <a:gd name="T9" fmla="*/ 670 h 712"/>
                <a:gd name="T10" fmla="*/ 225 w 521"/>
                <a:gd name="T11" fmla="*/ 76 h 712"/>
                <a:gd name="T12" fmla="*/ 296 w 521"/>
                <a:gd name="T13" fmla="*/ 76 h 712"/>
                <a:gd name="T14" fmla="*/ 260 w 521"/>
                <a:gd name="T15" fmla="*/ 114 h 712"/>
                <a:gd name="T16" fmla="*/ 182 w 521"/>
                <a:gd name="T17" fmla="*/ 77 h 712"/>
                <a:gd name="T18" fmla="*/ 96 w 521"/>
                <a:gd name="T19" fmla="*/ 180 h 712"/>
                <a:gd name="T20" fmla="*/ 426 w 521"/>
                <a:gd name="T21" fmla="*/ 180 h 712"/>
                <a:gd name="T22" fmla="*/ 339 w 521"/>
                <a:gd name="T23" fmla="*/ 77 h 712"/>
                <a:gd name="T24" fmla="*/ 182 w 521"/>
                <a:gd name="T25" fmla="*/ 77 h 712"/>
                <a:gd name="T26" fmla="*/ 184 w 521"/>
                <a:gd name="T27" fmla="*/ 540 h 712"/>
                <a:gd name="T28" fmla="*/ 126 w 521"/>
                <a:gd name="T29" fmla="*/ 557 h 712"/>
                <a:gd name="T30" fmla="*/ 114 w 521"/>
                <a:gd name="T31" fmla="*/ 569 h 712"/>
                <a:gd name="T32" fmla="*/ 184 w 521"/>
                <a:gd name="T33" fmla="*/ 575 h 712"/>
                <a:gd name="T34" fmla="*/ 110 w 521"/>
                <a:gd name="T35" fmla="*/ 611 h 712"/>
                <a:gd name="T36" fmla="*/ 202 w 521"/>
                <a:gd name="T37" fmla="*/ 566 h 712"/>
                <a:gd name="T38" fmla="*/ 202 w 521"/>
                <a:gd name="T39" fmla="*/ 537 h 712"/>
                <a:gd name="T40" fmla="*/ 92 w 521"/>
                <a:gd name="T41" fmla="*/ 542 h 712"/>
                <a:gd name="T42" fmla="*/ 179 w 521"/>
                <a:gd name="T43" fmla="*/ 634 h 712"/>
                <a:gd name="T44" fmla="*/ 179 w 521"/>
                <a:gd name="T45" fmla="*/ 279 h 712"/>
                <a:gd name="T46" fmla="*/ 126 w 521"/>
                <a:gd name="T47" fmla="*/ 295 h 712"/>
                <a:gd name="T48" fmla="*/ 144 w 521"/>
                <a:gd name="T49" fmla="*/ 342 h 712"/>
                <a:gd name="T50" fmla="*/ 110 w 521"/>
                <a:gd name="T51" fmla="*/ 355 h 712"/>
                <a:gd name="T52" fmla="*/ 179 w 521"/>
                <a:gd name="T53" fmla="*/ 261 h 712"/>
                <a:gd name="T54" fmla="*/ 92 w 521"/>
                <a:gd name="T55" fmla="*/ 353 h 712"/>
                <a:gd name="T56" fmla="*/ 201 w 521"/>
                <a:gd name="T57" fmla="*/ 300 h 712"/>
                <a:gd name="T58" fmla="*/ 200 w 521"/>
                <a:gd name="T59" fmla="*/ 276 h 712"/>
                <a:gd name="T60" fmla="*/ 184 w 521"/>
                <a:gd name="T61" fmla="*/ 420 h 712"/>
                <a:gd name="T62" fmla="*/ 114 w 521"/>
                <a:gd name="T63" fmla="*/ 438 h 712"/>
                <a:gd name="T64" fmla="*/ 184 w 521"/>
                <a:gd name="T65" fmla="*/ 485 h 712"/>
                <a:gd name="T66" fmla="*/ 202 w 521"/>
                <a:gd name="T67" fmla="*/ 406 h 712"/>
                <a:gd name="T68" fmla="*/ 92 w 521"/>
                <a:gd name="T69" fmla="*/ 411 h 712"/>
                <a:gd name="T70" fmla="*/ 184 w 521"/>
                <a:gd name="T71" fmla="*/ 503 h 712"/>
                <a:gd name="T72" fmla="*/ 241 w 521"/>
                <a:gd name="T73" fmla="*/ 388 h 712"/>
                <a:gd name="T74" fmla="*/ 272 w 521"/>
                <a:gd name="T75" fmla="*/ 604 h 712"/>
                <a:gd name="T76" fmla="*/ 419 w 521"/>
                <a:gd name="T77" fmla="*/ 558 h 712"/>
                <a:gd name="T78" fmla="*/ 267 w 521"/>
                <a:gd name="T79" fmla="*/ 598 h 712"/>
                <a:gd name="T80" fmla="*/ 419 w 521"/>
                <a:gd name="T81" fmla="*/ 423 h 712"/>
                <a:gd name="T82" fmla="*/ 267 w 521"/>
                <a:gd name="T83" fmla="*/ 342 h 712"/>
                <a:gd name="T84" fmla="*/ 267 w 521"/>
                <a:gd name="T85" fmla="*/ 29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1" h="712">
                  <a:moveTo>
                    <a:pt x="40" y="187"/>
                  </a:moveTo>
                  <a:cubicBezTo>
                    <a:pt x="40" y="167"/>
                    <a:pt x="49" y="157"/>
                    <a:pt x="68" y="157"/>
                  </a:cubicBezTo>
                  <a:lnTo>
                    <a:pt x="68" y="115"/>
                  </a:lnTo>
                  <a:cubicBezTo>
                    <a:pt x="32" y="116"/>
                    <a:pt x="0" y="139"/>
                    <a:pt x="0" y="175"/>
                  </a:cubicBezTo>
                  <a:lnTo>
                    <a:pt x="0" y="654"/>
                  </a:lnTo>
                  <a:cubicBezTo>
                    <a:pt x="0" y="683"/>
                    <a:pt x="28" y="712"/>
                    <a:pt x="58" y="712"/>
                  </a:cubicBezTo>
                  <a:lnTo>
                    <a:pt x="464" y="712"/>
                  </a:lnTo>
                  <a:cubicBezTo>
                    <a:pt x="493" y="712"/>
                    <a:pt x="521" y="683"/>
                    <a:pt x="521" y="654"/>
                  </a:cubicBezTo>
                  <a:lnTo>
                    <a:pt x="521" y="175"/>
                  </a:lnTo>
                  <a:cubicBezTo>
                    <a:pt x="521" y="139"/>
                    <a:pt x="489" y="116"/>
                    <a:pt x="453" y="115"/>
                  </a:cubicBezTo>
                  <a:lnTo>
                    <a:pt x="453" y="157"/>
                  </a:lnTo>
                  <a:cubicBezTo>
                    <a:pt x="472" y="157"/>
                    <a:pt x="482" y="167"/>
                    <a:pt x="482" y="187"/>
                  </a:cubicBezTo>
                  <a:lnTo>
                    <a:pt x="482" y="641"/>
                  </a:lnTo>
                  <a:cubicBezTo>
                    <a:pt x="482" y="656"/>
                    <a:pt x="476" y="670"/>
                    <a:pt x="462" y="670"/>
                  </a:cubicBezTo>
                  <a:lnTo>
                    <a:pt x="59" y="670"/>
                  </a:lnTo>
                  <a:cubicBezTo>
                    <a:pt x="44" y="670"/>
                    <a:pt x="40" y="654"/>
                    <a:pt x="40" y="638"/>
                  </a:cubicBezTo>
                  <a:lnTo>
                    <a:pt x="40" y="187"/>
                  </a:lnTo>
                  <a:close/>
                  <a:moveTo>
                    <a:pt x="225" y="76"/>
                  </a:moveTo>
                  <a:cubicBezTo>
                    <a:pt x="225" y="59"/>
                    <a:pt x="241" y="43"/>
                    <a:pt x="258" y="43"/>
                  </a:cubicBezTo>
                  <a:lnTo>
                    <a:pt x="263" y="43"/>
                  </a:lnTo>
                  <a:cubicBezTo>
                    <a:pt x="280" y="43"/>
                    <a:pt x="296" y="59"/>
                    <a:pt x="296" y="76"/>
                  </a:cubicBezTo>
                  <a:lnTo>
                    <a:pt x="296" y="79"/>
                  </a:lnTo>
                  <a:cubicBezTo>
                    <a:pt x="296" y="98"/>
                    <a:pt x="280" y="114"/>
                    <a:pt x="262" y="114"/>
                  </a:cubicBezTo>
                  <a:lnTo>
                    <a:pt x="260" y="114"/>
                  </a:lnTo>
                  <a:cubicBezTo>
                    <a:pt x="241" y="114"/>
                    <a:pt x="225" y="98"/>
                    <a:pt x="225" y="79"/>
                  </a:cubicBezTo>
                  <a:lnTo>
                    <a:pt x="225" y="76"/>
                  </a:lnTo>
                  <a:close/>
                  <a:moveTo>
                    <a:pt x="182" y="77"/>
                  </a:moveTo>
                  <a:lnTo>
                    <a:pt x="124" y="77"/>
                  </a:lnTo>
                  <a:cubicBezTo>
                    <a:pt x="105" y="77"/>
                    <a:pt x="96" y="87"/>
                    <a:pt x="96" y="106"/>
                  </a:cubicBezTo>
                  <a:lnTo>
                    <a:pt x="96" y="180"/>
                  </a:lnTo>
                  <a:cubicBezTo>
                    <a:pt x="96" y="192"/>
                    <a:pt x="103" y="205"/>
                    <a:pt x="115" y="205"/>
                  </a:cubicBezTo>
                  <a:lnTo>
                    <a:pt x="406" y="205"/>
                  </a:lnTo>
                  <a:cubicBezTo>
                    <a:pt x="418" y="205"/>
                    <a:pt x="426" y="192"/>
                    <a:pt x="426" y="180"/>
                  </a:cubicBezTo>
                  <a:lnTo>
                    <a:pt x="426" y="106"/>
                  </a:lnTo>
                  <a:cubicBezTo>
                    <a:pt x="426" y="87"/>
                    <a:pt x="417" y="77"/>
                    <a:pt x="397" y="77"/>
                  </a:cubicBezTo>
                  <a:lnTo>
                    <a:pt x="339" y="77"/>
                  </a:lnTo>
                  <a:cubicBezTo>
                    <a:pt x="339" y="38"/>
                    <a:pt x="305" y="0"/>
                    <a:pt x="267" y="0"/>
                  </a:cubicBezTo>
                  <a:lnTo>
                    <a:pt x="254" y="0"/>
                  </a:lnTo>
                  <a:cubicBezTo>
                    <a:pt x="216" y="0"/>
                    <a:pt x="182" y="38"/>
                    <a:pt x="182" y="77"/>
                  </a:cubicBezTo>
                  <a:close/>
                  <a:moveTo>
                    <a:pt x="110" y="546"/>
                  </a:moveTo>
                  <a:cubicBezTo>
                    <a:pt x="110" y="542"/>
                    <a:pt x="111" y="540"/>
                    <a:pt x="115" y="540"/>
                  </a:cubicBezTo>
                  <a:lnTo>
                    <a:pt x="184" y="540"/>
                  </a:lnTo>
                  <a:lnTo>
                    <a:pt x="184" y="546"/>
                  </a:lnTo>
                  <a:cubicBezTo>
                    <a:pt x="184" y="552"/>
                    <a:pt x="155" y="568"/>
                    <a:pt x="150" y="571"/>
                  </a:cubicBezTo>
                  <a:cubicBezTo>
                    <a:pt x="145" y="567"/>
                    <a:pt x="134" y="557"/>
                    <a:pt x="126" y="557"/>
                  </a:cubicBezTo>
                  <a:lnTo>
                    <a:pt x="124" y="557"/>
                  </a:lnTo>
                  <a:cubicBezTo>
                    <a:pt x="120" y="557"/>
                    <a:pt x="114" y="563"/>
                    <a:pt x="114" y="567"/>
                  </a:cubicBezTo>
                  <a:lnTo>
                    <a:pt x="114" y="569"/>
                  </a:lnTo>
                  <a:cubicBezTo>
                    <a:pt x="114" y="574"/>
                    <a:pt x="139" y="602"/>
                    <a:pt x="144" y="602"/>
                  </a:cubicBezTo>
                  <a:lnTo>
                    <a:pt x="146" y="602"/>
                  </a:lnTo>
                  <a:cubicBezTo>
                    <a:pt x="150" y="602"/>
                    <a:pt x="178" y="579"/>
                    <a:pt x="184" y="575"/>
                  </a:cubicBezTo>
                  <a:cubicBezTo>
                    <a:pt x="184" y="584"/>
                    <a:pt x="188" y="616"/>
                    <a:pt x="179" y="616"/>
                  </a:cubicBezTo>
                  <a:lnTo>
                    <a:pt x="115" y="616"/>
                  </a:lnTo>
                  <a:cubicBezTo>
                    <a:pt x="111" y="616"/>
                    <a:pt x="110" y="615"/>
                    <a:pt x="110" y="611"/>
                  </a:cubicBezTo>
                  <a:lnTo>
                    <a:pt x="110" y="546"/>
                  </a:lnTo>
                  <a:close/>
                  <a:moveTo>
                    <a:pt x="179" y="634"/>
                  </a:moveTo>
                  <a:cubicBezTo>
                    <a:pt x="213" y="634"/>
                    <a:pt x="200" y="597"/>
                    <a:pt x="202" y="566"/>
                  </a:cubicBezTo>
                  <a:cubicBezTo>
                    <a:pt x="203" y="550"/>
                    <a:pt x="243" y="536"/>
                    <a:pt x="247" y="521"/>
                  </a:cubicBezTo>
                  <a:lnTo>
                    <a:pt x="242" y="521"/>
                  </a:lnTo>
                  <a:cubicBezTo>
                    <a:pt x="229" y="521"/>
                    <a:pt x="211" y="532"/>
                    <a:pt x="202" y="537"/>
                  </a:cubicBezTo>
                  <a:cubicBezTo>
                    <a:pt x="197" y="530"/>
                    <a:pt x="193" y="522"/>
                    <a:pt x="182" y="522"/>
                  </a:cubicBezTo>
                  <a:lnTo>
                    <a:pt x="112" y="522"/>
                  </a:lnTo>
                  <a:cubicBezTo>
                    <a:pt x="101" y="522"/>
                    <a:pt x="92" y="532"/>
                    <a:pt x="92" y="542"/>
                  </a:cubicBezTo>
                  <a:lnTo>
                    <a:pt x="92" y="614"/>
                  </a:lnTo>
                  <a:cubicBezTo>
                    <a:pt x="92" y="626"/>
                    <a:pt x="103" y="634"/>
                    <a:pt x="115" y="634"/>
                  </a:cubicBezTo>
                  <a:lnTo>
                    <a:pt x="179" y="634"/>
                  </a:lnTo>
                  <a:close/>
                  <a:moveTo>
                    <a:pt x="110" y="285"/>
                  </a:moveTo>
                  <a:cubicBezTo>
                    <a:pt x="110" y="280"/>
                    <a:pt x="111" y="279"/>
                    <a:pt x="115" y="279"/>
                  </a:cubicBezTo>
                  <a:lnTo>
                    <a:pt x="179" y="279"/>
                  </a:lnTo>
                  <a:cubicBezTo>
                    <a:pt x="183" y="279"/>
                    <a:pt x="184" y="280"/>
                    <a:pt x="184" y="285"/>
                  </a:cubicBezTo>
                  <a:cubicBezTo>
                    <a:pt x="184" y="289"/>
                    <a:pt x="153" y="310"/>
                    <a:pt x="150" y="310"/>
                  </a:cubicBezTo>
                  <a:cubicBezTo>
                    <a:pt x="146" y="310"/>
                    <a:pt x="137" y="295"/>
                    <a:pt x="126" y="295"/>
                  </a:cubicBezTo>
                  <a:cubicBezTo>
                    <a:pt x="121" y="295"/>
                    <a:pt x="114" y="301"/>
                    <a:pt x="114" y="306"/>
                  </a:cubicBezTo>
                  <a:lnTo>
                    <a:pt x="114" y="308"/>
                  </a:lnTo>
                  <a:cubicBezTo>
                    <a:pt x="114" y="315"/>
                    <a:pt x="138" y="339"/>
                    <a:pt x="144" y="342"/>
                  </a:cubicBezTo>
                  <a:lnTo>
                    <a:pt x="184" y="313"/>
                  </a:lnTo>
                  <a:lnTo>
                    <a:pt x="184" y="355"/>
                  </a:lnTo>
                  <a:lnTo>
                    <a:pt x="110" y="355"/>
                  </a:lnTo>
                  <a:lnTo>
                    <a:pt x="110" y="285"/>
                  </a:lnTo>
                  <a:close/>
                  <a:moveTo>
                    <a:pt x="200" y="276"/>
                  </a:moveTo>
                  <a:cubicBezTo>
                    <a:pt x="198" y="266"/>
                    <a:pt x="190" y="261"/>
                    <a:pt x="179" y="261"/>
                  </a:cubicBezTo>
                  <a:lnTo>
                    <a:pt x="115" y="261"/>
                  </a:lnTo>
                  <a:cubicBezTo>
                    <a:pt x="103" y="261"/>
                    <a:pt x="92" y="269"/>
                    <a:pt x="92" y="281"/>
                  </a:cubicBezTo>
                  <a:lnTo>
                    <a:pt x="92" y="353"/>
                  </a:lnTo>
                  <a:cubicBezTo>
                    <a:pt x="92" y="364"/>
                    <a:pt x="101" y="373"/>
                    <a:pt x="112" y="373"/>
                  </a:cubicBezTo>
                  <a:lnTo>
                    <a:pt x="182" y="373"/>
                  </a:lnTo>
                  <a:cubicBezTo>
                    <a:pt x="210" y="373"/>
                    <a:pt x="202" y="328"/>
                    <a:pt x="201" y="300"/>
                  </a:cubicBezTo>
                  <a:lnTo>
                    <a:pt x="247" y="261"/>
                  </a:lnTo>
                  <a:cubicBezTo>
                    <a:pt x="247" y="261"/>
                    <a:pt x="244" y="259"/>
                    <a:pt x="244" y="259"/>
                  </a:cubicBezTo>
                  <a:cubicBezTo>
                    <a:pt x="226" y="259"/>
                    <a:pt x="211" y="275"/>
                    <a:pt x="200" y="276"/>
                  </a:cubicBezTo>
                  <a:close/>
                  <a:moveTo>
                    <a:pt x="110" y="411"/>
                  </a:moveTo>
                  <a:lnTo>
                    <a:pt x="184" y="411"/>
                  </a:lnTo>
                  <a:lnTo>
                    <a:pt x="184" y="420"/>
                  </a:lnTo>
                  <a:lnTo>
                    <a:pt x="150" y="441"/>
                  </a:lnTo>
                  <a:lnTo>
                    <a:pt x="127" y="424"/>
                  </a:lnTo>
                  <a:cubicBezTo>
                    <a:pt x="121" y="428"/>
                    <a:pt x="114" y="430"/>
                    <a:pt x="114" y="438"/>
                  </a:cubicBezTo>
                  <a:cubicBezTo>
                    <a:pt x="114" y="443"/>
                    <a:pt x="139" y="472"/>
                    <a:pt x="144" y="472"/>
                  </a:cubicBezTo>
                  <a:cubicBezTo>
                    <a:pt x="153" y="472"/>
                    <a:pt x="175" y="447"/>
                    <a:pt x="184" y="445"/>
                  </a:cubicBezTo>
                  <a:lnTo>
                    <a:pt x="184" y="485"/>
                  </a:lnTo>
                  <a:lnTo>
                    <a:pt x="110" y="485"/>
                  </a:lnTo>
                  <a:lnTo>
                    <a:pt x="110" y="411"/>
                  </a:lnTo>
                  <a:close/>
                  <a:moveTo>
                    <a:pt x="202" y="406"/>
                  </a:moveTo>
                  <a:cubicBezTo>
                    <a:pt x="198" y="400"/>
                    <a:pt x="194" y="393"/>
                    <a:pt x="184" y="393"/>
                  </a:cubicBezTo>
                  <a:lnTo>
                    <a:pt x="110" y="393"/>
                  </a:lnTo>
                  <a:cubicBezTo>
                    <a:pt x="101" y="393"/>
                    <a:pt x="92" y="402"/>
                    <a:pt x="92" y="411"/>
                  </a:cubicBezTo>
                  <a:lnTo>
                    <a:pt x="92" y="485"/>
                  </a:lnTo>
                  <a:cubicBezTo>
                    <a:pt x="92" y="494"/>
                    <a:pt x="101" y="503"/>
                    <a:pt x="110" y="503"/>
                  </a:cubicBezTo>
                  <a:lnTo>
                    <a:pt x="184" y="503"/>
                  </a:lnTo>
                  <a:cubicBezTo>
                    <a:pt x="210" y="503"/>
                    <a:pt x="202" y="456"/>
                    <a:pt x="201" y="430"/>
                  </a:cubicBezTo>
                  <a:lnTo>
                    <a:pt x="247" y="391"/>
                  </a:lnTo>
                  <a:lnTo>
                    <a:pt x="241" y="388"/>
                  </a:lnTo>
                  <a:lnTo>
                    <a:pt x="202" y="406"/>
                  </a:lnTo>
                  <a:close/>
                  <a:moveTo>
                    <a:pt x="267" y="598"/>
                  </a:moveTo>
                  <a:cubicBezTo>
                    <a:pt x="267" y="602"/>
                    <a:pt x="268" y="604"/>
                    <a:pt x="272" y="604"/>
                  </a:cubicBezTo>
                  <a:lnTo>
                    <a:pt x="413" y="604"/>
                  </a:lnTo>
                  <a:cubicBezTo>
                    <a:pt x="417" y="604"/>
                    <a:pt x="419" y="602"/>
                    <a:pt x="419" y="598"/>
                  </a:cubicBezTo>
                  <a:lnTo>
                    <a:pt x="419" y="558"/>
                  </a:lnTo>
                  <a:cubicBezTo>
                    <a:pt x="419" y="554"/>
                    <a:pt x="417" y="553"/>
                    <a:pt x="413" y="553"/>
                  </a:cubicBezTo>
                  <a:lnTo>
                    <a:pt x="267" y="553"/>
                  </a:lnTo>
                  <a:lnTo>
                    <a:pt x="267" y="598"/>
                  </a:lnTo>
                  <a:close/>
                  <a:moveTo>
                    <a:pt x="267" y="472"/>
                  </a:moveTo>
                  <a:lnTo>
                    <a:pt x="419" y="472"/>
                  </a:lnTo>
                  <a:lnTo>
                    <a:pt x="419" y="423"/>
                  </a:lnTo>
                  <a:lnTo>
                    <a:pt x="267" y="423"/>
                  </a:lnTo>
                  <a:lnTo>
                    <a:pt x="267" y="472"/>
                  </a:lnTo>
                  <a:close/>
                  <a:moveTo>
                    <a:pt x="267" y="342"/>
                  </a:moveTo>
                  <a:lnTo>
                    <a:pt x="377" y="342"/>
                  </a:lnTo>
                  <a:lnTo>
                    <a:pt x="377" y="294"/>
                  </a:lnTo>
                  <a:lnTo>
                    <a:pt x="267" y="294"/>
                  </a:lnTo>
                  <a:lnTo>
                    <a:pt x="267" y="3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" name="椭圆 11"/>
          <p:cNvSpPr/>
          <p:nvPr/>
        </p:nvSpPr>
        <p:spPr bwMode="auto">
          <a:xfrm>
            <a:off x="2120413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023004" y="2494700"/>
            <a:ext cx="1930058" cy="1930058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8044452" y="2494700"/>
            <a:ext cx="1930058" cy="19300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221927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坚定以人为本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安全发展理念</a:t>
            </a:r>
          </a:p>
        </p:txBody>
      </p:sp>
      <p:sp>
        <p:nvSpPr>
          <p:cNvPr id="29" name="矩形 28"/>
          <p:cNvSpPr/>
          <p:nvPr/>
        </p:nvSpPr>
        <p:spPr>
          <a:xfrm>
            <a:off x="5126258" y="313656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树牢红线意识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坚持问题导向</a:t>
            </a:r>
          </a:p>
        </p:txBody>
      </p:sp>
      <p:sp>
        <p:nvSpPr>
          <p:cNvPr id="30" name="矩形 29"/>
          <p:cNvSpPr/>
          <p:nvPr/>
        </p:nvSpPr>
        <p:spPr>
          <a:xfrm>
            <a:off x="8139381" y="3136563"/>
            <a:ext cx="174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突出重点领域和关键环节</a:t>
            </a:r>
          </a:p>
        </p:txBody>
      </p:sp>
      <p:sp>
        <p:nvSpPr>
          <p:cNvPr id="31" name="矩形 30"/>
          <p:cNvSpPr/>
          <p:nvPr/>
        </p:nvSpPr>
        <p:spPr>
          <a:xfrm>
            <a:off x="1201837" y="5832273"/>
            <a:ext cx="979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严格考核问责，全面提升层级化、专业化、标准化、信息化安全管控效能，为公司改革发展营造安全稳定环境。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645">
        <p15:prstTrans prst="wind"/>
      </p:transition>
    </mc:Choice>
    <mc:Fallback xmlns="">
      <p:transition spd="slow" advTm="7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19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19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19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19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1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19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19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19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10" grpId="0"/>
      <p:bldP spid="17" grpId="0"/>
      <p:bldP spid="18" grpId="0"/>
      <p:bldP spid="12" grpId="0" animBg="1"/>
      <p:bldP spid="23" grpId="0" animBg="1"/>
      <p:bldP spid="28" grpId="0" animBg="1"/>
      <p:bldP spid="13" grpId="0"/>
      <p:bldP spid="29" grpId="0"/>
      <p:bldP spid="30" grpId="0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1.2  </a:t>
            </a:r>
            <a:r>
              <a:rPr lang="zh-CN" altLang="en-US" dirty="0">
                <a:solidFill>
                  <a:schemeClr val="tx2"/>
                </a:solidFill>
              </a:rPr>
              <a:t>工作思路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31318" y="2290014"/>
            <a:ext cx="1889151" cy="1892123"/>
            <a:chOff x="831318" y="2290014"/>
            <a:chExt cx="1889151" cy="1892123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831318" y="2290014"/>
              <a:ext cx="1889151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887756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08596" y="2290014"/>
            <a:ext cx="1886182" cy="1892123"/>
            <a:chOff x="3008596" y="2290014"/>
            <a:chExt cx="1886182" cy="1892123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3008596" y="2290014"/>
              <a:ext cx="1886182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3062062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73990" y="2290014"/>
            <a:ext cx="1886182" cy="1892123"/>
            <a:chOff x="5173990" y="2290014"/>
            <a:chExt cx="1886182" cy="1892123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173990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5230428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48297" y="2290014"/>
            <a:ext cx="1889151" cy="1892123"/>
            <a:chOff x="7348297" y="2290014"/>
            <a:chExt cx="1889151" cy="1892123"/>
          </a:xfrm>
        </p:grpSpPr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7348297" y="2290014"/>
              <a:ext cx="1889151" cy="1892123"/>
            </a:xfrm>
            <a:prstGeom prst="ellipse">
              <a:avLst/>
            </a:prstGeom>
            <a:solidFill>
              <a:srgbClr val="4146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7404735" y="2346452"/>
              <a:ext cx="177627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506603" y="3201917"/>
            <a:ext cx="718828" cy="100993"/>
            <a:chOff x="2929691" y="2127825"/>
            <a:chExt cx="900366" cy="126498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0118" y="3201917"/>
            <a:ext cx="718828" cy="100993"/>
            <a:chOff x="5627069" y="2127825"/>
            <a:chExt cx="900366" cy="126498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843334" y="3201917"/>
            <a:ext cx="718828" cy="100993"/>
            <a:chOff x="8361649" y="2127825"/>
            <a:chExt cx="900366" cy="126498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836164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913551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406296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3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3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40791" y="2290014"/>
            <a:ext cx="1886182" cy="1892123"/>
            <a:chOff x="9540791" y="2290014"/>
            <a:chExt cx="1886182" cy="1892123"/>
          </a:xfrm>
        </p:grpSpPr>
        <p:sp>
          <p:nvSpPr>
            <p:cNvPr id="51" name="Oval 9"/>
            <p:cNvSpPr>
              <a:spLocks noChangeArrowheads="1"/>
            </p:cNvSpPr>
            <p:nvPr/>
          </p:nvSpPr>
          <p:spPr bwMode="auto">
            <a:xfrm>
              <a:off x="9540791" y="2290014"/>
              <a:ext cx="1886182" cy="1892123"/>
            </a:xfrm>
            <a:prstGeom prst="ellipse">
              <a:avLst/>
            </a:prstGeom>
            <a:solidFill>
              <a:srgbClr val="B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9597229" y="2346452"/>
              <a:ext cx="1773308" cy="1779249"/>
            </a:xfrm>
            <a:prstGeom prst="ellipse">
              <a:avLst/>
            </a:prstGeom>
            <a:noFill/>
            <a:ln w="3175" cap="flat">
              <a:solidFill>
                <a:srgbClr val="FEFEF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026919" y="3201917"/>
            <a:ext cx="718828" cy="100993"/>
            <a:chOff x="5627069" y="2127825"/>
            <a:chExt cx="900366" cy="126498"/>
          </a:xfrm>
        </p:grpSpPr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1144580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围绕一条主线</a:t>
            </a:r>
          </a:p>
        </p:txBody>
      </p:sp>
      <p:sp>
        <p:nvSpPr>
          <p:cNvPr id="59" name="矩形 58"/>
          <p:cNvSpPr/>
          <p:nvPr/>
        </p:nvSpPr>
        <p:spPr>
          <a:xfrm>
            <a:off x="3317328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加强三项建设</a:t>
            </a:r>
          </a:p>
        </p:txBody>
      </p:sp>
      <p:sp>
        <p:nvSpPr>
          <p:cNvPr id="60" name="矩形 59"/>
          <p:cNvSpPr/>
          <p:nvPr/>
        </p:nvSpPr>
        <p:spPr>
          <a:xfrm>
            <a:off x="5490076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严抓三项工作</a:t>
            </a:r>
          </a:p>
        </p:txBody>
      </p:sp>
      <p:sp>
        <p:nvSpPr>
          <p:cNvPr id="61" name="矩形 60"/>
          <p:cNvSpPr/>
          <p:nvPr/>
        </p:nvSpPr>
        <p:spPr>
          <a:xfrm>
            <a:off x="7687992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提升四个能力</a:t>
            </a:r>
          </a:p>
        </p:txBody>
      </p:sp>
      <p:sp>
        <p:nvSpPr>
          <p:cNvPr id="62" name="矩形 61"/>
          <p:cNvSpPr/>
          <p:nvPr/>
        </p:nvSpPr>
        <p:spPr>
          <a:xfrm>
            <a:off x="9902685" y="2860679"/>
            <a:ext cx="121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确保五个到位</a:t>
            </a:r>
          </a:p>
        </p:txBody>
      </p:sp>
      <p:sp>
        <p:nvSpPr>
          <p:cNvPr id="63" name="矩形 62"/>
          <p:cNvSpPr/>
          <p:nvPr/>
        </p:nvSpPr>
        <p:spPr>
          <a:xfrm>
            <a:off x="1057821" y="1505505"/>
            <a:ext cx="950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+mj-ea"/>
                <a:ea typeface="+mj-ea"/>
              </a:rPr>
              <a:t>严格执行能化公司“</a:t>
            </a:r>
            <a:r>
              <a:rPr lang="zh-CN" altLang="en-US" sz="2000" b="1" dirty="0">
                <a:latin typeface="Lifeline JL" panose="00000400000000000000" pitchFamily="2" charset="0"/>
                <a:ea typeface="+mj-ea"/>
              </a:rPr>
              <a:t>13345</a:t>
            </a:r>
            <a:r>
              <a:rPr lang="zh-CN" altLang="en-US" sz="2000" b="1" dirty="0">
                <a:latin typeface="+mj-ea"/>
                <a:ea typeface="+mj-ea"/>
              </a:rPr>
              <a:t>”总体思路，扎实开展“安全素质提升年”活动 </a:t>
            </a:r>
          </a:p>
        </p:txBody>
      </p:sp>
      <p:sp>
        <p:nvSpPr>
          <p:cNvPr id="64" name="矩形 63"/>
          <p:cNvSpPr/>
          <p:nvPr/>
        </p:nvSpPr>
        <p:spPr>
          <a:xfrm>
            <a:off x="716460" y="4334835"/>
            <a:ext cx="1947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围绕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“安全风险预控”工作主线</a:t>
            </a:r>
          </a:p>
        </p:txBody>
      </p:sp>
      <p:sp>
        <p:nvSpPr>
          <p:cNvPr id="65" name="矩形 64"/>
          <p:cNvSpPr/>
          <p:nvPr/>
        </p:nvSpPr>
        <p:spPr>
          <a:xfrm>
            <a:off x="2701813" y="4334835"/>
            <a:ext cx="243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加强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安全质量标准化建设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应急能力建设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班组安全建设</a:t>
            </a:r>
          </a:p>
        </p:txBody>
      </p:sp>
      <p:sp>
        <p:nvSpPr>
          <p:cNvPr id="66" name="矩形 65"/>
          <p:cNvSpPr/>
          <p:nvPr/>
        </p:nvSpPr>
        <p:spPr>
          <a:xfrm>
            <a:off x="5187790" y="4334835"/>
            <a:ext cx="194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严抓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安全生产评价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隐患排查治理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安全风险评估</a:t>
            </a:r>
          </a:p>
        </p:txBody>
      </p:sp>
      <p:sp>
        <p:nvSpPr>
          <p:cNvPr id="67" name="矩形 66"/>
          <p:cNvSpPr/>
          <p:nvPr/>
        </p:nvSpPr>
        <p:spPr>
          <a:xfrm>
            <a:off x="7326983" y="4334835"/>
            <a:ext cx="1947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提升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安全领导能力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专业指导能力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自主保安能力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应急处置能力</a:t>
            </a:r>
          </a:p>
        </p:txBody>
      </p:sp>
      <p:sp>
        <p:nvSpPr>
          <p:cNvPr id="68" name="矩形 67"/>
          <p:cNvSpPr/>
          <p:nvPr/>
        </p:nvSpPr>
        <p:spPr>
          <a:xfrm>
            <a:off x="9560110" y="4334835"/>
            <a:ext cx="1947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确保</a:t>
            </a:r>
            <a:endParaRPr lang="en-US" altLang="zh-CN" b="1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责任分工到位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工作部署到位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跟进指导到位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督办检查到位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ctr"/>
            <a:r>
              <a:rPr lang="zh-CN" altLang="en-US" dirty="0">
                <a:solidFill>
                  <a:schemeClr val="tx2"/>
                </a:solidFill>
                <a:latin typeface="+mj-ea"/>
                <a:ea typeface="+mj-ea"/>
              </a:rPr>
              <a:t>考核问责到位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2026">
        <p15:prstTrans prst="wind"/>
      </p:transition>
    </mc:Choice>
    <mc:Fallback xmlns="">
      <p:transition spd="slow" advTm="120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7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7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69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69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6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69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7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7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7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70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87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7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87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7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67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17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67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170"/>
                            </p:stCondLst>
                            <p:childTnLst>
                              <p:par>
                                <p:cTn id="1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47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0938" y="1492250"/>
            <a:ext cx="4683125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1798638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7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7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>
            <a:off x="2028826" y="1341438"/>
            <a:ext cx="2981325" cy="638175"/>
          </a:xfrm>
          <a:custGeom>
            <a:avLst/>
            <a:gdLst>
              <a:gd name="T0" fmla="*/ 0 w 3682"/>
              <a:gd name="T1" fmla="*/ 0 h 786"/>
              <a:gd name="T2" fmla="*/ 3682 w 3682"/>
              <a:gd name="T3" fmla="*/ 0 h 786"/>
              <a:gd name="T4" fmla="*/ 3682 w 3682"/>
              <a:gd name="T5" fmla="*/ 637 h 786"/>
              <a:gd name="T6" fmla="*/ 1823 w 3682"/>
              <a:gd name="T7" fmla="*/ 786 h 786"/>
              <a:gd name="T8" fmla="*/ 0 w 3682"/>
              <a:gd name="T9" fmla="*/ 637 h 786"/>
              <a:gd name="T10" fmla="*/ 0 w 3682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2" h="786">
                <a:moveTo>
                  <a:pt x="0" y="0"/>
                </a:moveTo>
                <a:lnTo>
                  <a:pt x="3682" y="0"/>
                </a:lnTo>
                <a:lnTo>
                  <a:pt x="3682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362701" y="1492250"/>
            <a:ext cx="4684713" cy="5026025"/>
          </a:xfrm>
          <a:prstGeom prst="rect">
            <a:avLst/>
          </a:prstGeom>
          <a:solidFill>
            <a:schemeClr val="accent1"/>
          </a:solidFill>
          <a:ln w="6350" cap="flat">
            <a:solidFill>
              <a:srgbClr val="9E9F9F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7010401" y="1341438"/>
            <a:ext cx="3429000" cy="150812"/>
          </a:xfrm>
          <a:custGeom>
            <a:avLst/>
            <a:gdLst>
              <a:gd name="T0" fmla="*/ 285 w 4236"/>
              <a:gd name="T1" fmla="*/ 0 h 186"/>
              <a:gd name="T2" fmla="*/ 3968 w 4236"/>
              <a:gd name="T3" fmla="*/ 0 h 186"/>
              <a:gd name="T4" fmla="*/ 4236 w 4236"/>
              <a:gd name="T5" fmla="*/ 186 h 186"/>
              <a:gd name="T6" fmla="*/ 0 w 4236"/>
              <a:gd name="T7" fmla="*/ 186 h 186"/>
              <a:gd name="T8" fmla="*/ 285 w 4236"/>
              <a:gd name="T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6" h="186">
                <a:moveTo>
                  <a:pt x="285" y="0"/>
                </a:moveTo>
                <a:lnTo>
                  <a:pt x="3968" y="0"/>
                </a:lnTo>
                <a:lnTo>
                  <a:pt x="4236" y="186"/>
                </a:lnTo>
                <a:lnTo>
                  <a:pt x="0" y="186"/>
                </a:lnTo>
                <a:lnTo>
                  <a:pt x="285" y="0"/>
                </a:lnTo>
                <a:close/>
              </a:path>
            </a:pathLst>
          </a:custGeom>
          <a:solidFill>
            <a:srgbClr val="4146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/>
          <p:nvPr/>
        </p:nvSpPr>
        <p:spPr bwMode="auto">
          <a:xfrm>
            <a:off x="7240588" y="1341438"/>
            <a:ext cx="2981325" cy="638175"/>
          </a:xfrm>
          <a:custGeom>
            <a:avLst/>
            <a:gdLst>
              <a:gd name="T0" fmla="*/ 0 w 3683"/>
              <a:gd name="T1" fmla="*/ 0 h 786"/>
              <a:gd name="T2" fmla="*/ 3683 w 3683"/>
              <a:gd name="T3" fmla="*/ 0 h 786"/>
              <a:gd name="T4" fmla="*/ 3683 w 3683"/>
              <a:gd name="T5" fmla="*/ 637 h 786"/>
              <a:gd name="T6" fmla="*/ 1823 w 3683"/>
              <a:gd name="T7" fmla="*/ 786 h 786"/>
              <a:gd name="T8" fmla="*/ 0 w 3683"/>
              <a:gd name="T9" fmla="*/ 637 h 786"/>
              <a:gd name="T10" fmla="*/ 0 w 3683"/>
              <a:gd name="T11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83" h="786">
                <a:moveTo>
                  <a:pt x="0" y="0"/>
                </a:moveTo>
                <a:lnTo>
                  <a:pt x="3683" y="0"/>
                </a:lnTo>
                <a:lnTo>
                  <a:pt x="3683" y="637"/>
                </a:lnTo>
                <a:lnTo>
                  <a:pt x="1823" y="786"/>
                </a:lnTo>
                <a:lnTo>
                  <a:pt x="0" y="637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2986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lvl1pPr>
              <a:defRPr sz="2800" b="1">
                <a:solidFill>
                  <a:schemeClr val="accent1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</a:rPr>
              <a:t>1.3</a:t>
            </a:r>
            <a:r>
              <a:rPr lang="zh-CN" altLang="en-US" dirty="0">
                <a:solidFill>
                  <a:schemeClr val="tx2"/>
                </a:solidFill>
              </a:rPr>
              <a:t>  安全目标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779799" y="2204864"/>
            <a:ext cx="3890204" cy="3731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⑴安全评价整改落实；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⑵事故隐患按期排查有效治理；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⑶重大灾害超前评估防治达标；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⑷职业病危害有效防治防护；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⑸四级风险评估全面规范推行；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⑹安全质量标准化现场动态达标；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⑺安全培训严教实学真会；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⑻应急处置快捷正确高效。 </a:t>
            </a:r>
          </a:p>
        </p:txBody>
      </p:sp>
      <p:sp>
        <p:nvSpPr>
          <p:cNvPr id="12" name="矩形 11"/>
          <p:cNvSpPr/>
          <p:nvPr/>
        </p:nvSpPr>
        <p:spPr>
          <a:xfrm>
            <a:off x="2572310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事故控制目标</a:t>
            </a:r>
          </a:p>
        </p:txBody>
      </p:sp>
      <p:sp>
        <p:nvSpPr>
          <p:cNvPr id="17" name="矩形 16"/>
          <p:cNvSpPr/>
          <p:nvPr/>
        </p:nvSpPr>
        <p:spPr>
          <a:xfrm>
            <a:off x="7865763" y="1460470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重点工作目标</a:t>
            </a:r>
          </a:p>
        </p:txBody>
      </p:sp>
      <p:sp>
        <p:nvSpPr>
          <p:cNvPr id="13" name="矩形 12"/>
          <p:cNvSpPr/>
          <p:nvPr/>
        </p:nvSpPr>
        <p:spPr>
          <a:xfrm>
            <a:off x="1561877" y="2647997"/>
            <a:ext cx="40324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杜绝重伤及以上安全责任事故和重大非伤亡事故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班组安全零事故</a:t>
            </a:r>
            <a:endParaRPr lang="en-US" altLang="zh-CN" sz="20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>
                <a:solidFill>
                  <a:schemeClr val="tx2"/>
                </a:solidFill>
                <a:latin typeface="+mj-ea"/>
                <a:ea typeface="+mj-ea"/>
              </a:rPr>
              <a:t>岗位安全零伤害。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240">
        <p15:prstTrans prst="wind"/>
      </p:transition>
    </mc:Choice>
    <mc:Fallback xmlns="">
      <p:transition spd="slow" advTm="6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1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19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19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19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7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7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7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7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1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1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619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4" grpId="0"/>
      <p:bldP spid="2" grpId="0"/>
      <p:bldP spid="12" grpId="0"/>
      <p:bldP spid="1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9"/>
          <p:cNvSpPr/>
          <p:nvPr/>
        </p:nvSpPr>
        <p:spPr bwMode="auto">
          <a:xfrm>
            <a:off x="0" y="1388517"/>
            <a:ext cx="3403600" cy="3941762"/>
          </a:xfrm>
          <a:custGeom>
            <a:avLst/>
            <a:gdLst>
              <a:gd name="T0" fmla="*/ 0 w 4464"/>
              <a:gd name="T1" fmla="*/ 0 h 5141"/>
              <a:gd name="T2" fmla="*/ 3837 w 4464"/>
              <a:gd name="T3" fmla="*/ 0 h 5141"/>
              <a:gd name="T4" fmla="*/ 4464 w 4464"/>
              <a:gd name="T5" fmla="*/ 2570 h 5141"/>
              <a:gd name="T6" fmla="*/ 3837 w 4464"/>
              <a:gd name="T7" fmla="*/ 5141 h 5141"/>
              <a:gd name="T8" fmla="*/ 0 w 4464"/>
              <a:gd name="T9" fmla="*/ 5141 h 5141"/>
              <a:gd name="T10" fmla="*/ 0 w 4464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5141">
                <a:moveTo>
                  <a:pt x="0" y="0"/>
                </a:moveTo>
                <a:lnTo>
                  <a:pt x="3837" y="0"/>
                </a:lnTo>
                <a:lnTo>
                  <a:pt x="4464" y="2570"/>
                </a:lnTo>
                <a:lnTo>
                  <a:pt x="3837" y="5141"/>
                </a:lnTo>
                <a:lnTo>
                  <a:pt x="0" y="5141"/>
                </a:lnTo>
                <a:lnTo>
                  <a:pt x="0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0"/>
          <p:cNvSpPr/>
          <p:nvPr/>
        </p:nvSpPr>
        <p:spPr bwMode="auto">
          <a:xfrm>
            <a:off x="3051175" y="1388517"/>
            <a:ext cx="9145588" cy="3941762"/>
          </a:xfrm>
          <a:custGeom>
            <a:avLst/>
            <a:gdLst>
              <a:gd name="T0" fmla="*/ 0 w 11997"/>
              <a:gd name="T1" fmla="*/ 0 h 5141"/>
              <a:gd name="T2" fmla="*/ 11997 w 11997"/>
              <a:gd name="T3" fmla="*/ 0 h 5141"/>
              <a:gd name="T4" fmla="*/ 11997 w 11997"/>
              <a:gd name="T5" fmla="*/ 5141 h 5141"/>
              <a:gd name="T6" fmla="*/ 0 w 11997"/>
              <a:gd name="T7" fmla="*/ 5141 h 5141"/>
              <a:gd name="T8" fmla="*/ 627 w 11997"/>
              <a:gd name="T9" fmla="*/ 2570 h 5141"/>
              <a:gd name="T10" fmla="*/ 0 w 11997"/>
              <a:gd name="T11" fmla="*/ 0 h 5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997" h="5141">
                <a:moveTo>
                  <a:pt x="0" y="0"/>
                </a:moveTo>
                <a:lnTo>
                  <a:pt x="11997" y="0"/>
                </a:lnTo>
                <a:lnTo>
                  <a:pt x="11997" y="5141"/>
                </a:lnTo>
                <a:lnTo>
                  <a:pt x="0" y="5141"/>
                </a:lnTo>
                <a:lnTo>
                  <a:pt x="627" y="2570"/>
                </a:lnTo>
                <a:lnTo>
                  <a:pt x="0" y="0"/>
                </a:lnTo>
                <a:close/>
              </a:path>
            </a:pathLst>
          </a:custGeom>
          <a:solidFill>
            <a:srgbClr val="433E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819150" y="2555664"/>
            <a:ext cx="1866900" cy="1656184"/>
            <a:chOff x="819150" y="2555664"/>
            <a:chExt cx="1866900" cy="1656184"/>
          </a:xfrm>
        </p:grpSpPr>
        <p:sp>
          <p:nvSpPr>
            <p:cNvPr id="25" name="矩形: 圆角 24"/>
            <p:cNvSpPr/>
            <p:nvPr/>
          </p:nvSpPr>
          <p:spPr bwMode="auto">
            <a:xfrm>
              <a:off x="819150" y="2555664"/>
              <a:ext cx="1866900" cy="1656184"/>
            </a:xfrm>
            <a:prstGeom prst="roundRect">
              <a:avLst>
                <a:gd name="adj" fmla="val 9108"/>
              </a:avLst>
            </a:prstGeom>
            <a:noFill/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1839119" y="2832100"/>
              <a:ext cx="635000" cy="1101725"/>
            </a:xfrm>
            <a:custGeom>
              <a:avLst/>
              <a:gdLst>
                <a:gd name="T0" fmla="*/ 0 w 403"/>
                <a:gd name="T1" fmla="*/ 395 h 678"/>
                <a:gd name="T2" fmla="*/ 70 w 403"/>
                <a:gd name="T3" fmla="*/ 325 h 678"/>
                <a:gd name="T4" fmla="*/ 285 w 403"/>
                <a:gd name="T5" fmla="*/ 325 h 678"/>
                <a:gd name="T6" fmla="*/ 325 w 403"/>
                <a:gd name="T7" fmla="*/ 318 h 678"/>
                <a:gd name="T8" fmla="*/ 333 w 403"/>
                <a:gd name="T9" fmla="*/ 281 h 678"/>
                <a:gd name="T10" fmla="*/ 333 w 403"/>
                <a:gd name="T11" fmla="*/ 110 h 678"/>
                <a:gd name="T12" fmla="*/ 291 w 403"/>
                <a:gd name="T13" fmla="*/ 68 h 678"/>
                <a:gd name="T14" fmla="*/ 0 w 403"/>
                <a:gd name="T15" fmla="*/ 68 h 678"/>
                <a:gd name="T16" fmla="*/ 0 w 403"/>
                <a:gd name="T17" fmla="*/ 0 h 678"/>
                <a:gd name="T18" fmla="*/ 334 w 403"/>
                <a:gd name="T19" fmla="*/ 0 h 678"/>
                <a:gd name="T20" fmla="*/ 403 w 403"/>
                <a:gd name="T21" fmla="*/ 56 h 678"/>
                <a:gd name="T22" fmla="*/ 403 w 403"/>
                <a:gd name="T23" fmla="*/ 335 h 678"/>
                <a:gd name="T24" fmla="*/ 341 w 403"/>
                <a:gd name="T25" fmla="*/ 396 h 678"/>
                <a:gd name="T26" fmla="*/ 65 w 403"/>
                <a:gd name="T27" fmla="*/ 396 h 678"/>
                <a:gd name="T28" fmla="*/ 65 w 403"/>
                <a:gd name="T29" fmla="*/ 614 h 678"/>
                <a:gd name="T30" fmla="*/ 403 w 403"/>
                <a:gd name="T31" fmla="*/ 614 h 678"/>
                <a:gd name="T32" fmla="*/ 403 w 403"/>
                <a:gd name="T33" fmla="*/ 678 h 678"/>
                <a:gd name="T34" fmla="*/ 0 w 403"/>
                <a:gd name="T35" fmla="*/ 678 h 678"/>
                <a:gd name="T36" fmla="*/ 0 w 403"/>
                <a:gd name="T37" fmla="*/ 395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3" h="678">
                  <a:moveTo>
                    <a:pt x="0" y="395"/>
                  </a:moveTo>
                  <a:cubicBezTo>
                    <a:pt x="0" y="348"/>
                    <a:pt x="23" y="325"/>
                    <a:pt x="70" y="325"/>
                  </a:cubicBezTo>
                  <a:lnTo>
                    <a:pt x="285" y="325"/>
                  </a:lnTo>
                  <a:cubicBezTo>
                    <a:pt x="304" y="327"/>
                    <a:pt x="317" y="325"/>
                    <a:pt x="325" y="318"/>
                  </a:cubicBezTo>
                  <a:cubicBezTo>
                    <a:pt x="332" y="310"/>
                    <a:pt x="335" y="298"/>
                    <a:pt x="333" y="281"/>
                  </a:cubicBezTo>
                  <a:lnTo>
                    <a:pt x="333" y="110"/>
                  </a:lnTo>
                  <a:cubicBezTo>
                    <a:pt x="333" y="78"/>
                    <a:pt x="319" y="64"/>
                    <a:pt x="291" y="68"/>
                  </a:cubicBezTo>
                  <a:lnTo>
                    <a:pt x="0" y="68"/>
                  </a:lnTo>
                  <a:lnTo>
                    <a:pt x="0" y="0"/>
                  </a:lnTo>
                  <a:lnTo>
                    <a:pt x="334" y="0"/>
                  </a:lnTo>
                  <a:cubicBezTo>
                    <a:pt x="380" y="0"/>
                    <a:pt x="403" y="19"/>
                    <a:pt x="403" y="56"/>
                  </a:cubicBezTo>
                  <a:lnTo>
                    <a:pt x="403" y="335"/>
                  </a:lnTo>
                  <a:cubicBezTo>
                    <a:pt x="395" y="370"/>
                    <a:pt x="375" y="391"/>
                    <a:pt x="341" y="396"/>
                  </a:cubicBezTo>
                  <a:lnTo>
                    <a:pt x="65" y="396"/>
                  </a:lnTo>
                  <a:lnTo>
                    <a:pt x="65" y="614"/>
                  </a:lnTo>
                  <a:lnTo>
                    <a:pt x="403" y="614"/>
                  </a:lnTo>
                  <a:lnTo>
                    <a:pt x="403" y="678"/>
                  </a:lnTo>
                  <a:lnTo>
                    <a:pt x="0" y="678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050132" y="2833687"/>
              <a:ext cx="633412" cy="1100138"/>
            </a:xfrm>
            <a:custGeom>
              <a:avLst/>
              <a:gdLst>
                <a:gd name="T0" fmla="*/ 0 w 403"/>
                <a:gd name="T1" fmla="*/ 75 h 677"/>
                <a:gd name="T2" fmla="*/ 0 w 403"/>
                <a:gd name="T3" fmla="*/ 594 h 677"/>
                <a:gd name="T4" fmla="*/ 73 w 403"/>
                <a:gd name="T5" fmla="*/ 677 h 677"/>
                <a:gd name="T6" fmla="*/ 335 w 403"/>
                <a:gd name="T7" fmla="*/ 677 h 677"/>
                <a:gd name="T8" fmla="*/ 403 w 403"/>
                <a:gd name="T9" fmla="*/ 606 h 677"/>
                <a:gd name="T10" fmla="*/ 403 w 403"/>
                <a:gd name="T11" fmla="*/ 73 h 677"/>
                <a:gd name="T12" fmla="*/ 332 w 403"/>
                <a:gd name="T13" fmla="*/ 0 h 677"/>
                <a:gd name="T14" fmla="*/ 66 w 403"/>
                <a:gd name="T15" fmla="*/ 0 h 677"/>
                <a:gd name="T16" fmla="*/ 0 w 403"/>
                <a:gd name="T17" fmla="*/ 75 h 677"/>
                <a:gd name="T18" fmla="*/ 296 w 403"/>
                <a:gd name="T19" fmla="*/ 610 h 677"/>
                <a:gd name="T20" fmla="*/ 107 w 403"/>
                <a:gd name="T21" fmla="*/ 610 h 677"/>
                <a:gd name="T22" fmla="*/ 64 w 403"/>
                <a:gd name="T23" fmla="*/ 567 h 677"/>
                <a:gd name="T24" fmla="*/ 64 w 403"/>
                <a:gd name="T25" fmla="*/ 110 h 677"/>
                <a:gd name="T26" fmla="*/ 105 w 403"/>
                <a:gd name="T27" fmla="*/ 64 h 677"/>
                <a:gd name="T28" fmla="*/ 296 w 403"/>
                <a:gd name="T29" fmla="*/ 64 h 677"/>
                <a:gd name="T30" fmla="*/ 334 w 403"/>
                <a:gd name="T31" fmla="*/ 113 h 677"/>
                <a:gd name="T32" fmla="*/ 334 w 403"/>
                <a:gd name="T33" fmla="*/ 566 h 677"/>
                <a:gd name="T34" fmla="*/ 296 w 403"/>
                <a:gd name="T35" fmla="*/ 61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677">
                  <a:moveTo>
                    <a:pt x="0" y="75"/>
                  </a:moveTo>
                  <a:lnTo>
                    <a:pt x="0" y="594"/>
                  </a:lnTo>
                  <a:cubicBezTo>
                    <a:pt x="0" y="650"/>
                    <a:pt x="24" y="677"/>
                    <a:pt x="73" y="677"/>
                  </a:cubicBezTo>
                  <a:lnTo>
                    <a:pt x="335" y="677"/>
                  </a:lnTo>
                  <a:cubicBezTo>
                    <a:pt x="380" y="677"/>
                    <a:pt x="403" y="654"/>
                    <a:pt x="403" y="606"/>
                  </a:cubicBezTo>
                  <a:lnTo>
                    <a:pt x="403" y="73"/>
                  </a:lnTo>
                  <a:cubicBezTo>
                    <a:pt x="397" y="30"/>
                    <a:pt x="374" y="6"/>
                    <a:pt x="332" y="0"/>
                  </a:cubicBezTo>
                  <a:lnTo>
                    <a:pt x="66" y="0"/>
                  </a:lnTo>
                  <a:cubicBezTo>
                    <a:pt x="22" y="0"/>
                    <a:pt x="0" y="25"/>
                    <a:pt x="0" y="75"/>
                  </a:cubicBezTo>
                  <a:close/>
                  <a:moveTo>
                    <a:pt x="296" y="610"/>
                  </a:moveTo>
                  <a:lnTo>
                    <a:pt x="107" y="610"/>
                  </a:lnTo>
                  <a:cubicBezTo>
                    <a:pt x="78" y="610"/>
                    <a:pt x="64" y="596"/>
                    <a:pt x="64" y="567"/>
                  </a:cubicBezTo>
                  <a:lnTo>
                    <a:pt x="64" y="110"/>
                  </a:lnTo>
                  <a:cubicBezTo>
                    <a:pt x="64" y="80"/>
                    <a:pt x="78" y="64"/>
                    <a:pt x="105" y="64"/>
                  </a:cubicBezTo>
                  <a:lnTo>
                    <a:pt x="296" y="64"/>
                  </a:lnTo>
                  <a:cubicBezTo>
                    <a:pt x="321" y="64"/>
                    <a:pt x="334" y="81"/>
                    <a:pt x="334" y="113"/>
                  </a:cubicBezTo>
                  <a:lnTo>
                    <a:pt x="334" y="566"/>
                  </a:lnTo>
                  <a:cubicBezTo>
                    <a:pt x="334" y="595"/>
                    <a:pt x="321" y="610"/>
                    <a:pt x="296" y="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矩形 14"/>
          <p:cNvSpPr/>
          <p:nvPr/>
        </p:nvSpPr>
        <p:spPr>
          <a:xfrm>
            <a:off x="3933193" y="1732222"/>
            <a:ext cx="6917008" cy="221599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安全责任</a:t>
            </a:r>
            <a:r>
              <a:rPr lang="zh-CN" altLang="en-US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zh-CN" sz="7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风险预控</a:t>
            </a:r>
            <a:endParaRPr lang="en-US" altLang="zh-CN" sz="7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65"/>
          <p:cNvSpPr txBox="1"/>
          <p:nvPr/>
        </p:nvSpPr>
        <p:spPr>
          <a:xfrm>
            <a:off x="4203178" y="3988967"/>
            <a:ext cx="2514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增强安全责任担当</a:t>
            </a:r>
          </a:p>
        </p:txBody>
      </p:sp>
      <p:sp>
        <p:nvSpPr>
          <p:cNvPr id="30" name="TextBox 66"/>
          <p:cNvSpPr txBox="1"/>
          <p:nvPr/>
        </p:nvSpPr>
        <p:spPr>
          <a:xfrm>
            <a:off x="7309066" y="3988967"/>
            <a:ext cx="324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强化层级化、专业化安全管控</a:t>
            </a:r>
          </a:p>
        </p:txBody>
      </p:sp>
      <p:sp>
        <p:nvSpPr>
          <p:cNvPr id="31" name="TextBox 70"/>
          <p:cNvSpPr txBox="1"/>
          <p:nvPr/>
        </p:nvSpPr>
        <p:spPr>
          <a:xfrm>
            <a:off x="4201481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落实安全领导责任</a:t>
            </a:r>
          </a:p>
        </p:txBody>
      </p:sp>
      <p:sp>
        <p:nvSpPr>
          <p:cNvPr id="32" name="Freeform 19"/>
          <p:cNvSpPr>
            <a:spLocks noEditPoints="1"/>
          </p:cNvSpPr>
          <p:nvPr/>
        </p:nvSpPr>
        <p:spPr bwMode="auto">
          <a:xfrm>
            <a:off x="3933193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392109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7011975" y="4024100"/>
            <a:ext cx="266700" cy="268288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8 h 234"/>
              <a:gd name="T20" fmla="*/ 135 w 234"/>
              <a:gd name="T21" fmla="*/ 98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8 h 234"/>
              <a:gd name="T28" fmla="*/ 35 w 234"/>
              <a:gd name="T29" fmla="*/ 98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5" name="TextBox 70"/>
          <p:cNvSpPr txBox="1"/>
          <p:nvPr/>
        </p:nvSpPr>
        <p:spPr>
          <a:xfrm>
            <a:off x="7283283" y="4381982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加强安全诚信建设</a:t>
            </a: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7014995" y="4417115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39" name="TextBox 70"/>
          <p:cNvSpPr txBox="1"/>
          <p:nvPr/>
        </p:nvSpPr>
        <p:spPr>
          <a:xfrm>
            <a:off x="4201481" y="4764754"/>
            <a:ext cx="230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accent1"/>
                </a:solidFill>
                <a:latin typeface="+mj-ea"/>
                <a:ea typeface="+mn-ea"/>
              </a:defRPr>
            </a:lvl1pPr>
          </a:lstStyle>
          <a:p>
            <a:r>
              <a:rPr lang="zh-CN" altLang="en-US" dirty="0"/>
              <a:t>强化安全风险预控</a:t>
            </a:r>
          </a:p>
        </p:txBody>
      </p:sp>
      <p:sp>
        <p:nvSpPr>
          <p:cNvPr id="40" name="Freeform 19"/>
          <p:cNvSpPr>
            <a:spLocks noEditPoints="1"/>
          </p:cNvSpPr>
          <p:nvPr/>
        </p:nvSpPr>
        <p:spPr bwMode="auto">
          <a:xfrm>
            <a:off x="3933193" y="4799887"/>
            <a:ext cx="268288" cy="268288"/>
          </a:xfrm>
          <a:custGeom>
            <a:avLst/>
            <a:gdLst>
              <a:gd name="T0" fmla="*/ 117 w 235"/>
              <a:gd name="T1" fmla="*/ 0 h 234"/>
              <a:gd name="T2" fmla="*/ 235 w 235"/>
              <a:gd name="T3" fmla="*/ 117 h 234"/>
              <a:gd name="T4" fmla="*/ 117 w 235"/>
              <a:gd name="T5" fmla="*/ 234 h 234"/>
              <a:gd name="T6" fmla="*/ 0 w 235"/>
              <a:gd name="T7" fmla="*/ 117 h 234"/>
              <a:gd name="T8" fmla="*/ 117 w 235"/>
              <a:gd name="T9" fmla="*/ 0 h 234"/>
              <a:gd name="T10" fmla="*/ 99 w 235"/>
              <a:gd name="T11" fmla="*/ 199 h 234"/>
              <a:gd name="T12" fmla="*/ 135 w 235"/>
              <a:gd name="T13" fmla="*/ 199 h 234"/>
              <a:gd name="T14" fmla="*/ 135 w 235"/>
              <a:gd name="T15" fmla="*/ 136 h 234"/>
              <a:gd name="T16" fmla="*/ 199 w 235"/>
              <a:gd name="T17" fmla="*/ 136 h 234"/>
              <a:gd name="T18" fmla="*/ 199 w 235"/>
              <a:gd name="T19" fmla="*/ 98 h 234"/>
              <a:gd name="T20" fmla="*/ 135 w 235"/>
              <a:gd name="T21" fmla="*/ 98 h 234"/>
              <a:gd name="T22" fmla="*/ 135 w 235"/>
              <a:gd name="T23" fmla="*/ 35 h 234"/>
              <a:gd name="T24" fmla="*/ 99 w 235"/>
              <a:gd name="T25" fmla="*/ 35 h 234"/>
              <a:gd name="T26" fmla="*/ 99 w 235"/>
              <a:gd name="T27" fmla="*/ 98 h 234"/>
              <a:gd name="T28" fmla="*/ 35 w 235"/>
              <a:gd name="T29" fmla="*/ 98 h 234"/>
              <a:gd name="T30" fmla="*/ 35 w 235"/>
              <a:gd name="T31" fmla="*/ 136 h 234"/>
              <a:gd name="T32" fmla="*/ 99 w 235"/>
              <a:gd name="T33" fmla="*/ 136 h 234"/>
              <a:gd name="T34" fmla="*/ 99 w 235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5" h="234">
                <a:moveTo>
                  <a:pt x="117" y="0"/>
                </a:moveTo>
                <a:cubicBezTo>
                  <a:pt x="182" y="0"/>
                  <a:pt x="235" y="52"/>
                  <a:pt x="235" y="117"/>
                </a:cubicBezTo>
                <a:cubicBezTo>
                  <a:pt x="235" y="182"/>
                  <a:pt x="182" y="234"/>
                  <a:pt x="117" y="234"/>
                </a:cubicBezTo>
                <a:cubicBezTo>
                  <a:pt x="53" y="234"/>
                  <a:pt x="0" y="182"/>
                  <a:pt x="0" y="117"/>
                </a:cubicBezTo>
                <a:cubicBezTo>
                  <a:pt x="0" y="52"/>
                  <a:pt x="53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8"/>
                </a:lnTo>
                <a:lnTo>
                  <a:pt x="135" y="98"/>
                </a:lnTo>
                <a:lnTo>
                  <a:pt x="135" y="35"/>
                </a:lnTo>
                <a:lnTo>
                  <a:pt x="99" y="35"/>
                </a:lnTo>
                <a:lnTo>
                  <a:pt x="99" y="98"/>
                </a:lnTo>
                <a:lnTo>
                  <a:pt x="35" y="98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Tm="4965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2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2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5" grpId="0"/>
          <p:bldP spid="29" grpId="0"/>
          <p:bldP spid="30" grpId="0"/>
          <p:bldP spid="31" grpId="0"/>
          <p:bldP spid="32" grpId="0" animBg="1"/>
          <p:bldP spid="33" grpId="0" animBg="1"/>
          <p:bldP spid="34" grpId="0" animBg="1"/>
          <p:bldP spid="35" grpId="0"/>
          <p:bldP spid="37" grpId="0" animBg="1"/>
          <p:bldP spid="3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2" dur="2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3" dur="2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4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5" dur="4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12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620"/>
                                </p:stCondLst>
                                <p:childTnLst>
                                  <p:par>
                                    <p:cTn id="4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4" grpId="0" animBg="1"/>
          <p:bldP spid="15" grpId="0"/>
          <p:bldP spid="29" grpId="0"/>
          <p:bldP spid="30" grpId="0"/>
          <p:bldP spid="31" grpId="0"/>
          <p:bldP spid="32" grpId="0" animBg="1"/>
          <p:bldP spid="33" grpId="0" animBg="1"/>
          <p:bldP spid="34" grpId="0" animBg="1"/>
          <p:bldP spid="35" grpId="0"/>
          <p:bldP spid="37" grpId="0" animBg="1"/>
          <p:bldP spid="39" grpId="0"/>
          <p:bldP spid="4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85" y="980728"/>
            <a:ext cx="6442942" cy="53000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697781" y="1484784"/>
            <a:ext cx="5760640" cy="453650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075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2.1  </a:t>
            </a:r>
            <a:r>
              <a:rPr lang="zh-CN" altLang="en-US" dirty="0"/>
              <a:t>增强安全责任担当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985813" y="232224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保持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没有安全就没有一切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的高度警醒，要增强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“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敬畏生命、敬畏安全、敬畏职责</a:t>
            </a:r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”</a:t>
            </a: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的高度自觉，始终以等不起的责任感、慢不得的危机感和坐不住的紧迫感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85813" y="1917273"/>
            <a:ext cx="3518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保持高度警醒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，增强</a:t>
            </a:r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高度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自觉</a:t>
            </a:r>
          </a:p>
        </p:txBody>
      </p:sp>
      <p:sp>
        <p:nvSpPr>
          <p:cNvPr id="13" name="矩形 12"/>
          <p:cNvSpPr/>
          <p:nvPr/>
        </p:nvSpPr>
        <p:spPr>
          <a:xfrm>
            <a:off x="985813" y="4189157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把安全工作放在心上、抓在手上、落实在行动上，贯穿于生产经营的全过程</a:t>
            </a:r>
            <a:r>
              <a:rPr lang="zh-CN" altLang="en-US" sz="1600" dirty="0">
                <a:solidFill>
                  <a:schemeClr val="accent1"/>
                </a:solidFill>
                <a:latin typeface="+mj-ea"/>
                <a:ea typeface="+mj-ea"/>
              </a:rPr>
              <a:t>。</a:t>
            </a:r>
            <a:endParaRPr lang="en-US" altLang="zh-CN" sz="16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CN" altLang="zh-CN" sz="1600" dirty="0">
                <a:solidFill>
                  <a:schemeClr val="accent1"/>
                </a:solidFill>
                <a:latin typeface="+mj-ea"/>
                <a:ea typeface="+mj-ea"/>
              </a:rPr>
              <a:t>始终坚持目标引领、问题导向、扭住关键，精准发力，狠抓落实，努力实现系统零缺陷、管理零漏洞、现场零隐患、工作零失误，确保安全零事故。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5813" y="3707957"/>
            <a:ext cx="3775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抓实</a:t>
            </a:r>
            <a:r>
              <a:rPr lang="zh-CN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安全工作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，确保安全零事故</a:t>
            </a:r>
          </a:p>
        </p:txBody>
      </p:sp>
    </p:spTree>
  </p:cSld>
  <p:clrMapOvr>
    <a:masterClrMapping/>
  </p:clrMapOvr>
  <p:transition spd="slow" advTm="52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8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8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8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8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8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3" grpId="0"/>
      <p:bldP spid="5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 bwMode="auto">
          <a:xfrm>
            <a:off x="7529276" y="1555448"/>
            <a:ext cx="4032448" cy="468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7166" y="211929"/>
            <a:ext cx="5579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tx2"/>
                </a:solidFill>
                <a:latin typeface="+mn-ea"/>
                <a:ea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2.2  </a:t>
            </a:r>
            <a:r>
              <a:rPr lang="zh-CN" altLang="en-US" dirty="0"/>
              <a:t>强化层级化、专业化安全管控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907" y="211929"/>
            <a:ext cx="432047" cy="504056"/>
            <a:chOff x="2907" y="211929"/>
            <a:chExt cx="432047" cy="504056"/>
          </a:xfrm>
        </p:grpSpPr>
        <p:sp>
          <p:nvSpPr>
            <p:cNvPr id="26" name="矩形 25"/>
            <p:cNvSpPr/>
            <p:nvPr/>
          </p:nvSpPr>
          <p:spPr bwMode="auto">
            <a:xfrm>
              <a:off x="2907" y="211929"/>
              <a:ext cx="72008" cy="50405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87127" y="211929"/>
              <a:ext cx="347827" cy="50405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98619" y="1758592"/>
            <a:ext cx="36937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能化公司专业管控、公司主体落实的原则，强化层级化、专业化安全管控。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重点抓好上级公司政策措施细化落实、专业标准制度制定、专业技术审查把关、重大灾害及重点隐患治理监控；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各责任单位重点抓好制度措施贯彻落实、隐患排查治理、现场风险评估。</a:t>
            </a: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endParaRPr lang="en-US" altLang="zh-CN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285750" indent="-285750" algn="just">
              <a:buFont typeface="Wingdings" panose="05000000000000000000" pitchFamily="2" charset="2"/>
              <a:buChar char="l"/>
            </a:pPr>
            <a:r>
              <a:rPr lang="zh-CN" altLang="zh-CN" dirty="0">
                <a:solidFill>
                  <a:schemeClr val="tx2"/>
                </a:solidFill>
                <a:latin typeface="+mj-ea"/>
                <a:ea typeface="+mj-ea"/>
              </a:rPr>
              <a:t>承包单位必须规范签订安全管理协议，严格落实安全监管责任。 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817074" y="2045178"/>
            <a:ext cx="3096602" cy="3080382"/>
          </a:xfrm>
          <a:custGeom>
            <a:avLst/>
            <a:gdLst>
              <a:gd name="T0" fmla="*/ 2474 w 4948"/>
              <a:gd name="T1" fmla="*/ 4348 h 4921"/>
              <a:gd name="T2" fmla="*/ 2474 w 4948"/>
              <a:gd name="T3" fmla="*/ 573 h 4921"/>
              <a:gd name="T4" fmla="*/ 2675 w 4948"/>
              <a:gd name="T5" fmla="*/ 0 h 4921"/>
              <a:gd name="T6" fmla="*/ 2178 w 4948"/>
              <a:gd name="T7" fmla="*/ 391 h 4921"/>
              <a:gd name="T8" fmla="*/ 1696 w 4948"/>
              <a:gd name="T9" fmla="*/ 116 h 4921"/>
              <a:gd name="T10" fmla="*/ 1393 w 4948"/>
              <a:gd name="T11" fmla="*/ 677 h 4921"/>
              <a:gd name="T12" fmla="*/ 867 w 4948"/>
              <a:gd name="T13" fmla="*/ 579 h 4921"/>
              <a:gd name="T14" fmla="*/ 801 w 4948"/>
              <a:gd name="T15" fmla="*/ 1218 h 4921"/>
              <a:gd name="T16" fmla="*/ 245 w 4948"/>
              <a:gd name="T17" fmla="*/ 1374 h 4921"/>
              <a:gd name="T18" fmla="*/ 444 w 4948"/>
              <a:gd name="T19" fmla="*/ 1988 h 4921"/>
              <a:gd name="T20" fmla="*/ 0 w 4948"/>
              <a:gd name="T21" fmla="*/ 2260 h 4921"/>
              <a:gd name="T22" fmla="*/ 412 w 4948"/>
              <a:gd name="T23" fmla="*/ 2760 h 4921"/>
              <a:gd name="T24" fmla="*/ 109 w 4948"/>
              <a:gd name="T25" fmla="*/ 3210 h 4921"/>
              <a:gd name="T26" fmla="*/ 678 w 4948"/>
              <a:gd name="T27" fmla="*/ 3517 h 4921"/>
              <a:gd name="T28" fmla="*/ 582 w 4948"/>
              <a:gd name="T29" fmla="*/ 4059 h 4921"/>
              <a:gd name="T30" fmla="*/ 1221 w 4948"/>
              <a:gd name="T31" fmla="*/ 4127 h 4921"/>
              <a:gd name="T32" fmla="*/ 1322 w 4948"/>
              <a:gd name="T33" fmla="*/ 4647 h 4921"/>
              <a:gd name="T34" fmla="*/ 1934 w 4948"/>
              <a:gd name="T35" fmla="*/ 4479 h 4921"/>
              <a:gd name="T36" fmla="*/ 2273 w 4948"/>
              <a:gd name="T37" fmla="*/ 4921 h 4921"/>
              <a:gd name="T38" fmla="*/ 2768 w 4948"/>
              <a:gd name="T39" fmla="*/ 4536 h 4921"/>
              <a:gd name="T40" fmla="*/ 3252 w 4948"/>
              <a:gd name="T41" fmla="*/ 4805 h 4921"/>
              <a:gd name="T42" fmla="*/ 3558 w 4948"/>
              <a:gd name="T43" fmla="*/ 4267 h 4921"/>
              <a:gd name="T44" fmla="*/ 4081 w 4948"/>
              <a:gd name="T45" fmla="*/ 4342 h 4921"/>
              <a:gd name="T46" fmla="*/ 4165 w 4948"/>
              <a:gd name="T47" fmla="*/ 3735 h 4921"/>
              <a:gd name="T48" fmla="*/ 4703 w 4948"/>
              <a:gd name="T49" fmla="*/ 3547 h 4921"/>
              <a:gd name="T50" fmla="*/ 4540 w 4948"/>
              <a:gd name="T51" fmla="*/ 2959 h 4921"/>
              <a:gd name="T52" fmla="*/ 4948 w 4948"/>
              <a:gd name="T53" fmla="*/ 2661 h 4921"/>
              <a:gd name="T54" fmla="*/ 4580 w 4948"/>
              <a:gd name="T55" fmla="*/ 2173 h 4921"/>
              <a:gd name="T56" fmla="*/ 4839 w 4948"/>
              <a:gd name="T57" fmla="*/ 1711 h 4921"/>
              <a:gd name="T58" fmla="*/ 4310 w 4948"/>
              <a:gd name="T59" fmla="*/ 1399 h 4921"/>
              <a:gd name="T60" fmla="*/ 4366 w 4948"/>
              <a:gd name="T61" fmla="*/ 862 h 4921"/>
              <a:gd name="T62" fmla="*/ 3752 w 4948"/>
              <a:gd name="T63" fmla="*/ 781 h 4921"/>
              <a:gd name="T64" fmla="*/ 3626 w 4948"/>
              <a:gd name="T65" fmla="*/ 274 h 4921"/>
              <a:gd name="T66" fmla="*/ 3022 w 4948"/>
              <a:gd name="T67" fmla="*/ 433 h 4921"/>
              <a:gd name="T68" fmla="*/ 2675 w 4948"/>
              <a:gd name="T69" fmla="*/ 0 h 4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8" h="4921">
                <a:moveTo>
                  <a:pt x="4362" y="2461"/>
                </a:moveTo>
                <a:cubicBezTo>
                  <a:pt x="4362" y="3503"/>
                  <a:pt x="3517" y="4348"/>
                  <a:pt x="2474" y="4348"/>
                </a:cubicBezTo>
                <a:cubicBezTo>
                  <a:pt x="1431" y="4348"/>
                  <a:pt x="586" y="3503"/>
                  <a:pt x="586" y="2461"/>
                </a:cubicBezTo>
                <a:cubicBezTo>
                  <a:pt x="586" y="1418"/>
                  <a:pt x="1431" y="573"/>
                  <a:pt x="2474" y="573"/>
                </a:cubicBezTo>
                <a:cubicBezTo>
                  <a:pt x="3517" y="573"/>
                  <a:pt x="4362" y="1418"/>
                  <a:pt x="4362" y="2461"/>
                </a:cubicBezTo>
                <a:close/>
                <a:moveTo>
                  <a:pt x="2675" y="0"/>
                </a:moveTo>
                <a:lnTo>
                  <a:pt x="2282" y="0"/>
                </a:lnTo>
                <a:lnTo>
                  <a:pt x="2178" y="391"/>
                </a:lnTo>
                <a:cubicBezTo>
                  <a:pt x="2097" y="403"/>
                  <a:pt x="2017" y="420"/>
                  <a:pt x="1939" y="441"/>
                </a:cubicBezTo>
                <a:lnTo>
                  <a:pt x="1696" y="116"/>
                </a:lnTo>
                <a:lnTo>
                  <a:pt x="1334" y="269"/>
                </a:lnTo>
                <a:lnTo>
                  <a:pt x="1393" y="677"/>
                </a:lnTo>
                <a:cubicBezTo>
                  <a:pt x="1334" y="713"/>
                  <a:pt x="1276" y="752"/>
                  <a:pt x="1221" y="794"/>
                </a:cubicBezTo>
                <a:lnTo>
                  <a:pt x="867" y="579"/>
                </a:lnTo>
                <a:lnTo>
                  <a:pt x="588" y="856"/>
                </a:lnTo>
                <a:lnTo>
                  <a:pt x="801" y="1218"/>
                </a:lnTo>
                <a:cubicBezTo>
                  <a:pt x="751" y="1286"/>
                  <a:pt x="704" y="1357"/>
                  <a:pt x="662" y="1431"/>
                </a:cubicBezTo>
                <a:lnTo>
                  <a:pt x="245" y="1374"/>
                </a:lnTo>
                <a:lnTo>
                  <a:pt x="101" y="1738"/>
                </a:lnTo>
                <a:lnTo>
                  <a:pt x="444" y="1988"/>
                </a:lnTo>
                <a:cubicBezTo>
                  <a:pt x="431" y="2045"/>
                  <a:pt x="420" y="2103"/>
                  <a:pt x="412" y="2161"/>
                </a:cubicBezTo>
                <a:lnTo>
                  <a:pt x="0" y="2260"/>
                </a:lnTo>
                <a:lnTo>
                  <a:pt x="0" y="2652"/>
                </a:lnTo>
                <a:lnTo>
                  <a:pt x="412" y="2760"/>
                </a:lnTo>
                <a:cubicBezTo>
                  <a:pt x="421" y="2829"/>
                  <a:pt x="435" y="2897"/>
                  <a:pt x="451" y="2963"/>
                </a:cubicBezTo>
                <a:lnTo>
                  <a:pt x="109" y="3210"/>
                </a:lnTo>
                <a:lnTo>
                  <a:pt x="259" y="3572"/>
                </a:lnTo>
                <a:lnTo>
                  <a:pt x="678" y="3517"/>
                </a:lnTo>
                <a:cubicBezTo>
                  <a:pt x="715" y="3581"/>
                  <a:pt x="756" y="3643"/>
                  <a:pt x="801" y="3703"/>
                </a:cubicBezTo>
                <a:lnTo>
                  <a:pt x="582" y="4059"/>
                </a:lnTo>
                <a:lnTo>
                  <a:pt x="861" y="4336"/>
                </a:lnTo>
                <a:lnTo>
                  <a:pt x="1221" y="4127"/>
                </a:lnTo>
                <a:cubicBezTo>
                  <a:pt x="1275" y="4168"/>
                  <a:pt x="1331" y="4206"/>
                  <a:pt x="1389" y="4242"/>
                </a:cubicBezTo>
                <a:lnTo>
                  <a:pt x="1322" y="4647"/>
                </a:lnTo>
                <a:lnTo>
                  <a:pt x="1684" y="4800"/>
                </a:lnTo>
                <a:lnTo>
                  <a:pt x="1934" y="4479"/>
                </a:lnTo>
                <a:cubicBezTo>
                  <a:pt x="2014" y="4500"/>
                  <a:pt x="2095" y="4518"/>
                  <a:pt x="2178" y="4531"/>
                </a:cubicBezTo>
                <a:lnTo>
                  <a:pt x="2273" y="4921"/>
                </a:lnTo>
                <a:lnTo>
                  <a:pt x="2667" y="4921"/>
                </a:lnTo>
                <a:lnTo>
                  <a:pt x="2768" y="4536"/>
                </a:lnTo>
                <a:cubicBezTo>
                  <a:pt x="2853" y="4525"/>
                  <a:pt x="2936" y="4510"/>
                  <a:pt x="3017" y="4489"/>
                </a:cubicBezTo>
                <a:lnTo>
                  <a:pt x="3252" y="4805"/>
                </a:lnTo>
                <a:lnTo>
                  <a:pt x="3614" y="4653"/>
                </a:lnTo>
                <a:lnTo>
                  <a:pt x="3558" y="4267"/>
                </a:lnTo>
                <a:cubicBezTo>
                  <a:pt x="3625" y="4229"/>
                  <a:pt x="3689" y="4187"/>
                  <a:pt x="3750" y="4141"/>
                </a:cubicBezTo>
                <a:lnTo>
                  <a:pt x="4081" y="4342"/>
                </a:lnTo>
                <a:lnTo>
                  <a:pt x="4360" y="4065"/>
                </a:lnTo>
                <a:lnTo>
                  <a:pt x="4165" y="3735"/>
                </a:lnTo>
                <a:cubicBezTo>
                  <a:pt x="4224" y="3659"/>
                  <a:pt x="4277" y="3579"/>
                  <a:pt x="4325" y="3495"/>
                </a:cubicBezTo>
                <a:lnTo>
                  <a:pt x="4703" y="3547"/>
                </a:lnTo>
                <a:lnTo>
                  <a:pt x="4847" y="3183"/>
                </a:lnTo>
                <a:lnTo>
                  <a:pt x="4540" y="2959"/>
                </a:lnTo>
                <a:cubicBezTo>
                  <a:pt x="4557" y="2891"/>
                  <a:pt x="4570" y="2821"/>
                  <a:pt x="4580" y="2749"/>
                </a:cubicBezTo>
                <a:lnTo>
                  <a:pt x="4948" y="2661"/>
                </a:lnTo>
                <a:lnTo>
                  <a:pt x="4948" y="2269"/>
                </a:lnTo>
                <a:lnTo>
                  <a:pt x="4580" y="2173"/>
                </a:lnTo>
                <a:cubicBezTo>
                  <a:pt x="4569" y="2091"/>
                  <a:pt x="4553" y="2011"/>
                  <a:pt x="4533" y="1932"/>
                </a:cubicBezTo>
                <a:lnTo>
                  <a:pt x="4839" y="1711"/>
                </a:lnTo>
                <a:lnTo>
                  <a:pt x="4690" y="1349"/>
                </a:lnTo>
                <a:lnTo>
                  <a:pt x="4310" y="1399"/>
                </a:lnTo>
                <a:cubicBezTo>
                  <a:pt x="4266" y="1326"/>
                  <a:pt x="4218" y="1255"/>
                  <a:pt x="4166" y="1188"/>
                </a:cubicBezTo>
                <a:lnTo>
                  <a:pt x="4366" y="862"/>
                </a:lnTo>
                <a:lnTo>
                  <a:pt x="4087" y="585"/>
                </a:lnTo>
                <a:lnTo>
                  <a:pt x="3752" y="781"/>
                </a:lnTo>
                <a:cubicBezTo>
                  <a:pt x="3691" y="736"/>
                  <a:pt x="3628" y="695"/>
                  <a:pt x="3563" y="656"/>
                </a:cubicBezTo>
                <a:lnTo>
                  <a:pt x="3626" y="274"/>
                </a:lnTo>
                <a:lnTo>
                  <a:pt x="3264" y="121"/>
                </a:lnTo>
                <a:lnTo>
                  <a:pt x="3022" y="433"/>
                </a:lnTo>
                <a:cubicBezTo>
                  <a:pt x="2939" y="412"/>
                  <a:pt x="2855" y="396"/>
                  <a:pt x="2769" y="385"/>
                </a:cubicBezTo>
                <a:lnTo>
                  <a:pt x="267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4143176" y="2037807"/>
            <a:ext cx="3096602" cy="3095126"/>
          </a:xfrm>
          <a:custGeom>
            <a:avLst/>
            <a:gdLst>
              <a:gd name="T0" fmla="*/ 1417 w 4950"/>
              <a:gd name="T1" fmla="*/ 4048 h 4943"/>
              <a:gd name="T2" fmla="*/ 3532 w 4950"/>
              <a:gd name="T3" fmla="*/ 895 h 4943"/>
              <a:gd name="T4" fmla="*/ 4021 w 4950"/>
              <a:gd name="T5" fmla="*/ 530 h 4943"/>
              <a:gd name="T6" fmla="*/ 3388 w 4950"/>
              <a:gd name="T7" fmla="*/ 577 h 4943"/>
              <a:gd name="T8" fmla="*/ 3139 w 4950"/>
              <a:gd name="T9" fmla="*/ 78 h 4943"/>
              <a:gd name="T10" fmla="*/ 2571 w 4950"/>
              <a:gd name="T11" fmla="*/ 376 h 4943"/>
              <a:gd name="T12" fmla="*/ 2187 w 4950"/>
              <a:gd name="T13" fmla="*/ 0 h 4943"/>
              <a:gd name="T14" fmla="*/ 1774 w 4950"/>
              <a:gd name="T15" fmla="*/ 496 h 4943"/>
              <a:gd name="T16" fmla="*/ 1222 w 4950"/>
              <a:gd name="T17" fmla="*/ 315 h 4943"/>
              <a:gd name="T18" fmla="*/ 1045 w 4950"/>
              <a:gd name="T19" fmla="*/ 940 h 4943"/>
              <a:gd name="T20" fmla="*/ 521 w 4950"/>
              <a:gd name="T21" fmla="*/ 918 h 4943"/>
              <a:gd name="T22" fmla="*/ 585 w 4950"/>
              <a:gd name="T23" fmla="*/ 1566 h 4943"/>
              <a:gd name="T24" fmla="*/ 80 w 4950"/>
              <a:gd name="T25" fmla="*/ 1772 h 4943"/>
              <a:gd name="T26" fmla="*/ 383 w 4950"/>
              <a:gd name="T27" fmla="*/ 2347 h 4943"/>
              <a:gd name="T28" fmla="*/ 0 w 4950"/>
              <a:gd name="T29" fmla="*/ 2746 h 4943"/>
              <a:gd name="T30" fmla="*/ 494 w 4950"/>
              <a:gd name="T31" fmla="*/ 3161 h 4943"/>
              <a:gd name="T32" fmla="*/ 287 w 4950"/>
              <a:gd name="T33" fmla="*/ 3652 h 4943"/>
              <a:gd name="T34" fmla="*/ 893 w 4950"/>
              <a:gd name="T35" fmla="*/ 3854 h 4943"/>
              <a:gd name="T36" fmla="*/ 928 w 4950"/>
              <a:gd name="T37" fmla="*/ 4413 h 4943"/>
              <a:gd name="T38" fmla="*/ 1557 w 4950"/>
              <a:gd name="T39" fmla="*/ 4369 h 4943"/>
              <a:gd name="T40" fmla="*/ 1810 w 4950"/>
              <a:gd name="T41" fmla="*/ 4865 h 4943"/>
              <a:gd name="T42" fmla="*/ 2368 w 4950"/>
              <a:gd name="T43" fmla="*/ 4588 h 4943"/>
              <a:gd name="T44" fmla="*/ 2762 w 4950"/>
              <a:gd name="T45" fmla="*/ 4943 h 4943"/>
              <a:gd name="T46" fmla="*/ 3173 w 4950"/>
              <a:gd name="T47" fmla="*/ 4483 h 4943"/>
              <a:gd name="T48" fmla="*/ 3727 w 4950"/>
              <a:gd name="T49" fmla="*/ 4628 h 4943"/>
              <a:gd name="T50" fmla="*/ 3920 w 4950"/>
              <a:gd name="T51" fmla="*/ 4046 h 4943"/>
              <a:gd name="T52" fmla="*/ 4428 w 4950"/>
              <a:gd name="T53" fmla="*/ 4025 h 4943"/>
              <a:gd name="T54" fmla="*/ 4394 w 4950"/>
              <a:gd name="T55" fmla="*/ 3412 h 4943"/>
              <a:gd name="T56" fmla="*/ 4869 w 4950"/>
              <a:gd name="T57" fmla="*/ 3171 h 4943"/>
              <a:gd name="T58" fmla="*/ 4602 w 4950"/>
              <a:gd name="T59" fmla="*/ 2614 h 4943"/>
              <a:gd name="T60" fmla="*/ 4950 w 4950"/>
              <a:gd name="T61" fmla="*/ 2197 h 4943"/>
              <a:gd name="T62" fmla="*/ 4483 w 4950"/>
              <a:gd name="T63" fmla="*/ 1784 h 4943"/>
              <a:gd name="T64" fmla="*/ 4662 w 4950"/>
              <a:gd name="T65" fmla="*/ 1291 h 4943"/>
              <a:gd name="T66" fmla="*/ 4068 w 4950"/>
              <a:gd name="T67" fmla="*/ 1085 h 4943"/>
              <a:gd name="T68" fmla="*/ 4021 w 4950"/>
              <a:gd name="T69" fmla="*/ 530 h 4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50" h="4943">
                <a:moveTo>
                  <a:pt x="4051" y="3529"/>
                </a:moveTo>
                <a:cubicBezTo>
                  <a:pt x="3467" y="4400"/>
                  <a:pt x="2287" y="4632"/>
                  <a:pt x="1417" y="4048"/>
                </a:cubicBezTo>
                <a:cubicBezTo>
                  <a:pt x="546" y="3464"/>
                  <a:pt x="314" y="2284"/>
                  <a:pt x="898" y="1414"/>
                </a:cubicBezTo>
                <a:cubicBezTo>
                  <a:pt x="1482" y="543"/>
                  <a:pt x="2662" y="311"/>
                  <a:pt x="3532" y="895"/>
                </a:cubicBezTo>
                <a:cubicBezTo>
                  <a:pt x="4403" y="1479"/>
                  <a:pt x="4635" y="2659"/>
                  <a:pt x="4051" y="3529"/>
                </a:cubicBezTo>
                <a:close/>
                <a:moveTo>
                  <a:pt x="4021" y="530"/>
                </a:moveTo>
                <a:lnTo>
                  <a:pt x="3693" y="309"/>
                </a:lnTo>
                <a:lnTo>
                  <a:pt x="3388" y="577"/>
                </a:lnTo>
                <a:cubicBezTo>
                  <a:pt x="3313" y="542"/>
                  <a:pt x="3236" y="511"/>
                  <a:pt x="3159" y="486"/>
                </a:cubicBezTo>
                <a:lnTo>
                  <a:pt x="3139" y="78"/>
                </a:lnTo>
                <a:lnTo>
                  <a:pt x="2751" y="2"/>
                </a:lnTo>
                <a:lnTo>
                  <a:pt x="2571" y="376"/>
                </a:lnTo>
                <a:cubicBezTo>
                  <a:pt x="2502" y="373"/>
                  <a:pt x="2432" y="374"/>
                  <a:pt x="2362" y="378"/>
                </a:cubicBezTo>
                <a:lnTo>
                  <a:pt x="2187" y="0"/>
                </a:lnTo>
                <a:lnTo>
                  <a:pt x="1799" y="75"/>
                </a:lnTo>
                <a:lnTo>
                  <a:pt x="1774" y="496"/>
                </a:lnTo>
                <a:cubicBezTo>
                  <a:pt x="1694" y="525"/>
                  <a:pt x="1615" y="558"/>
                  <a:pt x="1539" y="597"/>
                </a:cubicBezTo>
                <a:lnTo>
                  <a:pt x="1222" y="315"/>
                </a:lnTo>
                <a:lnTo>
                  <a:pt x="898" y="539"/>
                </a:lnTo>
                <a:lnTo>
                  <a:pt x="1045" y="940"/>
                </a:lnTo>
                <a:cubicBezTo>
                  <a:pt x="1002" y="980"/>
                  <a:pt x="960" y="1022"/>
                  <a:pt x="920" y="1066"/>
                </a:cubicBezTo>
                <a:lnTo>
                  <a:pt x="521" y="918"/>
                </a:lnTo>
                <a:lnTo>
                  <a:pt x="302" y="1245"/>
                </a:lnTo>
                <a:lnTo>
                  <a:pt x="585" y="1566"/>
                </a:lnTo>
                <a:cubicBezTo>
                  <a:pt x="555" y="1629"/>
                  <a:pt x="528" y="1693"/>
                  <a:pt x="504" y="1758"/>
                </a:cubicBezTo>
                <a:lnTo>
                  <a:pt x="80" y="1772"/>
                </a:lnTo>
                <a:lnTo>
                  <a:pt x="2" y="2158"/>
                </a:lnTo>
                <a:lnTo>
                  <a:pt x="383" y="2347"/>
                </a:lnTo>
                <a:cubicBezTo>
                  <a:pt x="378" y="2422"/>
                  <a:pt x="378" y="2496"/>
                  <a:pt x="381" y="2571"/>
                </a:cubicBezTo>
                <a:lnTo>
                  <a:pt x="0" y="2746"/>
                </a:lnTo>
                <a:lnTo>
                  <a:pt x="77" y="3133"/>
                </a:lnTo>
                <a:lnTo>
                  <a:pt x="494" y="3161"/>
                </a:lnTo>
                <a:cubicBezTo>
                  <a:pt x="517" y="3225"/>
                  <a:pt x="542" y="3289"/>
                  <a:pt x="570" y="3351"/>
                </a:cubicBezTo>
                <a:lnTo>
                  <a:pt x="287" y="3652"/>
                </a:lnTo>
                <a:lnTo>
                  <a:pt x="504" y="3982"/>
                </a:lnTo>
                <a:lnTo>
                  <a:pt x="893" y="3854"/>
                </a:lnTo>
                <a:cubicBezTo>
                  <a:pt x="947" y="3917"/>
                  <a:pt x="1005" y="3977"/>
                  <a:pt x="1067" y="4034"/>
                </a:cubicBezTo>
                <a:lnTo>
                  <a:pt x="928" y="4413"/>
                </a:lnTo>
                <a:lnTo>
                  <a:pt x="1257" y="4634"/>
                </a:lnTo>
                <a:lnTo>
                  <a:pt x="1557" y="4369"/>
                </a:lnTo>
                <a:cubicBezTo>
                  <a:pt x="1634" y="4408"/>
                  <a:pt x="1712" y="4441"/>
                  <a:pt x="1791" y="4470"/>
                </a:cubicBezTo>
                <a:lnTo>
                  <a:pt x="1810" y="4865"/>
                </a:lnTo>
                <a:lnTo>
                  <a:pt x="2199" y="4941"/>
                </a:lnTo>
                <a:lnTo>
                  <a:pt x="2368" y="4588"/>
                </a:lnTo>
                <a:cubicBezTo>
                  <a:pt x="2445" y="4593"/>
                  <a:pt x="2522" y="4594"/>
                  <a:pt x="2599" y="4590"/>
                </a:cubicBezTo>
                <a:lnTo>
                  <a:pt x="2762" y="4943"/>
                </a:lnTo>
                <a:lnTo>
                  <a:pt x="3150" y="4868"/>
                </a:lnTo>
                <a:lnTo>
                  <a:pt x="3173" y="4483"/>
                </a:lnTo>
                <a:cubicBezTo>
                  <a:pt x="3264" y="4452"/>
                  <a:pt x="3354" y="4416"/>
                  <a:pt x="3440" y="4373"/>
                </a:cubicBezTo>
                <a:lnTo>
                  <a:pt x="3727" y="4628"/>
                </a:lnTo>
                <a:lnTo>
                  <a:pt x="4051" y="4404"/>
                </a:lnTo>
                <a:lnTo>
                  <a:pt x="3920" y="4046"/>
                </a:lnTo>
                <a:cubicBezTo>
                  <a:pt x="3973" y="3998"/>
                  <a:pt x="4023" y="3947"/>
                  <a:pt x="4071" y="3893"/>
                </a:cubicBezTo>
                <a:lnTo>
                  <a:pt x="4428" y="4025"/>
                </a:lnTo>
                <a:lnTo>
                  <a:pt x="4648" y="3698"/>
                </a:lnTo>
                <a:lnTo>
                  <a:pt x="4394" y="3412"/>
                </a:lnTo>
                <a:cubicBezTo>
                  <a:pt x="4431" y="3337"/>
                  <a:pt x="4463" y="3261"/>
                  <a:pt x="4489" y="3183"/>
                </a:cubicBezTo>
                <a:lnTo>
                  <a:pt x="4869" y="3171"/>
                </a:lnTo>
                <a:lnTo>
                  <a:pt x="4947" y="2785"/>
                </a:lnTo>
                <a:lnTo>
                  <a:pt x="4602" y="2614"/>
                </a:lnTo>
                <a:cubicBezTo>
                  <a:pt x="4607" y="2528"/>
                  <a:pt x="4606" y="2442"/>
                  <a:pt x="4601" y="2357"/>
                </a:cubicBezTo>
                <a:lnTo>
                  <a:pt x="4950" y="2197"/>
                </a:lnTo>
                <a:lnTo>
                  <a:pt x="4872" y="1810"/>
                </a:lnTo>
                <a:lnTo>
                  <a:pt x="4483" y="1784"/>
                </a:lnTo>
                <a:cubicBezTo>
                  <a:pt x="4457" y="1713"/>
                  <a:pt x="4427" y="1643"/>
                  <a:pt x="4395" y="1575"/>
                </a:cubicBezTo>
                <a:lnTo>
                  <a:pt x="4662" y="1291"/>
                </a:lnTo>
                <a:lnTo>
                  <a:pt x="4445" y="960"/>
                </a:lnTo>
                <a:lnTo>
                  <a:pt x="4068" y="1085"/>
                </a:lnTo>
                <a:cubicBezTo>
                  <a:pt x="4011" y="1022"/>
                  <a:pt x="3949" y="961"/>
                  <a:pt x="3884" y="904"/>
                </a:cubicBezTo>
                <a:lnTo>
                  <a:pt x="4021" y="5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502025" y="1554105"/>
            <a:ext cx="1058863" cy="1058863"/>
          </a:xfrm>
          <a:custGeom>
            <a:avLst/>
            <a:gdLst>
              <a:gd name="T0" fmla="*/ 922 w 1572"/>
              <a:gd name="T1" fmla="*/ 186 h 1571"/>
              <a:gd name="T2" fmla="*/ 637 w 1572"/>
              <a:gd name="T3" fmla="*/ 1382 h 1571"/>
              <a:gd name="T4" fmla="*/ 541 w 1572"/>
              <a:gd name="T5" fmla="*/ 1535 h 1571"/>
              <a:gd name="T6" fmla="*/ 724 w 1572"/>
              <a:gd name="T7" fmla="*/ 1451 h 1571"/>
              <a:gd name="T8" fmla="*/ 852 w 1572"/>
              <a:gd name="T9" fmla="*/ 1571 h 1571"/>
              <a:gd name="T10" fmla="*/ 988 w 1572"/>
              <a:gd name="T11" fmla="*/ 1420 h 1571"/>
              <a:gd name="T12" fmla="*/ 1143 w 1572"/>
              <a:gd name="T13" fmla="*/ 1489 h 1571"/>
              <a:gd name="T14" fmla="*/ 1211 w 1572"/>
              <a:gd name="T15" fmla="*/ 1295 h 1571"/>
              <a:gd name="T16" fmla="*/ 1394 w 1572"/>
              <a:gd name="T17" fmla="*/ 1288 h 1571"/>
              <a:gd name="T18" fmla="*/ 1378 w 1572"/>
              <a:gd name="T19" fmla="*/ 1082 h 1571"/>
              <a:gd name="T20" fmla="*/ 1536 w 1572"/>
              <a:gd name="T21" fmla="*/ 1031 h 1571"/>
              <a:gd name="T22" fmla="*/ 1445 w 1572"/>
              <a:gd name="T23" fmla="*/ 845 h 1571"/>
              <a:gd name="T24" fmla="*/ 1572 w 1572"/>
              <a:gd name="T25" fmla="*/ 727 h 1571"/>
              <a:gd name="T26" fmla="*/ 1419 w 1572"/>
              <a:gd name="T27" fmla="*/ 590 h 1571"/>
              <a:gd name="T28" fmla="*/ 1489 w 1572"/>
              <a:gd name="T29" fmla="*/ 429 h 1571"/>
              <a:gd name="T30" fmla="*/ 1297 w 1572"/>
              <a:gd name="T31" fmla="*/ 361 h 1571"/>
              <a:gd name="T32" fmla="*/ 1304 w 1572"/>
              <a:gd name="T33" fmla="*/ 191 h 1571"/>
              <a:gd name="T34" fmla="*/ 1103 w 1572"/>
              <a:gd name="T35" fmla="*/ 199 h 1571"/>
              <a:gd name="T36" fmla="*/ 1031 w 1572"/>
              <a:gd name="T37" fmla="*/ 36 h 1571"/>
              <a:gd name="T38" fmla="*/ 849 w 1572"/>
              <a:gd name="T39" fmla="*/ 119 h 1571"/>
              <a:gd name="T40" fmla="*/ 720 w 1572"/>
              <a:gd name="T41" fmla="*/ 0 h 1571"/>
              <a:gd name="T42" fmla="*/ 585 w 1572"/>
              <a:gd name="T43" fmla="*/ 144 h 1571"/>
              <a:gd name="T44" fmla="*/ 429 w 1572"/>
              <a:gd name="T45" fmla="*/ 83 h 1571"/>
              <a:gd name="T46" fmla="*/ 358 w 1572"/>
              <a:gd name="T47" fmla="*/ 265 h 1571"/>
              <a:gd name="T48" fmla="*/ 178 w 1572"/>
              <a:gd name="T49" fmla="*/ 284 h 1571"/>
              <a:gd name="T50" fmla="*/ 185 w 1572"/>
              <a:gd name="T51" fmla="*/ 478 h 1571"/>
              <a:gd name="T52" fmla="*/ 37 w 1572"/>
              <a:gd name="T53" fmla="*/ 541 h 1571"/>
              <a:gd name="T54" fmla="*/ 114 w 1572"/>
              <a:gd name="T55" fmla="*/ 720 h 1571"/>
              <a:gd name="T56" fmla="*/ 0 w 1572"/>
              <a:gd name="T57" fmla="*/ 844 h 1571"/>
              <a:gd name="T58" fmla="*/ 140 w 1572"/>
              <a:gd name="T59" fmla="*/ 980 h 1571"/>
              <a:gd name="T60" fmla="*/ 83 w 1572"/>
              <a:gd name="T61" fmla="*/ 1143 h 1571"/>
              <a:gd name="T62" fmla="*/ 267 w 1572"/>
              <a:gd name="T63" fmla="*/ 1213 h 1571"/>
              <a:gd name="T64" fmla="*/ 268 w 1572"/>
              <a:gd name="T65" fmla="*/ 1380 h 1571"/>
              <a:gd name="T66" fmla="*/ 466 w 1572"/>
              <a:gd name="T67" fmla="*/ 1375 h 1571"/>
              <a:gd name="T68" fmla="*/ 541 w 1572"/>
              <a:gd name="T69" fmla="*/ 1535 h 1571"/>
              <a:gd name="T70" fmla="*/ 786 w 1572"/>
              <a:gd name="T71" fmla="*/ 952 h 1571"/>
              <a:gd name="T72" fmla="*/ 1215 w 1572"/>
              <a:gd name="T73" fmla="*/ 932 h 1571"/>
              <a:gd name="T74" fmla="*/ 768 w 1572"/>
              <a:gd name="T75" fmla="*/ 1296 h 1571"/>
              <a:gd name="T76" fmla="*/ 560 w 1572"/>
              <a:gd name="T77" fmla="*/ 1247 h 1571"/>
              <a:gd name="T78" fmla="*/ 339 w 1572"/>
              <a:gd name="T79" fmla="*/ 723 h 1571"/>
              <a:gd name="T80" fmla="*/ 698 w 1572"/>
              <a:gd name="T81" fmla="*/ 931 h 1571"/>
              <a:gd name="T82" fmla="*/ 560 w 1572"/>
              <a:gd name="T83" fmla="*/ 1247 h 1571"/>
              <a:gd name="T84" fmla="*/ 881 w 1572"/>
              <a:gd name="T85" fmla="*/ 808 h 1571"/>
              <a:gd name="T86" fmla="*/ 678 w 1572"/>
              <a:gd name="T87" fmla="*/ 760 h 1571"/>
              <a:gd name="T88" fmla="*/ 354 w 1572"/>
              <a:gd name="T89" fmla="*/ 633 h 1571"/>
              <a:gd name="T90" fmla="*/ 798 w 1572"/>
              <a:gd name="T91" fmla="*/ 272 h 1571"/>
              <a:gd name="T92" fmla="*/ 773 w 1572"/>
              <a:gd name="T93" fmla="*/ 616 h 1571"/>
              <a:gd name="T94" fmla="*/ 354 w 1572"/>
              <a:gd name="T95" fmla="*/ 633 h 1571"/>
              <a:gd name="T96" fmla="*/ 1292 w 1572"/>
              <a:gd name="T97" fmla="*/ 804 h 1571"/>
              <a:gd name="T98" fmla="*/ 947 w 1572"/>
              <a:gd name="T99" fmla="*/ 775 h 1571"/>
              <a:gd name="T100" fmla="*/ 929 w 1572"/>
              <a:gd name="T101" fmla="*/ 353 h 1571"/>
              <a:gd name="T102" fmla="*/ 1344 w 1572"/>
              <a:gd name="T103" fmla="*/ 919 h 1571"/>
              <a:gd name="T104" fmla="*/ 215 w 1572"/>
              <a:gd name="T105" fmla="*/ 649 h 1571"/>
              <a:gd name="T106" fmla="*/ 1344 w 1572"/>
              <a:gd name="T107" fmla="*/ 919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72" h="1571">
                <a:moveTo>
                  <a:pt x="181" y="641"/>
                </a:moveTo>
                <a:cubicBezTo>
                  <a:pt x="260" y="311"/>
                  <a:pt x="592" y="107"/>
                  <a:pt x="922" y="186"/>
                </a:cubicBezTo>
                <a:cubicBezTo>
                  <a:pt x="1253" y="265"/>
                  <a:pt x="1457" y="597"/>
                  <a:pt x="1378" y="927"/>
                </a:cubicBezTo>
                <a:cubicBezTo>
                  <a:pt x="1299" y="1257"/>
                  <a:pt x="967" y="1461"/>
                  <a:pt x="637" y="1382"/>
                </a:cubicBezTo>
                <a:cubicBezTo>
                  <a:pt x="306" y="1303"/>
                  <a:pt x="102" y="971"/>
                  <a:pt x="181" y="641"/>
                </a:cubicBezTo>
                <a:close/>
                <a:moveTo>
                  <a:pt x="541" y="1535"/>
                </a:moveTo>
                <a:lnTo>
                  <a:pt x="663" y="1564"/>
                </a:lnTo>
                <a:lnTo>
                  <a:pt x="724" y="1451"/>
                </a:lnTo>
                <a:cubicBezTo>
                  <a:pt x="750" y="1453"/>
                  <a:pt x="776" y="1453"/>
                  <a:pt x="802" y="1452"/>
                </a:cubicBezTo>
                <a:lnTo>
                  <a:pt x="852" y="1571"/>
                </a:lnTo>
                <a:lnTo>
                  <a:pt x="976" y="1551"/>
                </a:lnTo>
                <a:lnTo>
                  <a:pt x="988" y="1420"/>
                </a:lnTo>
                <a:cubicBezTo>
                  <a:pt x="1009" y="1413"/>
                  <a:pt x="1029" y="1405"/>
                  <a:pt x="1049" y="1396"/>
                </a:cubicBezTo>
                <a:lnTo>
                  <a:pt x="1143" y="1489"/>
                </a:lnTo>
                <a:lnTo>
                  <a:pt x="1249" y="1423"/>
                </a:lnTo>
                <a:lnTo>
                  <a:pt x="1211" y="1295"/>
                </a:lnTo>
                <a:cubicBezTo>
                  <a:pt x="1231" y="1278"/>
                  <a:pt x="1251" y="1259"/>
                  <a:pt x="1269" y="1239"/>
                </a:cubicBezTo>
                <a:lnTo>
                  <a:pt x="1394" y="1288"/>
                </a:lnTo>
                <a:lnTo>
                  <a:pt x="1465" y="1185"/>
                </a:lnTo>
                <a:lnTo>
                  <a:pt x="1378" y="1082"/>
                </a:lnTo>
                <a:cubicBezTo>
                  <a:pt x="1386" y="1066"/>
                  <a:pt x="1394" y="1048"/>
                  <a:pt x="1401" y="1031"/>
                </a:cubicBezTo>
                <a:lnTo>
                  <a:pt x="1536" y="1031"/>
                </a:lnTo>
                <a:lnTo>
                  <a:pt x="1565" y="909"/>
                </a:lnTo>
                <a:lnTo>
                  <a:pt x="1445" y="845"/>
                </a:lnTo>
                <a:cubicBezTo>
                  <a:pt x="1447" y="823"/>
                  <a:pt x="1448" y="801"/>
                  <a:pt x="1448" y="779"/>
                </a:cubicBezTo>
                <a:lnTo>
                  <a:pt x="1572" y="727"/>
                </a:lnTo>
                <a:lnTo>
                  <a:pt x="1553" y="604"/>
                </a:lnTo>
                <a:lnTo>
                  <a:pt x="1419" y="590"/>
                </a:lnTo>
                <a:cubicBezTo>
                  <a:pt x="1412" y="567"/>
                  <a:pt x="1405" y="545"/>
                  <a:pt x="1395" y="523"/>
                </a:cubicBezTo>
                <a:lnTo>
                  <a:pt x="1489" y="429"/>
                </a:lnTo>
                <a:lnTo>
                  <a:pt x="1424" y="322"/>
                </a:lnTo>
                <a:lnTo>
                  <a:pt x="1297" y="361"/>
                </a:lnTo>
                <a:cubicBezTo>
                  <a:pt x="1283" y="344"/>
                  <a:pt x="1269" y="328"/>
                  <a:pt x="1253" y="312"/>
                </a:cubicBezTo>
                <a:lnTo>
                  <a:pt x="1304" y="191"/>
                </a:lnTo>
                <a:lnTo>
                  <a:pt x="1204" y="117"/>
                </a:lnTo>
                <a:lnTo>
                  <a:pt x="1103" y="199"/>
                </a:lnTo>
                <a:cubicBezTo>
                  <a:pt x="1080" y="186"/>
                  <a:pt x="1056" y="174"/>
                  <a:pt x="1031" y="165"/>
                </a:cubicBezTo>
                <a:lnTo>
                  <a:pt x="1031" y="36"/>
                </a:lnTo>
                <a:lnTo>
                  <a:pt x="909" y="7"/>
                </a:lnTo>
                <a:lnTo>
                  <a:pt x="849" y="119"/>
                </a:lnTo>
                <a:cubicBezTo>
                  <a:pt x="822" y="116"/>
                  <a:pt x="795" y="115"/>
                  <a:pt x="769" y="115"/>
                </a:cubicBezTo>
                <a:lnTo>
                  <a:pt x="720" y="0"/>
                </a:lnTo>
                <a:lnTo>
                  <a:pt x="596" y="21"/>
                </a:lnTo>
                <a:lnTo>
                  <a:pt x="585" y="144"/>
                </a:lnTo>
                <a:cubicBezTo>
                  <a:pt x="562" y="152"/>
                  <a:pt x="539" y="160"/>
                  <a:pt x="516" y="169"/>
                </a:cubicBezTo>
                <a:lnTo>
                  <a:pt x="429" y="83"/>
                </a:lnTo>
                <a:lnTo>
                  <a:pt x="323" y="148"/>
                </a:lnTo>
                <a:lnTo>
                  <a:pt x="358" y="265"/>
                </a:lnTo>
                <a:cubicBezTo>
                  <a:pt x="334" y="284"/>
                  <a:pt x="312" y="305"/>
                  <a:pt x="291" y="328"/>
                </a:cubicBezTo>
                <a:lnTo>
                  <a:pt x="178" y="284"/>
                </a:lnTo>
                <a:lnTo>
                  <a:pt x="107" y="386"/>
                </a:lnTo>
                <a:lnTo>
                  <a:pt x="185" y="478"/>
                </a:lnTo>
                <a:cubicBezTo>
                  <a:pt x="175" y="498"/>
                  <a:pt x="165" y="519"/>
                  <a:pt x="157" y="540"/>
                </a:cubicBezTo>
                <a:lnTo>
                  <a:pt x="37" y="541"/>
                </a:lnTo>
                <a:lnTo>
                  <a:pt x="8" y="662"/>
                </a:lnTo>
                <a:lnTo>
                  <a:pt x="114" y="720"/>
                </a:lnTo>
                <a:cubicBezTo>
                  <a:pt x="111" y="746"/>
                  <a:pt x="110" y="772"/>
                  <a:pt x="111" y="798"/>
                </a:cubicBezTo>
                <a:lnTo>
                  <a:pt x="0" y="844"/>
                </a:lnTo>
                <a:lnTo>
                  <a:pt x="19" y="967"/>
                </a:lnTo>
                <a:lnTo>
                  <a:pt x="140" y="980"/>
                </a:lnTo>
                <a:cubicBezTo>
                  <a:pt x="148" y="1006"/>
                  <a:pt x="158" y="1031"/>
                  <a:pt x="169" y="1056"/>
                </a:cubicBezTo>
                <a:lnTo>
                  <a:pt x="83" y="1143"/>
                </a:lnTo>
                <a:lnTo>
                  <a:pt x="148" y="1249"/>
                </a:lnTo>
                <a:lnTo>
                  <a:pt x="267" y="1213"/>
                </a:lnTo>
                <a:cubicBezTo>
                  <a:pt x="282" y="1232"/>
                  <a:pt x="298" y="1249"/>
                  <a:pt x="316" y="1266"/>
                </a:cubicBezTo>
                <a:lnTo>
                  <a:pt x="268" y="1380"/>
                </a:lnTo>
                <a:lnTo>
                  <a:pt x="368" y="1454"/>
                </a:lnTo>
                <a:lnTo>
                  <a:pt x="466" y="1375"/>
                </a:lnTo>
                <a:cubicBezTo>
                  <a:pt x="490" y="1388"/>
                  <a:pt x="515" y="1399"/>
                  <a:pt x="541" y="1409"/>
                </a:cubicBezTo>
                <a:lnTo>
                  <a:pt x="541" y="1535"/>
                </a:lnTo>
                <a:close/>
                <a:moveTo>
                  <a:pt x="720" y="1228"/>
                </a:moveTo>
                <a:cubicBezTo>
                  <a:pt x="729" y="1190"/>
                  <a:pt x="786" y="952"/>
                  <a:pt x="786" y="952"/>
                </a:cubicBezTo>
                <a:cubicBezTo>
                  <a:pt x="845" y="950"/>
                  <a:pt x="899" y="916"/>
                  <a:pt x="927" y="863"/>
                </a:cubicBezTo>
                <a:cubicBezTo>
                  <a:pt x="927" y="863"/>
                  <a:pt x="1174" y="922"/>
                  <a:pt x="1215" y="932"/>
                </a:cubicBezTo>
                <a:cubicBezTo>
                  <a:pt x="1256" y="942"/>
                  <a:pt x="1258" y="966"/>
                  <a:pt x="1247" y="995"/>
                </a:cubicBezTo>
                <a:cubicBezTo>
                  <a:pt x="1162" y="1182"/>
                  <a:pt x="973" y="1301"/>
                  <a:pt x="768" y="1296"/>
                </a:cubicBezTo>
                <a:cubicBezTo>
                  <a:pt x="727" y="1296"/>
                  <a:pt x="711" y="1266"/>
                  <a:pt x="720" y="1228"/>
                </a:cubicBezTo>
                <a:close/>
                <a:moveTo>
                  <a:pt x="560" y="1247"/>
                </a:moveTo>
                <a:cubicBezTo>
                  <a:pt x="379" y="1162"/>
                  <a:pt x="265" y="978"/>
                  <a:pt x="267" y="779"/>
                </a:cubicBezTo>
                <a:cubicBezTo>
                  <a:pt x="267" y="734"/>
                  <a:pt x="295" y="712"/>
                  <a:pt x="339" y="723"/>
                </a:cubicBezTo>
                <a:cubicBezTo>
                  <a:pt x="382" y="733"/>
                  <a:pt x="612" y="788"/>
                  <a:pt x="612" y="788"/>
                </a:cubicBezTo>
                <a:cubicBezTo>
                  <a:pt x="613" y="847"/>
                  <a:pt x="646" y="902"/>
                  <a:pt x="698" y="931"/>
                </a:cubicBezTo>
                <a:cubicBezTo>
                  <a:pt x="698" y="931"/>
                  <a:pt x="650" y="1133"/>
                  <a:pt x="635" y="1196"/>
                </a:cubicBezTo>
                <a:cubicBezTo>
                  <a:pt x="620" y="1259"/>
                  <a:pt x="593" y="1259"/>
                  <a:pt x="560" y="1247"/>
                </a:cubicBezTo>
                <a:close/>
                <a:moveTo>
                  <a:pt x="804" y="682"/>
                </a:moveTo>
                <a:cubicBezTo>
                  <a:pt x="860" y="696"/>
                  <a:pt x="895" y="752"/>
                  <a:pt x="881" y="808"/>
                </a:cubicBezTo>
                <a:cubicBezTo>
                  <a:pt x="868" y="865"/>
                  <a:pt x="811" y="899"/>
                  <a:pt x="755" y="886"/>
                </a:cubicBezTo>
                <a:cubicBezTo>
                  <a:pt x="699" y="872"/>
                  <a:pt x="664" y="816"/>
                  <a:pt x="678" y="760"/>
                </a:cubicBezTo>
                <a:cubicBezTo>
                  <a:pt x="691" y="704"/>
                  <a:pt x="748" y="669"/>
                  <a:pt x="804" y="682"/>
                </a:cubicBezTo>
                <a:close/>
                <a:moveTo>
                  <a:pt x="354" y="633"/>
                </a:moveTo>
                <a:cubicBezTo>
                  <a:pt x="312" y="623"/>
                  <a:pt x="306" y="584"/>
                  <a:pt x="320" y="557"/>
                </a:cubicBezTo>
                <a:cubicBezTo>
                  <a:pt x="409" y="377"/>
                  <a:pt x="597" y="264"/>
                  <a:pt x="798" y="272"/>
                </a:cubicBezTo>
                <a:cubicBezTo>
                  <a:pt x="832" y="272"/>
                  <a:pt x="849" y="298"/>
                  <a:pt x="840" y="336"/>
                </a:cubicBezTo>
                <a:cubicBezTo>
                  <a:pt x="831" y="373"/>
                  <a:pt x="773" y="616"/>
                  <a:pt x="773" y="616"/>
                </a:cubicBezTo>
                <a:cubicBezTo>
                  <a:pt x="716" y="619"/>
                  <a:pt x="663" y="650"/>
                  <a:pt x="634" y="700"/>
                </a:cubicBezTo>
                <a:cubicBezTo>
                  <a:pt x="634" y="700"/>
                  <a:pt x="396" y="643"/>
                  <a:pt x="354" y="633"/>
                </a:cubicBezTo>
                <a:close/>
                <a:moveTo>
                  <a:pt x="1004" y="323"/>
                </a:moveTo>
                <a:cubicBezTo>
                  <a:pt x="1186" y="412"/>
                  <a:pt x="1300" y="601"/>
                  <a:pt x="1292" y="804"/>
                </a:cubicBezTo>
                <a:cubicBezTo>
                  <a:pt x="1289" y="830"/>
                  <a:pt x="1271" y="852"/>
                  <a:pt x="1236" y="844"/>
                </a:cubicBezTo>
                <a:cubicBezTo>
                  <a:pt x="1202" y="836"/>
                  <a:pt x="947" y="775"/>
                  <a:pt x="947" y="775"/>
                </a:cubicBezTo>
                <a:cubicBezTo>
                  <a:pt x="944" y="718"/>
                  <a:pt x="911" y="665"/>
                  <a:pt x="861" y="637"/>
                </a:cubicBezTo>
                <a:cubicBezTo>
                  <a:pt x="861" y="637"/>
                  <a:pt x="918" y="399"/>
                  <a:pt x="929" y="353"/>
                </a:cubicBezTo>
                <a:cubicBezTo>
                  <a:pt x="940" y="308"/>
                  <a:pt x="967" y="308"/>
                  <a:pt x="1004" y="323"/>
                </a:cubicBezTo>
                <a:close/>
                <a:moveTo>
                  <a:pt x="1344" y="919"/>
                </a:moveTo>
                <a:cubicBezTo>
                  <a:pt x="1419" y="607"/>
                  <a:pt x="1226" y="294"/>
                  <a:pt x="914" y="219"/>
                </a:cubicBezTo>
                <a:cubicBezTo>
                  <a:pt x="602" y="145"/>
                  <a:pt x="289" y="337"/>
                  <a:pt x="215" y="649"/>
                </a:cubicBezTo>
                <a:cubicBezTo>
                  <a:pt x="140" y="961"/>
                  <a:pt x="332" y="1274"/>
                  <a:pt x="645" y="1349"/>
                </a:cubicBezTo>
                <a:cubicBezTo>
                  <a:pt x="956" y="1424"/>
                  <a:pt x="1270" y="1231"/>
                  <a:pt x="1344" y="91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4669776" y="5010435"/>
            <a:ext cx="661988" cy="661988"/>
          </a:xfrm>
          <a:custGeom>
            <a:avLst/>
            <a:gdLst>
              <a:gd name="T0" fmla="*/ 577 w 983"/>
              <a:gd name="T1" fmla="*/ 116 h 982"/>
              <a:gd name="T2" fmla="*/ 398 w 983"/>
              <a:gd name="T3" fmla="*/ 864 h 982"/>
              <a:gd name="T4" fmla="*/ 338 w 983"/>
              <a:gd name="T5" fmla="*/ 959 h 982"/>
              <a:gd name="T6" fmla="*/ 453 w 983"/>
              <a:gd name="T7" fmla="*/ 907 h 982"/>
              <a:gd name="T8" fmla="*/ 533 w 983"/>
              <a:gd name="T9" fmla="*/ 982 h 982"/>
              <a:gd name="T10" fmla="*/ 618 w 983"/>
              <a:gd name="T11" fmla="*/ 887 h 982"/>
              <a:gd name="T12" fmla="*/ 715 w 983"/>
              <a:gd name="T13" fmla="*/ 930 h 982"/>
              <a:gd name="T14" fmla="*/ 757 w 983"/>
              <a:gd name="T15" fmla="*/ 809 h 982"/>
              <a:gd name="T16" fmla="*/ 871 w 983"/>
              <a:gd name="T17" fmla="*/ 805 h 982"/>
              <a:gd name="T18" fmla="*/ 862 w 983"/>
              <a:gd name="T19" fmla="*/ 676 h 982"/>
              <a:gd name="T20" fmla="*/ 960 w 983"/>
              <a:gd name="T21" fmla="*/ 644 h 982"/>
              <a:gd name="T22" fmla="*/ 904 w 983"/>
              <a:gd name="T23" fmla="*/ 528 h 982"/>
              <a:gd name="T24" fmla="*/ 983 w 983"/>
              <a:gd name="T25" fmla="*/ 454 h 982"/>
              <a:gd name="T26" fmla="*/ 887 w 983"/>
              <a:gd name="T27" fmla="*/ 369 h 982"/>
              <a:gd name="T28" fmla="*/ 931 w 983"/>
              <a:gd name="T29" fmla="*/ 268 h 982"/>
              <a:gd name="T30" fmla="*/ 811 w 983"/>
              <a:gd name="T31" fmla="*/ 225 h 982"/>
              <a:gd name="T32" fmla="*/ 815 w 983"/>
              <a:gd name="T33" fmla="*/ 119 h 982"/>
              <a:gd name="T34" fmla="*/ 689 w 983"/>
              <a:gd name="T35" fmla="*/ 124 h 982"/>
              <a:gd name="T36" fmla="*/ 644 w 983"/>
              <a:gd name="T37" fmla="*/ 22 h 982"/>
              <a:gd name="T38" fmla="*/ 531 w 983"/>
              <a:gd name="T39" fmla="*/ 74 h 982"/>
              <a:gd name="T40" fmla="*/ 450 w 983"/>
              <a:gd name="T41" fmla="*/ 0 h 982"/>
              <a:gd name="T42" fmla="*/ 366 w 983"/>
              <a:gd name="T43" fmla="*/ 90 h 982"/>
              <a:gd name="T44" fmla="*/ 268 w 983"/>
              <a:gd name="T45" fmla="*/ 51 h 982"/>
              <a:gd name="T46" fmla="*/ 224 w 983"/>
              <a:gd name="T47" fmla="*/ 165 h 982"/>
              <a:gd name="T48" fmla="*/ 111 w 983"/>
              <a:gd name="T49" fmla="*/ 177 h 982"/>
              <a:gd name="T50" fmla="*/ 116 w 983"/>
              <a:gd name="T51" fmla="*/ 299 h 982"/>
              <a:gd name="T52" fmla="*/ 23 w 983"/>
              <a:gd name="T53" fmla="*/ 338 h 982"/>
              <a:gd name="T54" fmla="*/ 71 w 983"/>
              <a:gd name="T55" fmla="*/ 450 h 982"/>
              <a:gd name="T56" fmla="*/ 0 w 983"/>
              <a:gd name="T57" fmla="*/ 527 h 982"/>
              <a:gd name="T58" fmla="*/ 88 w 983"/>
              <a:gd name="T59" fmla="*/ 612 h 982"/>
              <a:gd name="T60" fmla="*/ 52 w 983"/>
              <a:gd name="T61" fmla="*/ 714 h 982"/>
              <a:gd name="T62" fmla="*/ 167 w 983"/>
              <a:gd name="T63" fmla="*/ 758 h 982"/>
              <a:gd name="T64" fmla="*/ 168 w 983"/>
              <a:gd name="T65" fmla="*/ 862 h 982"/>
              <a:gd name="T66" fmla="*/ 292 w 983"/>
              <a:gd name="T67" fmla="*/ 859 h 982"/>
              <a:gd name="T68" fmla="*/ 338 w 983"/>
              <a:gd name="T69" fmla="*/ 959 h 982"/>
              <a:gd name="T70" fmla="*/ 491 w 983"/>
              <a:gd name="T71" fmla="*/ 595 h 982"/>
              <a:gd name="T72" fmla="*/ 759 w 983"/>
              <a:gd name="T73" fmla="*/ 582 h 982"/>
              <a:gd name="T74" fmla="*/ 480 w 983"/>
              <a:gd name="T75" fmla="*/ 810 h 982"/>
              <a:gd name="T76" fmla="*/ 350 w 983"/>
              <a:gd name="T77" fmla="*/ 779 h 982"/>
              <a:gd name="T78" fmla="*/ 212 w 983"/>
              <a:gd name="T79" fmla="*/ 451 h 982"/>
              <a:gd name="T80" fmla="*/ 436 w 983"/>
              <a:gd name="T81" fmla="*/ 582 h 982"/>
              <a:gd name="T82" fmla="*/ 350 w 983"/>
              <a:gd name="T83" fmla="*/ 779 h 982"/>
              <a:gd name="T84" fmla="*/ 551 w 983"/>
              <a:gd name="T85" fmla="*/ 505 h 982"/>
              <a:gd name="T86" fmla="*/ 424 w 983"/>
              <a:gd name="T87" fmla="*/ 475 h 982"/>
              <a:gd name="T88" fmla="*/ 222 w 983"/>
              <a:gd name="T89" fmla="*/ 396 h 982"/>
              <a:gd name="T90" fmla="*/ 499 w 983"/>
              <a:gd name="T91" fmla="*/ 170 h 982"/>
              <a:gd name="T92" fmla="*/ 483 w 983"/>
              <a:gd name="T93" fmla="*/ 385 h 982"/>
              <a:gd name="T94" fmla="*/ 222 w 983"/>
              <a:gd name="T95" fmla="*/ 396 h 982"/>
              <a:gd name="T96" fmla="*/ 808 w 983"/>
              <a:gd name="T97" fmla="*/ 503 h 982"/>
              <a:gd name="T98" fmla="*/ 592 w 983"/>
              <a:gd name="T99" fmla="*/ 484 h 982"/>
              <a:gd name="T100" fmla="*/ 581 w 983"/>
              <a:gd name="T101" fmla="*/ 221 h 982"/>
              <a:gd name="T102" fmla="*/ 841 w 983"/>
              <a:gd name="T103" fmla="*/ 574 h 982"/>
              <a:gd name="T104" fmla="*/ 134 w 983"/>
              <a:gd name="T105" fmla="*/ 406 h 982"/>
              <a:gd name="T106" fmla="*/ 841 w 983"/>
              <a:gd name="T107" fmla="*/ 574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3" h="982">
                <a:moveTo>
                  <a:pt x="113" y="401"/>
                </a:moveTo>
                <a:cubicBezTo>
                  <a:pt x="163" y="194"/>
                  <a:pt x="370" y="67"/>
                  <a:pt x="577" y="116"/>
                </a:cubicBezTo>
                <a:cubicBezTo>
                  <a:pt x="783" y="165"/>
                  <a:pt x="911" y="373"/>
                  <a:pt x="861" y="579"/>
                </a:cubicBezTo>
                <a:cubicBezTo>
                  <a:pt x="812" y="786"/>
                  <a:pt x="605" y="913"/>
                  <a:pt x="398" y="864"/>
                </a:cubicBezTo>
                <a:cubicBezTo>
                  <a:pt x="191" y="815"/>
                  <a:pt x="64" y="607"/>
                  <a:pt x="113" y="401"/>
                </a:cubicBezTo>
                <a:close/>
                <a:moveTo>
                  <a:pt x="338" y="959"/>
                </a:moveTo>
                <a:lnTo>
                  <a:pt x="414" y="978"/>
                </a:lnTo>
                <a:lnTo>
                  <a:pt x="453" y="907"/>
                </a:lnTo>
                <a:cubicBezTo>
                  <a:pt x="469" y="908"/>
                  <a:pt x="485" y="908"/>
                  <a:pt x="501" y="908"/>
                </a:cubicBezTo>
                <a:lnTo>
                  <a:pt x="533" y="982"/>
                </a:lnTo>
                <a:lnTo>
                  <a:pt x="610" y="969"/>
                </a:lnTo>
                <a:lnTo>
                  <a:pt x="618" y="887"/>
                </a:lnTo>
                <a:cubicBezTo>
                  <a:pt x="631" y="883"/>
                  <a:pt x="643" y="878"/>
                  <a:pt x="656" y="872"/>
                </a:cubicBezTo>
                <a:lnTo>
                  <a:pt x="715" y="930"/>
                </a:lnTo>
                <a:lnTo>
                  <a:pt x="781" y="890"/>
                </a:lnTo>
                <a:lnTo>
                  <a:pt x="757" y="809"/>
                </a:lnTo>
                <a:cubicBezTo>
                  <a:pt x="770" y="799"/>
                  <a:pt x="782" y="787"/>
                  <a:pt x="794" y="775"/>
                </a:cubicBezTo>
                <a:lnTo>
                  <a:pt x="871" y="805"/>
                </a:lnTo>
                <a:lnTo>
                  <a:pt x="916" y="741"/>
                </a:lnTo>
                <a:lnTo>
                  <a:pt x="862" y="676"/>
                </a:lnTo>
                <a:cubicBezTo>
                  <a:pt x="867" y="666"/>
                  <a:pt x="872" y="655"/>
                  <a:pt x="876" y="644"/>
                </a:cubicBezTo>
                <a:lnTo>
                  <a:pt x="960" y="644"/>
                </a:lnTo>
                <a:lnTo>
                  <a:pt x="978" y="568"/>
                </a:lnTo>
                <a:lnTo>
                  <a:pt x="904" y="528"/>
                </a:lnTo>
                <a:cubicBezTo>
                  <a:pt x="905" y="514"/>
                  <a:pt x="906" y="500"/>
                  <a:pt x="905" y="487"/>
                </a:cubicBezTo>
                <a:lnTo>
                  <a:pt x="983" y="454"/>
                </a:lnTo>
                <a:lnTo>
                  <a:pt x="971" y="377"/>
                </a:lnTo>
                <a:lnTo>
                  <a:pt x="887" y="369"/>
                </a:lnTo>
                <a:cubicBezTo>
                  <a:pt x="883" y="354"/>
                  <a:pt x="878" y="341"/>
                  <a:pt x="872" y="327"/>
                </a:cubicBezTo>
                <a:lnTo>
                  <a:pt x="931" y="268"/>
                </a:lnTo>
                <a:lnTo>
                  <a:pt x="890" y="201"/>
                </a:lnTo>
                <a:lnTo>
                  <a:pt x="811" y="225"/>
                </a:lnTo>
                <a:cubicBezTo>
                  <a:pt x="802" y="215"/>
                  <a:pt x="793" y="205"/>
                  <a:pt x="784" y="195"/>
                </a:cubicBezTo>
                <a:lnTo>
                  <a:pt x="815" y="119"/>
                </a:lnTo>
                <a:lnTo>
                  <a:pt x="753" y="73"/>
                </a:lnTo>
                <a:lnTo>
                  <a:pt x="689" y="124"/>
                </a:lnTo>
                <a:cubicBezTo>
                  <a:pt x="675" y="116"/>
                  <a:pt x="660" y="109"/>
                  <a:pt x="645" y="103"/>
                </a:cubicBezTo>
                <a:lnTo>
                  <a:pt x="644" y="22"/>
                </a:lnTo>
                <a:lnTo>
                  <a:pt x="568" y="4"/>
                </a:lnTo>
                <a:lnTo>
                  <a:pt x="531" y="74"/>
                </a:lnTo>
                <a:cubicBezTo>
                  <a:pt x="514" y="72"/>
                  <a:pt x="497" y="72"/>
                  <a:pt x="481" y="72"/>
                </a:cubicBezTo>
                <a:lnTo>
                  <a:pt x="450" y="0"/>
                </a:lnTo>
                <a:lnTo>
                  <a:pt x="373" y="13"/>
                </a:lnTo>
                <a:lnTo>
                  <a:pt x="366" y="90"/>
                </a:lnTo>
                <a:cubicBezTo>
                  <a:pt x="351" y="94"/>
                  <a:pt x="337" y="100"/>
                  <a:pt x="323" y="106"/>
                </a:cubicBezTo>
                <a:lnTo>
                  <a:pt x="268" y="51"/>
                </a:lnTo>
                <a:lnTo>
                  <a:pt x="202" y="92"/>
                </a:lnTo>
                <a:lnTo>
                  <a:pt x="224" y="165"/>
                </a:lnTo>
                <a:cubicBezTo>
                  <a:pt x="209" y="177"/>
                  <a:pt x="195" y="190"/>
                  <a:pt x="182" y="205"/>
                </a:cubicBezTo>
                <a:lnTo>
                  <a:pt x="111" y="177"/>
                </a:lnTo>
                <a:lnTo>
                  <a:pt x="67" y="241"/>
                </a:lnTo>
                <a:lnTo>
                  <a:pt x="116" y="299"/>
                </a:lnTo>
                <a:cubicBezTo>
                  <a:pt x="109" y="311"/>
                  <a:pt x="103" y="324"/>
                  <a:pt x="98" y="338"/>
                </a:cubicBezTo>
                <a:lnTo>
                  <a:pt x="23" y="338"/>
                </a:lnTo>
                <a:lnTo>
                  <a:pt x="5" y="414"/>
                </a:lnTo>
                <a:lnTo>
                  <a:pt x="71" y="450"/>
                </a:lnTo>
                <a:cubicBezTo>
                  <a:pt x="70" y="466"/>
                  <a:pt x="69" y="482"/>
                  <a:pt x="69" y="499"/>
                </a:cubicBezTo>
                <a:lnTo>
                  <a:pt x="0" y="527"/>
                </a:lnTo>
                <a:lnTo>
                  <a:pt x="12" y="605"/>
                </a:lnTo>
                <a:lnTo>
                  <a:pt x="88" y="612"/>
                </a:lnTo>
                <a:cubicBezTo>
                  <a:pt x="93" y="629"/>
                  <a:pt x="99" y="644"/>
                  <a:pt x="106" y="660"/>
                </a:cubicBezTo>
                <a:lnTo>
                  <a:pt x="52" y="714"/>
                </a:lnTo>
                <a:lnTo>
                  <a:pt x="93" y="781"/>
                </a:lnTo>
                <a:lnTo>
                  <a:pt x="167" y="758"/>
                </a:lnTo>
                <a:cubicBezTo>
                  <a:pt x="176" y="770"/>
                  <a:pt x="187" y="781"/>
                  <a:pt x="197" y="791"/>
                </a:cubicBezTo>
                <a:lnTo>
                  <a:pt x="168" y="862"/>
                </a:lnTo>
                <a:lnTo>
                  <a:pt x="230" y="909"/>
                </a:lnTo>
                <a:lnTo>
                  <a:pt x="292" y="859"/>
                </a:lnTo>
                <a:cubicBezTo>
                  <a:pt x="307" y="867"/>
                  <a:pt x="322" y="874"/>
                  <a:pt x="338" y="880"/>
                </a:cubicBezTo>
                <a:lnTo>
                  <a:pt x="338" y="959"/>
                </a:lnTo>
                <a:close/>
                <a:moveTo>
                  <a:pt x="450" y="768"/>
                </a:moveTo>
                <a:cubicBezTo>
                  <a:pt x="456" y="744"/>
                  <a:pt x="491" y="595"/>
                  <a:pt x="491" y="595"/>
                </a:cubicBezTo>
                <a:cubicBezTo>
                  <a:pt x="529" y="593"/>
                  <a:pt x="562" y="572"/>
                  <a:pt x="580" y="539"/>
                </a:cubicBezTo>
                <a:cubicBezTo>
                  <a:pt x="580" y="539"/>
                  <a:pt x="734" y="576"/>
                  <a:pt x="759" y="582"/>
                </a:cubicBezTo>
                <a:cubicBezTo>
                  <a:pt x="785" y="588"/>
                  <a:pt x="787" y="604"/>
                  <a:pt x="779" y="622"/>
                </a:cubicBezTo>
                <a:cubicBezTo>
                  <a:pt x="727" y="739"/>
                  <a:pt x="608" y="813"/>
                  <a:pt x="480" y="810"/>
                </a:cubicBezTo>
                <a:cubicBezTo>
                  <a:pt x="454" y="810"/>
                  <a:pt x="444" y="791"/>
                  <a:pt x="450" y="768"/>
                </a:cubicBezTo>
                <a:close/>
                <a:moveTo>
                  <a:pt x="350" y="779"/>
                </a:moveTo>
                <a:cubicBezTo>
                  <a:pt x="237" y="726"/>
                  <a:pt x="166" y="611"/>
                  <a:pt x="167" y="487"/>
                </a:cubicBezTo>
                <a:cubicBezTo>
                  <a:pt x="167" y="459"/>
                  <a:pt x="185" y="445"/>
                  <a:pt x="212" y="451"/>
                </a:cubicBezTo>
                <a:cubicBezTo>
                  <a:pt x="239" y="458"/>
                  <a:pt x="383" y="492"/>
                  <a:pt x="383" y="492"/>
                </a:cubicBezTo>
                <a:cubicBezTo>
                  <a:pt x="383" y="529"/>
                  <a:pt x="404" y="564"/>
                  <a:pt x="436" y="582"/>
                </a:cubicBezTo>
                <a:cubicBezTo>
                  <a:pt x="436" y="582"/>
                  <a:pt x="406" y="708"/>
                  <a:pt x="397" y="747"/>
                </a:cubicBezTo>
                <a:cubicBezTo>
                  <a:pt x="387" y="787"/>
                  <a:pt x="371" y="787"/>
                  <a:pt x="350" y="779"/>
                </a:cubicBezTo>
                <a:close/>
                <a:moveTo>
                  <a:pt x="503" y="426"/>
                </a:moveTo>
                <a:cubicBezTo>
                  <a:pt x="538" y="435"/>
                  <a:pt x="559" y="470"/>
                  <a:pt x="551" y="505"/>
                </a:cubicBezTo>
                <a:cubicBezTo>
                  <a:pt x="543" y="540"/>
                  <a:pt x="507" y="562"/>
                  <a:pt x="472" y="554"/>
                </a:cubicBezTo>
                <a:cubicBezTo>
                  <a:pt x="437" y="545"/>
                  <a:pt x="415" y="510"/>
                  <a:pt x="424" y="475"/>
                </a:cubicBezTo>
                <a:cubicBezTo>
                  <a:pt x="432" y="440"/>
                  <a:pt x="467" y="418"/>
                  <a:pt x="503" y="426"/>
                </a:cubicBezTo>
                <a:close/>
                <a:moveTo>
                  <a:pt x="222" y="396"/>
                </a:moveTo>
                <a:cubicBezTo>
                  <a:pt x="195" y="389"/>
                  <a:pt x="191" y="365"/>
                  <a:pt x="200" y="348"/>
                </a:cubicBezTo>
                <a:cubicBezTo>
                  <a:pt x="256" y="235"/>
                  <a:pt x="373" y="165"/>
                  <a:pt x="499" y="170"/>
                </a:cubicBezTo>
                <a:cubicBezTo>
                  <a:pt x="520" y="170"/>
                  <a:pt x="531" y="186"/>
                  <a:pt x="525" y="210"/>
                </a:cubicBezTo>
                <a:cubicBezTo>
                  <a:pt x="520" y="233"/>
                  <a:pt x="483" y="385"/>
                  <a:pt x="483" y="385"/>
                </a:cubicBezTo>
                <a:cubicBezTo>
                  <a:pt x="447" y="386"/>
                  <a:pt x="414" y="406"/>
                  <a:pt x="397" y="437"/>
                </a:cubicBezTo>
                <a:cubicBezTo>
                  <a:pt x="397" y="437"/>
                  <a:pt x="248" y="402"/>
                  <a:pt x="222" y="396"/>
                </a:cubicBezTo>
                <a:close/>
                <a:moveTo>
                  <a:pt x="628" y="202"/>
                </a:moveTo>
                <a:cubicBezTo>
                  <a:pt x="741" y="257"/>
                  <a:pt x="813" y="376"/>
                  <a:pt x="808" y="503"/>
                </a:cubicBezTo>
                <a:cubicBezTo>
                  <a:pt x="806" y="518"/>
                  <a:pt x="795" y="533"/>
                  <a:pt x="773" y="527"/>
                </a:cubicBezTo>
                <a:cubicBezTo>
                  <a:pt x="751" y="522"/>
                  <a:pt x="592" y="484"/>
                  <a:pt x="592" y="484"/>
                </a:cubicBezTo>
                <a:cubicBezTo>
                  <a:pt x="590" y="448"/>
                  <a:pt x="570" y="416"/>
                  <a:pt x="538" y="398"/>
                </a:cubicBezTo>
                <a:cubicBezTo>
                  <a:pt x="538" y="398"/>
                  <a:pt x="574" y="249"/>
                  <a:pt x="581" y="221"/>
                </a:cubicBezTo>
                <a:cubicBezTo>
                  <a:pt x="588" y="192"/>
                  <a:pt x="605" y="192"/>
                  <a:pt x="628" y="202"/>
                </a:cubicBezTo>
                <a:close/>
                <a:moveTo>
                  <a:pt x="841" y="574"/>
                </a:moveTo>
                <a:cubicBezTo>
                  <a:pt x="887" y="379"/>
                  <a:pt x="767" y="183"/>
                  <a:pt x="572" y="137"/>
                </a:cubicBezTo>
                <a:cubicBezTo>
                  <a:pt x="377" y="90"/>
                  <a:pt x="181" y="210"/>
                  <a:pt x="134" y="406"/>
                </a:cubicBezTo>
                <a:cubicBezTo>
                  <a:pt x="88" y="601"/>
                  <a:pt x="208" y="796"/>
                  <a:pt x="403" y="843"/>
                </a:cubicBezTo>
                <a:cubicBezTo>
                  <a:pt x="598" y="890"/>
                  <a:pt x="794" y="769"/>
                  <a:pt x="841" y="5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2825750" y="5148263"/>
            <a:ext cx="560388" cy="561975"/>
          </a:xfrm>
          <a:custGeom>
            <a:avLst/>
            <a:gdLst>
              <a:gd name="T0" fmla="*/ 419 w 832"/>
              <a:gd name="T1" fmla="*/ 497 h 832"/>
              <a:gd name="T2" fmla="*/ 419 w 832"/>
              <a:gd name="T3" fmla="*/ 335 h 832"/>
              <a:gd name="T4" fmla="*/ 450 w 832"/>
              <a:gd name="T5" fmla="*/ 0 h 832"/>
              <a:gd name="T6" fmla="*/ 366 w 832"/>
              <a:gd name="T7" fmla="*/ 66 h 832"/>
              <a:gd name="T8" fmla="*/ 285 w 832"/>
              <a:gd name="T9" fmla="*/ 20 h 832"/>
              <a:gd name="T10" fmla="*/ 234 w 832"/>
              <a:gd name="T11" fmla="*/ 114 h 832"/>
              <a:gd name="T12" fmla="*/ 146 w 832"/>
              <a:gd name="T13" fmla="*/ 98 h 832"/>
              <a:gd name="T14" fmla="*/ 135 w 832"/>
              <a:gd name="T15" fmla="*/ 206 h 832"/>
              <a:gd name="T16" fmla="*/ 41 w 832"/>
              <a:gd name="T17" fmla="*/ 232 h 832"/>
              <a:gd name="T18" fmla="*/ 75 w 832"/>
              <a:gd name="T19" fmla="*/ 336 h 832"/>
              <a:gd name="T20" fmla="*/ 0 w 832"/>
              <a:gd name="T21" fmla="*/ 382 h 832"/>
              <a:gd name="T22" fmla="*/ 69 w 832"/>
              <a:gd name="T23" fmla="*/ 466 h 832"/>
              <a:gd name="T24" fmla="*/ 18 w 832"/>
              <a:gd name="T25" fmla="*/ 543 h 832"/>
              <a:gd name="T26" fmla="*/ 114 w 832"/>
              <a:gd name="T27" fmla="*/ 594 h 832"/>
              <a:gd name="T28" fmla="*/ 98 w 832"/>
              <a:gd name="T29" fmla="*/ 686 h 832"/>
              <a:gd name="T30" fmla="*/ 205 w 832"/>
              <a:gd name="T31" fmla="*/ 697 h 832"/>
              <a:gd name="T32" fmla="*/ 222 w 832"/>
              <a:gd name="T33" fmla="*/ 785 h 832"/>
              <a:gd name="T34" fmla="*/ 325 w 832"/>
              <a:gd name="T35" fmla="*/ 757 h 832"/>
              <a:gd name="T36" fmla="*/ 382 w 832"/>
              <a:gd name="T37" fmla="*/ 832 h 832"/>
              <a:gd name="T38" fmla="*/ 465 w 832"/>
              <a:gd name="T39" fmla="*/ 767 h 832"/>
              <a:gd name="T40" fmla="*/ 547 w 832"/>
              <a:gd name="T41" fmla="*/ 812 h 832"/>
              <a:gd name="T42" fmla="*/ 598 w 832"/>
              <a:gd name="T43" fmla="*/ 721 h 832"/>
              <a:gd name="T44" fmla="*/ 686 w 832"/>
              <a:gd name="T45" fmla="*/ 734 h 832"/>
              <a:gd name="T46" fmla="*/ 700 w 832"/>
              <a:gd name="T47" fmla="*/ 631 h 832"/>
              <a:gd name="T48" fmla="*/ 790 w 832"/>
              <a:gd name="T49" fmla="*/ 600 h 832"/>
              <a:gd name="T50" fmla="*/ 763 w 832"/>
              <a:gd name="T51" fmla="*/ 500 h 832"/>
              <a:gd name="T52" fmla="*/ 832 w 832"/>
              <a:gd name="T53" fmla="*/ 450 h 832"/>
              <a:gd name="T54" fmla="*/ 770 w 832"/>
              <a:gd name="T55" fmla="*/ 367 h 832"/>
              <a:gd name="T56" fmla="*/ 813 w 832"/>
              <a:gd name="T57" fmla="*/ 289 h 832"/>
              <a:gd name="T58" fmla="*/ 724 w 832"/>
              <a:gd name="T59" fmla="*/ 237 h 832"/>
              <a:gd name="T60" fmla="*/ 734 w 832"/>
              <a:gd name="T61" fmla="*/ 146 h 832"/>
              <a:gd name="T62" fmla="*/ 630 w 832"/>
              <a:gd name="T63" fmla="*/ 132 h 832"/>
              <a:gd name="T64" fmla="*/ 609 w 832"/>
              <a:gd name="T65" fmla="*/ 46 h 832"/>
              <a:gd name="T66" fmla="*/ 508 w 832"/>
              <a:gd name="T67" fmla="*/ 73 h 832"/>
              <a:gd name="T68" fmla="*/ 450 w 832"/>
              <a:gd name="T69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32" h="832">
                <a:moveTo>
                  <a:pt x="501" y="416"/>
                </a:moveTo>
                <a:cubicBezTo>
                  <a:pt x="501" y="461"/>
                  <a:pt x="464" y="497"/>
                  <a:pt x="419" y="497"/>
                </a:cubicBezTo>
                <a:cubicBezTo>
                  <a:pt x="374" y="497"/>
                  <a:pt x="338" y="461"/>
                  <a:pt x="338" y="416"/>
                </a:cubicBezTo>
                <a:cubicBezTo>
                  <a:pt x="338" y="371"/>
                  <a:pt x="374" y="335"/>
                  <a:pt x="419" y="335"/>
                </a:cubicBezTo>
                <a:cubicBezTo>
                  <a:pt x="464" y="335"/>
                  <a:pt x="501" y="371"/>
                  <a:pt x="501" y="416"/>
                </a:cubicBezTo>
                <a:close/>
                <a:moveTo>
                  <a:pt x="450" y="0"/>
                </a:moveTo>
                <a:lnTo>
                  <a:pt x="383" y="0"/>
                </a:lnTo>
                <a:lnTo>
                  <a:pt x="366" y="66"/>
                </a:lnTo>
                <a:cubicBezTo>
                  <a:pt x="352" y="68"/>
                  <a:pt x="339" y="71"/>
                  <a:pt x="326" y="75"/>
                </a:cubicBezTo>
                <a:lnTo>
                  <a:pt x="285" y="20"/>
                </a:lnTo>
                <a:lnTo>
                  <a:pt x="224" y="46"/>
                </a:lnTo>
                <a:lnTo>
                  <a:pt x="234" y="114"/>
                </a:lnTo>
                <a:cubicBezTo>
                  <a:pt x="224" y="121"/>
                  <a:pt x="214" y="127"/>
                  <a:pt x="205" y="134"/>
                </a:cubicBezTo>
                <a:lnTo>
                  <a:pt x="146" y="98"/>
                </a:lnTo>
                <a:lnTo>
                  <a:pt x="99" y="145"/>
                </a:lnTo>
                <a:lnTo>
                  <a:pt x="135" y="206"/>
                </a:lnTo>
                <a:cubicBezTo>
                  <a:pt x="126" y="217"/>
                  <a:pt x="118" y="229"/>
                  <a:pt x="111" y="242"/>
                </a:cubicBezTo>
                <a:lnTo>
                  <a:pt x="41" y="232"/>
                </a:lnTo>
                <a:lnTo>
                  <a:pt x="17" y="294"/>
                </a:lnTo>
                <a:lnTo>
                  <a:pt x="75" y="336"/>
                </a:lnTo>
                <a:cubicBezTo>
                  <a:pt x="72" y="346"/>
                  <a:pt x="71" y="355"/>
                  <a:pt x="69" y="365"/>
                </a:cubicBezTo>
                <a:lnTo>
                  <a:pt x="0" y="382"/>
                </a:lnTo>
                <a:lnTo>
                  <a:pt x="0" y="448"/>
                </a:lnTo>
                <a:lnTo>
                  <a:pt x="69" y="466"/>
                </a:lnTo>
                <a:cubicBezTo>
                  <a:pt x="71" y="478"/>
                  <a:pt x="73" y="490"/>
                  <a:pt x="76" y="501"/>
                </a:cubicBezTo>
                <a:lnTo>
                  <a:pt x="18" y="543"/>
                </a:lnTo>
                <a:lnTo>
                  <a:pt x="43" y="604"/>
                </a:lnTo>
                <a:lnTo>
                  <a:pt x="114" y="594"/>
                </a:lnTo>
                <a:cubicBezTo>
                  <a:pt x="120" y="605"/>
                  <a:pt x="127" y="616"/>
                  <a:pt x="135" y="626"/>
                </a:cubicBezTo>
                <a:lnTo>
                  <a:pt x="98" y="686"/>
                </a:lnTo>
                <a:lnTo>
                  <a:pt x="145" y="733"/>
                </a:lnTo>
                <a:lnTo>
                  <a:pt x="205" y="697"/>
                </a:lnTo>
                <a:cubicBezTo>
                  <a:pt x="214" y="704"/>
                  <a:pt x="224" y="711"/>
                  <a:pt x="233" y="717"/>
                </a:cubicBezTo>
                <a:lnTo>
                  <a:pt x="222" y="785"/>
                </a:lnTo>
                <a:lnTo>
                  <a:pt x="283" y="811"/>
                </a:lnTo>
                <a:lnTo>
                  <a:pt x="325" y="757"/>
                </a:lnTo>
                <a:cubicBezTo>
                  <a:pt x="338" y="761"/>
                  <a:pt x="352" y="764"/>
                  <a:pt x="366" y="766"/>
                </a:cubicBezTo>
                <a:lnTo>
                  <a:pt x="382" y="832"/>
                </a:lnTo>
                <a:lnTo>
                  <a:pt x="448" y="832"/>
                </a:lnTo>
                <a:lnTo>
                  <a:pt x="465" y="767"/>
                </a:lnTo>
                <a:cubicBezTo>
                  <a:pt x="479" y="765"/>
                  <a:pt x="493" y="762"/>
                  <a:pt x="507" y="759"/>
                </a:cubicBezTo>
                <a:lnTo>
                  <a:pt x="547" y="812"/>
                </a:lnTo>
                <a:lnTo>
                  <a:pt x="607" y="786"/>
                </a:lnTo>
                <a:lnTo>
                  <a:pt x="598" y="721"/>
                </a:lnTo>
                <a:cubicBezTo>
                  <a:pt x="609" y="715"/>
                  <a:pt x="620" y="708"/>
                  <a:pt x="630" y="700"/>
                </a:cubicBezTo>
                <a:lnTo>
                  <a:pt x="686" y="734"/>
                </a:lnTo>
                <a:lnTo>
                  <a:pt x="733" y="687"/>
                </a:lnTo>
                <a:lnTo>
                  <a:pt x="700" y="631"/>
                </a:lnTo>
                <a:cubicBezTo>
                  <a:pt x="710" y="618"/>
                  <a:pt x="719" y="605"/>
                  <a:pt x="727" y="591"/>
                </a:cubicBezTo>
                <a:lnTo>
                  <a:pt x="790" y="600"/>
                </a:lnTo>
                <a:lnTo>
                  <a:pt x="815" y="538"/>
                </a:lnTo>
                <a:lnTo>
                  <a:pt x="763" y="500"/>
                </a:lnTo>
                <a:cubicBezTo>
                  <a:pt x="766" y="489"/>
                  <a:pt x="768" y="477"/>
                  <a:pt x="770" y="465"/>
                </a:cubicBezTo>
                <a:lnTo>
                  <a:pt x="832" y="450"/>
                </a:lnTo>
                <a:lnTo>
                  <a:pt x="832" y="384"/>
                </a:lnTo>
                <a:lnTo>
                  <a:pt x="770" y="367"/>
                </a:lnTo>
                <a:cubicBezTo>
                  <a:pt x="768" y="353"/>
                  <a:pt x="765" y="340"/>
                  <a:pt x="762" y="327"/>
                </a:cubicBezTo>
                <a:lnTo>
                  <a:pt x="813" y="289"/>
                </a:lnTo>
                <a:lnTo>
                  <a:pt x="788" y="228"/>
                </a:lnTo>
                <a:lnTo>
                  <a:pt x="724" y="237"/>
                </a:lnTo>
                <a:cubicBezTo>
                  <a:pt x="717" y="224"/>
                  <a:pt x="709" y="212"/>
                  <a:pt x="700" y="201"/>
                </a:cubicBezTo>
                <a:lnTo>
                  <a:pt x="734" y="146"/>
                </a:lnTo>
                <a:lnTo>
                  <a:pt x="687" y="99"/>
                </a:lnTo>
                <a:lnTo>
                  <a:pt x="630" y="132"/>
                </a:lnTo>
                <a:cubicBezTo>
                  <a:pt x="620" y="124"/>
                  <a:pt x="610" y="117"/>
                  <a:pt x="599" y="111"/>
                </a:cubicBezTo>
                <a:lnTo>
                  <a:pt x="609" y="46"/>
                </a:lnTo>
                <a:lnTo>
                  <a:pt x="549" y="21"/>
                </a:lnTo>
                <a:lnTo>
                  <a:pt x="508" y="73"/>
                </a:lnTo>
                <a:cubicBezTo>
                  <a:pt x="494" y="70"/>
                  <a:pt x="480" y="67"/>
                  <a:pt x="465" y="65"/>
                </a:cubicBezTo>
                <a:lnTo>
                  <a:pt x="4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3387076" y="4490789"/>
            <a:ext cx="1282700" cy="1284288"/>
          </a:xfrm>
          <a:custGeom>
            <a:avLst/>
            <a:gdLst>
              <a:gd name="T0" fmla="*/ 586 w 1904"/>
              <a:gd name="T1" fmla="*/ 324 h 1906"/>
              <a:gd name="T2" fmla="*/ 1811 w 1904"/>
              <a:gd name="T3" fmla="*/ 543 h 1906"/>
              <a:gd name="T4" fmla="*/ 1521 w 1904"/>
              <a:gd name="T5" fmla="*/ 383 h 1906"/>
              <a:gd name="T6" fmla="*/ 1337 w 1904"/>
              <a:gd name="T7" fmla="*/ 247 h 1906"/>
              <a:gd name="T8" fmla="*/ 1121 w 1904"/>
              <a:gd name="T9" fmla="*/ 14 h 1906"/>
              <a:gd name="T10" fmla="*/ 882 w 1904"/>
              <a:gd name="T11" fmla="*/ 0 h 1906"/>
              <a:gd name="T12" fmla="*/ 652 w 1904"/>
              <a:gd name="T13" fmla="*/ 208 h 1906"/>
              <a:gd name="T14" fmla="*/ 453 w 1904"/>
              <a:gd name="T15" fmla="*/ 324 h 1906"/>
              <a:gd name="T16" fmla="*/ 152 w 1904"/>
              <a:gd name="T17" fmla="*/ 431 h 1906"/>
              <a:gd name="T18" fmla="*/ 53 w 1904"/>
              <a:gd name="T19" fmla="*/ 633 h 1906"/>
              <a:gd name="T20" fmla="*/ 148 w 1904"/>
              <a:gd name="T21" fmla="*/ 937 h 1906"/>
              <a:gd name="T22" fmla="*/ 175 w 1904"/>
              <a:gd name="T23" fmla="*/ 1165 h 1906"/>
              <a:gd name="T24" fmla="*/ 170 w 1904"/>
              <a:gd name="T25" fmla="*/ 1494 h 1906"/>
              <a:gd name="T26" fmla="*/ 322 w 1904"/>
              <a:gd name="T27" fmla="*/ 1667 h 1906"/>
              <a:gd name="T28" fmla="*/ 640 w 1904"/>
              <a:gd name="T29" fmla="*/ 1704 h 1906"/>
              <a:gd name="T30" fmla="*/ 856 w 1904"/>
              <a:gd name="T31" fmla="*/ 1764 h 1906"/>
              <a:gd name="T32" fmla="*/ 1172 w 1904"/>
              <a:gd name="T33" fmla="*/ 1884 h 1906"/>
              <a:gd name="T34" fmla="*/ 1366 w 1904"/>
              <a:gd name="T35" fmla="*/ 1816 h 1906"/>
              <a:gd name="T36" fmla="*/ 1528 w 1904"/>
              <a:gd name="T37" fmla="*/ 1536 h 1906"/>
              <a:gd name="T38" fmla="*/ 1662 w 1904"/>
              <a:gd name="T39" fmla="*/ 1359 h 1906"/>
              <a:gd name="T40" fmla="*/ 1890 w 1904"/>
              <a:gd name="T41" fmla="*/ 1127 h 1906"/>
              <a:gd name="T42" fmla="*/ 1904 w 1904"/>
              <a:gd name="T43" fmla="*/ 913 h 1906"/>
              <a:gd name="T44" fmla="*/ 1701 w 1904"/>
              <a:gd name="T45" fmla="*/ 649 h 1906"/>
              <a:gd name="T46" fmla="*/ 1295 w 1904"/>
              <a:gd name="T47" fmla="*/ 845 h 1906"/>
              <a:gd name="T48" fmla="*/ 1217 w 1904"/>
              <a:gd name="T49" fmla="*/ 646 h 1906"/>
              <a:gd name="T50" fmla="*/ 1416 w 1904"/>
              <a:gd name="T51" fmla="*/ 785 h 1906"/>
              <a:gd name="T52" fmla="*/ 1442 w 1904"/>
              <a:gd name="T53" fmla="*/ 1085 h 1906"/>
              <a:gd name="T54" fmla="*/ 1278 w 1904"/>
              <a:gd name="T55" fmla="*/ 1124 h 1906"/>
              <a:gd name="T56" fmla="*/ 1365 w 1904"/>
              <a:gd name="T57" fmla="*/ 928 h 1906"/>
              <a:gd name="T58" fmla="*/ 1203 w 1904"/>
              <a:gd name="T59" fmla="*/ 1383 h 1906"/>
              <a:gd name="T60" fmla="*/ 1060 w 1904"/>
              <a:gd name="T61" fmla="*/ 1296 h 1906"/>
              <a:gd name="T62" fmla="*/ 1259 w 1904"/>
              <a:gd name="T63" fmla="*/ 1218 h 1906"/>
              <a:gd name="T64" fmla="*/ 906 w 1904"/>
              <a:gd name="T65" fmla="*/ 1436 h 1906"/>
              <a:gd name="T66" fmla="*/ 715 w 1904"/>
              <a:gd name="T67" fmla="*/ 1286 h 1906"/>
              <a:gd name="T68" fmla="*/ 922 w 1904"/>
              <a:gd name="T69" fmla="*/ 1305 h 1906"/>
              <a:gd name="T70" fmla="*/ 522 w 1904"/>
              <a:gd name="T71" fmla="*/ 1204 h 1906"/>
              <a:gd name="T72" fmla="*/ 610 w 1904"/>
              <a:gd name="T73" fmla="*/ 1060 h 1906"/>
              <a:gd name="T74" fmla="*/ 687 w 1904"/>
              <a:gd name="T75" fmla="*/ 1260 h 1906"/>
              <a:gd name="T76" fmla="*/ 456 w 1904"/>
              <a:gd name="T77" fmla="*/ 825 h 1906"/>
              <a:gd name="T78" fmla="*/ 619 w 1904"/>
              <a:gd name="T79" fmla="*/ 786 h 1906"/>
              <a:gd name="T80" fmla="*/ 533 w 1904"/>
              <a:gd name="T81" fmla="*/ 982 h 1906"/>
              <a:gd name="T82" fmla="*/ 702 w 1904"/>
              <a:gd name="T83" fmla="*/ 522 h 1906"/>
              <a:gd name="T84" fmla="*/ 845 w 1904"/>
              <a:gd name="T85" fmla="*/ 610 h 1906"/>
              <a:gd name="T86" fmla="*/ 645 w 1904"/>
              <a:gd name="T87" fmla="*/ 688 h 1906"/>
              <a:gd name="T88" fmla="*/ 1094 w 1904"/>
              <a:gd name="T89" fmla="*/ 1195 h 1906"/>
              <a:gd name="T90" fmla="*/ 1190 w 1904"/>
              <a:gd name="T91" fmla="*/ 824 h 1906"/>
              <a:gd name="T92" fmla="*/ 1074 w 1904"/>
              <a:gd name="T93" fmla="*/ 461 h 1906"/>
              <a:gd name="T94" fmla="*/ 1113 w 1904"/>
              <a:gd name="T95" fmla="*/ 625 h 1906"/>
              <a:gd name="T96" fmla="*/ 917 w 1904"/>
              <a:gd name="T97" fmla="*/ 539 h 1906"/>
              <a:gd name="T98" fmla="*/ 1286 w 1904"/>
              <a:gd name="T99" fmla="*/ 1526 h 1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04" h="1906">
                <a:moveTo>
                  <a:pt x="1319" y="1582"/>
                </a:moveTo>
                <a:cubicBezTo>
                  <a:pt x="971" y="1784"/>
                  <a:pt x="526" y="1667"/>
                  <a:pt x="323" y="1319"/>
                </a:cubicBezTo>
                <a:cubicBezTo>
                  <a:pt x="121" y="972"/>
                  <a:pt x="239" y="526"/>
                  <a:pt x="586" y="324"/>
                </a:cubicBezTo>
                <a:cubicBezTo>
                  <a:pt x="934" y="122"/>
                  <a:pt x="1379" y="239"/>
                  <a:pt x="1581" y="587"/>
                </a:cubicBezTo>
                <a:cubicBezTo>
                  <a:pt x="1784" y="934"/>
                  <a:pt x="1666" y="1380"/>
                  <a:pt x="1319" y="1582"/>
                </a:cubicBezTo>
                <a:close/>
                <a:moveTo>
                  <a:pt x="1811" y="543"/>
                </a:moveTo>
                <a:lnTo>
                  <a:pt x="1735" y="412"/>
                </a:lnTo>
                <a:lnTo>
                  <a:pt x="1585" y="453"/>
                </a:lnTo>
                <a:cubicBezTo>
                  <a:pt x="1565" y="428"/>
                  <a:pt x="1544" y="405"/>
                  <a:pt x="1521" y="383"/>
                </a:cubicBezTo>
                <a:lnTo>
                  <a:pt x="1583" y="239"/>
                </a:lnTo>
                <a:lnTo>
                  <a:pt x="1461" y="148"/>
                </a:lnTo>
                <a:lnTo>
                  <a:pt x="1337" y="247"/>
                </a:lnTo>
                <a:cubicBezTo>
                  <a:pt x="1313" y="234"/>
                  <a:pt x="1289" y="223"/>
                  <a:pt x="1265" y="212"/>
                </a:cubicBezTo>
                <a:lnTo>
                  <a:pt x="1268" y="53"/>
                </a:lnTo>
                <a:lnTo>
                  <a:pt x="1121" y="14"/>
                </a:lnTo>
                <a:lnTo>
                  <a:pt x="1042" y="154"/>
                </a:lnTo>
                <a:cubicBezTo>
                  <a:pt x="1010" y="151"/>
                  <a:pt x="977" y="149"/>
                  <a:pt x="944" y="150"/>
                </a:cubicBezTo>
                <a:lnTo>
                  <a:pt x="882" y="0"/>
                </a:lnTo>
                <a:lnTo>
                  <a:pt x="733" y="22"/>
                </a:lnTo>
                <a:lnTo>
                  <a:pt x="716" y="185"/>
                </a:lnTo>
                <a:cubicBezTo>
                  <a:pt x="695" y="192"/>
                  <a:pt x="673" y="199"/>
                  <a:pt x="652" y="208"/>
                </a:cubicBezTo>
                <a:lnTo>
                  <a:pt x="539" y="90"/>
                </a:lnTo>
                <a:lnTo>
                  <a:pt x="409" y="166"/>
                </a:lnTo>
                <a:lnTo>
                  <a:pt x="453" y="324"/>
                </a:lnTo>
                <a:cubicBezTo>
                  <a:pt x="432" y="341"/>
                  <a:pt x="412" y="358"/>
                  <a:pt x="393" y="377"/>
                </a:cubicBezTo>
                <a:lnTo>
                  <a:pt x="244" y="310"/>
                </a:lnTo>
                <a:lnTo>
                  <a:pt x="152" y="431"/>
                </a:lnTo>
                <a:lnTo>
                  <a:pt x="252" y="559"/>
                </a:lnTo>
                <a:cubicBezTo>
                  <a:pt x="238" y="584"/>
                  <a:pt x="225" y="610"/>
                  <a:pt x="214" y="636"/>
                </a:cubicBezTo>
                <a:lnTo>
                  <a:pt x="53" y="633"/>
                </a:lnTo>
                <a:lnTo>
                  <a:pt x="15" y="779"/>
                </a:lnTo>
                <a:lnTo>
                  <a:pt x="154" y="859"/>
                </a:lnTo>
                <a:cubicBezTo>
                  <a:pt x="151" y="884"/>
                  <a:pt x="149" y="911"/>
                  <a:pt x="148" y="937"/>
                </a:cubicBezTo>
                <a:lnTo>
                  <a:pt x="0" y="993"/>
                </a:lnTo>
                <a:lnTo>
                  <a:pt x="20" y="1144"/>
                </a:lnTo>
                <a:lnTo>
                  <a:pt x="175" y="1165"/>
                </a:lnTo>
                <a:cubicBezTo>
                  <a:pt x="184" y="1195"/>
                  <a:pt x="193" y="1226"/>
                  <a:pt x="205" y="1256"/>
                </a:cubicBezTo>
                <a:lnTo>
                  <a:pt x="94" y="1363"/>
                </a:lnTo>
                <a:lnTo>
                  <a:pt x="170" y="1494"/>
                </a:lnTo>
                <a:lnTo>
                  <a:pt x="318" y="1454"/>
                </a:lnTo>
                <a:cubicBezTo>
                  <a:pt x="338" y="1480"/>
                  <a:pt x="359" y="1504"/>
                  <a:pt x="382" y="1527"/>
                </a:cubicBezTo>
                <a:lnTo>
                  <a:pt x="322" y="1667"/>
                </a:lnTo>
                <a:lnTo>
                  <a:pt x="443" y="1758"/>
                </a:lnTo>
                <a:lnTo>
                  <a:pt x="561" y="1665"/>
                </a:lnTo>
                <a:cubicBezTo>
                  <a:pt x="587" y="1679"/>
                  <a:pt x="613" y="1693"/>
                  <a:pt x="640" y="1704"/>
                </a:cubicBezTo>
                <a:lnTo>
                  <a:pt x="637" y="1853"/>
                </a:lnTo>
                <a:lnTo>
                  <a:pt x="784" y="1892"/>
                </a:lnTo>
                <a:lnTo>
                  <a:pt x="856" y="1764"/>
                </a:lnTo>
                <a:cubicBezTo>
                  <a:pt x="893" y="1768"/>
                  <a:pt x="930" y="1771"/>
                  <a:pt x="967" y="1770"/>
                </a:cubicBezTo>
                <a:lnTo>
                  <a:pt x="1023" y="1906"/>
                </a:lnTo>
                <a:lnTo>
                  <a:pt x="1172" y="1884"/>
                </a:lnTo>
                <a:lnTo>
                  <a:pt x="1187" y="1738"/>
                </a:lnTo>
                <a:cubicBezTo>
                  <a:pt x="1213" y="1730"/>
                  <a:pt x="1239" y="1721"/>
                  <a:pt x="1265" y="1711"/>
                </a:cubicBezTo>
                <a:lnTo>
                  <a:pt x="1366" y="1816"/>
                </a:lnTo>
                <a:lnTo>
                  <a:pt x="1496" y="1740"/>
                </a:lnTo>
                <a:lnTo>
                  <a:pt x="1457" y="1599"/>
                </a:lnTo>
                <a:cubicBezTo>
                  <a:pt x="1482" y="1579"/>
                  <a:pt x="1506" y="1558"/>
                  <a:pt x="1528" y="1536"/>
                </a:cubicBezTo>
                <a:lnTo>
                  <a:pt x="1661" y="1595"/>
                </a:lnTo>
                <a:lnTo>
                  <a:pt x="1753" y="1475"/>
                </a:lnTo>
                <a:lnTo>
                  <a:pt x="1662" y="1359"/>
                </a:lnTo>
                <a:cubicBezTo>
                  <a:pt x="1678" y="1330"/>
                  <a:pt x="1692" y="1300"/>
                  <a:pt x="1705" y="1270"/>
                </a:cubicBezTo>
                <a:lnTo>
                  <a:pt x="1852" y="1273"/>
                </a:lnTo>
                <a:lnTo>
                  <a:pt x="1890" y="1127"/>
                </a:lnTo>
                <a:lnTo>
                  <a:pt x="1760" y="1053"/>
                </a:lnTo>
                <a:cubicBezTo>
                  <a:pt x="1763" y="1024"/>
                  <a:pt x="1765" y="995"/>
                  <a:pt x="1765" y="966"/>
                </a:cubicBezTo>
                <a:lnTo>
                  <a:pt x="1904" y="913"/>
                </a:lnTo>
                <a:lnTo>
                  <a:pt x="1885" y="762"/>
                </a:lnTo>
                <a:lnTo>
                  <a:pt x="1734" y="742"/>
                </a:lnTo>
                <a:cubicBezTo>
                  <a:pt x="1725" y="710"/>
                  <a:pt x="1714" y="679"/>
                  <a:pt x="1701" y="649"/>
                </a:cubicBezTo>
                <a:lnTo>
                  <a:pt x="1811" y="543"/>
                </a:lnTo>
                <a:close/>
                <a:moveTo>
                  <a:pt x="1350" y="876"/>
                </a:moveTo>
                <a:cubicBezTo>
                  <a:pt x="1291" y="906"/>
                  <a:pt x="1295" y="845"/>
                  <a:pt x="1295" y="845"/>
                </a:cubicBezTo>
                <a:cubicBezTo>
                  <a:pt x="1295" y="845"/>
                  <a:pt x="1299" y="825"/>
                  <a:pt x="1269" y="775"/>
                </a:cubicBezTo>
                <a:cubicBezTo>
                  <a:pt x="1242" y="727"/>
                  <a:pt x="1217" y="715"/>
                  <a:pt x="1217" y="715"/>
                </a:cubicBezTo>
                <a:cubicBezTo>
                  <a:pt x="1217" y="715"/>
                  <a:pt x="1169" y="685"/>
                  <a:pt x="1217" y="646"/>
                </a:cubicBezTo>
                <a:cubicBezTo>
                  <a:pt x="1279" y="597"/>
                  <a:pt x="1321" y="634"/>
                  <a:pt x="1321" y="634"/>
                </a:cubicBezTo>
                <a:cubicBezTo>
                  <a:pt x="1321" y="634"/>
                  <a:pt x="1360" y="662"/>
                  <a:pt x="1383" y="702"/>
                </a:cubicBezTo>
                <a:cubicBezTo>
                  <a:pt x="1412" y="752"/>
                  <a:pt x="1416" y="785"/>
                  <a:pt x="1416" y="785"/>
                </a:cubicBezTo>
                <a:cubicBezTo>
                  <a:pt x="1416" y="785"/>
                  <a:pt x="1430" y="836"/>
                  <a:pt x="1350" y="876"/>
                </a:cubicBezTo>
                <a:close/>
                <a:moveTo>
                  <a:pt x="1446" y="993"/>
                </a:moveTo>
                <a:cubicBezTo>
                  <a:pt x="1446" y="993"/>
                  <a:pt x="1454" y="1040"/>
                  <a:pt x="1442" y="1085"/>
                </a:cubicBezTo>
                <a:cubicBezTo>
                  <a:pt x="1427" y="1141"/>
                  <a:pt x="1407" y="1167"/>
                  <a:pt x="1407" y="1167"/>
                </a:cubicBezTo>
                <a:cubicBezTo>
                  <a:pt x="1407" y="1167"/>
                  <a:pt x="1380" y="1213"/>
                  <a:pt x="1296" y="1184"/>
                </a:cubicBezTo>
                <a:cubicBezTo>
                  <a:pt x="1233" y="1164"/>
                  <a:pt x="1278" y="1124"/>
                  <a:pt x="1278" y="1124"/>
                </a:cubicBezTo>
                <a:cubicBezTo>
                  <a:pt x="1278" y="1124"/>
                  <a:pt x="1295" y="1112"/>
                  <a:pt x="1310" y="1056"/>
                </a:cubicBezTo>
                <a:cubicBezTo>
                  <a:pt x="1324" y="1002"/>
                  <a:pt x="1316" y="977"/>
                  <a:pt x="1316" y="977"/>
                </a:cubicBezTo>
                <a:cubicBezTo>
                  <a:pt x="1316" y="977"/>
                  <a:pt x="1303" y="921"/>
                  <a:pt x="1365" y="928"/>
                </a:cubicBezTo>
                <a:cubicBezTo>
                  <a:pt x="1443" y="937"/>
                  <a:pt x="1446" y="993"/>
                  <a:pt x="1446" y="993"/>
                </a:cubicBezTo>
                <a:close/>
                <a:moveTo>
                  <a:pt x="1272" y="1321"/>
                </a:moveTo>
                <a:cubicBezTo>
                  <a:pt x="1272" y="1321"/>
                  <a:pt x="1244" y="1360"/>
                  <a:pt x="1203" y="1383"/>
                </a:cubicBezTo>
                <a:cubicBezTo>
                  <a:pt x="1153" y="1413"/>
                  <a:pt x="1120" y="1417"/>
                  <a:pt x="1120" y="1417"/>
                </a:cubicBezTo>
                <a:cubicBezTo>
                  <a:pt x="1120" y="1417"/>
                  <a:pt x="1069" y="1430"/>
                  <a:pt x="1030" y="1350"/>
                </a:cubicBezTo>
                <a:cubicBezTo>
                  <a:pt x="999" y="1292"/>
                  <a:pt x="1060" y="1296"/>
                  <a:pt x="1060" y="1296"/>
                </a:cubicBezTo>
                <a:cubicBezTo>
                  <a:pt x="1060" y="1296"/>
                  <a:pt x="1080" y="1299"/>
                  <a:pt x="1130" y="1270"/>
                </a:cubicBezTo>
                <a:cubicBezTo>
                  <a:pt x="1179" y="1242"/>
                  <a:pt x="1190" y="1218"/>
                  <a:pt x="1190" y="1218"/>
                </a:cubicBezTo>
                <a:cubicBezTo>
                  <a:pt x="1190" y="1218"/>
                  <a:pt x="1221" y="1169"/>
                  <a:pt x="1259" y="1218"/>
                </a:cubicBezTo>
                <a:cubicBezTo>
                  <a:pt x="1309" y="1279"/>
                  <a:pt x="1272" y="1321"/>
                  <a:pt x="1272" y="1321"/>
                </a:cubicBezTo>
                <a:close/>
                <a:moveTo>
                  <a:pt x="971" y="1355"/>
                </a:moveTo>
                <a:cubicBezTo>
                  <a:pt x="962" y="1433"/>
                  <a:pt x="906" y="1436"/>
                  <a:pt x="906" y="1436"/>
                </a:cubicBezTo>
                <a:cubicBezTo>
                  <a:pt x="906" y="1436"/>
                  <a:pt x="859" y="1444"/>
                  <a:pt x="814" y="1432"/>
                </a:cubicBezTo>
                <a:cubicBezTo>
                  <a:pt x="758" y="1417"/>
                  <a:pt x="732" y="1397"/>
                  <a:pt x="732" y="1397"/>
                </a:cubicBezTo>
                <a:cubicBezTo>
                  <a:pt x="732" y="1397"/>
                  <a:pt x="686" y="1370"/>
                  <a:pt x="715" y="1286"/>
                </a:cubicBezTo>
                <a:cubicBezTo>
                  <a:pt x="735" y="1223"/>
                  <a:pt x="775" y="1268"/>
                  <a:pt x="775" y="1268"/>
                </a:cubicBezTo>
                <a:cubicBezTo>
                  <a:pt x="775" y="1268"/>
                  <a:pt x="787" y="1285"/>
                  <a:pt x="843" y="1300"/>
                </a:cubicBezTo>
                <a:cubicBezTo>
                  <a:pt x="897" y="1314"/>
                  <a:pt x="922" y="1305"/>
                  <a:pt x="922" y="1305"/>
                </a:cubicBezTo>
                <a:cubicBezTo>
                  <a:pt x="922" y="1305"/>
                  <a:pt x="978" y="1293"/>
                  <a:pt x="971" y="1355"/>
                </a:cubicBezTo>
                <a:close/>
                <a:moveTo>
                  <a:pt x="584" y="1272"/>
                </a:moveTo>
                <a:cubicBezTo>
                  <a:pt x="584" y="1272"/>
                  <a:pt x="545" y="1244"/>
                  <a:pt x="522" y="1204"/>
                </a:cubicBezTo>
                <a:cubicBezTo>
                  <a:pt x="493" y="1154"/>
                  <a:pt x="489" y="1121"/>
                  <a:pt x="489" y="1121"/>
                </a:cubicBezTo>
                <a:cubicBezTo>
                  <a:pt x="489" y="1121"/>
                  <a:pt x="475" y="1070"/>
                  <a:pt x="555" y="1030"/>
                </a:cubicBezTo>
                <a:cubicBezTo>
                  <a:pt x="614" y="1000"/>
                  <a:pt x="610" y="1060"/>
                  <a:pt x="610" y="1060"/>
                </a:cubicBezTo>
                <a:cubicBezTo>
                  <a:pt x="610" y="1060"/>
                  <a:pt x="606" y="1080"/>
                  <a:pt x="636" y="1131"/>
                </a:cubicBezTo>
                <a:cubicBezTo>
                  <a:pt x="663" y="1179"/>
                  <a:pt x="687" y="1191"/>
                  <a:pt x="687" y="1191"/>
                </a:cubicBezTo>
                <a:cubicBezTo>
                  <a:pt x="687" y="1191"/>
                  <a:pt x="736" y="1221"/>
                  <a:pt x="687" y="1260"/>
                </a:cubicBezTo>
                <a:cubicBezTo>
                  <a:pt x="626" y="1309"/>
                  <a:pt x="584" y="1272"/>
                  <a:pt x="584" y="1272"/>
                </a:cubicBezTo>
                <a:close/>
                <a:moveTo>
                  <a:pt x="451" y="917"/>
                </a:moveTo>
                <a:cubicBezTo>
                  <a:pt x="451" y="917"/>
                  <a:pt x="444" y="870"/>
                  <a:pt x="456" y="825"/>
                </a:cubicBezTo>
                <a:cubicBezTo>
                  <a:pt x="470" y="769"/>
                  <a:pt x="491" y="743"/>
                  <a:pt x="491" y="743"/>
                </a:cubicBezTo>
                <a:cubicBezTo>
                  <a:pt x="491" y="743"/>
                  <a:pt x="518" y="697"/>
                  <a:pt x="602" y="726"/>
                </a:cubicBezTo>
                <a:cubicBezTo>
                  <a:pt x="665" y="746"/>
                  <a:pt x="619" y="786"/>
                  <a:pt x="619" y="786"/>
                </a:cubicBezTo>
                <a:cubicBezTo>
                  <a:pt x="619" y="786"/>
                  <a:pt x="603" y="798"/>
                  <a:pt x="588" y="854"/>
                </a:cubicBezTo>
                <a:cubicBezTo>
                  <a:pt x="573" y="908"/>
                  <a:pt x="582" y="933"/>
                  <a:pt x="582" y="933"/>
                </a:cubicBezTo>
                <a:cubicBezTo>
                  <a:pt x="582" y="933"/>
                  <a:pt x="595" y="989"/>
                  <a:pt x="533" y="982"/>
                </a:cubicBezTo>
                <a:cubicBezTo>
                  <a:pt x="455" y="973"/>
                  <a:pt x="451" y="917"/>
                  <a:pt x="451" y="917"/>
                </a:cubicBezTo>
                <a:close/>
                <a:moveTo>
                  <a:pt x="633" y="585"/>
                </a:moveTo>
                <a:cubicBezTo>
                  <a:pt x="633" y="585"/>
                  <a:pt x="661" y="546"/>
                  <a:pt x="702" y="522"/>
                </a:cubicBezTo>
                <a:cubicBezTo>
                  <a:pt x="751" y="493"/>
                  <a:pt x="784" y="489"/>
                  <a:pt x="784" y="489"/>
                </a:cubicBezTo>
                <a:cubicBezTo>
                  <a:pt x="784" y="489"/>
                  <a:pt x="836" y="476"/>
                  <a:pt x="875" y="556"/>
                </a:cubicBezTo>
                <a:cubicBezTo>
                  <a:pt x="906" y="614"/>
                  <a:pt x="845" y="610"/>
                  <a:pt x="845" y="610"/>
                </a:cubicBezTo>
                <a:cubicBezTo>
                  <a:pt x="845" y="610"/>
                  <a:pt x="825" y="607"/>
                  <a:pt x="774" y="636"/>
                </a:cubicBezTo>
                <a:cubicBezTo>
                  <a:pt x="726" y="664"/>
                  <a:pt x="715" y="688"/>
                  <a:pt x="715" y="688"/>
                </a:cubicBezTo>
                <a:cubicBezTo>
                  <a:pt x="715" y="688"/>
                  <a:pt x="684" y="737"/>
                  <a:pt x="645" y="688"/>
                </a:cubicBezTo>
                <a:cubicBezTo>
                  <a:pt x="596" y="626"/>
                  <a:pt x="633" y="585"/>
                  <a:pt x="633" y="585"/>
                </a:cubicBezTo>
                <a:close/>
                <a:moveTo>
                  <a:pt x="1190" y="824"/>
                </a:moveTo>
                <a:cubicBezTo>
                  <a:pt x="1266" y="954"/>
                  <a:pt x="1223" y="1120"/>
                  <a:pt x="1094" y="1195"/>
                </a:cubicBezTo>
                <a:cubicBezTo>
                  <a:pt x="964" y="1271"/>
                  <a:pt x="798" y="1226"/>
                  <a:pt x="723" y="1096"/>
                </a:cubicBezTo>
                <a:cubicBezTo>
                  <a:pt x="647" y="966"/>
                  <a:pt x="690" y="800"/>
                  <a:pt x="820" y="725"/>
                </a:cubicBezTo>
                <a:cubicBezTo>
                  <a:pt x="949" y="649"/>
                  <a:pt x="1115" y="694"/>
                  <a:pt x="1190" y="824"/>
                </a:cubicBezTo>
                <a:close/>
                <a:moveTo>
                  <a:pt x="917" y="539"/>
                </a:moveTo>
                <a:cubicBezTo>
                  <a:pt x="926" y="460"/>
                  <a:pt x="982" y="457"/>
                  <a:pt x="982" y="457"/>
                </a:cubicBezTo>
                <a:cubicBezTo>
                  <a:pt x="982" y="457"/>
                  <a:pt x="1029" y="449"/>
                  <a:pt x="1074" y="461"/>
                </a:cubicBezTo>
                <a:cubicBezTo>
                  <a:pt x="1130" y="476"/>
                  <a:pt x="1156" y="497"/>
                  <a:pt x="1156" y="497"/>
                </a:cubicBezTo>
                <a:cubicBezTo>
                  <a:pt x="1156" y="497"/>
                  <a:pt x="1202" y="523"/>
                  <a:pt x="1173" y="608"/>
                </a:cubicBezTo>
                <a:cubicBezTo>
                  <a:pt x="1153" y="671"/>
                  <a:pt x="1113" y="625"/>
                  <a:pt x="1113" y="625"/>
                </a:cubicBezTo>
                <a:cubicBezTo>
                  <a:pt x="1113" y="625"/>
                  <a:pt x="1102" y="609"/>
                  <a:pt x="1045" y="593"/>
                </a:cubicBezTo>
                <a:cubicBezTo>
                  <a:pt x="991" y="579"/>
                  <a:pt x="966" y="588"/>
                  <a:pt x="966" y="588"/>
                </a:cubicBezTo>
                <a:cubicBezTo>
                  <a:pt x="966" y="588"/>
                  <a:pt x="910" y="601"/>
                  <a:pt x="917" y="539"/>
                </a:cubicBezTo>
                <a:close/>
                <a:moveTo>
                  <a:pt x="619" y="380"/>
                </a:moveTo>
                <a:cubicBezTo>
                  <a:pt x="303" y="564"/>
                  <a:pt x="196" y="970"/>
                  <a:pt x="380" y="1286"/>
                </a:cubicBezTo>
                <a:cubicBezTo>
                  <a:pt x="564" y="1603"/>
                  <a:pt x="970" y="1710"/>
                  <a:pt x="1286" y="1526"/>
                </a:cubicBezTo>
                <a:cubicBezTo>
                  <a:pt x="1602" y="1342"/>
                  <a:pt x="1709" y="936"/>
                  <a:pt x="1525" y="620"/>
                </a:cubicBezTo>
                <a:cubicBezTo>
                  <a:pt x="1341" y="303"/>
                  <a:pt x="935" y="196"/>
                  <a:pt x="619" y="38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473685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+mj-ea"/>
                <a:ea typeface="+mj-ea"/>
              </a:rPr>
              <a:t>层级化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865600" y="3457644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tx2"/>
                </a:solidFill>
                <a:latin typeface="+mj-ea"/>
                <a:ea typeface="+mj-ea"/>
              </a:rPr>
              <a:t>专业</a:t>
            </a:r>
            <a:r>
              <a:rPr lang="zh-CN" altLang="zh-CN" sz="4000" b="1" dirty="0">
                <a:solidFill>
                  <a:schemeClr val="tx2"/>
                </a:solidFill>
                <a:latin typeface="+mj-ea"/>
                <a:ea typeface="+mj-ea"/>
              </a:rPr>
              <a:t>化</a:t>
            </a:r>
            <a:endParaRPr lang="zh-CN" altLang="en-US" sz="4000" b="1" dirty="0">
              <a:latin typeface="+mj-ea"/>
              <a:ea typeface="+mj-ea"/>
            </a:endParaRPr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5407064" y="2754382"/>
            <a:ext cx="795338" cy="650875"/>
          </a:xfrm>
          <a:custGeom>
            <a:avLst/>
            <a:gdLst>
              <a:gd name="T0" fmla="*/ 787 w 1020"/>
              <a:gd name="T1" fmla="*/ 779 h 812"/>
              <a:gd name="T2" fmla="*/ 0 w 1020"/>
              <a:gd name="T3" fmla="*/ 779 h 812"/>
              <a:gd name="T4" fmla="*/ 408 w 1020"/>
              <a:gd name="T5" fmla="*/ 300 h 812"/>
              <a:gd name="T6" fmla="*/ 394 w 1020"/>
              <a:gd name="T7" fmla="*/ 286 h 812"/>
              <a:gd name="T8" fmla="*/ 744 w 1020"/>
              <a:gd name="T9" fmla="*/ 335 h 812"/>
              <a:gd name="T10" fmla="*/ 44 w 1020"/>
              <a:gd name="T11" fmla="*/ 274 h 812"/>
              <a:gd name="T12" fmla="*/ 280 w 1020"/>
              <a:gd name="T13" fmla="*/ 588 h 812"/>
              <a:gd name="T14" fmla="*/ 134 w 1020"/>
              <a:gd name="T15" fmla="*/ 495 h 812"/>
              <a:gd name="T16" fmla="*/ 134 w 1020"/>
              <a:gd name="T17" fmla="*/ 527 h 812"/>
              <a:gd name="T18" fmla="*/ 427 w 1020"/>
              <a:gd name="T19" fmla="*/ 434 h 812"/>
              <a:gd name="T20" fmla="*/ 134 w 1020"/>
              <a:gd name="T21" fmla="*/ 434 h 812"/>
              <a:gd name="T22" fmla="*/ 427 w 1020"/>
              <a:gd name="T23" fmla="*/ 404 h 812"/>
              <a:gd name="T24" fmla="*/ 755 w 1020"/>
              <a:gd name="T25" fmla="*/ 340 h 812"/>
              <a:gd name="T26" fmla="*/ 755 w 1020"/>
              <a:gd name="T27" fmla="*/ 340 h 812"/>
              <a:gd name="T28" fmla="*/ 756 w 1020"/>
              <a:gd name="T29" fmla="*/ 51 h 812"/>
              <a:gd name="T30" fmla="*/ 463 w 1020"/>
              <a:gd name="T31" fmla="*/ 183 h 812"/>
              <a:gd name="T32" fmla="*/ 798 w 1020"/>
              <a:gd name="T33" fmla="*/ 202 h 812"/>
              <a:gd name="T34" fmla="*/ 511 w 1020"/>
              <a:gd name="T35" fmla="*/ 140 h 812"/>
              <a:gd name="T36" fmla="*/ 808 w 1020"/>
              <a:gd name="T37" fmla="*/ 353 h 812"/>
              <a:gd name="T38" fmla="*/ 924 w 1020"/>
              <a:gd name="T39" fmla="*/ 211 h 812"/>
              <a:gd name="T40" fmla="*/ 955 w 1020"/>
              <a:gd name="T41" fmla="*/ 244 h 812"/>
              <a:gd name="T42" fmla="*/ 938 w 1020"/>
              <a:gd name="T43" fmla="*/ 208 h 812"/>
              <a:gd name="T44" fmla="*/ 932 w 1020"/>
              <a:gd name="T45" fmla="*/ 397 h 812"/>
              <a:gd name="T46" fmla="*/ 930 w 1020"/>
              <a:gd name="T47" fmla="*/ 436 h 812"/>
              <a:gd name="T48" fmla="*/ 962 w 1020"/>
              <a:gd name="T49" fmla="*/ 436 h 812"/>
              <a:gd name="T50" fmla="*/ 960 w 1020"/>
              <a:gd name="T51" fmla="*/ 397 h 812"/>
              <a:gd name="T52" fmla="*/ 954 w 1020"/>
              <a:gd name="T53" fmla="*/ 313 h 812"/>
              <a:gd name="T54" fmla="*/ 470 w 1020"/>
              <a:gd name="T55" fmla="*/ 437 h 812"/>
              <a:gd name="T56" fmla="*/ 515 w 1020"/>
              <a:gd name="T57" fmla="*/ 611 h 812"/>
              <a:gd name="T58" fmla="*/ 532 w 1020"/>
              <a:gd name="T59" fmla="*/ 597 h 812"/>
              <a:gd name="T60" fmla="*/ 539 w 1020"/>
              <a:gd name="T61" fmla="*/ 575 h 812"/>
              <a:gd name="T62" fmla="*/ 560 w 1020"/>
              <a:gd name="T63" fmla="*/ 589 h 812"/>
              <a:gd name="T64" fmla="*/ 575 w 1020"/>
              <a:gd name="T65" fmla="*/ 622 h 812"/>
              <a:gd name="T66" fmla="*/ 594 w 1020"/>
              <a:gd name="T67" fmla="*/ 636 h 812"/>
              <a:gd name="T68" fmla="*/ 623 w 1020"/>
              <a:gd name="T69" fmla="*/ 632 h 812"/>
              <a:gd name="T70" fmla="*/ 618 w 1020"/>
              <a:gd name="T71" fmla="*/ 615 h 812"/>
              <a:gd name="T72" fmla="*/ 603 w 1020"/>
              <a:gd name="T73" fmla="*/ 582 h 812"/>
              <a:gd name="T74" fmla="*/ 582 w 1020"/>
              <a:gd name="T75" fmla="*/ 568 h 812"/>
              <a:gd name="T76" fmla="*/ 634 w 1020"/>
              <a:gd name="T77" fmla="*/ 540 h 812"/>
              <a:gd name="T78" fmla="*/ 613 w 1020"/>
              <a:gd name="T79" fmla="*/ 534 h 812"/>
              <a:gd name="T80" fmla="*/ 599 w 1020"/>
              <a:gd name="T81" fmla="*/ 516 h 812"/>
              <a:gd name="T82" fmla="*/ 577 w 1020"/>
              <a:gd name="T83" fmla="*/ 509 h 812"/>
              <a:gd name="T84" fmla="*/ 563 w 1020"/>
              <a:gd name="T85" fmla="*/ 491 h 812"/>
              <a:gd name="T86" fmla="*/ 541 w 1020"/>
              <a:gd name="T87" fmla="*/ 485 h 812"/>
              <a:gd name="T88" fmla="*/ 527 w 1020"/>
              <a:gd name="T89" fmla="*/ 467 h 812"/>
              <a:gd name="T90" fmla="*/ 505 w 1020"/>
              <a:gd name="T91" fmla="*/ 461 h 812"/>
              <a:gd name="T92" fmla="*/ 491 w 1020"/>
              <a:gd name="T93" fmla="*/ 443 h 812"/>
              <a:gd name="T94" fmla="*/ 95 w 1020"/>
              <a:gd name="T95" fmla="*/ 327 h 812"/>
              <a:gd name="T96" fmla="*/ 95 w 1020"/>
              <a:gd name="T97" fmla="*/ 680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20" h="812">
                <a:moveTo>
                  <a:pt x="0" y="751"/>
                </a:moveTo>
                <a:lnTo>
                  <a:pt x="787" y="751"/>
                </a:lnTo>
                <a:lnTo>
                  <a:pt x="787" y="779"/>
                </a:lnTo>
                <a:cubicBezTo>
                  <a:pt x="787" y="797"/>
                  <a:pt x="772" y="812"/>
                  <a:pt x="754" y="812"/>
                </a:cubicBezTo>
                <a:lnTo>
                  <a:pt x="33" y="812"/>
                </a:lnTo>
                <a:cubicBezTo>
                  <a:pt x="15" y="812"/>
                  <a:pt x="0" y="797"/>
                  <a:pt x="0" y="779"/>
                </a:cubicBezTo>
                <a:lnTo>
                  <a:pt x="0" y="751"/>
                </a:lnTo>
                <a:close/>
                <a:moveTo>
                  <a:pt x="394" y="286"/>
                </a:moveTo>
                <a:cubicBezTo>
                  <a:pt x="402" y="286"/>
                  <a:pt x="408" y="292"/>
                  <a:pt x="408" y="300"/>
                </a:cubicBezTo>
                <a:cubicBezTo>
                  <a:pt x="408" y="308"/>
                  <a:pt x="402" y="315"/>
                  <a:pt x="394" y="315"/>
                </a:cubicBezTo>
                <a:cubicBezTo>
                  <a:pt x="386" y="315"/>
                  <a:pt x="379" y="308"/>
                  <a:pt x="379" y="300"/>
                </a:cubicBezTo>
                <a:cubicBezTo>
                  <a:pt x="379" y="292"/>
                  <a:pt x="386" y="286"/>
                  <a:pt x="394" y="286"/>
                </a:cubicBezTo>
                <a:close/>
                <a:moveTo>
                  <a:pt x="44" y="274"/>
                </a:moveTo>
                <a:lnTo>
                  <a:pt x="485" y="274"/>
                </a:lnTo>
                <a:cubicBezTo>
                  <a:pt x="576" y="280"/>
                  <a:pt x="662" y="297"/>
                  <a:pt x="744" y="335"/>
                </a:cubicBezTo>
                <a:lnTo>
                  <a:pt x="744" y="733"/>
                </a:lnTo>
                <a:lnTo>
                  <a:pt x="44" y="733"/>
                </a:lnTo>
                <a:lnTo>
                  <a:pt x="44" y="274"/>
                </a:lnTo>
                <a:close/>
                <a:moveTo>
                  <a:pt x="134" y="557"/>
                </a:moveTo>
                <a:lnTo>
                  <a:pt x="280" y="557"/>
                </a:lnTo>
                <a:lnTo>
                  <a:pt x="280" y="588"/>
                </a:lnTo>
                <a:lnTo>
                  <a:pt x="134" y="588"/>
                </a:lnTo>
                <a:lnTo>
                  <a:pt x="134" y="557"/>
                </a:lnTo>
                <a:close/>
                <a:moveTo>
                  <a:pt x="134" y="495"/>
                </a:moveTo>
                <a:lnTo>
                  <a:pt x="427" y="495"/>
                </a:lnTo>
                <a:lnTo>
                  <a:pt x="427" y="527"/>
                </a:lnTo>
                <a:lnTo>
                  <a:pt x="134" y="527"/>
                </a:lnTo>
                <a:lnTo>
                  <a:pt x="134" y="495"/>
                </a:lnTo>
                <a:close/>
                <a:moveTo>
                  <a:pt x="134" y="434"/>
                </a:moveTo>
                <a:lnTo>
                  <a:pt x="427" y="434"/>
                </a:lnTo>
                <a:lnTo>
                  <a:pt x="427" y="465"/>
                </a:lnTo>
                <a:lnTo>
                  <a:pt x="134" y="465"/>
                </a:lnTo>
                <a:lnTo>
                  <a:pt x="134" y="434"/>
                </a:lnTo>
                <a:close/>
                <a:moveTo>
                  <a:pt x="134" y="373"/>
                </a:moveTo>
                <a:lnTo>
                  <a:pt x="427" y="373"/>
                </a:lnTo>
                <a:lnTo>
                  <a:pt x="427" y="404"/>
                </a:lnTo>
                <a:lnTo>
                  <a:pt x="134" y="404"/>
                </a:lnTo>
                <a:lnTo>
                  <a:pt x="134" y="373"/>
                </a:lnTo>
                <a:close/>
                <a:moveTo>
                  <a:pt x="755" y="340"/>
                </a:moveTo>
                <a:cubicBezTo>
                  <a:pt x="766" y="345"/>
                  <a:pt x="793" y="358"/>
                  <a:pt x="800" y="362"/>
                </a:cubicBezTo>
                <a:cubicBezTo>
                  <a:pt x="818" y="375"/>
                  <a:pt x="771" y="381"/>
                  <a:pt x="755" y="383"/>
                </a:cubicBezTo>
                <a:lnTo>
                  <a:pt x="755" y="340"/>
                </a:lnTo>
                <a:close/>
                <a:moveTo>
                  <a:pt x="924" y="211"/>
                </a:moveTo>
                <a:cubicBezTo>
                  <a:pt x="881" y="164"/>
                  <a:pt x="838" y="116"/>
                  <a:pt x="796" y="68"/>
                </a:cubicBezTo>
                <a:cubicBezTo>
                  <a:pt x="781" y="53"/>
                  <a:pt x="775" y="53"/>
                  <a:pt x="756" y="51"/>
                </a:cubicBezTo>
                <a:lnTo>
                  <a:pt x="311" y="2"/>
                </a:lnTo>
                <a:cubicBezTo>
                  <a:pt x="302" y="0"/>
                  <a:pt x="299" y="6"/>
                  <a:pt x="305" y="12"/>
                </a:cubicBezTo>
                <a:lnTo>
                  <a:pt x="463" y="183"/>
                </a:lnTo>
                <a:cubicBezTo>
                  <a:pt x="489" y="133"/>
                  <a:pt x="506" y="106"/>
                  <a:pt x="587" y="116"/>
                </a:cubicBezTo>
                <a:cubicBezTo>
                  <a:pt x="641" y="122"/>
                  <a:pt x="682" y="134"/>
                  <a:pt x="733" y="154"/>
                </a:cubicBezTo>
                <a:cubicBezTo>
                  <a:pt x="766" y="166"/>
                  <a:pt x="783" y="177"/>
                  <a:pt x="798" y="202"/>
                </a:cubicBezTo>
                <a:cubicBezTo>
                  <a:pt x="785" y="185"/>
                  <a:pt x="764" y="174"/>
                  <a:pt x="741" y="165"/>
                </a:cubicBezTo>
                <a:cubicBezTo>
                  <a:pt x="693" y="146"/>
                  <a:pt x="642" y="134"/>
                  <a:pt x="591" y="128"/>
                </a:cubicBezTo>
                <a:cubicBezTo>
                  <a:pt x="561" y="124"/>
                  <a:pt x="531" y="124"/>
                  <a:pt x="511" y="140"/>
                </a:cubicBezTo>
                <a:cubicBezTo>
                  <a:pt x="492" y="154"/>
                  <a:pt x="465" y="217"/>
                  <a:pt x="454" y="240"/>
                </a:cubicBezTo>
                <a:cubicBezTo>
                  <a:pt x="447" y="255"/>
                  <a:pt x="455" y="261"/>
                  <a:pt x="468" y="261"/>
                </a:cubicBezTo>
                <a:cubicBezTo>
                  <a:pt x="587" y="266"/>
                  <a:pt x="703" y="297"/>
                  <a:pt x="808" y="353"/>
                </a:cubicBezTo>
                <a:lnTo>
                  <a:pt x="810" y="292"/>
                </a:lnTo>
                <a:cubicBezTo>
                  <a:pt x="848" y="297"/>
                  <a:pt x="886" y="303"/>
                  <a:pt x="924" y="308"/>
                </a:cubicBezTo>
                <a:lnTo>
                  <a:pt x="924" y="211"/>
                </a:lnTo>
                <a:close/>
                <a:moveTo>
                  <a:pt x="1010" y="320"/>
                </a:moveTo>
                <a:cubicBezTo>
                  <a:pt x="1016" y="321"/>
                  <a:pt x="1020" y="314"/>
                  <a:pt x="1014" y="309"/>
                </a:cubicBezTo>
                <a:cubicBezTo>
                  <a:pt x="994" y="288"/>
                  <a:pt x="974" y="266"/>
                  <a:pt x="955" y="244"/>
                </a:cubicBezTo>
                <a:lnTo>
                  <a:pt x="955" y="216"/>
                </a:lnTo>
                <a:cubicBezTo>
                  <a:pt x="955" y="211"/>
                  <a:pt x="950" y="208"/>
                  <a:pt x="946" y="208"/>
                </a:cubicBezTo>
                <a:lnTo>
                  <a:pt x="938" y="208"/>
                </a:lnTo>
                <a:lnTo>
                  <a:pt x="937" y="379"/>
                </a:lnTo>
                <a:cubicBezTo>
                  <a:pt x="934" y="380"/>
                  <a:pt x="933" y="382"/>
                  <a:pt x="933" y="385"/>
                </a:cubicBezTo>
                <a:lnTo>
                  <a:pt x="932" y="397"/>
                </a:lnTo>
                <a:cubicBezTo>
                  <a:pt x="931" y="404"/>
                  <a:pt x="934" y="405"/>
                  <a:pt x="934" y="410"/>
                </a:cubicBezTo>
                <a:lnTo>
                  <a:pt x="933" y="424"/>
                </a:lnTo>
                <a:cubicBezTo>
                  <a:pt x="933" y="428"/>
                  <a:pt x="930" y="430"/>
                  <a:pt x="930" y="436"/>
                </a:cubicBezTo>
                <a:lnTo>
                  <a:pt x="918" y="537"/>
                </a:lnTo>
                <a:cubicBezTo>
                  <a:pt x="924" y="549"/>
                  <a:pt x="967" y="549"/>
                  <a:pt x="974" y="537"/>
                </a:cubicBezTo>
                <a:lnTo>
                  <a:pt x="962" y="436"/>
                </a:lnTo>
                <a:cubicBezTo>
                  <a:pt x="962" y="430"/>
                  <a:pt x="959" y="429"/>
                  <a:pt x="958" y="424"/>
                </a:cubicBezTo>
                <a:lnTo>
                  <a:pt x="958" y="410"/>
                </a:lnTo>
                <a:cubicBezTo>
                  <a:pt x="957" y="404"/>
                  <a:pt x="961" y="405"/>
                  <a:pt x="960" y="397"/>
                </a:cubicBezTo>
                <a:lnTo>
                  <a:pt x="960" y="385"/>
                </a:lnTo>
                <a:cubicBezTo>
                  <a:pt x="959" y="382"/>
                  <a:pt x="958" y="380"/>
                  <a:pt x="954" y="379"/>
                </a:cubicBezTo>
                <a:lnTo>
                  <a:pt x="954" y="313"/>
                </a:lnTo>
                <a:cubicBezTo>
                  <a:pt x="973" y="315"/>
                  <a:pt x="991" y="318"/>
                  <a:pt x="1010" y="320"/>
                </a:cubicBezTo>
                <a:close/>
                <a:moveTo>
                  <a:pt x="481" y="435"/>
                </a:moveTo>
                <a:lnTo>
                  <a:pt x="470" y="437"/>
                </a:lnTo>
                <a:lnTo>
                  <a:pt x="506" y="622"/>
                </a:lnTo>
                <a:lnTo>
                  <a:pt x="517" y="620"/>
                </a:lnTo>
                <a:lnTo>
                  <a:pt x="515" y="611"/>
                </a:lnTo>
                <a:lnTo>
                  <a:pt x="524" y="609"/>
                </a:lnTo>
                <a:lnTo>
                  <a:pt x="522" y="599"/>
                </a:lnTo>
                <a:lnTo>
                  <a:pt x="532" y="597"/>
                </a:lnTo>
                <a:lnTo>
                  <a:pt x="531" y="587"/>
                </a:lnTo>
                <a:lnTo>
                  <a:pt x="540" y="585"/>
                </a:lnTo>
                <a:lnTo>
                  <a:pt x="539" y="575"/>
                </a:lnTo>
                <a:lnTo>
                  <a:pt x="548" y="573"/>
                </a:lnTo>
                <a:lnTo>
                  <a:pt x="551" y="590"/>
                </a:lnTo>
                <a:lnTo>
                  <a:pt x="560" y="589"/>
                </a:lnTo>
                <a:lnTo>
                  <a:pt x="563" y="606"/>
                </a:lnTo>
                <a:lnTo>
                  <a:pt x="572" y="604"/>
                </a:lnTo>
                <a:lnTo>
                  <a:pt x="575" y="622"/>
                </a:lnTo>
                <a:lnTo>
                  <a:pt x="584" y="620"/>
                </a:lnTo>
                <a:lnTo>
                  <a:pt x="587" y="637"/>
                </a:lnTo>
                <a:lnTo>
                  <a:pt x="594" y="636"/>
                </a:lnTo>
                <a:lnTo>
                  <a:pt x="596" y="646"/>
                </a:lnTo>
                <a:lnTo>
                  <a:pt x="625" y="640"/>
                </a:lnTo>
                <a:lnTo>
                  <a:pt x="623" y="632"/>
                </a:lnTo>
                <a:lnTo>
                  <a:pt x="630" y="631"/>
                </a:lnTo>
                <a:lnTo>
                  <a:pt x="626" y="613"/>
                </a:lnTo>
                <a:lnTo>
                  <a:pt x="618" y="615"/>
                </a:lnTo>
                <a:lnTo>
                  <a:pt x="614" y="598"/>
                </a:lnTo>
                <a:lnTo>
                  <a:pt x="606" y="599"/>
                </a:lnTo>
                <a:lnTo>
                  <a:pt x="603" y="582"/>
                </a:lnTo>
                <a:lnTo>
                  <a:pt x="594" y="583"/>
                </a:lnTo>
                <a:lnTo>
                  <a:pt x="591" y="566"/>
                </a:lnTo>
                <a:lnTo>
                  <a:pt x="582" y="568"/>
                </a:lnTo>
                <a:lnTo>
                  <a:pt x="580" y="559"/>
                </a:lnTo>
                <a:lnTo>
                  <a:pt x="636" y="548"/>
                </a:lnTo>
                <a:lnTo>
                  <a:pt x="634" y="540"/>
                </a:lnTo>
                <a:lnTo>
                  <a:pt x="625" y="541"/>
                </a:lnTo>
                <a:lnTo>
                  <a:pt x="623" y="532"/>
                </a:lnTo>
                <a:lnTo>
                  <a:pt x="613" y="534"/>
                </a:lnTo>
                <a:lnTo>
                  <a:pt x="611" y="524"/>
                </a:lnTo>
                <a:lnTo>
                  <a:pt x="601" y="526"/>
                </a:lnTo>
                <a:lnTo>
                  <a:pt x="599" y="516"/>
                </a:lnTo>
                <a:lnTo>
                  <a:pt x="589" y="517"/>
                </a:lnTo>
                <a:lnTo>
                  <a:pt x="587" y="508"/>
                </a:lnTo>
                <a:lnTo>
                  <a:pt x="577" y="509"/>
                </a:lnTo>
                <a:lnTo>
                  <a:pt x="575" y="499"/>
                </a:lnTo>
                <a:lnTo>
                  <a:pt x="565" y="501"/>
                </a:lnTo>
                <a:lnTo>
                  <a:pt x="563" y="491"/>
                </a:lnTo>
                <a:lnTo>
                  <a:pt x="553" y="493"/>
                </a:lnTo>
                <a:lnTo>
                  <a:pt x="551" y="483"/>
                </a:lnTo>
                <a:lnTo>
                  <a:pt x="541" y="485"/>
                </a:lnTo>
                <a:lnTo>
                  <a:pt x="539" y="475"/>
                </a:lnTo>
                <a:lnTo>
                  <a:pt x="529" y="477"/>
                </a:lnTo>
                <a:lnTo>
                  <a:pt x="527" y="467"/>
                </a:lnTo>
                <a:lnTo>
                  <a:pt x="517" y="469"/>
                </a:lnTo>
                <a:lnTo>
                  <a:pt x="515" y="459"/>
                </a:lnTo>
                <a:lnTo>
                  <a:pt x="505" y="461"/>
                </a:lnTo>
                <a:lnTo>
                  <a:pt x="503" y="451"/>
                </a:lnTo>
                <a:lnTo>
                  <a:pt x="493" y="453"/>
                </a:lnTo>
                <a:lnTo>
                  <a:pt x="491" y="443"/>
                </a:lnTo>
                <a:lnTo>
                  <a:pt x="483" y="445"/>
                </a:lnTo>
                <a:lnTo>
                  <a:pt x="481" y="435"/>
                </a:lnTo>
                <a:close/>
                <a:moveTo>
                  <a:pt x="95" y="327"/>
                </a:moveTo>
                <a:lnTo>
                  <a:pt x="693" y="327"/>
                </a:lnTo>
                <a:lnTo>
                  <a:pt x="693" y="680"/>
                </a:lnTo>
                <a:lnTo>
                  <a:pt x="95" y="680"/>
                </a:lnTo>
                <a:lnTo>
                  <a:pt x="95" y="32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0"/>
          <p:cNvSpPr/>
          <p:nvPr/>
        </p:nvSpPr>
        <p:spPr bwMode="auto">
          <a:xfrm>
            <a:off x="1940966" y="2749619"/>
            <a:ext cx="788988" cy="708025"/>
          </a:xfrm>
          <a:custGeom>
            <a:avLst/>
            <a:gdLst>
              <a:gd name="T0" fmla="*/ 48 w 1013"/>
              <a:gd name="T1" fmla="*/ 523 h 883"/>
              <a:gd name="T2" fmla="*/ 196 w 1013"/>
              <a:gd name="T3" fmla="*/ 523 h 883"/>
              <a:gd name="T4" fmla="*/ 196 w 1013"/>
              <a:gd name="T5" fmla="*/ 439 h 883"/>
              <a:gd name="T6" fmla="*/ 196 w 1013"/>
              <a:gd name="T7" fmla="*/ 423 h 883"/>
              <a:gd name="T8" fmla="*/ 502 w 1013"/>
              <a:gd name="T9" fmla="*/ 423 h 883"/>
              <a:gd name="T10" fmla="*/ 502 w 1013"/>
              <a:gd name="T11" fmla="*/ 366 h 883"/>
              <a:gd name="T12" fmla="*/ 360 w 1013"/>
              <a:gd name="T13" fmla="*/ 366 h 883"/>
              <a:gd name="T14" fmla="*/ 310 w 1013"/>
              <a:gd name="T15" fmla="*/ 322 h 883"/>
              <a:gd name="T16" fmla="*/ 310 w 1013"/>
              <a:gd name="T17" fmla="*/ 45 h 883"/>
              <a:gd name="T18" fmla="*/ 360 w 1013"/>
              <a:gd name="T19" fmla="*/ 0 h 883"/>
              <a:gd name="T20" fmla="*/ 667 w 1013"/>
              <a:gd name="T21" fmla="*/ 0 h 883"/>
              <a:gd name="T22" fmla="*/ 716 w 1013"/>
              <a:gd name="T23" fmla="*/ 45 h 883"/>
              <a:gd name="T24" fmla="*/ 716 w 1013"/>
              <a:gd name="T25" fmla="*/ 322 h 883"/>
              <a:gd name="T26" fmla="*/ 667 w 1013"/>
              <a:gd name="T27" fmla="*/ 366 h 883"/>
              <a:gd name="T28" fmla="*/ 524 w 1013"/>
              <a:gd name="T29" fmla="*/ 366 h 883"/>
              <a:gd name="T30" fmla="*/ 524 w 1013"/>
              <a:gd name="T31" fmla="*/ 423 h 883"/>
              <a:gd name="T32" fmla="*/ 828 w 1013"/>
              <a:gd name="T33" fmla="*/ 423 h 883"/>
              <a:gd name="T34" fmla="*/ 828 w 1013"/>
              <a:gd name="T35" fmla="*/ 439 h 883"/>
              <a:gd name="T36" fmla="*/ 828 w 1013"/>
              <a:gd name="T37" fmla="*/ 523 h 883"/>
              <a:gd name="T38" fmla="*/ 965 w 1013"/>
              <a:gd name="T39" fmla="*/ 523 h 883"/>
              <a:gd name="T40" fmla="*/ 1013 w 1013"/>
              <a:gd name="T41" fmla="*/ 567 h 883"/>
              <a:gd name="T42" fmla="*/ 1013 w 1013"/>
              <a:gd name="T43" fmla="*/ 839 h 883"/>
              <a:gd name="T44" fmla="*/ 965 w 1013"/>
              <a:gd name="T45" fmla="*/ 883 h 883"/>
              <a:gd name="T46" fmla="*/ 669 w 1013"/>
              <a:gd name="T47" fmla="*/ 883 h 883"/>
              <a:gd name="T48" fmla="*/ 621 w 1013"/>
              <a:gd name="T49" fmla="*/ 839 h 883"/>
              <a:gd name="T50" fmla="*/ 621 w 1013"/>
              <a:gd name="T51" fmla="*/ 567 h 883"/>
              <a:gd name="T52" fmla="*/ 669 w 1013"/>
              <a:gd name="T53" fmla="*/ 523 h 883"/>
              <a:gd name="T54" fmla="*/ 800 w 1013"/>
              <a:gd name="T55" fmla="*/ 523 h 883"/>
              <a:gd name="T56" fmla="*/ 800 w 1013"/>
              <a:gd name="T57" fmla="*/ 447 h 883"/>
              <a:gd name="T58" fmla="*/ 224 w 1013"/>
              <a:gd name="T59" fmla="*/ 447 h 883"/>
              <a:gd name="T60" fmla="*/ 224 w 1013"/>
              <a:gd name="T61" fmla="*/ 523 h 883"/>
              <a:gd name="T62" fmla="*/ 345 w 1013"/>
              <a:gd name="T63" fmla="*/ 523 h 883"/>
              <a:gd name="T64" fmla="*/ 393 w 1013"/>
              <a:gd name="T65" fmla="*/ 567 h 883"/>
              <a:gd name="T66" fmla="*/ 393 w 1013"/>
              <a:gd name="T67" fmla="*/ 839 h 883"/>
              <a:gd name="T68" fmla="*/ 345 w 1013"/>
              <a:gd name="T69" fmla="*/ 883 h 883"/>
              <a:gd name="T70" fmla="*/ 48 w 1013"/>
              <a:gd name="T71" fmla="*/ 883 h 883"/>
              <a:gd name="T72" fmla="*/ 0 w 1013"/>
              <a:gd name="T73" fmla="*/ 839 h 883"/>
              <a:gd name="T74" fmla="*/ 0 w 1013"/>
              <a:gd name="T75" fmla="*/ 567 h 883"/>
              <a:gd name="T76" fmla="*/ 48 w 1013"/>
              <a:gd name="T77" fmla="*/ 523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13" h="883">
                <a:moveTo>
                  <a:pt x="48" y="523"/>
                </a:moveTo>
                <a:lnTo>
                  <a:pt x="196" y="523"/>
                </a:lnTo>
                <a:lnTo>
                  <a:pt x="196" y="439"/>
                </a:lnTo>
                <a:lnTo>
                  <a:pt x="196" y="423"/>
                </a:lnTo>
                <a:lnTo>
                  <a:pt x="502" y="423"/>
                </a:lnTo>
                <a:lnTo>
                  <a:pt x="502" y="366"/>
                </a:lnTo>
                <a:lnTo>
                  <a:pt x="360" y="366"/>
                </a:lnTo>
                <a:cubicBezTo>
                  <a:pt x="333" y="366"/>
                  <a:pt x="310" y="346"/>
                  <a:pt x="310" y="322"/>
                </a:cubicBezTo>
                <a:lnTo>
                  <a:pt x="310" y="45"/>
                </a:lnTo>
                <a:cubicBezTo>
                  <a:pt x="310" y="20"/>
                  <a:pt x="333" y="0"/>
                  <a:pt x="360" y="0"/>
                </a:cubicBezTo>
                <a:lnTo>
                  <a:pt x="667" y="0"/>
                </a:lnTo>
                <a:cubicBezTo>
                  <a:pt x="694" y="0"/>
                  <a:pt x="716" y="20"/>
                  <a:pt x="716" y="45"/>
                </a:cubicBezTo>
                <a:lnTo>
                  <a:pt x="716" y="322"/>
                </a:lnTo>
                <a:cubicBezTo>
                  <a:pt x="716" y="346"/>
                  <a:pt x="694" y="366"/>
                  <a:pt x="667" y="366"/>
                </a:cubicBezTo>
                <a:lnTo>
                  <a:pt x="524" y="366"/>
                </a:lnTo>
                <a:lnTo>
                  <a:pt x="524" y="423"/>
                </a:lnTo>
                <a:lnTo>
                  <a:pt x="828" y="423"/>
                </a:lnTo>
                <a:lnTo>
                  <a:pt x="828" y="439"/>
                </a:lnTo>
                <a:lnTo>
                  <a:pt x="828" y="523"/>
                </a:lnTo>
                <a:lnTo>
                  <a:pt x="965" y="523"/>
                </a:lnTo>
                <a:cubicBezTo>
                  <a:pt x="992" y="523"/>
                  <a:pt x="1013" y="543"/>
                  <a:pt x="1013" y="567"/>
                </a:cubicBezTo>
                <a:lnTo>
                  <a:pt x="1013" y="839"/>
                </a:lnTo>
                <a:cubicBezTo>
                  <a:pt x="1013" y="863"/>
                  <a:pt x="992" y="883"/>
                  <a:pt x="965" y="883"/>
                </a:cubicBezTo>
                <a:lnTo>
                  <a:pt x="669" y="883"/>
                </a:lnTo>
                <a:cubicBezTo>
                  <a:pt x="642" y="883"/>
                  <a:pt x="621" y="863"/>
                  <a:pt x="621" y="839"/>
                </a:cubicBezTo>
                <a:lnTo>
                  <a:pt x="621" y="567"/>
                </a:lnTo>
                <a:cubicBezTo>
                  <a:pt x="621" y="543"/>
                  <a:pt x="642" y="523"/>
                  <a:pt x="669" y="523"/>
                </a:cubicBezTo>
                <a:lnTo>
                  <a:pt x="800" y="523"/>
                </a:lnTo>
                <a:lnTo>
                  <a:pt x="800" y="447"/>
                </a:lnTo>
                <a:lnTo>
                  <a:pt x="224" y="447"/>
                </a:lnTo>
                <a:lnTo>
                  <a:pt x="224" y="523"/>
                </a:lnTo>
                <a:lnTo>
                  <a:pt x="345" y="523"/>
                </a:lnTo>
                <a:cubicBezTo>
                  <a:pt x="371" y="523"/>
                  <a:pt x="393" y="543"/>
                  <a:pt x="393" y="567"/>
                </a:cubicBezTo>
                <a:lnTo>
                  <a:pt x="393" y="839"/>
                </a:lnTo>
                <a:cubicBezTo>
                  <a:pt x="393" y="863"/>
                  <a:pt x="371" y="883"/>
                  <a:pt x="345" y="883"/>
                </a:cubicBezTo>
                <a:lnTo>
                  <a:pt x="48" y="883"/>
                </a:lnTo>
                <a:cubicBezTo>
                  <a:pt x="22" y="883"/>
                  <a:pt x="0" y="863"/>
                  <a:pt x="0" y="839"/>
                </a:cubicBezTo>
                <a:lnTo>
                  <a:pt x="0" y="567"/>
                </a:lnTo>
                <a:cubicBezTo>
                  <a:pt x="0" y="543"/>
                  <a:pt x="22" y="523"/>
                  <a:pt x="48" y="52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 bwMode="auto">
          <a:xfrm>
            <a:off x="7880929" y="1483440"/>
            <a:ext cx="3320755" cy="14132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747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8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8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38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88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80"/>
                            </p:stCondLst>
                            <p:childTnLst>
                              <p:par>
                                <p:cTn id="8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8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38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/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/>
      <p:bldP spid="22" grpId="0"/>
      <p:bldP spid="21" grpId="0" animBg="1"/>
      <p:bldP spid="23" grpId="0" animBg="1"/>
      <p:bldP spid="29" grpId="0" animBg="1"/>
      <p:bldP spid="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2"/>
  <p:tag name="KSO_WM_TEMPLATE_SCENE_ID" val="1"/>
  <p:tag name="KSO_WM_TEMPLATE_JOB_ID" val="12"/>
  <p:tag name="KSO_WM_TEMPLATE_TOPIC_DEFAUL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免费资料关注公众号:安全生产管理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C2C1C1"/>
      </a:lt2>
      <a:accent1>
        <a:srgbClr val="FFFFFF"/>
      </a:accent1>
      <a:accent2>
        <a:srgbClr val="333333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080808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 公众号: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2617</Words>
  <Application>Microsoft Office PowerPoint</Application>
  <PresentationFormat>自定义</PresentationFormat>
  <Paragraphs>287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Lifeline JL</vt:lpstr>
      <vt:lpstr>微软雅黑</vt:lpstr>
      <vt:lpstr>Arial</vt:lpstr>
      <vt:lpstr>Calibri</vt:lpstr>
      <vt:lpstr>Wingdings</vt:lpstr>
      <vt:lpstr>免费资料关注公众号:安全生产管理</vt:lpstr>
      <vt:lpstr>免费资料关注 公众号:安全生产管理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MI</cp:lastModifiedBy>
  <cp:revision>1</cp:revision>
  <dcterms:created xsi:type="dcterms:W3CDTF">2013-01-25T01:44:00Z</dcterms:created>
  <dcterms:modified xsi:type="dcterms:W3CDTF">2022-01-25T07:55:22Z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RubyTemplateID">
    <vt:lpwstr>2</vt:lpwstr>
  </property>
  <property fmtid="{D5CDD505-2E9C-101B-9397-08002B2CF9AE}" pid="4" name="ICV">
    <vt:lpwstr>C0C5632963974B89871AEF5E32AD2B90</vt:lpwstr>
  </property>
</Properties>
</file>