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338" r:id="rId2"/>
    <p:sldId id="305" r:id="rId3"/>
    <p:sldId id="309" r:id="rId4"/>
    <p:sldId id="306" r:id="rId5"/>
    <p:sldId id="353" r:id="rId6"/>
    <p:sldId id="354" r:id="rId7"/>
    <p:sldId id="356" r:id="rId8"/>
    <p:sldId id="355" r:id="rId9"/>
    <p:sldId id="357" r:id="rId10"/>
    <p:sldId id="358" r:id="rId11"/>
    <p:sldId id="359" r:id="rId12"/>
    <p:sldId id="360" r:id="rId13"/>
    <p:sldId id="361" r:id="rId14"/>
    <p:sldId id="362" r:id="rId15"/>
    <p:sldId id="363" r:id="rId16"/>
    <p:sldId id="364" r:id="rId17"/>
    <p:sldId id="365" r:id="rId18"/>
    <p:sldId id="366" r:id="rId19"/>
    <p:sldId id="367" r:id="rId20"/>
    <p:sldId id="368" r:id="rId21"/>
    <p:sldId id="369" r:id="rId22"/>
    <p:sldId id="370" r:id="rId23"/>
    <p:sldId id="371" r:id="rId24"/>
    <p:sldId id="372" r:id="rId25"/>
    <p:sldId id="373" r:id="rId26"/>
    <p:sldId id="374" r:id="rId27"/>
    <p:sldId id="375" r:id="rId28"/>
    <p:sldId id="376" r:id="rId29"/>
    <p:sldId id="377" r:id="rId30"/>
    <p:sldId id="378" r:id="rId31"/>
    <p:sldId id="379" r:id="rId32"/>
    <p:sldId id="380" r:id="rId33"/>
    <p:sldId id="381" r:id="rId34"/>
    <p:sldId id="382" r:id="rId35"/>
    <p:sldId id="383" r:id="rId36"/>
    <p:sldId id="384" r:id="rId37"/>
    <p:sldId id="391" r:id="rId38"/>
    <p:sldId id="385" r:id="rId39"/>
    <p:sldId id="386" r:id="rId40"/>
    <p:sldId id="387" r:id="rId41"/>
    <p:sldId id="388" r:id="rId42"/>
    <p:sldId id="389" r:id="rId43"/>
    <p:sldId id="390" r:id="rId44"/>
    <p:sldId id="308" r:id="rId4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0E1B"/>
    <a:srgbClr val="D1AA69"/>
    <a:srgbClr val="D94B4A"/>
    <a:srgbClr val="28489F"/>
    <a:srgbClr val="415361"/>
    <a:srgbClr val="FF425E"/>
    <a:srgbClr val="193F88"/>
    <a:srgbClr val="1C20A3"/>
    <a:srgbClr val="29DFF7"/>
    <a:srgbClr val="2386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3" autoAdjust="0"/>
    <p:restoredTop sz="96429" autoAdjust="0"/>
  </p:normalViewPr>
  <p:slideViewPr>
    <p:cSldViewPr snapToGrid="0">
      <p:cViewPr>
        <p:scale>
          <a:sx n="75" d="100"/>
          <a:sy n="75" d="100"/>
        </p:scale>
        <p:origin x="1230" y="942"/>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9DC08D-8AA8-4A5A-826E-172A0D5AF591}" type="datetimeFigureOut">
              <a:rPr lang="zh-CN" altLang="en-US" smtClean="0"/>
              <a:t>2021/12/13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D94019-00AE-4A11-BA0D-5496D33FEA50}" type="slidenum">
              <a:rPr lang="zh-CN" altLang="en-US" smtClean="0"/>
              <a:t>‹#›</a:t>
            </a:fld>
            <a:endParaRPr lang="zh-CN" altLang="en-US"/>
          </a:p>
        </p:txBody>
      </p:sp>
    </p:spTree>
    <p:extLst>
      <p:ext uri="{BB962C8B-B14F-4D97-AF65-F5344CB8AC3E}">
        <p14:creationId xmlns:p14="http://schemas.microsoft.com/office/powerpoint/2010/main" val="3274000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87D3EB-B54C-4F31-BFEA-EC56E4C735FA}" type="slidenum">
              <a:rPr lang="zh-CN" altLang="en-US" smtClean="0"/>
              <a:t>3</a:t>
            </a:fld>
            <a:endParaRPr lang="zh-CN" altLang="en-US"/>
          </a:p>
        </p:txBody>
      </p:sp>
    </p:spTree>
    <p:extLst>
      <p:ext uri="{BB962C8B-B14F-4D97-AF65-F5344CB8AC3E}">
        <p14:creationId xmlns:p14="http://schemas.microsoft.com/office/powerpoint/2010/main" val="2654309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586BCF-6320-4BEC-B6B4-01A33311208B}" type="slidenum">
              <a:rPr lang="zh-CN" altLang="en-US" smtClean="0"/>
              <a:t>4</a:t>
            </a:fld>
            <a:endParaRPr lang="zh-CN" altLang="en-US"/>
          </a:p>
        </p:txBody>
      </p:sp>
    </p:spTree>
    <p:extLst>
      <p:ext uri="{BB962C8B-B14F-4D97-AF65-F5344CB8AC3E}">
        <p14:creationId xmlns:p14="http://schemas.microsoft.com/office/powerpoint/2010/main" val="3487192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586BCF-6320-4BEC-B6B4-01A33311208B}" type="slidenum">
              <a:rPr lang="zh-CN" altLang="en-US" smtClean="0"/>
              <a:t>7</a:t>
            </a:fld>
            <a:endParaRPr lang="zh-CN" altLang="en-US"/>
          </a:p>
        </p:txBody>
      </p:sp>
    </p:spTree>
    <p:extLst>
      <p:ext uri="{BB962C8B-B14F-4D97-AF65-F5344CB8AC3E}">
        <p14:creationId xmlns:p14="http://schemas.microsoft.com/office/powerpoint/2010/main" val="2416535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586BCF-6320-4BEC-B6B4-01A33311208B}" type="slidenum">
              <a:rPr lang="zh-CN" altLang="en-US" smtClean="0"/>
              <a:t>24</a:t>
            </a:fld>
            <a:endParaRPr lang="zh-CN" altLang="en-US"/>
          </a:p>
        </p:txBody>
      </p:sp>
    </p:spTree>
    <p:extLst>
      <p:ext uri="{BB962C8B-B14F-4D97-AF65-F5344CB8AC3E}">
        <p14:creationId xmlns:p14="http://schemas.microsoft.com/office/powerpoint/2010/main" val="947481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586BCF-6320-4BEC-B6B4-01A33311208B}" type="slidenum">
              <a:rPr lang="zh-CN" altLang="en-US" smtClean="0"/>
              <a:t>31</a:t>
            </a:fld>
            <a:endParaRPr lang="zh-CN" altLang="en-US"/>
          </a:p>
        </p:txBody>
      </p:sp>
    </p:spTree>
    <p:extLst>
      <p:ext uri="{BB962C8B-B14F-4D97-AF65-F5344CB8AC3E}">
        <p14:creationId xmlns:p14="http://schemas.microsoft.com/office/powerpoint/2010/main" val="1828133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586BCF-6320-4BEC-B6B4-01A33311208B}" type="slidenum">
              <a:rPr lang="zh-CN" altLang="en-US" smtClean="0"/>
              <a:t>33</a:t>
            </a:fld>
            <a:endParaRPr lang="zh-CN" altLang="en-US"/>
          </a:p>
        </p:txBody>
      </p:sp>
    </p:spTree>
    <p:extLst>
      <p:ext uri="{BB962C8B-B14F-4D97-AF65-F5344CB8AC3E}">
        <p14:creationId xmlns:p14="http://schemas.microsoft.com/office/powerpoint/2010/main" val="3697146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1067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942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4468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2832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965324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矩形 1"/>
          <p:cNvSpPr/>
          <p:nvPr userDrawn="1"/>
        </p:nvSpPr>
        <p:spPr>
          <a:xfrm>
            <a:off x="415636" y="0"/>
            <a:ext cx="706582" cy="1288473"/>
          </a:xfrm>
          <a:prstGeom prst="rect">
            <a:avLst/>
          </a:prstGeom>
          <a:solidFill>
            <a:srgbClr val="980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48709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8345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Shape 15"/>
        <p:cNvGrpSpPr/>
        <p:nvPr/>
      </p:nvGrpSpPr>
      <p:grpSpPr>
        <a:xfrm>
          <a:off x="0" y="0"/>
          <a:ext cx="0" cy="0"/>
          <a:chOff x="0" y="0"/>
          <a:chExt cx="0" cy="0"/>
        </a:xfrm>
      </p:grpSpPr>
    </p:spTree>
    <p:extLst>
      <p:ext uri="{BB962C8B-B14F-4D97-AF65-F5344CB8AC3E}">
        <p14:creationId xmlns:p14="http://schemas.microsoft.com/office/powerpoint/2010/main" val="3638449697"/>
      </p:ext>
    </p:extLst>
  </p:cSld>
  <p:clrMapOvr>
    <a:masterClrMapping/>
  </p:clrMapOvr>
  <p:transition spd="slow" advTm="3000">
    <p:fade/>
  </p:transition>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039520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5127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5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066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6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3607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1150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1259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6" r:id="rId4"/>
    <p:sldLayoutId id="2147483658" r:id="rId5"/>
    <p:sldLayoutId id="2147483662" r:id="rId6"/>
    <p:sldLayoutId id="2147483663" r:id="rId7"/>
    <p:sldLayoutId id="2147483664" r:id="rId8"/>
    <p:sldLayoutId id="2147483669" r:id="rId9"/>
    <p:sldLayoutId id="2147483675" r:id="rId10"/>
    <p:sldLayoutId id="2147483676" r:id="rId11"/>
    <p:sldLayoutId id="2147483677" r:id="rId12"/>
    <p:sldLayoutId id="214748367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3825287" y="834189"/>
            <a:ext cx="4516608" cy="5171702"/>
          </a:xfrm>
          <a:prstGeom prst="rect">
            <a:avLst/>
          </a:prstGeom>
          <a:noFill/>
          <a:ln w="76200">
            <a:solidFill>
              <a:srgbClr val="D1AA69"/>
            </a:solid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2955601" y="1663180"/>
            <a:ext cx="5774252" cy="3654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2137934"/>
            <a:ext cx="12192000" cy="2547697"/>
          </a:xfrm>
          <a:prstGeom prst="rect">
            <a:avLst/>
          </a:prstGeom>
          <a:solidFill>
            <a:srgbClr val="980E1B"/>
          </a:soli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114" y="1218315"/>
            <a:ext cx="12308114" cy="5499069"/>
          </a:xfrm>
          <a:prstGeom prst="rect">
            <a:avLst/>
          </a:prstGeom>
        </p:spPr>
      </p:pic>
      <p:grpSp>
        <p:nvGrpSpPr>
          <p:cNvPr id="20" name="组合 19"/>
          <p:cNvGrpSpPr/>
          <p:nvPr/>
        </p:nvGrpSpPr>
        <p:grpSpPr>
          <a:xfrm>
            <a:off x="4448637" y="5247387"/>
            <a:ext cx="1378184" cy="261310"/>
            <a:chOff x="5540978" y="5171638"/>
            <a:chExt cx="1378184" cy="261310"/>
          </a:xfrm>
          <a:effectLst>
            <a:reflection blurRad="6350" stA="50000" endA="300" endPos="90000" dir="5400000" sy="-100000" algn="bl" rotWithShape="0"/>
          </a:effectLst>
        </p:grpSpPr>
        <p:sp>
          <p:nvSpPr>
            <p:cNvPr id="21" name="圆角矩形 20"/>
            <p:cNvSpPr/>
            <p:nvPr/>
          </p:nvSpPr>
          <p:spPr>
            <a:xfrm>
              <a:off x="5540978" y="5171638"/>
              <a:ext cx="1378184" cy="261310"/>
            </a:xfrm>
            <a:prstGeom prst="roundRect">
              <a:avLst>
                <a:gd name="adj" fmla="val 50000"/>
              </a:avLst>
            </a:prstGeom>
            <a:solidFill>
              <a:schemeClr val="bg1"/>
            </a:solidFill>
            <a:ln>
              <a:solidFill>
                <a:srgbClr val="980E1B">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2" name="文本框 21"/>
            <p:cNvSpPr txBox="1"/>
            <p:nvPr/>
          </p:nvSpPr>
          <p:spPr>
            <a:xfrm>
              <a:off x="5723144" y="5171838"/>
              <a:ext cx="1082349" cy="246221"/>
            </a:xfrm>
            <a:prstGeom prst="rect">
              <a:avLst/>
            </a:prstGeom>
            <a:noFill/>
          </p:spPr>
          <p:txBody>
            <a:bodyPr wrap="none" rtlCol="0">
              <a:spAutoFit/>
            </a:bodyPr>
            <a:lstStyle/>
            <a:p>
              <a:pPr algn="ctr"/>
              <a:r>
                <a:rPr lang="zh-CN" altLang="en-US" sz="1000" b="1" dirty="0">
                  <a:solidFill>
                    <a:schemeClr val="tx1">
                      <a:lumMod val="75000"/>
                      <a:lumOff val="25000"/>
                    </a:schemeClr>
                  </a:soli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rPr>
                <a:t>汇报人：</a:t>
              </a:r>
              <a:r>
                <a:rPr lang="en-US" altLang="zh-CN" sz="1000" b="1" dirty="0">
                  <a:solidFill>
                    <a:schemeClr val="tx1">
                      <a:lumMod val="75000"/>
                      <a:lumOff val="25000"/>
                    </a:schemeClr>
                  </a:soli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rPr>
                <a:t>XXXX</a:t>
              </a:r>
              <a:endParaRPr lang="zh-CN" altLang="en-US" sz="1000" b="1" dirty="0">
                <a:solidFill>
                  <a:schemeClr val="tx1">
                    <a:lumMod val="75000"/>
                    <a:lumOff val="25000"/>
                  </a:schemeClr>
                </a:soli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endParaRPr>
            </a:p>
          </p:txBody>
        </p:sp>
      </p:grpSp>
      <p:grpSp>
        <p:nvGrpSpPr>
          <p:cNvPr id="24" name="组合 23"/>
          <p:cNvGrpSpPr/>
          <p:nvPr/>
        </p:nvGrpSpPr>
        <p:grpSpPr>
          <a:xfrm>
            <a:off x="6336914" y="5247387"/>
            <a:ext cx="1378184" cy="261310"/>
            <a:chOff x="5540978" y="5171638"/>
            <a:chExt cx="1378184" cy="261310"/>
          </a:xfrm>
          <a:effectLst>
            <a:reflection blurRad="6350" stA="50000" endA="300" endPos="90000" dir="5400000" sy="-100000" algn="bl" rotWithShape="0"/>
          </a:effectLst>
        </p:grpSpPr>
        <p:sp>
          <p:nvSpPr>
            <p:cNvPr id="25" name="圆角矩形 24"/>
            <p:cNvSpPr/>
            <p:nvPr/>
          </p:nvSpPr>
          <p:spPr>
            <a:xfrm>
              <a:off x="5540978" y="5171638"/>
              <a:ext cx="1378184" cy="261310"/>
            </a:xfrm>
            <a:prstGeom prst="roundRect">
              <a:avLst>
                <a:gd name="adj" fmla="val 50000"/>
              </a:avLst>
            </a:prstGeom>
            <a:solidFill>
              <a:schemeClr val="bg1"/>
            </a:solidFill>
            <a:ln>
              <a:solidFill>
                <a:srgbClr val="980E1B">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6" name="文本框 25"/>
            <p:cNvSpPr txBox="1"/>
            <p:nvPr/>
          </p:nvSpPr>
          <p:spPr>
            <a:xfrm>
              <a:off x="5725551" y="5171838"/>
              <a:ext cx="1077539" cy="246221"/>
            </a:xfrm>
            <a:prstGeom prst="rect">
              <a:avLst/>
            </a:prstGeom>
            <a:noFill/>
          </p:spPr>
          <p:txBody>
            <a:bodyPr wrap="none" rtlCol="0">
              <a:spAutoFit/>
            </a:bodyPr>
            <a:lstStyle/>
            <a:p>
              <a:pPr algn="ctr"/>
              <a:r>
                <a:rPr lang="zh-CN" altLang="en-US" sz="1000" b="1" dirty="0">
                  <a:solidFill>
                    <a:schemeClr val="tx1">
                      <a:lumMod val="75000"/>
                      <a:lumOff val="25000"/>
                    </a:schemeClr>
                  </a:soli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rPr>
                <a:t>时间：</a:t>
              </a:r>
              <a:r>
                <a:rPr lang="en-US" altLang="zh-CN" sz="1000" b="1" dirty="0">
                  <a:solidFill>
                    <a:schemeClr val="tx1">
                      <a:lumMod val="75000"/>
                      <a:lumOff val="25000"/>
                    </a:schemeClr>
                  </a:soli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rPr>
                <a:t>2021.12</a:t>
              </a:r>
              <a:endParaRPr lang="zh-CN" altLang="en-US" sz="1000" b="1" dirty="0">
                <a:solidFill>
                  <a:schemeClr val="tx1">
                    <a:lumMod val="75000"/>
                    <a:lumOff val="25000"/>
                  </a:schemeClr>
                </a:solidFill>
                <a:effectLst>
                  <a:outerShdw blurRad="25400" dist="25400" dir="2700000" algn="tl">
                    <a:srgbClr val="000000">
                      <a:alpha val="25000"/>
                    </a:srgbClr>
                  </a:outerShdw>
                </a:effectLst>
                <a:latin typeface="思源黑体" panose="020B0500000000000000" pitchFamily="34" charset="-122"/>
                <a:ea typeface="思源黑体" panose="020B0500000000000000" pitchFamily="34" charset="-122"/>
              </a:endParaRPr>
            </a:p>
          </p:txBody>
        </p:sp>
      </p:grpSp>
      <p:sp>
        <p:nvSpPr>
          <p:cNvPr id="5" name="文本框 4"/>
          <p:cNvSpPr txBox="1"/>
          <p:nvPr/>
        </p:nvSpPr>
        <p:spPr>
          <a:xfrm>
            <a:off x="912944" y="2767520"/>
            <a:ext cx="10341293" cy="1200329"/>
          </a:xfrm>
          <a:prstGeom prst="rect">
            <a:avLst/>
          </a:prstGeom>
          <a:noFill/>
        </p:spPr>
        <p:txBody>
          <a:bodyPr wrap="none" rtlCol="0">
            <a:spAutoFit/>
          </a:bodyPr>
          <a:lstStyle/>
          <a:p>
            <a:pPr algn="ctr"/>
            <a:r>
              <a:rPr lang="zh-CN" altLang="en-US" sz="7200" b="1" dirty="0">
                <a:solidFill>
                  <a:schemeClr val="bg1"/>
                </a:solidFill>
                <a:effectLst>
                  <a:outerShdw blurRad="38100" dist="38100" dir="2700000" algn="tl">
                    <a:srgbClr val="000000">
                      <a:alpha val="43137"/>
                    </a:srgbClr>
                  </a:outerShdw>
                </a:effectLst>
                <a:latin typeface="思源宋体 CN" panose="02020400000000000000" pitchFamily="18" charset="-122"/>
                <a:ea typeface="思源宋体 CN" panose="02020400000000000000" pitchFamily="18" charset="-122"/>
              </a:rPr>
              <a:t>安全工作年度总结与计划</a:t>
            </a:r>
          </a:p>
        </p:txBody>
      </p:sp>
      <p:sp>
        <p:nvSpPr>
          <p:cNvPr id="32" name="文本框 31"/>
          <p:cNvSpPr txBox="1"/>
          <p:nvPr/>
        </p:nvSpPr>
        <p:spPr>
          <a:xfrm>
            <a:off x="5117432" y="1114377"/>
            <a:ext cx="1957136" cy="830997"/>
          </a:xfrm>
          <a:prstGeom prst="rect">
            <a:avLst/>
          </a:prstGeom>
          <a:noFill/>
        </p:spPr>
        <p:txBody>
          <a:bodyPr wrap="square" rtlCol="0">
            <a:spAutoFit/>
          </a:bodyPr>
          <a:lstStyle/>
          <a:p>
            <a:pPr algn="ctr"/>
            <a:r>
              <a:rPr lang="en-US" altLang="zh-CN" sz="4800" b="1" dirty="0">
                <a:solidFill>
                  <a:srgbClr val="980E1B"/>
                </a:solidFill>
                <a:effectLst>
                  <a:reflection blurRad="12700" stA="55000" endA="300" endPos="30000" dist="63500" dir="5400000" sy="-100000" algn="bl" rotWithShape="0"/>
                </a:effectLst>
                <a:latin typeface="思源宋体 CN" panose="02020400000000000000" pitchFamily="18" charset="-122"/>
                <a:ea typeface="思源宋体 CN" panose="02020400000000000000" pitchFamily="18" charset="-122"/>
              </a:rPr>
              <a:t>2022</a:t>
            </a:r>
            <a:endParaRPr lang="zh-CN" altLang="en-US" sz="4800" b="1" dirty="0">
              <a:solidFill>
                <a:srgbClr val="980E1B"/>
              </a:solidFill>
              <a:effectLst>
                <a:reflection blurRad="12700" stA="55000" endA="300" endPos="30000" dist="63500" dir="5400000" sy="-100000" algn="bl" rotWithShape="0"/>
              </a:effectLst>
              <a:latin typeface="思源宋体 CN" panose="02020400000000000000" pitchFamily="18" charset="-122"/>
              <a:ea typeface="思源宋体 CN" panose="02020400000000000000" pitchFamily="18" charset="-122"/>
            </a:endParaRPr>
          </a:p>
        </p:txBody>
      </p:sp>
    </p:spTree>
    <p:extLst>
      <p:ext uri="{BB962C8B-B14F-4D97-AF65-F5344CB8AC3E}">
        <p14:creationId xmlns:p14="http://schemas.microsoft.com/office/powerpoint/2010/main" val="4227250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Horizontal)">
                                      <p:cBhvr>
                                        <p:cTn id="7" dur="500"/>
                                        <p:tgtEl>
                                          <p:spTgt spid="28"/>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trips(downRight)">
                                      <p:cBhvr>
                                        <p:cTn id="10" dur="500"/>
                                        <p:tgtEl>
                                          <p:spTgt spid="3"/>
                                        </p:tgtEl>
                                      </p:cBhvr>
                                    </p:animEffect>
                                  </p:childTnLst>
                                </p:cTn>
                              </p:par>
                              <p:par>
                                <p:cTn id="11" presetID="22" presetClass="entr" presetSubtype="8"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42" presetClass="entr" presetSubtype="0" fill="hold" grpId="0" nodeType="withEffect">
                                  <p:stCondLst>
                                    <p:cond delay="25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750"/>
                                        <p:tgtEl>
                                          <p:spTgt spid="32"/>
                                        </p:tgtEl>
                                      </p:cBhvr>
                                    </p:animEffect>
                                    <p:anim calcmode="lin" valueType="num">
                                      <p:cBhvr>
                                        <p:cTn id="17" dur="750" fill="hold"/>
                                        <p:tgtEl>
                                          <p:spTgt spid="32"/>
                                        </p:tgtEl>
                                        <p:attrNameLst>
                                          <p:attrName>ppt_x</p:attrName>
                                        </p:attrNameLst>
                                      </p:cBhvr>
                                      <p:tavLst>
                                        <p:tav tm="0">
                                          <p:val>
                                            <p:strVal val="#ppt_x"/>
                                          </p:val>
                                        </p:tav>
                                        <p:tav tm="100000">
                                          <p:val>
                                            <p:strVal val="#ppt_x"/>
                                          </p:val>
                                        </p:tav>
                                      </p:tavLst>
                                    </p:anim>
                                    <p:anim calcmode="lin" valueType="num">
                                      <p:cBhvr>
                                        <p:cTn id="18" dur="750" fill="hold"/>
                                        <p:tgtEl>
                                          <p:spTgt spid="32"/>
                                        </p:tgtEl>
                                        <p:attrNameLst>
                                          <p:attrName>ppt_y</p:attrName>
                                        </p:attrNameLst>
                                      </p:cBhvr>
                                      <p:tavLst>
                                        <p:tav tm="0">
                                          <p:val>
                                            <p:strVal val="#ppt_y+.1"/>
                                          </p:val>
                                        </p:tav>
                                        <p:tav tm="100000">
                                          <p:val>
                                            <p:strVal val="#ppt_y"/>
                                          </p:val>
                                        </p:tav>
                                      </p:tavLst>
                                    </p:anim>
                                  </p:childTnLst>
                                </p:cTn>
                              </p:par>
                              <p:par>
                                <p:cTn id="19" presetID="41" presetClass="entr" presetSubtype="0" fill="hold" grpId="0" nodeType="withEffect">
                                  <p:stCondLst>
                                    <p:cond delay="500"/>
                                  </p:stCondLst>
                                  <p:iterate type="lt">
                                    <p:tmPct val="10000"/>
                                  </p:iterate>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5"/>
                                        </p:tgtEl>
                                        <p:attrNameLst>
                                          <p:attrName>ppt_y</p:attrName>
                                        </p:attrNameLst>
                                      </p:cBhvr>
                                      <p:tavLst>
                                        <p:tav tm="0">
                                          <p:val>
                                            <p:strVal val="#ppt_y"/>
                                          </p:val>
                                        </p:tav>
                                        <p:tav tm="100000">
                                          <p:val>
                                            <p:strVal val="#ppt_y"/>
                                          </p:val>
                                        </p:tav>
                                      </p:tavLst>
                                    </p:anim>
                                    <p:anim calcmode="lin" valueType="num">
                                      <p:cBhvr>
                                        <p:cTn id="2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5"/>
                                        </p:tgtEl>
                                      </p:cBhvr>
                                    </p:animEffect>
                                  </p:childTnLst>
                                </p:cTn>
                              </p:par>
                              <p:par>
                                <p:cTn id="26" presetID="2" presetClass="entr" presetSubtype="4" fill="hold" nodeType="withEffect">
                                  <p:stCondLst>
                                    <p:cond delay="100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500" fill="hold"/>
                                        <p:tgtEl>
                                          <p:spTgt spid="20"/>
                                        </p:tgtEl>
                                        <p:attrNameLst>
                                          <p:attrName>ppt_x</p:attrName>
                                        </p:attrNameLst>
                                      </p:cBhvr>
                                      <p:tavLst>
                                        <p:tav tm="0">
                                          <p:val>
                                            <p:strVal val="#ppt_x"/>
                                          </p:val>
                                        </p:tav>
                                        <p:tav tm="100000">
                                          <p:val>
                                            <p:strVal val="#ppt_x"/>
                                          </p:val>
                                        </p:tav>
                                      </p:tavLst>
                                    </p:anim>
                                    <p:anim calcmode="lin" valueType="num">
                                      <p:cBhvr additive="base">
                                        <p:cTn id="29" dur="500" fill="hold"/>
                                        <p:tgtEl>
                                          <p:spTgt spid="20"/>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125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500" fill="hold"/>
                                        <p:tgtEl>
                                          <p:spTgt spid="24"/>
                                        </p:tgtEl>
                                        <p:attrNameLst>
                                          <p:attrName>ppt_x</p:attrName>
                                        </p:attrNameLst>
                                      </p:cBhvr>
                                      <p:tavLst>
                                        <p:tav tm="0">
                                          <p:val>
                                            <p:strVal val="#ppt_x"/>
                                          </p:val>
                                        </p:tav>
                                        <p:tav tm="100000">
                                          <p:val>
                                            <p:strVal val="#ppt_x"/>
                                          </p:val>
                                        </p:tav>
                                      </p:tavLst>
                                    </p:anim>
                                    <p:anim calcmode="lin" valueType="num">
                                      <p:cBhvr additive="base">
                                        <p:cTn id="3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 grpId="0" animBg="1"/>
      <p:bldP spid="5" grpId="0"/>
      <p:bldP spid="3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9" name="矩形 48">
            <a:extLst>
              <a:ext uri="{FF2B5EF4-FFF2-40B4-BE49-F238E27FC236}">
                <a16:creationId xmlns:a16="http://schemas.microsoft.com/office/drawing/2014/main" id="{CDA5112C-FC0C-4CE5-8FE7-BBC2505BA3C7}"/>
              </a:ext>
            </a:extLst>
          </p:cNvPr>
          <p:cNvSpPr/>
          <p:nvPr/>
        </p:nvSpPr>
        <p:spPr>
          <a:xfrm>
            <a:off x="4529259" y="2941415"/>
            <a:ext cx="3075423" cy="2203489"/>
          </a:xfrm>
          <a:prstGeom prst="rect">
            <a:avLst/>
          </a:prstGeom>
          <a:solidFill>
            <a:srgbClr val="980E1B"/>
          </a:solidFill>
          <a:ln>
            <a:noFill/>
          </a:ln>
          <a:effectLst>
            <a:outerShdw blurRad="2540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a typeface="思源黑体" panose="020B0500000000000000" pitchFamily="34" charset="-122"/>
            </a:endParaRPr>
          </a:p>
        </p:txBody>
      </p:sp>
      <p:sp>
        <p:nvSpPr>
          <p:cNvPr id="2" name="矩形 1">
            <a:extLst>
              <a:ext uri="{FF2B5EF4-FFF2-40B4-BE49-F238E27FC236}">
                <a16:creationId xmlns:a16="http://schemas.microsoft.com/office/drawing/2014/main" id="{B045EB06-4B3A-4664-A4A1-70E542B43A29}"/>
              </a:ext>
            </a:extLst>
          </p:cNvPr>
          <p:cNvSpPr/>
          <p:nvPr/>
        </p:nvSpPr>
        <p:spPr>
          <a:xfrm>
            <a:off x="1312994" y="614750"/>
            <a:ext cx="1620957" cy="523220"/>
          </a:xfrm>
          <a:prstGeom prst="rect">
            <a:avLst/>
          </a:prstGeom>
        </p:spPr>
        <p:txBody>
          <a:bodyPr wrap="none">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隐患排查</a:t>
            </a:r>
          </a:p>
        </p:txBody>
      </p:sp>
      <p:sp>
        <p:nvSpPr>
          <p:cNvPr id="41" name="矩形 40">
            <a:extLst>
              <a:ext uri="{FF2B5EF4-FFF2-40B4-BE49-F238E27FC236}">
                <a16:creationId xmlns:a16="http://schemas.microsoft.com/office/drawing/2014/main" id="{25BA977B-8BF6-400C-A902-740D20412DC4}"/>
              </a:ext>
            </a:extLst>
          </p:cNvPr>
          <p:cNvSpPr/>
          <p:nvPr/>
        </p:nvSpPr>
        <p:spPr>
          <a:xfrm>
            <a:off x="4862286" y="3578397"/>
            <a:ext cx="2409370" cy="400110"/>
          </a:xfrm>
          <a:prstGeom prst="rect">
            <a:avLst/>
          </a:prstGeom>
        </p:spPr>
        <p:txBody>
          <a:bodyPr wrap="squar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隐患现场图片示例</a:t>
            </a:r>
          </a:p>
        </p:txBody>
      </p:sp>
      <p:sp>
        <p:nvSpPr>
          <p:cNvPr id="42" name="矩形 41">
            <a:extLst>
              <a:ext uri="{FF2B5EF4-FFF2-40B4-BE49-F238E27FC236}">
                <a16:creationId xmlns:a16="http://schemas.microsoft.com/office/drawing/2014/main" id="{AF4F0794-0CC9-417D-A6CA-2B8857D18715}"/>
              </a:ext>
            </a:extLst>
          </p:cNvPr>
          <p:cNvSpPr/>
          <p:nvPr/>
        </p:nvSpPr>
        <p:spPr>
          <a:xfrm>
            <a:off x="4684198" y="3978507"/>
            <a:ext cx="2765545" cy="369332"/>
          </a:xfrm>
          <a:prstGeom prst="rect">
            <a:avLst/>
          </a:prstGeom>
        </p:spPr>
        <p:txBody>
          <a:bodyPr wrap="squar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（请更换本公司隐患图片）</a:t>
            </a:r>
          </a:p>
        </p:txBody>
      </p:sp>
      <p:pic>
        <p:nvPicPr>
          <p:cNvPr id="43" name="Picture 2" descr="DSCN3151">
            <a:extLst>
              <a:ext uri="{FF2B5EF4-FFF2-40B4-BE49-F238E27FC236}">
                <a16:creationId xmlns:a16="http://schemas.microsoft.com/office/drawing/2014/main" id="{4E3746C8-73A8-4E9D-8097-DC97D76C9F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2741" y="1819371"/>
            <a:ext cx="2347683" cy="1761525"/>
          </a:xfrm>
          <a:prstGeom prst="rect">
            <a:avLst/>
          </a:prstGeom>
          <a:effectLst>
            <a:outerShdw blurRad="254000" dist="63500" dir="2700000" algn="tl" rotWithShape="0">
              <a:prstClr val="black">
                <a:alpha val="3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3" descr="181345450698359.jpg">
            <a:extLst>
              <a:ext uri="{FF2B5EF4-FFF2-40B4-BE49-F238E27FC236}">
                <a16:creationId xmlns:a16="http://schemas.microsoft.com/office/drawing/2014/main" id="{1E58825B-9958-48C0-887C-22628C62AF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1068" y="1819371"/>
            <a:ext cx="2345838" cy="1759026"/>
          </a:xfrm>
          <a:prstGeom prst="rect">
            <a:avLst/>
          </a:prstGeom>
          <a:effectLst>
            <a:outerShdw blurRad="254000" dist="63500" dir="2700000" algn="tl" rotWithShape="0">
              <a:prstClr val="black">
                <a:alpha val="3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3" descr="2007年8月13日中油一建芳烃用火点与气瓶间距太近">
            <a:extLst>
              <a:ext uri="{FF2B5EF4-FFF2-40B4-BE49-F238E27FC236}">
                <a16:creationId xmlns:a16="http://schemas.microsoft.com/office/drawing/2014/main" id="{44C17F55-D136-4931-8279-D294381BE1FD}"/>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276"/>
          <a:stretch/>
        </p:blipFill>
        <p:spPr>
          <a:xfrm>
            <a:off x="1562740" y="4487088"/>
            <a:ext cx="2347683" cy="1756162"/>
          </a:xfrm>
          <a:prstGeom prst="rect">
            <a:avLst/>
          </a:prstGeom>
          <a:effectLst>
            <a:outerShdw blurRad="254000" dist="63500" dir="2700000" algn="tl" rotWithShape="0">
              <a:prstClr val="black">
                <a:alpha val="3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4" descr="1-5  违规操作">
            <a:extLst>
              <a:ext uri="{FF2B5EF4-FFF2-40B4-BE49-F238E27FC236}">
                <a16:creationId xmlns:a16="http://schemas.microsoft.com/office/drawing/2014/main" id="{4E46D48C-2FF5-47A1-8CC8-D66FA560EEF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920"/>
          <a:stretch/>
        </p:blipFill>
        <p:spPr bwMode="auto">
          <a:xfrm>
            <a:off x="8209223" y="4486951"/>
            <a:ext cx="2347683" cy="1771989"/>
          </a:xfrm>
          <a:prstGeom prst="rect">
            <a:avLst/>
          </a:prstGeom>
          <a:effectLst>
            <a:outerShdw blurRad="254000" dist="63500" dir="2700000" algn="tl" rotWithShape="0">
              <a:prstClr val="black">
                <a:alpha val="3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780875"/>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045EB06-4B3A-4664-A4A1-70E542B43A29}"/>
              </a:ext>
            </a:extLst>
          </p:cNvPr>
          <p:cNvSpPr/>
          <p:nvPr/>
        </p:nvSpPr>
        <p:spPr>
          <a:xfrm>
            <a:off x="1312994" y="614750"/>
            <a:ext cx="2864887" cy="523220"/>
          </a:xfrm>
          <a:prstGeom prst="rect">
            <a:avLst/>
          </a:prstGeom>
        </p:spPr>
        <p:txBody>
          <a:bodyPr wrap="none">
            <a:spAutoFit/>
          </a:bodyPr>
          <a:lstStyle/>
          <a:p>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rPr>
              <a:t>2021</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年违章统计</a:t>
            </a:r>
          </a:p>
        </p:txBody>
      </p:sp>
      <p:sp>
        <p:nvSpPr>
          <p:cNvPr id="11" name="矩形 10">
            <a:extLst>
              <a:ext uri="{FF2B5EF4-FFF2-40B4-BE49-F238E27FC236}">
                <a16:creationId xmlns:a16="http://schemas.microsoft.com/office/drawing/2014/main" id="{E3501602-7DA5-49F3-9D17-4D2CF57E2995}"/>
              </a:ext>
            </a:extLst>
          </p:cNvPr>
          <p:cNvSpPr/>
          <p:nvPr/>
        </p:nvSpPr>
        <p:spPr>
          <a:xfrm>
            <a:off x="362676" y="1408261"/>
            <a:ext cx="11437438" cy="967188"/>
          </a:xfrm>
          <a:prstGeom prst="rect">
            <a:avLst/>
          </a:prstGeom>
        </p:spPr>
        <p:txBody>
          <a:bodyPr wrap="square">
            <a:spAutoFit/>
          </a:bodyPr>
          <a:lstStyle/>
          <a:p>
            <a:pPr algn="just">
              <a:lnSpc>
                <a:spcPct val="150000"/>
              </a:lnSpc>
            </a:pPr>
            <a:r>
              <a:rPr lang="en-US" altLang="zh-CN" sz="2000" dirty="0">
                <a:latin typeface="微软雅黑" panose="020B0503020204020204" pitchFamily="34" charset="-122"/>
                <a:ea typeface="微软雅黑" panose="020B0503020204020204" pitchFamily="34" charset="-122"/>
              </a:rPr>
              <a:t>2021</a:t>
            </a:r>
            <a:r>
              <a:rPr lang="zh-CN" altLang="en-US" sz="2000" dirty="0">
                <a:latin typeface="微软雅黑" panose="020B0503020204020204" pitchFamily="34" charset="-122"/>
                <a:ea typeface="微软雅黑" panose="020B0503020204020204" pitchFamily="34" charset="-122"/>
              </a:rPr>
              <a:t>年违章现象主要存在于未正常穿戴个人防护用品、睡岗、离岗及玩手机等。有部分生产车间自行处罚，未在安环部备案存档，</a:t>
            </a:r>
          </a:p>
        </p:txBody>
      </p:sp>
      <p:graphicFrame>
        <p:nvGraphicFramePr>
          <p:cNvPr id="12" name="表格 8">
            <a:extLst>
              <a:ext uri="{FF2B5EF4-FFF2-40B4-BE49-F238E27FC236}">
                <a16:creationId xmlns:a16="http://schemas.microsoft.com/office/drawing/2014/main" id="{8CAD7CD2-F48E-4E24-B651-F74D55038F57}"/>
              </a:ext>
            </a:extLst>
          </p:cNvPr>
          <p:cNvGraphicFramePr>
            <a:graphicFrameLocks noGrp="1"/>
          </p:cNvGraphicFramePr>
          <p:nvPr>
            <p:extLst>
              <p:ext uri="{D42A27DB-BD31-4B8C-83A1-F6EECF244321}">
                <p14:modId xmlns:p14="http://schemas.microsoft.com/office/powerpoint/2010/main" val="3148212020"/>
              </p:ext>
            </p:extLst>
          </p:nvPr>
        </p:nvGraphicFramePr>
        <p:xfrm>
          <a:off x="1095826" y="2852562"/>
          <a:ext cx="10145487" cy="311484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0145487">
                  <a:extLst>
                    <a:ext uri="{9D8B030D-6E8A-4147-A177-3AD203B41FA5}">
                      <a16:colId xmlns:a16="http://schemas.microsoft.com/office/drawing/2014/main" val="1985546803"/>
                    </a:ext>
                  </a:extLst>
                </a:gridCol>
              </a:tblGrid>
              <a:tr h="389355">
                <a:tc>
                  <a:txBody>
                    <a:bodyPr/>
                    <a:lstStyle/>
                    <a:p>
                      <a:endParaRPr lang="zh-CN" altLang="en-US" dirty="0"/>
                    </a:p>
                  </a:txBody>
                  <a:tcPr>
                    <a:solidFill>
                      <a:schemeClr val="bg1">
                        <a:lumMod val="85000"/>
                      </a:schemeClr>
                    </a:solidFill>
                  </a:tcPr>
                </a:tc>
                <a:extLst>
                  <a:ext uri="{0D108BD9-81ED-4DB2-BD59-A6C34878D82A}">
                    <a16:rowId xmlns:a16="http://schemas.microsoft.com/office/drawing/2014/main" val="2153917565"/>
                  </a:ext>
                </a:extLst>
              </a:tr>
              <a:tr h="389355">
                <a:tc>
                  <a:txBody>
                    <a:bodyPr/>
                    <a:lstStyle/>
                    <a:p>
                      <a:endParaRPr lang="zh-CN" altLang="en-US" dirty="0"/>
                    </a:p>
                  </a:txBody>
                  <a:tcPr>
                    <a:solidFill>
                      <a:schemeClr val="bg1">
                        <a:lumMod val="85000"/>
                      </a:schemeClr>
                    </a:solidFill>
                  </a:tcPr>
                </a:tc>
                <a:extLst>
                  <a:ext uri="{0D108BD9-81ED-4DB2-BD59-A6C34878D82A}">
                    <a16:rowId xmlns:a16="http://schemas.microsoft.com/office/drawing/2014/main" val="1555881871"/>
                  </a:ext>
                </a:extLst>
              </a:tr>
              <a:tr h="389355">
                <a:tc>
                  <a:txBody>
                    <a:bodyPr/>
                    <a:lstStyle/>
                    <a:p>
                      <a:endParaRPr lang="zh-CN" altLang="en-US" dirty="0"/>
                    </a:p>
                  </a:txBody>
                  <a:tcPr>
                    <a:solidFill>
                      <a:schemeClr val="bg1">
                        <a:lumMod val="85000"/>
                      </a:schemeClr>
                    </a:solidFill>
                  </a:tcPr>
                </a:tc>
                <a:extLst>
                  <a:ext uri="{0D108BD9-81ED-4DB2-BD59-A6C34878D82A}">
                    <a16:rowId xmlns:a16="http://schemas.microsoft.com/office/drawing/2014/main" val="3725898643"/>
                  </a:ext>
                </a:extLst>
              </a:tr>
              <a:tr h="389355">
                <a:tc>
                  <a:txBody>
                    <a:bodyPr/>
                    <a:lstStyle/>
                    <a:p>
                      <a:endParaRPr lang="zh-CN" altLang="en-US" dirty="0"/>
                    </a:p>
                  </a:txBody>
                  <a:tcPr>
                    <a:solidFill>
                      <a:schemeClr val="bg1">
                        <a:lumMod val="85000"/>
                      </a:schemeClr>
                    </a:solidFill>
                  </a:tcPr>
                </a:tc>
                <a:extLst>
                  <a:ext uri="{0D108BD9-81ED-4DB2-BD59-A6C34878D82A}">
                    <a16:rowId xmlns:a16="http://schemas.microsoft.com/office/drawing/2014/main" val="2320103127"/>
                  </a:ext>
                </a:extLst>
              </a:tr>
              <a:tr h="389355">
                <a:tc>
                  <a:txBody>
                    <a:bodyPr/>
                    <a:lstStyle/>
                    <a:p>
                      <a:endParaRPr lang="zh-CN" altLang="en-US" dirty="0"/>
                    </a:p>
                  </a:txBody>
                  <a:tcPr>
                    <a:solidFill>
                      <a:schemeClr val="bg1">
                        <a:lumMod val="85000"/>
                      </a:schemeClr>
                    </a:solidFill>
                  </a:tcPr>
                </a:tc>
                <a:extLst>
                  <a:ext uri="{0D108BD9-81ED-4DB2-BD59-A6C34878D82A}">
                    <a16:rowId xmlns:a16="http://schemas.microsoft.com/office/drawing/2014/main" val="1143027865"/>
                  </a:ext>
                </a:extLst>
              </a:tr>
              <a:tr h="389355">
                <a:tc>
                  <a:txBody>
                    <a:bodyPr/>
                    <a:lstStyle/>
                    <a:p>
                      <a:endParaRPr lang="zh-CN" altLang="en-US" dirty="0"/>
                    </a:p>
                  </a:txBody>
                  <a:tcPr>
                    <a:solidFill>
                      <a:schemeClr val="bg1">
                        <a:lumMod val="85000"/>
                      </a:schemeClr>
                    </a:solidFill>
                  </a:tcPr>
                </a:tc>
                <a:extLst>
                  <a:ext uri="{0D108BD9-81ED-4DB2-BD59-A6C34878D82A}">
                    <a16:rowId xmlns:a16="http://schemas.microsoft.com/office/drawing/2014/main" val="3511665285"/>
                  </a:ext>
                </a:extLst>
              </a:tr>
              <a:tr h="389355">
                <a:tc>
                  <a:txBody>
                    <a:bodyPr/>
                    <a:lstStyle/>
                    <a:p>
                      <a:endParaRPr lang="zh-CN" altLang="en-US" dirty="0"/>
                    </a:p>
                  </a:txBody>
                  <a:tcPr>
                    <a:solidFill>
                      <a:schemeClr val="bg1">
                        <a:lumMod val="85000"/>
                      </a:schemeClr>
                    </a:solidFill>
                  </a:tcPr>
                </a:tc>
                <a:extLst>
                  <a:ext uri="{0D108BD9-81ED-4DB2-BD59-A6C34878D82A}">
                    <a16:rowId xmlns:a16="http://schemas.microsoft.com/office/drawing/2014/main" val="1579120973"/>
                  </a:ext>
                </a:extLst>
              </a:tr>
              <a:tr h="389355">
                <a:tc>
                  <a:txBody>
                    <a:bodyPr/>
                    <a:lstStyle/>
                    <a:p>
                      <a:endParaRPr lang="zh-CN" altLang="en-US" dirty="0"/>
                    </a:p>
                  </a:txBody>
                  <a:tcPr>
                    <a:solidFill>
                      <a:schemeClr val="bg1">
                        <a:lumMod val="85000"/>
                      </a:schemeClr>
                    </a:solidFill>
                  </a:tcPr>
                </a:tc>
                <a:extLst>
                  <a:ext uri="{0D108BD9-81ED-4DB2-BD59-A6C34878D82A}">
                    <a16:rowId xmlns:a16="http://schemas.microsoft.com/office/drawing/2014/main" val="3134373281"/>
                  </a:ext>
                </a:extLst>
              </a:tr>
            </a:tbl>
          </a:graphicData>
        </a:graphic>
      </p:graphicFrame>
      <p:sp>
        <p:nvSpPr>
          <p:cNvPr id="13" name="矩形 12">
            <a:extLst>
              <a:ext uri="{FF2B5EF4-FFF2-40B4-BE49-F238E27FC236}">
                <a16:creationId xmlns:a16="http://schemas.microsoft.com/office/drawing/2014/main" id="{6665E570-3D34-4C74-AAAA-9672D2E1A05E}"/>
              </a:ext>
            </a:extLst>
          </p:cNvPr>
          <p:cNvSpPr/>
          <p:nvPr/>
        </p:nvSpPr>
        <p:spPr>
          <a:xfrm>
            <a:off x="1423300" y="5038594"/>
            <a:ext cx="420915" cy="914428"/>
          </a:xfrm>
          <a:prstGeom prst="rect">
            <a:avLst/>
          </a:prstGeom>
          <a:gradFill>
            <a:gsLst>
              <a:gs pos="0">
                <a:srgbClr val="980E1B"/>
              </a:gs>
              <a:gs pos="100000">
                <a:srgbClr val="FF0000"/>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矩形 13">
            <a:extLst>
              <a:ext uri="{FF2B5EF4-FFF2-40B4-BE49-F238E27FC236}">
                <a16:creationId xmlns:a16="http://schemas.microsoft.com/office/drawing/2014/main" id="{57430487-D123-4AD5-A7F3-0BFD8AB4FE4A}"/>
              </a:ext>
            </a:extLst>
          </p:cNvPr>
          <p:cNvSpPr/>
          <p:nvPr/>
        </p:nvSpPr>
        <p:spPr>
          <a:xfrm>
            <a:off x="2331986" y="4265788"/>
            <a:ext cx="420915" cy="1701635"/>
          </a:xfrm>
          <a:prstGeom prst="rect">
            <a:avLst/>
          </a:prstGeom>
          <a:gradFill>
            <a:gsLst>
              <a:gs pos="0">
                <a:srgbClr val="980E1B"/>
              </a:gs>
              <a:gs pos="100000">
                <a:srgbClr val="FF0000"/>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5" name="矩形 14">
            <a:extLst>
              <a:ext uri="{FF2B5EF4-FFF2-40B4-BE49-F238E27FC236}">
                <a16:creationId xmlns:a16="http://schemas.microsoft.com/office/drawing/2014/main" id="{C2E683DC-0AED-44BA-89E9-377CF2BD674B}"/>
              </a:ext>
            </a:extLst>
          </p:cNvPr>
          <p:cNvSpPr/>
          <p:nvPr/>
        </p:nvSpPr>
        <p:spPr>
          <a:xfrm>
            <a:off x="3240672" y="3069084"/>
            <a:ext cx="420915" cy="2898339"/>
          </a:xfrm>
          <a:prstGeom prst="rect">
            <a:avLst/>
          </a:prstGeom>
          <a:gradFill>
            <a:gsLst>
              <a:gs pos="0">
                <a:srgbClr val="980E1B"/>
              </a:gs>
              <a:gs pos="100000">
                <a:srgbClr val="FF0000"/>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6" name="矩形 15">
            <a:extLst>
              <a:ext uri="{FF2B5EF4-FFF2-40B4-BE49-F238E27FC236}">
                <a16:creationId xmlns:a16="http://schemas.microsoft.com/office/drawing/2014/main" id="{8BDDC971-D0E0-4496-9FC3-FA864E56B807}"/>
              </a:ext>
            </a:extLst>
          </p:cNvPr>
          <p:cNvSpPr/>
          <p:nvPr/>
        </p:nvSpPr>
        <p:spPr>
          <a:xfrm>
            <a:off x="4149358" y="5778297"/>
            <a:ext cx="420915" cy="189126"/>
          </a:xfrm>
          <a:prstGeom prst="rect">
            <a:avLst/>
          </a:prstGeom>
          <a:gradFill>
            <a:gsLst>
              <a:gs pos="0">
                <a:srgbClr val="980E1B"/>
              </a:gs>
              <a:gs pos="100000">
                <a:srgbClr val="FF0000"/>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7" name="矩形 16">
            <a:extLst>
              <a:ext uri="{FF2B5EF4-FFF2-40B4-BE49-F238E27FC236}">
                <a16:creationId xmlns:a16="http://schemas.microsoft.com/office/drawing/2014/main" id="{167E19D2-6041-45D9-B01F-5A6354740B1E}"/>
              </a:ext>
            </a:extLst>
          </p:cNvPr>
          <p:cNvSpPr/>
          <p:nvPr/>
        </p:nvSpPr>
        <p:spPr>
          <a:xfrm>
            <a:off x="5058044" y="4776418"/>
            <a:ext cx="420915" cy="1191005"/>
          </a:xfrm>
          <a:prstGeom prst="rect">
            <a:avLst/>
          </a:prstGeom>
          <a:gradFill>
            <a:gsLst>
              <a:gs pos="0">
                <a:srgbClr val="980E1B"/>
              </a:gs>
              <a:gs pos="100000">
                <a:srgbClr val="FF0000"/>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8" name="矩形 17">
            <a:extLst>
              <a:ext uri="{FF2B5EF4-FFF2-40B4-BE49-F238E27FC236}">
                <a16:creationId xmlns:a16="http://schemas.microsoft.com/office/drawing/2014/main" id="{6CCE34C6-CF50-492D-AACE-FFE68685C1A7}"/>
              </a:ext>
            </a:extLst>
          </p:cNvPr>
          <p:cNvSpPr/>
          <p:nvPr/>
        </p:nvSpPr>
        <p:spPr>
          <a:xfrm>
            <a:off x="5966730" y="4224850"/>
            <a:ext cx="420915" cy="1742573"/>
          </a:xfrm>
          <a:prstGeom prst="rect">
            <a:avLst/>
          </a:prstGeom>
          <a:gradFill>
            <a:gsLst>
              <a:gs pos="0">
                <a:srgbClr val="980E1B"/>
              </a:gs>
              <a:gs pos="100000">
                <a:srgbClr val="FF0000"/>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9" name="矩形 18">
            <a:extLst>
              <a:ext uri="{FF2B5EF4-FFF2-40B4-BE49-F238E27FC236}">
                <a16:creationId xmlns:a16="http://schemas.microsoft.com/office/drawing/2014/main" id="{50CBD6AF-CE4E-4749-9AAA-440CECEC66CE}"/>
              </a:ext>
            </a:extLst>
          </p:cNvPr>
          <p:cNvSpPr/>
          <p:nvPr/>
        </p:nvSpPr>
        <p:spPr>
          <a:xfrm>
            <a:off x="6875416" y="4657942"/>
            <a:ext cx="420915" cy="1309481"/>
          </a:xfrm>
          <a:prstGeom prst="rect">
            <a:avLst/>
          </a:prstGeom>
          <a:gradFill>
            <a:gsLst>
              <a:gs pos="0">
                <a:srgbClr val="980E1B"/>
              </a:gs>
              <a:gs pos="100000">
                <a:srgbClr val="FF0000"/>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0" name="矩形 19">
            <a:extLst>
              <a:ext uri="{FF2B5EF4-FFF2-40B4-BE49-F238E27FC236}">
                <a16:creationId xmlns:a16="http://schemas.microsoft.com/office/drawing/2014/main" id="{A6C5E508-3FF8-4EE3-B4FE-6B187A2C7236}"/>
              </a:ext>
            </a:extLst>
          </p:cNvPr>
          <p:cNvSpPr/>
          <p:nvPr/>
        </p:nvSpPr>
        <p:spPr>
          <a:xfrm>
            <a:off x="9601474" y="4996496"/>
            <a:ext cx="420915" cy="970906"/>
          </a:xfrm>
          <a:prstGeom prst="rect">
            <a:avLst/>
          </a:prstGeom>
          <a:gradFill>
            <a:gsLst>
              <a:gs pos="0">
                <a:srgbClr val="980E1B"/>
              </a:gs>
              <a:gs pos="100000">
                <a:srgbClr val="FF0000"/>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1" name="矩形 20">
            <a:extLst>
              <a:ext uri="{FF2B5EF4-FFF2-40B4-BE49-F238E27FC236}">
                <a16:creationId xmlns:a16="http://schemas.microsoft.com/office/drawing/2014/main" id="{7F38ABD7-1BAB-4212-AF25-B2BC62BA08F4}"/>
              </a:ext>
            </a:extLst>
          </p:cNvPr>
          <p:cNvSpPr/>
          <p:nvPr/>
        </p:nvSpPr>
        <p:spPr>
          <a:xfrm>
            <a:off x="10510157" y="5778296"/>
            <a:ext cx="420915" cy="189095"/>
          </a:xfrm>
          <a:prstGeom prst="rect">
            <a:avLst/>
          </a:prstGeom>
          <a:gradFill>
            <a:gsLst>
              <a:gs pos="0">
                <a:srgbClr val="980E1B"/>
              </a:gs>
              <a:gs pos="100000">
                <a:srgbClr val="FF0000"/>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2" name="文本框 21">
            <a:extLst>
              <a:ext uri="{FF2B5EF4-FFF2-40B4-BE49-F238E27FC236}">
                <a16:creationId xmlns:a16="http://schemas.microsoft.com/office/drawing/2014/main" id="{CEEE7DA7-760D-400B-A68E-9ABC1838B0CC}"/>
              </a:ext>
            </a:extLst>
          </p:cNvPr>
          <p:cNvSpPr txBox="1"/>
          <p:nvPr/>
        </p:nvSpPr>
        <p:spPr>
          <a:xfrm>
            <a:off x="620257" y="5778297"/>
            <a:ext cx="420915" cy="338554"/>
          </a:xfrm>
          <a:prstGeom prst="rect">
            <a:avLst/>
          </a:prstGeom>
          <a:noFill/>
        </p:spPr>
        <p:txBody>
          <a:bodyPr wrap="square" rtlCol="0">
            <a:spAutoFit/>
          </a:bodyPr>
          <a:lstStyle/>
          <a:p>
            <a:pPr algn="ctr"/>
            <a:r>
              <a:rPr lang="en-US" altLang="zh-CN" sz="1600" dirty="0">
                <a:latin typeface="Arial" panose="020B0604020202020204" pitchFamily="34" charset="0"/>
                <a:cs typeface="Arial" panose="020B0604020202020204" pitchFamily="34" charset="0"/>
              </a:rPr>
              <a:t>0</a:t>
            </a:r>
            <a:endParaRPr lang="zh-CN" altLang="en-US" sz="1600" dirty="0">
              <a:latin typeface="Arial" panose="020B0604020202020204" pitchFamily="34" charset="0"/>
              <a:cs typeface="Arial" panose="020B0604020202020204" pitchFamily="34" charset="0"/>
            </a:endParaRPr>
          </a:p>
        </p:txBody>
      </p:sp>
      <p:sp>
        <p:nvSpPr>
          <p:cNvPr id="23" name="文本框 22">
            <a:extLst>
              <a:ext uri="{FF2B5EF4-FFF2-40B4-BE49-F238E27FC236}">
                <a16:creationId xmlns:a16="http://schemas.microsoft.com/office/drawing/2014/main" id="{C213D360-D4C9-4BC0-A462-DEDCE219CFD7}"/>
              </a:ext>
            </a:extLst>
          </p:cNvPr>
          <p:cNvSpPr txBox="1"/>
          <p:nvPr/>
        </p:nvSpPr>
        <p:spPr>
          <a:xfrm>
            <a:off x="614133" y="5439743"/>
            <a:ext cx="420915" cy="338554"/>
          </a:xfrm>
          <a:prstGeom prst="rect">
            <a:avLst/>
          </a:prstGeom>
          <a:noFill/>
        </p:spPr>
        <p:txBody>
          <a:bodyPr wrap="square" rtlCol="0">
            <a:spAutoFit/>
          </a:bodyPr>
          <a:lstStyle/>
          <a:p>
            <a:pPr algn="ctr"/>
            <a:r>
              <a:rPr lang="en-US" altLang="zh-CN" sz="1600" dirty="0">
                <a:latin typeface="Arial" panose="020B0604020202020204" pitchFamily="34" charset="0"/>
                <a:cs typeface="Arial" panose="020B0604020202020204" pitchFamily="34" charset="0"/>
              </a:rPr>
              <a:t>2</a:t>
            </a:r>
            <a:endParaRPr lang="zh-CN" altLang="en-US" sz="1600" dirty="0">
              <a:latin typeface="Arial" panose="020B0604020202020204" pitchFamily="34" charset="0"/>
              <a:cs typeface="Arial" panose="020B0604020202020204" pitchFamily="34" charset="0"/>
            </a:endParaRPr>
          </a:p>
        </p:txBody>
      </p:sp>
      <p:sp>
        <p:nvSpPr>
          <p:cNvPr id="24" name="文本框 23">
            <a:extLst>
              <a:ext uri="{FF2B5EF4-FFF2-40B4-BE49-F238E27FC236}">
                <a16:creationId xmlns:a16="http://schemas.microsoft.com/office/drawing/2014/main" id="{5D3D55E2-2AB2-43C7-80A1-CE83B3169936}"/>
              </a:ext>
            </a:extLst>
          </p:cNvPr>
          <p:cNvSpPr txBox="1"/>
          <p:nvPr/>
        </p:nvSpPr>
        <p:spPr>
          <a:xfrm>
            <a:off x="614133" y="5038594"/>
            <a:ext cx="420915" cy="338554"/>
          </a:xfrm>
          <a:prstGeom prst="rect">
            <a:avLst/>
          </a:prstGeom>
          <a:noFill/>
        </p:spPr>
        <p:txBody>
          <a:bodyPr wrap="square" rtlCol="0">
            <a:spAutoFit/>
          </a:bodyPr>
          <a:lstStyle/>
          <a:p>
            <a:pPr algn="ctr"/>
            <a:r>
              <a:rPr lang="en-US" altLang="zh-CN" sz="1600" dirty="0">
                <a:latin typeface="Arial" panose="020B0604020202020204" pitchFamily="34" charset="0"/>
                <a:cs typeface="Arial" panose="020B0604020202020204" pitchFamily="34" charset="0"/>
              </a:rPr>
              <a:t>4</a:t>
            </a:r>
            <a:endParaRPr lang="zh-CN" altLang="en-US" sz="1600" dirty="0">
              <a:latin typeface="Arial" panose="020B0604020202020204" pitchFamily="34" charset="0"/>
              <a:cs typeface="Arial" panose="020B0604020202020204" pitchFamily="34" charset="0"/>
            </a:endParaRPr>
          </a:p>
        </p:txBody>
      </p:sp>
      <p:sp>
        <p:nvSpPr>
          <p:cNvPr id="25" name="文本框 24">
            <a:extLst>
              <a:ext uri="{FF2B5EF4-FFF2-40B4-BE49-F238E27FC236}">
                <a16:creationId xmlns:a16="http://schemas.microsoft.com/office/drawing/2014/main" id="{22296D1D-A613-44BE-ABB3-4B897AF0246E}"/>
              </a:ext>
            </a:extLst>
          </p:cNvPr>
          <p:cNvSpPr txBox="1"/>
          <p:nvPr/>
        </p:nvSpPr>
        <p:spPr>
          <a:xfrm>
            <a:off x="614133" y="4657942"/>
            <a:ext cx="420915" cy="338554"/>
          </a:xfrm>
          <a:prstGeom prst="rect">
            <a:avLst/>
          </a:prstGeom>
          <a:noFill/>
        </p:spPr>
        <p:txBody>
          <a:bodyPr wrap="square" rtlCol="0">
            <a:spAutoFit/>
          </a:bodyPr>
          <a:lstStyle/>
          <a:p>
            <a:pPr algn="ctr"/>
            <a:r>
              <a:rPr lang="en-US" altLang="zh-CN" sz="1600" dirty="0">
                <a:latin typeface="Arial" panose="020B0604020202020204" pitchFamily="34" charset="0"/>
                <a:cs typeface="Arial" panose="020B0604020202020204" pitchFamily="34" charset="0"/>
              </a:rPr>
              <a:t>6</a:t>
            </a:r>
            <a:endParaRPr lang="zh-CN" altLang="en-US" sz="1600" dirty="0">
              <a:latin typeface="Arial" panose="020B0604020202020204" pitchFamily="34" charset="0"/>
              <a:cs typeface="Arial" panose="020B0604020202020204" pitchFamily="34" charset="0"/>
            </a:endParaRPr>
          </a:p>
        </p:txBody>
      </p:sp>
      <p:sp>
        <p:nvSpPr>
          <p:cNvPr id="26" name="文本框 25">
            <a:extLst>
              <a:ext uri="{FF2B5EF4-FFF2-40B4-BE49-F238E27FC236}">
                <a16:creationId xmlns:a16="http://schemas.microsoft.com/office/drawing/2014/main" id="{98D421BD-B292-4ADF-A3E3-937F1E6840E2}"/>
              </a:ext>
            </a:extLst>
          </p:cNvPr>
          <p:cNvSpPr txBox="1"/>
          <p:nvPr/>
        </p:nvSpPr>
        <p:spPr>
          <a:xfrm>
            <a:off x="614133" y="4265788"/>
            <a:ext cx="420915" cy="338554"/>
          </a:xfrm>
          <a:prstGeom prst="rect">
            <a:avLst/>
          </a:prstGeom>
          <a:noFill/>
        </p:spPr>
        <p:txBody>
          <a:bodyPr wrap="square" rtlCol="0">
            <a:spAutoFit/>
          </a:bodyPr>
          <a:lstStyle/>
          <a:p>
            <a:pPr algn="ctr"/>
            <a:r>
              <a:rPr lang="en-US" altLang="zh-CN" sz="1600" dirty="0">
                <a:latin typeface="Arial" panose="020B0604020202020204" pitchFamily="34" charset="0"/>
                <a:cs typeface="Arial" panose="020B0604020202020204" pitchFamily="34" charset="0"/>
              </a:rPr>
              <a:t>8</a:t>
            </a:r>
            <a:endParaRPr lang="zh-CN" altLang="en-US" sz="1600" dirty="0">
              <a:latin typeface="Arial" panose="020B0604020202020204" pitchFamily="34" charset="0"/>
              <a:cs typeface="Arial" panose="020B0604020202020204" pitchFamily="34" charset="0"/>
            </a:endParaRPr>
          </a:p>
        </p:txBody>
      </p:sp>
      <p:sp>
        <p:nvSpPr>
          <p:cNvPr id="27" name="文本框 26">
            <a:extLst>
              <a:ext uri="{FF2B5EF4-FFF2-40B4-BE49-F238E27FC236}">
                <a16:creationId xmlns:a16="http://schemas.microsoft.com/office/drawing/2014/main" id="{739B7109-FA0B-4410-803E-12924985D5B6}"/>
              </a:ext>
            </a:extLst>
          </p:cNvPr>
          <p:cNvSpPr txBox="1"/>
          <p:nvPr/>
        </p:nvSpPr>
        <p:spPr>
          <a:xfrm>
            <a:off x="614132" y="3886594"/>
            <a:ext cx="420915" cy="338554"/>
          </a:xfrm>
          <a:prstGeom prst="rect">
            <a:avLst/>
          </a:prstGeom>
          <a:noFill/>
        </p:spPr>
        <p:txBody>
          <a:bodyPr wrap="square" rtlCol="0">
            <a:spAutoFit/>
          </a:bodyPr>
          <a:lstStyle/>
          <a:p>
            <a:pPr algn="ctr"/>
            <a:r>
              <a:rPr lang="en-US" altLang="zh-CN" sz="1600" dirty="0">
                <a:latin typeface="Arial" panose="020B0604020202020204" pitchFamily="34" charset="0"/>
                <a:cs typeface="Arial" panose="020B0604020202020204" pitchFamily="34" charset="0"/>
              </a:rPr>
              <a:t>10</a:t>
            </a:r>
            <a:endParaRPr lang="zh-CN" altLang="en-US" sz="1600" dirty="0">
              <a:latin typeface="Arial" panose="020B0604020202020204" pitchFamily="34" charset="0"/>
              <a:cs typeface="Arial" panose="020B0604020202020204" pitchFamily="34" charset="0"/>
            </a:endParaRPr>
          </a:p>
        </p:txBody>
      </p:sp>
      <p:sp>
        <p:nvSpPr>
          <p:cNvPr id="28" name="文本框 27">
            <a:extLst>
              <a:ext uri="{FF2B5EF4-FFF2-40B4-BE49-F238E27FC236}">
                <a16:creationId xmlns:a16="http://schemas.microsoft.com/office/drawing/2014/main" id="{F4AA76E2-150C-4C25-A989-99B5E1588BAE}"/>
              </a:ext>
            </a:extLst>
          </p:cNvPr>
          <p:cNvSpPr txBox="1"/>
          <p:nvPr/>
        </p:nvSpPr>
        <p:spPr>
          <a:xfrm>
            <a:off x="614132" y="3497619"/>
            <a:ext cx="420915" cy="338554"/>
          </a:xfrm>
          <a:prstGeom prst="rect">
            <a:avLst/>
          </a:prstGeom>
          <a:noFill/>
        </p:spPr>
        <p:txBody>
          <a:bodyPr wrap="square" rtlCol="0">
            <a:spAutoFit/>
          </a:bodyPr>
          <a:lstStyle/>
          <a:p>
            <a:pPr algn="ctr"/>
            <a:r>
              <a:rPr lang="en-US" altLang="zh-CN" sz="1600" dirty="0">
                <a:latin typeface="Arial" panose="020B0604020202020204" pitchFamily="34" charset="0"/>
                <a:cs typeface="Arial" panose="020B0604020202020204" pitchFamily="34" charset="0"/>
              </a:rPr>
              <a:t>12</a:t>
            </a:r>
            <a:endParaRPr lang="zh-CN" altLang="en-US" sz="1600" dirty="0">
              <a:latin typeface="Arial" panose="020B0604020202020204" pitchFamily="34" charset="0"/>
              <a:cs typeface="Arial" panose="020B0604020202020204" pitchFamily="34" charset="0"/>
            </a:endParaRPr>
          </a:p>
        </p:txBody>
      </p:sp>
      <p:sp>
        <p:nvSpPr>
          <p:cNvPr id="29" name="文本框 28">
            <a:extLst>
              <a:ext uri="{FF2B5EF4-FFF2-40B4-BE49-F238E27FC236}">
                <a16:creationId xmlns:a16="http://schemas.microsoft.com/office/drawing/2014/main" id="{F6EAE840-DA15-4FA9-9FF2-5FF1C4495AA9}"/>
              </a:ext>
            </a:extLst>
          </p:cNvPr>
          <p:cNvSpPr txBox="1"/>
          <p:nvPr/>
        </p:nvSpPr>
        <p:spPr>
          <a:xfrm>
            <a:off x="614131" y="3100381"/>
            <a:ext cx="420915" cy="338554"/>
          </a:xfrm>
          <a:prstGeom prst="rect">
            <a:avLst/>
          </a:prstGeom>
          <a:noFill/>
        </p:spPr>
        <p:txBody>
          <a:bodyPr wrap="square" rtlCol="0">
            <a:spAutoFit/>
          </a:bodyPr>
          <a:lstStyle/>
          <a:p>
            <a:pPr algn="ctr"/>
            <a:r>
              <a:rPr lang="en-US" altLang="zh-CN" sz="1600" dirty="0">
                <a:latin typeface="Arial" panose="020B0604020202020204" pitchFamily="34" charset="0"/>
                <a:cs typeface="Arial" panose="020B0604020202020204" pitchFamily="34" charset="0"/>
              </a:rPr>
              <a:t>14</a:t>
            </a:r>
            <a:endParaRPr lang="zh-CN" altLang="en-US" sz="1600" dirty="0">
              <a:latin typeface="Arial" panose="020B0604020202020204" pitchFamily="34" charset="0"/>
              <a:cs typeface="Arial" panose="020B0604020202020204" pitchFamily="34" charset="0"/>
            </a:endParaRPr>
          </a:p>
        </p:txBody>
      </p:sp>
      <p:sp>
        <p:nvSpPr>
          <p:cNvPr id="30" name="文本框 29">
            <a:extLst>
              <a:ext uri="{FF2B5EF4-FFF2-40B4-BE49-F238E27FC236}">
                <a16:creationId xmlns:a16="http://schemas.microsoft.com/office/drawing/2014/main" id="{DAF17085-1FC3-44ED-9271-526E49BCD1E7}"/>
              </a:ext>
            </a:extLst>
          </p:cNvPr>
          <p:cNvSpPr txBox="1"/>
          <p:nvPr/>
        </p:nvSpPr>
        <p:spPr>
          <a:xfrm>
            <a:off x="614131" y="2730530"/>
            <a:ext cx="420915" cy="338554"/>
          </a:xfrm>
          <a:prstGeom prst="rect">
            <a:avLst/>
          </a:prstGeom>
          <a:noFill/>
        </p:spPr>
        <p:txBody>
          <a:bodyPr wrap="square" rtlCol="0">
            <a:spAutoFit/>
          </a:bodyPr>
          <a:lstStyle/>
          <a:p>
            <a:pPr algn="ctr"/>
            <a:r>
              <a:rPr lang="en-US" altLang="zh-CN" sz="1600" dirty="0">
                <a:latin typeface="Arial" panose="020B0604020202020204" pitchFamily="34" charset="0"/>
                <a:cs typeface="Arial" panose="020B0604020202020204" pitchFamily="34" charset="0"/>
              </a:rPr>
              <a:t>16</a:t>
            </a:r>
            <a:endParaRPr lang="zh-CN" altLang="en-US" sz="1600" dirty="0">
              <a:latin typeface="Arial" panose="020B0604020202020204" pitchFamily="34" charset="0"/>
              <a:cs typeface="Arial" panose="020B0604020202020204" pitchFamily="34" charset="0"/>
            </a:endParaRPr>
          </a:p>
        </p:txBody>
      </p:sp>
      <p:sp>
        <p:nvSpPr>
          <p:cNvPr id="31" name="矩形 30">
            <a:extLst>
              <a:ext uri="{FF2B5EF4-FFF2-40B4-BE49-F238E27FC236}">
                <a16:creationId xmlns:a16="http://schemas.microsoft.com/office/drawing/2014/main" id="{643BA3F0-8FD5-40A3-BC3E-AB2093E45D63}"/>
              </a:ext>
            </a:extLst>
          </p:cNvPr>
          <p:cNvSpPr/>
          <p:nvPr/>
        </p:nvSpPr>
        <p:spPr>
          <a:xfrm>
            <a:off x="7784102" y="5589218"/>
            <a:ext cx="420915" cy="378184"/>
          </a:xfrm>
          <a:prstGeom prst="rect">
            <a:avLst/>
          </a:prstGeom>
          <a:gradFill>
            <a:gsLst>
              <a:gs pos="0">
                <a:srgbClr val="980E1B"/>
              </a:gs>
              <a:gs pos="100000">
                <a:srgbClr val="FF0000"/>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2" name="矩形 31">
            <a:extLst>
              <a:ext uri="{FF2B5EF4-FFF2-40B4-BE49-F238E27FC236}">
                <a16:creationId xmlns:a16="http://schemas.microsoft.com/office/drawing/2014/main" id="{93221A43-D774-4DCA-ABA0-95EBC9EE413C}"/>
              </a:ext>
            </a:extLst>
          </p:cNvPr>
          <p:cNvSpPr/>
          <p:nvPr/>
        </p:nvSpPr>
        <p:spPr>
          <a:xfrm>
            <a:off x="8692788" y="3484612"/>
            <a:ext cx="420915" cy="2482780"/>
          </a:xfrm>
          <a:prstGeom prst="rect">
            <a:avLst/>
          </a:prstGeom>
          <a:gradFill>
            <a:gsLst>
              <a:gs pos="0">
                <a:srgbClr val="980E1B"/>
              </a:gs>
              <a:gs pos="100000">
                <a:srgbClr val="FF0000"/>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3" name="文本框 32">
            <a:extLst>
              <a:ext uri="{FF2B5EF4-FFF2-40B4-BE49-F238E27FC236}">
                <a16:creationId xmlns:a16="http://schemas.microsoft.com/office/drawing/2014/main" id="{CBEFCD5A-4B23-490F-B8B7-A01615F58918}"/>
              </a:ext>
            </a:extLst>
          </p:cNvPr>
          <p:cNvSpPr txBox="1"/>
          <p:nvPr/>
        </p:nvSpPr>
        <p:spPr>
          <a:xfrm>
            <a:off x="1179414" y="6093954"/>
            <a:ext cx="908686" cy="338554"/>
          </a:xfrm>
          <a:prstGeom prst="rect">
            <a:avLst/>
          </a:prstGeom>
          <a:noFill/>
        </p:spPr>
        <p:txBody>
          <a:bodyPr wrap="square" rtlCol="0">
            <a:spAutoFit/>
          </a:bodyPr>
          <a:lstStyle/>
          <a:p>
            <a:pPr algn="ctr"/>
            <a:r>
              <a:rPr lang="en-US" altLang="zh-CN" sz="1600" dirty="0">
                <a:latin typeface="新宋体" panose="02010609030101010101" pitchFamily="49" charset="-122"/>
                <a:ea typeface="新宋体" panose="02010609030101010101" pitchFamily="49" charset="-122"/>
              </a:rPr>
              <a:t>1</a:t>
            </a:r>
            <a:r>
              <a:rPr lang="zh-CN" altLang="en-US" sz="1600" dirty="0">
                <a:latin typeface="新宋体" panose="02010609030101010101" pitchFamily="49" charset="-122"/>
                <a:ea typeface="新宋体" panose="02010609030101010101" pitchFamily="49" charset="-122"/>
              </a:rPr>
              <a:t>月份</a:t>
            </a:r>
          </a:p>
        </p:txBody>
      </p:sp>
      <p:sp>
        <p:nvSpPr>
          <p:cNvPr id="34" name="文本框 33">
            <a:extLst>
              <a:ext uri="{FF2B5EF4-FFF2-40B4-BE49-F238E27FC236}">
                <a16:creationId xmlns:a16="http://schemas.microsoft.com/office/drawing/2014/main" id="{14FE0388-D505-484F-8ED2-61E44E65DC57}"/>
              </a:ext>
            </a:extLst>
          </p:cNvPr>
          <p:cNvSpPr txBox="1"/>
          <p:nvPr/>
        </p:nvSpPr>
        <p:spPr>
          <a:xfrm>
            <a:off x="2096259" y="6093954"/>
            <a:ext cx="908686" cy="338554"/>
          </a:xfrm>
          <a:prstGeom prst="rect">
            <a:avLst/>
          </a:prstGeom>
          <a:noFill/>
        </p:spPr>
        <p:txBody>
          <a:bodyPr wrap="square" rtlCol="0">
            <a:spAutoFit/>
          </a:bodyPr>
          <a:lstStyle/>
          <a:p>
            <a:pPr algn="ctr"/>
            <a:r>
              <a:rPr lang="en-US" altLang="zh-CN" sz="1600" dirty="0">
                <a:latin typeface="新宋体" panose="02010609030101010101" pitchFamily="49" charset="-122"/>
                <a:ea typeface="新宋体" panose="02010609030101010101" pitchFamily="49" charset="-122"/>
              </a:rPr>
              <a:t>2</a:t>
            </a:r>
            <a:r>
              <a:rPr lang="zh-CN" altLang="en-US" sz="1600" dirty="0">
                <a:latin typeface="新宋体" panose="02010609030101010101" pitchFamily="49" charset="-122"/>
                <a:ea typeface="新宋体" panose="02010609030101010101" pitchFamily="49" charset="-122"/>
              </a:rPr>
              <a:t>月份</a:t>
            </a:r>
          </a:p>
        </p:txBody>
      </p:sp>
      <p:sp>
        <p:nvSpPr>
          <p:cNvPr id="35" name="文本框 34">
            <a:extLst>
              <a:ext uri="{FF2B5EF4-FFF2-40B4-BE49-F238E27FC236}">
                <a16:creationId xmlns:a16="http://schemas.microsoft.com/office/drawing/2014/main" id="{FB618CAC-D661-483D-9C23-40191C86E07A}"/>
              </a:ext>
            </a:extLst>
          </p:cNvPr>
          <p:cNvSpPr txBox="1"/>
          <p:nvPr/>
        </p:nvSpPr>
        <p:spPr>
          <a:xfrm>
            <a:off x="2996786" y="6093954"/>
            <a:ext cx="908686" cy="338554"/>
          </a:xfrm>
          <a:prstGeom prst="rect">
            <a:avLst/>
          </a:prstGeom>
          <a:noFill/>
        </p:spPr>
        <p:txBody>
          <a:bodyPr wrap="square" rtlCol="0">
            <a:spAutoFit/>
          </a:bodyPr>
          <a:lstStyle/>
          <a:p>
            <a:pPr algn="ctr"/>
            <a:r>
              <a:rPr lang="en-US" altLang="zh-CN" sz="1600" dirty="0">
                <a:latin typeface="新宋体" panose="02010609030101010101" pitchFamily="49" charset="-122"/>
                <a:ea typeface="新宋体" panose="02010609030101010101" pitchFamily="49" charset="-122"/>
              </a:rPr>
              <a:t>3</a:t>
            </a:r>
            <a:r>
              <a:rPr lang="zh-CN" altLang="en-US" sz="1600" dirty="0">
                <a:latin typeface="新宋体" panose="02010609030101010101" pitchFamily="49" charset="-122"/>
                <a:ea typeface="新宋体" panose="02010609030101010101" pitchFamily="49" charset="-122"/>
              </a:rPr>
              <a:t>月份</a:t>
            </a:r>
          </a:p>
        </p:txBody>
      </p:sp>
      <p:sp>
        <p:nvSpPr>
          <p:cNvPr id="36" name="文本框 35">
            <a:extLst>
              <a:ext uri="{FF2B5EF4-FFF2-40B4-BE49-F238E27FC236}">
                <a16:creationId xmlns:a16="http://schemas.microsoft.com/office/drawing/2014/main" id="{485B76ED-B592-4346-AE0D-B3953E63372E}"/>
              </a:ext>
            </a:extLst>
          </p:cNvPr>
          <p:cNvSpPr txBox="1"/>
          <p:nvPr/>
        </p:nvSpPr>
        <p:spPr>
          <a:xfrm>
            <a:off x="3905472" y="6093954"/>
            <a:ext cx="908686" cy="338554"/>
          </a:xfrm>
          <a:prstGeom prst="rect">
            <a:avLst/>
          </a:prstGeom>
          <a:noFill/>
        </p:spPr>
        <p:txBody>
          <a:bodyPr wrap="square" rtlCol="0">
            <a:spAutoFit/>
          </a:bodyPr>
          <a:lstStyle/>
          <a:p>
            <a:pPr algn="ctr"/>
            <a:r>
              <a:rPr lang="en-US" altLang="zh-CN" sz="1600" dirty="0">
                <a:latin typeface="新宋体" panose="02010609030101010101" pitchFamily="49" charset="-122"/>
                <a:ea typeface="新宋体" panose="02010609030101010101" pitchFamily="49" charset="-122"/>
              </a:rPr>
              <a:t>4</a:t>
            </a:r>
            <a:r>
              <a:rPr lang="zh-CN" altLang="en-US" sz="1600" dirty="0">
                <a:latin typeface="新宋体" panose="02010609030101010101" pitchFamily="49" charset="-122"/>
                <a:ea typeface="新宋体" panose="02010609030101010101" pitchFamily="49" charset="-122"/>
              </a:rPr>
              <a:t>月份</a:t>
            </a:r>
          </a:p>
        </p:txBody>
      </p:sp>
      <p:sp>
        <p:nvSpPr>
          <p:cNvPr id="37" name="文本框 36">
            <a:extLst>
              <a:ext uri="{FF2B5EF4-FFF2-40B4-BE49-F238E27FC236}">
                <a16:creationId xmlns:a16="http://schemas.microsoft.com/office/drawing/2014/main" id="{21B8C3CF-686A-48A8-8B33-BFCB06A28BB2}"/>
              </a:ext>
            </a:extLst>
          </p:cNvPr>
          <p:cNvSpPr txBox="1"/>
          <p:nvPr/>
        </p:nvSpPr>
        <p:spPr>
          <a:xfrm>
            <a:off x="4805999" y="6093933"/>
            <a:ext cx="908686" cy="338554"/>
          </a:xfrm>
          <a:prstGeom prst="rect">
            <a:avLst/>
          </a:prstGeom>
          <a:noFill/>
        </p:spPr>
        <p:txBody>
          <a:bodyPr wrap="square" rtlCol="0">
            <a:spAutoFit/>
          </a:bodyPr>
          <a:lstStyle/>
          <a:p>
            <a:pPr algn="ctr"/>
            <a:r>
              <a:rPr lang="en-US" altLang="zh-CN" sz="1600" dirty="0">
                <a:latin typeface="新宋体" panose="02010609030101010101" pitchFamily="49" charset="-122"/>
                <a:ea typeface="新宋体" panose="02010609030101010101" pitchFamily="49" charset="-122"/>
              </a:rPr>
              <a:t>5</a:t>
            </a:r>
            <a:r>
              <a:rPr lang="zh-CN" altLang="en-US" sz="1600" dirty="0">
                <a:latin typeface="新宋体" panose="02010609030101010101" pitchFamily="49" charset="-122"/>
                <a:ea typeface="新宋体" panose="02010609030101010101" pitchFamily="49" charset="-122"/>
              </a:rPr>
              <a:t>月份</a:t>
            </a:r>
          </a:p>
        </p:txBody>
      </p:sp>
      <p:sp>
        <p:nvSpPr>
          <p:cNvPr id="38" name="文本框 37">
            <a:extLst>
              <a:ext uri="{FF2B5EF4-FFF2-40B4-BE49-F238E27FC236}">
                <a16:creationId xmlns:a16="http://schemas.microsoft.com/office/drawing/2014/main" id="{CF752228-EAB5-419C-993E-B7B6C6FFCDFE}"/>
              </a:ext>
            </a:extLst>
          </p:cNvPr>
          <p:cNvSpPr txBox="1"/>
          <p:nvPr/>
        </p:nvSpPr>
        <p:spPr>
          <a:xfrm>
            <a:off x="5722844" y="6093933"/>
            <a:ext cx="908686" cy="338554"/>
          </a:xfrm>
          <a:prstGeom prst="rect">
            <a:avLst/>
          </a:prstGeom>
          <a:noFill/>
        </p:spPr>
        <p:txBody>
          <a:bodyPr wrap="square" rtlCol="0">
            <a:spAutoFit/>
          </a:bodyPr>
          <a:lstStyle/>
          <a:p>
            <a:pPr algn="ctr"/>
            <a:r>
              <a:rPr lang="en-US" altLang="zh-CN" sz="1600" dirty="0">
                <a:latin typeface="新宋体" panose="02010609030101010101" pitchFamily="49" charset="-122"/>
                <a:ea typeface="新宋体" panose="02010609030101010101" pitchFamily="49" charset="-122"/>
              </a:rPr>
              <a:t>6</a:t>
            </a:r>
            <a:r>
              <a:rPr lang="zh-CN" altLang="en-US" sz="1600" dirty="0">
                <a:latin typeface="新宋体" panose="02010609030101010101" pitchFamily="49" charset="-122"/>
                <a:ea typeface="新宋体" panose="02010609030101010101" pitchFamily="49" charset="-122"/>
              </a:rPr>
              <a:t>月份</a:t>
            </a:r>
          </a:p>
        </p:txBody>
      </p:sp>
      <p:sp>
        <p:nvSpPr>
          <p:cNvPr id="39" name="文本框 38">
            <a:extLst>
              <a:ext uri="{FF2B5EF4-FFF2-40B4-BE49-F238E27FC236}">
                <a16:creationId xmlns:a16="http://schemas.microsoft.com/office/drawing/2014/main" id="{F1840699-95F7-4582-894A-913488BC6264}"/>
              </a:ext>
            </a:extLst>
          </p:cNvPr>
          <p:cNvSpPr txBox="1"/>
          <p:nvPr/>
        </p:nvSpPr>
        <p:spPr>
          <a:xfrm>
            <a:off x="6639689" y="6093933"/>
            <a:ext cx="908686" cy="338554"/>
          </a:xfrm>
          <a:prstGeom prst="rect">
            <a:avLst/>
          </a:prstGeom>
          <a:noFill/>
        </p:spPr>
        <p:txBody>
          <a:bodyPr wrap="square" rtlCol="0">
            <a:spAutoFit/>
          </a:bodyPr>
          <a:lstStyle/>
          <a:p>
            <a:pPr algn="ctr"/>
            <a:r>
              <a:rPr lang="en-US" altLang="zh-CN" sz="1600" dirty="0">
                <a:latin typeface="新宋体" panose="02010609030101010101" pitchFamily="49" charset="-122"/>
                <a:ea typeface="新宋体" panose="02010609030101010101" pitchFamily="49" charset="-122"/>
              </a:rPr>
              <a:t>7</a:t>
            </a:r>
            <a:r>
              <a:rPr lang="zh-CN" altLang="en-US" sz="1600" dirty="0">
                <a:latin typeface="新宋体" panose="02010609030101010101" pitchFamily="49" charset="-122"/>
                <a:ea typeface="新宋体" panose="02010609030101010101" pitchFamily="49" charset="-122"/>
              </a:rPr>
              <a:t>月份</a:t>
            </a:r>
          </a:p>
        </p:txBody>
      </p:sp>
      <p:sp>
        <p:nvSpPr>
          <p:cNvPr id="40" name="文本框 39">
            <a:extLst>
              <a:ext uri="{FF2B5EF4-FFF2-40B4-BE49-F238E27FC236}">
                <a16:creationId xmlns:a16="http://schemas.microsoft.com/office/drawing/2014/main" id="{5E689344-9DA2-47BE-8346-2CC2CD864E63}"/>
              </a:ext>
            </a:extLst>
          </p:cNvPr>
          <p:cNvSpPr txBox="1"/>
          <p:nvPr/>
        </p:nvSpPr>
        <p:spPr>
          <a:xfrm>
            <a:off x="7563807" y="6093933"/>
            <a:ext cx="908686" cy="338554"/>
          </a:xfrm>
          <a:prstGeom prst="rect">
            <a:avLst/>
          </a:prstGeom>
          <a:noFill/>
        </p:spPr>
        <p:txBody>
          <a:bodyPr wrap="square" rtlCol="0">
            <a:spAutoFit/>
          </a:bodyPr>
          <a:lstStyle/>
          <a:p>
            <a:pPr algn="ctr"/>
            <a:r>
              <a:rPr lang="en-US" altLang="zh-CN" sz="1600" dirty="0">
                <a:latin typeface="新宋体" panose="02010609030101010101" pitchFamily="49" charset="-122"/>
                <a:ea typeface="新宋体" panose="02010609030101010101" pitchFamily="49" charset="-122"/>
              </a:rPr>
              <a:t>8</a:t>
            </a:r>
            <a:r>
              <a:rPr lang="zh-CN" altLang="en-US" sz="1600" dirty="0">
                <a:latin typeface="新宋体" panose="02010609030101010101" pitchFamily="49" charset="-122"/>
                <a:ea typeface="新宋体" panose="02010609030101010101" pitchFamily="49" charset="-122"/>
              </a:rPr>
              <a:t>月份</a:t>
            </a:r>
          </a:p>
        </p:txBody>
      </p:sp>
      <p:sp>
        <p:nvSpPr>
          <p:cNvPr id="44" name="文本框 43">
            <a:extLst>
              <a:ext uri="{FF2B5EF4-FFF2-40B4-BE49-F238E27FC236}">
                <a16:creationId xmlns:a16="http://schemas.microsoft.com/office/drawing/2014/main" id="{1C8AB65D-10CF-4C3E-A28D-84AAECC075DD}"/>
              </a:ext>
            </a:extLst>
          </p:cNvPr>
          <p:cNvSpPr txBox="1"/>
          <p:nvPr/>
        </p:nvSpPr>
        <p:spPr>
          <a:xfrm>
            <a:off x="8472493" y="6093933"/>
            <a:ext cx="908686" cy="338554"/>
          </a:xfrm>
          <a:prstGeom prst="rect">
            <a:avLst/>
          </a:prstGeom>
          <a:noFill/>
        </p:spPr>
        <p:txBody>
          <a:bodyPr wrap="square" rtlCol="0">
            <a:spAutoFit/>
          </a:bodyPr>
          <a:lstStyle/>
          <a:p>
            <a:pPr algn="ctr"/>
            <a:r>
              <a:rPr lang="en-US" altLang="zh-CN" sz="1600" dirty="0">
                <a:latin typeface="新宋体" panose="02010609030101010101" pitchFamily="49" charset="-122"/>
                <a:ea typeface="新宋体" panose="02010609030101010101" pitchFamily="49" charset="-122"/>
              </a:rPr>
              <a:t>9</a:t>
            </a:r>
            <a:r>
              <a:rPr lang="zh-CN" altLang="en-US" sz="1600" dirty="0">
                <a:latin typeface="新宋体" panose="02010609030101010101" pitchFamily="49" charset="-122"/>
                <a:ea typeface="新宋体" panose="02010609030101010101" pitchFamily="49" charset="-122"/>
              </a:rPr>
              <a:t>月份</a:t>
            </a:r>
          </a:p>
        </p:txBody>
      </p:sp>
      <p:sp>
        <p:nvSpPr>
          <p:cNvPr id="47" name="文本框 46">
            <a:extLst>
              <a:ext uri="{FF2B5EF4-FFF2-40B4-BE49-F238E27FC236}">
                <a16:creationId xmlns:a16="http://schemas.microsoft.com/office/drawing/2014/main" id="{3945DA73-CEE1-4FA5-968C-CE077BD3B1E2}"/>
              </a:ext>
            </a:extLst>
          </p:cNvPr>
          <p:cNvSpPr txBox="1"/>
          <p:nvPr/>
        </p:nvSpPr>
        <p:spPr>
          <a:xfrm>
            <a:off x="9352563" y="6093933"/>
            <a:ext cx="908686" cy="338554"/>
          </a:xfrm>
          <a:prstGeom prst="rect">
            <a:avLst/>
          </a:prstGeom>
          <a:noFill/>
        </p:spPr>
        <p:txBody>
          <a:bodyPr wrap="square" rtlCol="0">
            <a:spAutoFit/>
          </a:bodyPr>
          <a:lstStyle/>
          <a:p>
            <a:pPr algn="ctr"/>
            <a:r>
              <a:rPr lang="en-US" altLang="zh-CN" sz="1600" dirty="0">
                <a:latin typeface="新宋体" panose="02010609030101010101" pitchFamily="49" charset="-122"/>
                <a:ea typeface="新宋体" panose="02010609030101010101" pitchFamily="49" charset="-122"/>
              </a:rPr>
              <a:t>10</a:t>
            </a:r>
            <a:r>
              <a:rPr lang="zh-CN" altLang="en-US" sz="1600" dirty="0">
                <a:latin typeface="新宋体" panose="02010609030101010101" pitchFamily="49" charset="-122"/>
                <a:ea typeface="新宋体" panose="02010609030101010101" pitchFamily="49" charset="-122"/>
              </a:rPr>
              <a:t>月份</a:t>
            </a:r>
          </a:p>
        </p:txBody>
      </p:sp>
      <p:sp>
        <p:nvSpPr>
          <p:cNvPr id="50" name="文本框 49">
            <a:extLst>
              <a:ext uri="{FF2B5EF4-FFF2-40B4-BE49-F238E27FC236}">
                <a16:creationId xmlns:a16="http://schemas.microsoft.com/office/drawing/2014/main" id="{59F493FC-EC7F-40E9-802B-A6254168E174}"/>
              </a:ext>
            </a:extLst>
          </p:cNvPr>
          <p:cNvSpPr txBox="1"/>
          <p:nvPr/>
        </p:nvSpPr>
        <p:spPr>
          <a:xfrm>
            <a:off x="10332627" y="6093933"/>
            <a:ext cx="908686" cy="338554"/>
          </a:xfrm>
          <a:prstGeom prst="rect">
            <a:avLst/>
          </a:prstGeom>
          <a:noFill/>
        </p:spPr>
        <p:txBody>
          <a:bodyPr wrap="square" rtlCol="0">
            <a:spAutoFit/>
          </a:bodyPr>
          <a:lstStyle/>
          <a:p>
            <a:pPr algn="ctr"/>
            <a:r>
              <a:rPr lang="en-US" altLang="zh-CN" sz="1600" dirty="0">
                <a:latin typeface="新宋体" panose="02010609030101010101" pitchFamily="49" charset="-122"/>
                <a:ea typeface="新宋体" panose="02010609030101010101" pitchFamily="49" charset="-122"/>
              </a:rPr>
              <a:t>11</a:t>
            </a:r>
            <a:r>
              <a:rPr lang="zh-CN" altLang="en-US" sz="1600" dirty="0">
                <a:latin typeface="新宋体" panose="02010609030101010101" pitchFamily="49" charset="-122"/>
                <a:ea typeface="新宋体" panose="02010609030101010101" pitchFamily="49" charset="-122"/>
              </a:rPr>
              <a:t>月份</a:t>
            </a:r>
          </a:p>
        </p:txBody>
      </p:sp>
    </p:spTree>
    <p:extLst>
      <p:ext uri="{BB962C8B-B14F-4D97-AF65-F5344CB8AC3E}">
        <p14:creationId xmlns:p14="http://schemas.microsoft.com/office/powerpoint/2010/main" val="1011929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045EB06-4B3A-4664-A4A1-70E542B43A29}"/>
              </a:ext>
            </a:extLst>
          </p:cNvPr>
          <p:cNvSpPr/>
          <p:nvPr/>
        </p:nvSpPr>
        <p:spPr>
          <a:xfrm>
            <a:off x="1312994" y="614750"/>
            <a:ext cx="2864887" cy="523220"/>
          </a:xfrm>
          <a:prstGeom prst="rect">
            <a:avLst/>
          </a:prstGeom>
        </p:spPr>
        <p:txBody>
          <a:bodyPr wrap="none">
            <a:spAutoFit/>
          </a:bodyPr>
          <a:lstStyle/>
          <a:p>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rPr>
              <a:t>2021</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年工伤统计</a:t>
            </a:r>
            <a:endPar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 name="矩形 10">
            <a:extLst>
              <a:ext uri="{FF2B5EF4-FFF2-40B4-BE49-F238E27FC236}">
                <a16:creationId xmlns:a16="http://schemas.microsoft.com/office/drawing/2014/main" id="{E3501602-7DA5-49F3-9D17-4D2CF57E2995}"/>
              </a:ext>
            </a:extLst>
          </p:cNvPr>
          <p:cNvSpPr/>
          <p:nvPr/>
        </p:nvSpPr>
        <p:spPr>
          <a:xfrm>
            <a:off x="362676" y="1408261"/>
            <a:ext cx="11437438" cy="967188"/>
          </a:xfrm>
          <a:prstGeom prst="rect">
            <a:avLst/>
          </a:prstGeom>
        </p:spPr>
        <p:txBody>
          <a:bodyPr wrap="square">
            <a:spAutoFit/>
          </a:bodyPr>
          <a:lstStyle/>
          <a:p>
            <a:pPr algn="just">
              <a:lnSpc>
                <a:spcPct val="150000"/>
              </a:lnSpc>
            </a:pPr>
            <a:r>
              <a:rPr lang="zh-CN" altLang="en-US" sz="2000" dirty="0">
                <a:latin typeface="微软雅黑" panose="020B0503020204020204" pitchFamily="34" charset="-122"/>
                <a:ea typeface="微软雅黑" panose="020B0503020204020204" pitchFamily="34" charset="-122"/>
              </a:rPr>
              <a:t>和</a:t>
            </a:r>
            <a:r>
              <a:rPr lang="en-US" altLang="zh-CN" sz="2000" dirty="0">
                <a:latin typeface="微软雅黑" panose="020B0503020204020204" pitchFamily="34" charset="-122"/>
                <a:ea typeface="微软雅黑" panose="020B0503020204020204" pitchFamily="34" charset="-122"/>
              </a:rPr>
              <a:t>20</a:t>
            </a:r>
            <a:r>
              <a:rPr lang="zh-CN" altLang="en-US" sz="2000" dirty="0">
                <a:latin typeface="微软雅黑" panose="020B0503020204020204" pitchFamily="34" charset="-122"/>
                <a:ea typeface="微软雅黑" panose="020B0503020204020204" pitchFamily="34" charset="-122"/>
              </a:rPr>
              <a:t>年同期相比，工伤事故减少</a:t>
            </a:r>
            <a:r>
              <a:rPr lang="en-US" altLang="zh-CN" sz="2000" dirty="0">
                <a:latin typeface="微软雅黑" panose="020B0503020204020204" pitchFamily="34" charset="-122"/>
                <a:ea typeface="微软雅黑" panose="020B0503020204020204" pitchFamily="34" charset="-122"/>
              </a:rPr>
              <a:t>13%</a:t>
            </a:r>
            <a:r>
              <a:rPr lang="zh-CN" altLang="en-US" sz="2000" dirty="0">
                <a:latin typeface="微软雅黑" panose="020B0503020204020204" pitchFamily="34" charset="-122"/>
                <a:ea typeface="微软雅黑" panose="020B0503020204020204" pitchFamily="34" charset="-122"/>
              </a:rPr>
              <a:t>，主要工伤种类包含两种</a:t>
            </a:r>
            <a:r>
              <a:rPr lang="en-US" altLang="zh-CN" sz="2000" dirty="0">
                <a:latin typeface="微软雅黑" panose="020B0503020204020204" pitchFamily="34" charset="-122"/>
                <a:ea typeface="微软雅黑" panose="020B0503020204020204" pitchFamily="34" charset="-122"/>
              </a:rPr>
              <a:t>: 1</a:t>
            </a:r>
            <a:r>
              <a:rPr lang="zh-CN" altLang="en-US" sz="2000" dirty="0">
                <a:latin typeface="微软雅黑" panose="020B0503020204020204" pitchFamily="34" charset="-122"/>
                <a:ea typeface="微软雅黑" panose="020B0503020204020204" pitchFamily="34" charset="-122"/>
              </a:rPr>
              <a:t>、高温季节中暑</a:t>
            </a:r>
            <a:r>
              <a:rPr lang="en-US" altLang="zh-CN" sz="2000" dirty="0">
                <a:latin typeface="微软雅黑" panose="020B0503020204020204" pitchFamily="34" charset="-122"/>
                <a:ea typeface="微软雅黑" panose="020B0503020204020204" pitchFamily="34" charset="-122"/>
              </a:rPr>
              <a:t>; 2</a:t>
            </a:r>
            <a:r>
              <a:rPr lang="zh-CN" altLang="en-US" sz="2000" dirty="0">
                <a:latin typeface="微软雅黑" panose="020B0503020204020204" pitchFamily="34" charset="-122"/>
                <a:ea typeface="微软雅黑" panose="020B0503020204020204" pitchFamily="34" charset="-122"/>
              </a:rPr>
              <a:t>、酸碱物料烧灼伤</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主要控制手段</a:t>
            </a:r>
            <a:r>
              <a:rPr lang="en-US" altLang="zh-CN" sz="2000" dirty="0">
                <a:latin typeface="微软雅黑" panose="020B0503020204020204" pitchFamily="34" charset="-122"/>
                <a:ea typeface="微软雅黑" panose="020B0503020204020204" pitchFamily="34" charset="-122"/>
              </a:rPr>
              <a:t>: 1</a:t>
            </a:r>
            <a:r>
              <a:rPr lang="zh-CN" altLang="en-US" sz="2000" dirty="0">
                <a:latin typeface="微软雅黑" panose="020B0503020204020204" pitchFamily="34" charset="-122"/>
                <a:ea typeface="微软雅黑" panose="020B0503020204020204" pitchFamily="34" charset="-122"/>
              </a:rPr>
              <a:t>、夏季高温季节防暑降温用品比例的调整</a:t>
            </a: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、加强对劳保用品佩戴规范考核和巡查</a:t>
            </a:r>
            <a:r>
              <a:rPr lang="en-US" altLang="zh-CN" sz="2000" dirty="0">
                <a:latin typeface="微软雅黑" panose="020B0503020204020204" pitchFamily="34" charset="-122"/>
                <a:ea typeface="微软雅黑" panose="020B0503020204020204" pitchFamily="34" charset="-122"/>
              </a:rPr>
              <a:t>;</a:t>
            </a:r>
            <a:endParaRPr lang="zh-CN" altLang="en-US" sz="2000" dirty="0">
              <a:latin typeface="微软雅黑" panose="020B0503020204020204" pitchFamily="34" charset="-122"/>
              <a:ea typeface="微软雅黑" panose="020B0503020204020204" pitchFamily="34" charset="-122"/>
            </a:endParaRPr>
          </a:p>
        </p:txBody>
      </p:sp>
      <p:graphicFrame>
        <p:nvGraphicFramePr>
          <p:cNvPr id="41" name="表格 8">
            <a:extLst>
              <a:ext uri="{FF2B5EF4-FFF2-40B4-BE49-F238E27FC236}">
                <a16:creationId xmlns:a16="http://schemas.microsoft.com/office/drawing/2014/main" id="{E0BD99F7-C495-483E-BA8B-2E3E144C283E}"/>
              </a:ext>
            </a:extLst>
          </p:cNvPr>
          <p:cNvGraphicFramePr>
            <a:graphicFrameLocks noGrp="1"/>
          </p:cNvGraphicFramePr>
          <p:nvPr>
            <p:extLst>
              <p:ext uri="{D42A27DB-BD31-4B8C-83A1-F6EECF244321}">
                <p14:modId xmlns:p14="http://schemas.microsoft.com/office/powerpoint/2010/main" val="4108497280"/>
              </p:ext>
            </p:extLst>
          </p:nvPr>
        </p:nvGraphicFramePr>
        <p:xfrm>
          <a:off x="1117599" y="2880369"/>
          <a:ext cx="10145487" cy="311484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0145487">
                  <a:extLst>
                    <a:ext uri="{9D8B030D-6E8A-4147-A177-3AD203B41FA5}">
                      <a16:colId xmlns:a16="http://schemas.microsoft.com/office/drawing/2014/main" val="1985546803"/>
                    </a:ext>
                  </a:extLst>
                </a:gridCol>
              </a:tblGrid>
              <a:tr h="389355">
                <a:tc>
                  <a:txBody>
                    <a:bodyPr/>
                    <a:lstStyle/>
                    <a:p>
                      <a:endParaRPr lang="zh-CN" altLang="en-US" dirty="0"/>
                    </a:p>
                  </a:txBody>
                  <a:tcPr>
                    <a:solidFill>
                      <a:schemeClr val="bg1">
                        <a:lumMod val="85000"/>
                      </a:schemeClr>
                    </a:solidFill>
                  </a:tcPr>
                </a:tc>
                <a:extLst>
                  <a:ext uri="{0D108BD9-81ED-4DB2-BD59-A6C34878D82A}">
                    <a16:rowId xmlns:a16="http://schemas.microsoft.com/office/drawing/2014/main" val="2153917565"/>
                  </a:ext>
                </a:extLst>
              </a:tr>
              <a:tr h="389355">
                <a:tc>
                  <a:txBody>
                    <a:bodyPr/>
                    <a:lstStyle/>
                    <a:p>
                      <a:endParaRPr lang="zh-CN" altLang="en-US" dirty="0"/>
                    </a:p>
                  </a:txBody>
                  <a:tcPr>
                    <a:solidFill>
                      <a:schemeClr val="bg1">
                        <a:lumMod val="85000"/>
                      </a:schemeClr>
                    </a:solidFill>
                  </a:tcPr>
                </a:tc>
                <a:extLst>
                  <a:ext uri="{0D108BD9-81ED-4DB2-BD59-A6C34878D82A}">
                    <a16:rowId xmlns:a16="http://schemas.microsoft.com/office/drawing/2014/main" val="1555881871"/>
                  </a:ext>
                </a:extLst>
              </a:tr>
              <a:tr h="389355">
                <a:tc>
                  <a:txBody>
                    <a:bodyPr/>
                    <a:lstStyle/>
                    <a:p>
                      <a:endParaRPr lang="zh-CN" altLang="en-US" dirty="0"/>
                    </a:p>
                  </a:txBody>
                  <a:tcPr>
                    <a:solidFill>
                      <a:schemeClr val="bg1">
                        <a:lumMod val="85000"/>
                      </a:schemeClr>
                    </a:solidFill>
                  </a:tcPr>
                </a:tc>
                <a:extLst>
                  <a:ext uri="{0D108BD9-81ED-4DB2-BD59-A6C34878D82A}">
                    <a16:rowId xmlns:a16="http://schemas.microsoft.com/office/drawing/2014/main" val="3725898643"/>
                  </a:ext>
                </a:extLst>
              </a:tr>
              <a:tr h="389355">
                <a:tc>
                  <a:txBody>
                    <a:bodyPr/>
                    <a:lstStyle/>
                    <a:p>
                      <a:endParaRPr lang="zh-CN" altLang="en-US" dirty="0"/>
                    </a:p>
                  </a:txBody>
                  <a:tcPr>
                    <a:solidFill>
                      <a:schemeClr val="bg1">
                        <a:lumMod val="85000"/>
                      </a:schemeClr>
                    </a:solidFill>
                  </a:tcPr>
                </a:tc>
                <a:extLst>
                  <a:ext uri="{0D108BD9-81ED-4DB2-BD59-A6C34878D82A}">
                    <a16:rowId xmlns:a16="http://schemas.microsoft.com/office/drawing/2014/main" val="2320103127"/>
                  </a:ext>
                </a:extLst>
              </a:tr>
              <a:tr h="389355">
                <a:tc>
                  <a:txBody>
                    <a:bodyPr/>
                    <a:lstStyle/>
                    <a:p>
                      <a:endParaRPr lang="zh-CN" altLang="en-US" dirty="0"/>
                    </a:p>
                  </a:txBody>
                  <a:tcPr>
                    <a:solidFill>
                      <a:schemeClr val="bg1">
                        <a:lumMod val="85000"/>
                      </a:schemeClr>
                    </a:solidFill>
                  </a:tcPr>
                </a:tc>
                <a:extLst>
                  <a:ext uri="{0D108BD9-81ED-4DB2-BD59-A6C34878D82A}">
                    <a16:rowId xmlns:a16="http://schemas.microsoft.com/office/drawing/2014/main" val="1143027865"/>
                  </a:ext>
                </a:extLst>
              </a:tr>
              <a:tr h="389355">
                <a:tc>
                  <a:txBody>
                    <a:bodyPr/>
                    <a:lstStyle/>
                    <a:p>
                      <a:endParaRPr lang="zh-CN" altLang="en-US" dirty="0"/>
                    </a:p>
                  </a:txBody>
                  <a:tcPr>
                    <a:solidFill>
                      <a:schemeClr val="bg1">
                        <a:lumMod val="85000"/>
                      </a:schemeClr>
                    </a:solidFill>
                  </a:tcPr>
                </a:tc>
                <a:extLst>
                  <a:ext uri="{0D108BD9-81ED-4DB2-BD59-A6C34878D82A}">
                    <a16:rowId xmlns:a16="http://schemas.microsoft.com/office/drawing/2014/main" val="3511665285"/>
                  </a:ext>
                </a:extLst>
              </a:tr>
              <a:tr h="389355">
                <a:tc>
                  <a:txBody>
                    <a:bodyPr/>
                    <a:lstStyle/>
                    <a:p>
                      <a:endParaRPr lang="zh-CN" altLang="en-US" dirty="0"/>
                    </a:p>
                  </a:txBody>
                  <a:tcPr>
                    <a:solidFill>
                      <a:schemeClr val="bg1">
                        <a:lumMod val="85000"/>
                      </a:schemeClr>
                    </a:solidFill>
                  </a:tcPr>
                </a:tc>
                <a:extLst>
                  <a:ext uri="{0D108BD9-81ED-4DB2-BD59-A6C34878D82A}">
                    <a16:rowId xmlns:a16="http://schemas.microsoft.com/office/drawing/2014/main" val="1579120973"/>
                  </a:ext>
                </a:extLst>
              </a:tr>
              <a:tr h="389355">
                <a:tc>
                  <a:txBody>
                    <a:bodyPr/>
                    <a:lstStyle/>
                    <a:p>
                      <a:endParaRPr lang="zh-CN" altLang="en-US" dirty="0"/>
                    </a:p>
                  </a:txBody>
                  <a:tcPr>
                    <a:solidFill>
                      <a:schemeClr val="bg1">
                        <a:lumMod val="85000"/>
                      </a:schemeClr>
                    </a:solidFill>
                  </a:tcPr>
                </a:tc>
                <a:extLst>
                  <a:ext uri="{0D108BD9-81ED-4DB2-BD59-A6C34878D82A}">
                    <a16:rowId xmlns:a16="http://schemas.microsoft.com/office/drawing/2014/main" val="3134373281"/>
                  </a:ext>
                </a:extLst>
              </a:tr>
            </a:tbl>
          </a:graphicData>
        </a:graphic>
      </p:graphicFrame>
      <p:sp>
        <p:nvSpPr>
          <p:cNvPr id="42" name="矩形 41">
            <a:extLst>
              <a:ext uri="{FF2B5EF4-FFF2-40B4-BE49-F238E27FC236}">
                <a16:creationId xmlns:a16="http://schemas.microsoft.com/office/drawing/2014/main" id="{8C9D5B8C-408F-4F8B-AA1E-B0748561D3C7}"/>
              </a:ext>
            </a:extLst>
          </p:cNvPr>
          <p:cNvSpPr/>
          <p:nvPr/>
        </p:nvSpPr>
        <p:spPr>
          <a:xfrm>
            <a:off x="1445073" y="4685749"/>
            <a:ext cx="420915" cy="1295080"/>
          </a:xfrm>
          <a:prstGeom prst="rect">
            <a:avLst/>
          </a:prstGeom>
          <a:gradFill>
            <a:gsLst>
              <a:gs pos="0">
                <a:srgbClr val="980E1B"/>
              </a:gs>
              <a:gs pos="100000">
                <a:srgbClr val="FF0000"/>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3" name="矩形 42">
            <a:extLst>
              <a:ext uri="{FF2B5EF4-FFF2-40B4-BE49-F238E27FC236}">
                <a16:creationId xmlns:a16="http://schemas.microsoft.com/office/drawing/2014/main" id="{096D9A62-C9E3-4812-8675-6FC20658B8E4}"/>
              </a:ext>
            </a:extLst>
          </p:cNvPr>
          <p:cNvSpPr/>
          <p:nvPr/>
        </p:nvSpPr>
        <p:spPr>
          <a:xfrm>
            <a:off x="2353759" y="5625898"/>
            <a:ext cx="420915" cy="369332"/>
          </a:xfrm>
          <a:prstGeom prst="rect">
            <a:avLst/>
          </a:prstGeom>
          <a:gradFill>
            <a:gsLst>
              <a:gs pos="0">
                <a:srgbClr val="980E1B"/>
              </a:gs>
              <a:gs pos="100000">
                <a:srgbClr val="FF0000"/>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5" name="矩形 44">
            <a:extLst>
              <a:ext uri="{FF2B5EF4-FFF2-40B4-BE49-F238E27FC236}">
                <a16:creationId xmlns:a16="http://schemas.microsoft.com/office/drawing/2014/main" id="{5C1C0F1A-253D-4A91-BB48-9DC74E25EF56}"/>
              </a:ext>
            </a:extLst>
          </p:cNvPr>
          <p:cNvSpPr/>
          <p:nvPr/>
        </p:nvSpPr>
        <p:spPr>
          <a:xfrm>
            <a:off x="3262445" y="5066401"/>
            <a:ext cx="420915" cy="928829"/>
          </a:xfrm>
          <a:prstGeom prst="rect">
            <a:avLst/>
          </a:prstGeom>
          <a:gradFill>
            <a:gsLst>
              <a:gs pos="0">
                <a:srgbClr val="980E1B"/>
              </a:gs>
              <a:gs pos="100000">
                <a:srgbClr val="FF0000"/>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6" name="矩形 45">
            <a:extLst>
              <a:ext uri="{FF2B5EF4-FFF2-40B4-BE49-F238E27FC236}">
                <a16:creationId xmlns:a16="http://schemas.microsoft.com/office/drawing/2014/main" id="{0C692239-DCB0-4E44-8F40-6ADA6F7B99BD}"/>
              </a:ext>
            </a:extLst>
          </p:cNvPr>
          <p:cNvSpPr/>
          <p:nvPr/>
        </p:nvSpPr>
        <p:spPr>
          <a:xfrm>
            <a:off x="4171131" y="3863980"/>
            <a:ext cx="420915" cy="2131250"/>
          </a:xfrm>
          <a:prstGeom prst="rect">
            <a:avLst/>
          </a:prstGeom>
          <a:gradFill>
            <a:gsLst>
              <a:gs pos="0">
                <a:srgbClr val="980E1B"/>
              </a:gs>
              <a:gs pos="100000">
                <a:srgbClr val="FF0000"/>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8" name="矩形 47">
            <a:extLst>
              <a:ext uri="{FF2B5EF4-FFF2-40B4-BE49-F238E27FC236}">
                <a16:creationId xmlns:a16="http://schemas.microsoft.com/office/drawing/2014/main" id="{2313A34D-C834-4BC9-8B62-71901BDF91BA}"/>
              </a:ext>
            </a:extLst>
          </p:cNvPr>
          <p:cNvSpPr/>
          <p:nvPr/>
        </p:nvSpPr>
        <p:spPr>
          <a:xfrm>
            <a:off x="5079817" y="4804225"/>
            <a:ext cx="420915" cy="1191005"/>
          </a:xfrm>
          <a:prstGeom prst="rect">
            <a:avLst/>
          </a:prstGeom>
          <a:gradFill>
            <a:gsLst>
              <a:gs pos="0">
                <a:srgbClr val="980E1B"/>
              </a:gs>
              <a:gs pos="100000">
                <a:srgbClr val="FF0000"/>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9" name="矩形 48">
            <a:extLst>
              <a:ext uri="{FF2B5EF4-FFF2-40B4-BE49-F238E27FC236}">
                <a16:creationId xmlns:a16="http://schemas.microsoft.com/office/drawing/2014/main" id="{26BA174F-BBBF-45BF-9D5C-2CB8D29F9A25}"/>
              </a:ext>
            </a:extLst>
          </p:cNvPr>
          <p:cNvSpPr/>
          <p:nvPr/>
        </p:nvSpPr>
        <p:spPr>
          <a:xfrm>
            <a:off x="5988503" y="5806103"/>
            <a:ext cx="420915" cy="189127"/>
          </a:xfrm>
          <a:prstGeom prst="rect">
            <a:avLst/>
          </a:prstGeom>
          <a:gradFill>
            <a:gsLst>
              <a:gs pos="0">
                <a:srgbClr val="980E1B"/>
              </a:gs>
              <a:gs pos="100000">
                <a:srgbClr val="FF0000"/>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1" name="矩形 50">
            <a:extLst>
              <a:ext uri="{FF2B5EF4-FFF2-40B4-BE49-F238E27FC236}">
                <a16:creationId xmlns:a16="http://schemas.microsoft.com/office/drawing/2014/main" id="{9E2D610B-9B3C-4178-8F5C-96C2EE4FD228}"/>
              </a:ext>
            </a:extLst>
          </p:cNvPr>
          <p:cNvSpPr/>
          <p:nvPr/>
        </p:nvSpPr>
        <p:spPr>
          <a:xfrm>
            <a:off x="6897189" y="5806103"/>
            <a:ext cx="420915" cy="189127"/>
          </a:xfrm>
          <a:prstGeom prst="rect">
            <a:avLst/>
          </a:prstGeom>
          <a:gradFill>
            <a:gsLst>
              <a:gs pos="0">
                <a:srgbClr val="980E1B"/>
              </a:gs>
              <a:gs pos="100000">
                <a:srgbClr val="FF0000"/>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2" name="矩形 51">
            <a:extLst>
              <a:ext uri="{FF2B5EF4-FFF2-40B4-BE49-F238E27FC236}">
                <a16:creationId xmlns:a16="http://schemas.microsoft.com/office/drawing/2014/main" id="{72169D84-98CF-4246-BA89-49947BD5B993}"/>
              </a:ext>
            </a:extLst>
          </p:cNvPr>
          <p:cNvSpPr/>
          <p:nvPr/>
        </p:nvSpPr>
        <p:spPr>
          <a:xfrm>
            <a:off x="9623247" y="4632149"/>
            <a:ext cx="420915" cy="1363060"/>
          </a:xfrm>
          <a:prstGeom prst="rect">
            <a:avLst/>
          </a:prstGeom>
          <a:gradFill>
            <a:gsLst>
              <a:gs pos="0">
                <a:srgbClr val="980E1B"/>
              </a:gs>
              <a:gs pos="100000">
                <a:srgbClr val="FF0000"/>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3" name="矩形 52">
            <a:extLst>
              <a:ext uri="{FF2B5EF4-FFF2-40B4-BE49-F238E27FC236}">
                <a16:creationId xmlns:a16="http://schemas.microsoft.com/office/drawing/2014/main" id="{2C306359-6828-4B12-A064-5823E498F73F}"/>
              </a:ext>
            </a:extLst>
          </p:cNvPr>
          <p:cNvSpPr/>
          <p:nvPr/>
        </p:nvSpPr>
        <p:spPr>
          <a:xfrm>
            <a:off x="10531930" y="5283199"/>
            <a:ext cx="420915" cy="712000"/>
          </a:xfrm>
          <a:prstGeom prst="rect">
            <a:avLst/>
          </a:prstGeom>
          <a:gradFill>
            <a:gsLst>
              <a:gs pos="0">
                <a:srgbClr val="980E1B"/>
              </a:gs>
              <a:gs pos="100000">
                <a:srgbClr val="FF0000"/>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4" name="文本框 53">
            <a:extLst>
              <a:ext uri="{FF2B5EF4-FFF2-40B4-BE49-F238E27FC236}">
                <a16:creationId xmlns:a16="http://schemas.microsoft.com/office/drawing/2014/main" id="{71130BC6-6681-4866-B64A-728D54C68A61}"/>
              </a:ext>
            </a:extLst>
          </p:cNvPr>
          <p:cNvSpPr txBox="1"/>
          <p:nvPr/>
        </p:nvSpPr>
        <p:spPr>
          <a:xfrm>
            <a:off x="642030" y="5806104"/>
            <a:ext cx="420915" cy="338554"/>
          </a:xfrm>
          <a:prstGeom prst="rect">
            <a:avLst/>
          </a:prstGeom>
          <a:noFill/>
        </p:spPr>
        <p:txBody>
          <a:bodyPr wrap="square" rtlCol="0">
            <a:spAutoFit/>
          </a:bodyPr>
          <a:lstStyle/>
          <a:p>
            <a:pPr algn="ctr"/>
            <a:r>
              <a:rPr lang="en-US" altLang="zh-CN" sz="1600" dirty="0">
                <a:latin typeface="Arial" panose="020B0604020202020204" pitchFamily="34" charset="0"/>
                <a:cs typeface="Arial" panose="020B0604020202020204" pitchFamily="34" charset="0"/>
              </a:rPr>
              <a:t>0</a:t>
            </a:r>
            <a:endParaRPr lang="zh-CN" altLang="en-US" sz="1600" dirty="0">
              <a:latin typeface="Arial" panose="020B0604020202020204" pitchFamily="34" charset="0"/>
              <a:cs typeface="Arial" panose="020B0604020202020204" pitchFamily="34" charset="0"/>
            </a:endParaRPr>
          </a:p>
        </p:txBody>
      </p:sp>
      <p:sp>
        <p:nvSpPr>
          <p:cNvPr id="55" name="文本框 54">
            <a:extLst>
              <a:ext uri="{FF2B5EF4-FFF2-40B4-BE49-F238E27FC236}">
                <a16:creationId xmlns:a16="http://schemas.microsoft.com/office/drawing/2014/main" id="{8F11E793-35EE-4B9E-BD42-46C3FF0B571B}"/>
              </a:ext>
            </a:extLst>
          </p:cNvPr>
          <p:cNvSpPr txBox="1"/>
          <p:nvPr/>
        </p:nvSpPr>
        <p:spPr>
          <a:xfrm>
            <a:off x="635906" y="5467550"/>
            <a:ext cx="420915" cy="338554"/>
          </a:xfrm>
          <a:prstGeom prst="rect">
            <a:avLst/>
          </a:prstGeom>
          <a:noFill/>
        </p:spPr>
        <p:txBody>
          <a:bodyPr wrap="square" rtlCol="0">
            <a:spAutoFit/>
          </a:bodyPr>
          <a:lstStyle/>
          <a:p>
            <a:pPr algn="ctr"/>
            <a:r>
              <a:rPr lang="en-US" altLang="zh-CN" sz="1600" dirty="0">
                <a:latin typeface="Arial" panose="020B0604020202020204" pitchFamily="34" charset="0"/>
                <a:cs typeface="Arial" panose="020B0604020202020204" pitchFamily="34" charset="0"/>
              </a:rPr>
              <a:t>1</a:t>
            </a:r>
            <a:endParaRPr lang="zh-CN" altLang="en-US" sz="1600" dirty="0">
              <a:latin typeface="Arial" panose="020B0604020202020204" pitchFamily="34" charset="0"/>
              <a:cs typeface="Arial" panose="020B0604020202020204" pitchFamily="34" charset="0"/>
            </a:endParaRPr>
          </a:p>
        </p:txBody>
      </p:sp>
      <p:sp>
        <p:nvSpPr>
          <p:cNvPr id="56" name="文本框 55">
            <a:extLst>
              <a:ext uri="{FF2B5EF4-FFF2-40B4-BE49-F238E27FC236}">
                <a16:creationId xmlns:a16="http://schemas.microsoft.com/office/drawing/2014/main" id="{D1B44212-D698-4712-B7E9-09DD46BFACE7}"/>
              </a:ext>
            </a:extLst>
          </p:cNvPr>
          <p:cNvSpPr txBox="1"/>
          <p:nvPr/>
        </p:nvSpPr>
        <p:spPr>
          <a:xfrm>
            <a:off x="635906" y="5066401"/>
            <a:ext cx="420915" cy="338554"/>
          </a:xfrm>
          <a:prstGeom prst="rect">
            <a:avLst/>
          </a:prstGeom>
          <a:noFill/>
        </p:spPr>
        <p:txBody>
          <a:bodyPr wrap="square" rtlCol="0">
            <a:spAutoFit/>
          </a:bodyPr>
          <a:lstStyle/>
          <a:p>
            <a:pPr algn="ctr"/>
            <a:r>
              <a:rPr lang="en-US" altLang="zh-CN" sz="1600" dirty="0">
                <a:latin typeface="Arial" panose="020B0604020202020204" pitchFamily="34" charset="0"/>
                <a:cs typeface="Arial" panose="020B0604020202020204" pitchFamily="34" charset="0"/>
              </a:rPr>
              <a:t>2</a:t>
            </a:r>
            <a:endParaRPr lang="zh-CN" altLang="en-US" sz="1600" dirty="0">
              <a:latin typeface="Arial" panose="020B0604020202020204" pitchFamily="34" charset="0"/>
              <a:cs typeface="Arial" panose="020B0604020202020204" pitchFamily="34" charset="0"/>
            </a:endParaRPr>
          </a:p>
        </p:txBody>
      </p:sp>
      <p:sp>
        <p:nvSpPr>
          <p:cNvPr id="57" name="文本框 56">
            <a:extLst>
              <a:ext uri="{FF2B5EF4-FFF2-40B4-BE49-F238E27FC236}">
                <a16:creationId xmlns:a16="http://schemas.microsoft.com/office/drawing/2014/main" id="{BA56D18C-AA5A-4AA1-BEAB-20EFE7FD4A5E}"/>
              </a:ext>
            </a:extLst>
          </p:cNvPr>
          <p:cNvSpPr txBox="1"/>
          <p:nvPr/>
        </p:nvSpPr>
        <p:spPr>
          <a:xfrm>
            <a:off x="635906" y="4685749"/>
            <a:ext cx="420915" cy="338554"/>
          </a:xfrm>
          <a:prstGeom prst="rect">
            <a:avLst/>
          </a:prstGeom>
          <a:noFill/>
        </p:spPr>
        <p:txBody>
          <a:bodyPr wrap="square" rtlCol="0">
            <a:spAutoFit/>
          </a:bodyPr>
          <a:lstStyle/>
          <a:p>
            <a:pPr algn="ctr"/>
            <a:r>
              <a:rPr lang="en-US" altLang="zh-CN" sz="1600" dirty="0">
                <a:latin typeface="Arial" panose="020B0604020202020204" pitchFamily="34" charset="0"/>
                <a:cs typeface="Arial" panose="020B0604020202020204" pitchFamily="34" charset="0"/>
              </a:rPr>
              <a:t>3</a:t>
            </a:r>
            <a:endParaRPr lang="zh-CN" altLang="en-US" sz="1600" dirty="0">
              <a:latin typeface="Arial" panose="020B0604020202020204" pitchFamily="34" charset="0"/>
              <a:cs typeface="Arial" panose="020B0604020202020204" pitchFamily="34" charset="0"/>
            </a:endParaRPr>
          </a:p>
        </p:txBody>
      </p:sp>
      <p:sp>
        <p:nvSpPr>
          <p:cNvPr id="58" name="文本框 57">
            <a:extLst>
              <a:ext uri="{FF2B5EF4-FFF2-40B4-BE49-F238E27FC236}">
                <a16:creationId xmlns:a16="http://schemas.microsoft.com/office/drawing/2014/main" id="{A30719C1-FCF9-47E3-8F76-2A9FC9D9A1C3}"/>
              </a:ext>
            </a:extLst>
          </p:cNvPr>
          <p:cNvSpPr txBox="1"/>
          <p:nvPr/>
        </p:nvSpPr>
        <p:spPr>
          <a:xfrm>
            <a:off x="635906" y="4293595"/>
            <a:ext cx="420915" cy="338554"/>
          </a:xfrm>
          <a:prstGeom prst="rect">
            <a:avLst/>
          </a:prstGeom>
          <a:noFill/>
        </p:spPr>
        <p:txBody>
          <a:bodyPr wrap="square" rtlCol="0">
            <a:spAutoFit/>
          </a:bodyPr>
          <a:lstStyle/>
          <a:p>
            <a:pPr algn="ctr"/>
            <a:r>
              <a:rPr lang="en-US" altLang="zh-CN" sz="1600" dirty="0">
                <a:latin typeface="Arial" panose="020B0604020202020204" pitchFamily="34" charset="0"/>
                <a:cs typeface="Arial" panose="020B0604020202020204" pitchFamily="34" charset="0"/>
              </a:rPr>
              <a:t>4</a:t>
            </a:r>
            <a:endParaRPr lang="zh-CN" altLang="en-US" sz="1600" dirty="0">
              <a:latin typeface="Arial" panose="020B0604020202020204" pitchFamily="34" charset="0"/>
              <a:cs typeface="Arial" panose="020B0604020202020204" pitchFamily="34" charset="0"/>
            </a:endParaRPr>
          </a:p>
        </p:txBody>
      </p:sp>
      <p:sp>
        <p:nvSpPr>
          <p:cNvPr id="59" name="文本框 58">
            <a:extLst>
              <a:ext uri="{FF2B5EF4-FFF2-40B4-BE49-F238E27FC236}">
                <a16:creationId xmlns:a16="http://schemas.microsoft.com/office/drawing/2014/main" id="{C7C1DFF2-1E2F-4FBB-901A-34D663220C4A}"/>
              </a:ext>
            </a:extLst>
          </p:cNvPr>
          <p:cNvSpPr txBox="1"/>
          <p:nvPr/>
        </p:nvSpPr>
        <p:spPr>
          <a:xfrm>
            <a:off x="635905" y="3914401"/>
            <a:ext cx="420915" cy="338554"/>
          </a:xfrm>
          <a:prstGeom prst="rect">
            <a:avLst/>
          </a:prstGeom>
          <a:noFill/>
        </p:spPr>
        <p:txBody>
          <a:bodyPr wrap="square" rtlCol="0">
            <a:spAutoFit/>
          </a:bodyPr>
          <a:lstStyle/>
          <a:p>
            <a:pPr algn="ctr"/>
            <a:r>
              <a:rPr lang="en-US" altLang="zh-CN" sz="1600" dirty="0">
                <a:latin typeface="Arial" panose="020B0604020202020204" pitchFamily="34" charset="0"/>
                <a:cs typeface="Arial" panose="020B0604020202020204" pitchFamily="34" charset="0"/>
              </a:rPr>
              <a:t>5</a:t>
            </a:r>
            <a:endParaRPr lang="zh-CN" altLang="en-US" sz="1600" dirty="0">
              <a:latin typeface="Arial" panose="020B0604020202020204" pitchFamily="34" charset="0"/>
              <a:cs typeface="Arial" panose="020B0604020202020204" pitchFamily="34" charset="0"/>
            </a:endParaRPr>
          </a:p>
        </p:txBody>
      </p:sp>
      <p:sp>
        <p:nvSpPr>
          <p:cNvPr id="60" name="文本框 59">
            <a:extLst>
              <a:ext uri="{FF2B5EF4-FFF2-40B4-BE49-F238E27FC236}">
                <a16:creationId xmlns:a16="http://schemas.microsoft.com/office/drawing/2014/main" id="{74D932C4-7E92-482A-8B9F-671C747BEC2C}"/>
              </a:ext>
            </a:extLst>
          </p:cNvPr>
          <p:cNvSpPr txBox="1"/>
          <p:nvPr/>
        </p:nvSpPr>
        <p:spPr>
          <a:xfrm>
            <a:off x="635905" y="3525426"/>
            <a:ext cx="420915" cy="338554"/>
          </a:xfrm>
          <a:prstGeom prst="rect">
            <a:avLst/>
          </a:prstGeom>
          <a:noFill/>
        </p:spPr>
        <p:txBody>
          <a:bodyPr wrap="square" rtlCol="0">
            <a:spAutoFit/>
          </a:bodyPr>
          <a:lstStyle/>
          <a:p>
            <a:pPr algn="ctr"/>
            <a:r>
              <a:rPr lang="en-US" altLang="zh-CN" sz="1600" dirty="0">
                <a:latin typeface="Arial" panose="020B0604020202020204" pitchFamily="34" charset="0"/>
                <a:cs typeface="Arial" panose="020B0604020202020204" pitchFamily="34" charset="0"/>
              </a:rPr>
              <a:t>6</a:t>
            </a:r>
            <a:endParaRPr lang="zh-CN" altLang="en-US" sz="1600" dirty="0">
              <a:latin typeface="Arial" panose="020B0604020202020204" pitchFamily="34" charset="0"/>
              <a:cs typeface="Arial" panose="020B0604020202020204" pitchFamily="34" charset="0"/>
            </a:endParaRPr>
          </a:p>
        </p:txBody>
      </p:sp>
      <p:sp>
        <p:nvSpPr>
          <p:cNvPr id="61" name="文本框 60">
            <a:extLst>
              <a:ext uri="{FF2B5EF4-FFF2-40B4-BE49-F238E27FC236}">
                <a16:creationId xmlns:a16="http://schemas.microsoft.com/office/drawing/2014/main" id="{90F9E644-A45D-4438-A9A6-25F798D4CF8B}"/>
              </a:ext>
            </a:extLst>
          </p:cNvPr>
          <p:cNvSpPr txBox="1"/>
          <p:nvPr/>
        </p:nvSpPr>
        <p:spPr>
          <a:xfrm>
            <a:off x="635904" y="3128188"/>
            <a:ext cx="420915" cy="338554"/>
          </a:xfrm>
          <a:prstGeom prst="rect">
            <a:avLst/>
          </a:prstGeom>
          <a:noFill/>
        </p:spPr>
        <p:txBody>
          <a:bodyPr wrap="square" rtlCol="0">
            <a:spAutoFit/>
          </a:bodyPr>
          <a:lstStyle/>
          <a:p>
            <a:pPr algn="ctr"/>
            <a:r>
              <a:rPr lang="en-US" altLang="zh-CN" sz="1600" dirty="0">
                <a:latin typeface="Arial" panose="020B0604020202020204" pitchFamily="34" charset="0"/>
                <a:cs typeface="Arial" panose="020B0604020202020204" pitchFamily="34" charset="0"/>
              </a:rPr>
              <a:t>7</a:t>
            </a:r>
            <a:endParaRPr lang="zh-CN" altLang="en-US" sz="1600" dirty="0">
              <a:latin typeface="Arial" panose="020B0604020202020204" pitchFamily="34" charset="0"/>
              <a:cs typeface="Arial" panose="020B0604020202020204" pitchFamily="34" charset="0"/>
            </a:endParaRPr>
          </a:p>
        </p:txBody>
      </p:sp>
      <p:sp>
        <p:nvSpPr>
          <p:cNvPr id="62" name="文本框 61">
            <a:extLst>
              <a:ext uri="{FF2B5EF4-FFF2-40B4-BE49-F238E27FC236}">
                <a16:creationId xmlns:a16="http://schemas.microsoft.com/office/drawing/2014/main" id="{41CA7EC0-7210-4F70-A4F1-E9E74536091B}"/>
              </a:ext>
            </a:extLst>
          </p:cNvPr>
          <p:cNvSpPr txBox="1"/>
          <p:nvPr/>
        </p:nvSpPr>
        <p:spPr>
          <a:xfrm>
            <a:off x="635904" y="2758337"/>
            <a:ext cx="420915" cy="338554"/>
          </a:xfrm>
          <a:prstGeom prst="rect">
            <a:avLst/>
          </a:prstGeom>
          <a:noFill/>
        </p:spPr>
        <p:txBody>
          <a:bodyPr wrap="square" rtlCol="0">
            <a:spAutoFit/>
          </a:bodyPr>
          <a:lstStyle/>
          <a:p>
            <a:pPr algn="ctr"/>
            <a:r>
              <a:rPr lang="en-US" altLang="zh-CN" sz="1600" dirty="0">
                <a:latin typeface="Arial" panose="020B0604020202020204" pitchFamily="34" charset="0"/>
                <a:cs typeface="Arial" panose="020B0604020202020204" pitchFamily="34" charset="0"/>
              </a:rPr>
              <a:t>8</a:t>
            </a:r>
            <a:endParaRPr lang="zh-CN" altLang="en-US" sz="1600" dirty="0">
              <a:latin typeface="Arial" panose="020B0604020202020204" pitchFamily="34" charset="0"/>
              <a:cs typeface="Arial" panose="020B0604020202020204" pitchFamily="34" charset="0"/>
            </a:endParaRPr>
          </a:p>
        </p:txBody>
      </p:sp>
      <p:sp>
        <p:nvSpPr>
          <p:cNvPr id="63" name="矩形 62">
            <a:extLst>
              <a:ext uri="{FF2B5EF4-FFF2-40B4-BE49-F238E27FC236}">
                <a16:creationId xmlns:a16="http://schemas.microsoft.com/office/drawing/2014/main" id="{5FE22FBF-CCB9-489A-8A52-7E850377A82C}"/>
              </a:ext>
            </a:extLst>
          </p:cNvPr>
          <p:cNvSpPr/>
          <p:nvPr/>
        </p:nvSpPr>
        <p:spPr>
          <a:xfrm>
            <a:off x="7805875" y="5404955"/>
            <a:ext cx="420915" cy="590254"/>
          </a:xfrm>
          <a:prstGeom prst="rect">
            <a:avLst/>
          </a:prstGeom>
          <a:gradFill>
            <a:gsLst>
              <a:gs pos="0">
                <a:srgbClr val="980E1B"/>
              </a:gs>
              <a:gs pos="100000">
                <a:srgbClr val="FF0000"/>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4" name="矩形 63">
            <a:extLst>
              <a:ext uri="{FF2B5EF4-FFF2-40B4-BE49-F238E27FC236}">
                <a16:creationId xmlns:a16="http://schemas.microsoft.com/office/drawing/2014/main" id="{BB544A7E-25AE-406A-9FCF-FF5EC898020E}"/>
              </a:ext>
            </a:extLst>
          </p:cNvPr>
          <p:cNvSpPr/>
          <p:nvPr/>
        </p:nvSpPr>
        <p:spPr>
          <a:xfrm>
            <a:off x="8714561" y="5066401"/>
            <a:ext cx="420915" cy="928797"/>
          </a:xfrm>
          <a:prstGeom prst="rect">
            <a:avLst/>
          </a:prstGeom>
          <a:gradFill>
            <a:gsLst>
              <a:gs pos="0">
                <a:srgbClr val="980E1B"/>
              </a:gs>
              <a:gs pos="100000">
                <a:srgbClr val="FF0000"/>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5" name="文本框 64">
            <a:extLst>
              <a:ext uri="{FF2B5EF4-FFF2-40B4-BE49-F238E27FC236}">
                <a16:creationId xmlns:a16="http://schemas.microsoft.com/office/drawing/2014/main" id="{6011FB15-D73A-4B0E-88CD-2E2CBCC8F58D}"/>
              </a:ext>
            </a:extLst>
          </p:cNvPr>
          <p:cNvSpPr txBox="1"/>
          <p:nvPr/>
        </p:nvSpPr>
        <p:spPr>
          <a:xfrm>
            <a:off x="1201187" y="6121761"/>
            <a:ext cx="908686" cy="338554"/>
          </a:xfrm>
          <a:prstGeom prst="rect">
            <a:avLst/>
          </a:prstGeom>
          <a:noFill/>
        </p:spPr>
        <p:txBody>
          <a:bodyPr wrap="square" rtlCol="0">
            <a:spAutoFit/>
          </a:bodyPr>
          <a:lstStyle/>
          <a:p>
            <a:pPr algn="ctr"/>
            <a:r>
              <a:rPr lang="en-US" altLang="zh-CN" sz="1600" dirty="0">
                <a:latin typeface="新宋体" panose="02010609030101010101" pitchFamily="49" charset="-122"/>
                <a:ea typeface="新宋体" panose="02010609030101010101" pitchFamily="49" charset="-122"/>
              </a:rPr>
              <a:t>1</a:t>
            </a:r>
            <a:r>
              <a:rPr lang="zh-CN" altLang="en-US" sz="1600" dirty="0">
                <a:latin typeface="新宋体" panose="02010609030101010101" pitchFamily="49" charset="-122"/>
                <a:ea typeface="新宋体" panose="02010609030101010101" pitchFamily="49" charset="-122"/>
              </a:rPr>
              <a:t>月份</a:t>
            </a:r>
          </a:p>
        </p:txBody>
      </p:sp>
      <p:sp>
        <p:nvSpPr>
          <p:cNvPr id="66" name="文本框 65">
            <a:extLst>
              <a:ext uri="{FF2B5EF4-FFF2-40B4-BE49-F238E27FC236}">
                <a16:creationId xmlns:a16="http://schemas.microsoft.com/office/drawing/2014/main" id="{EDDF5B0A-A2AB-4170-A50B-166E9B36F023}"/>
              </a:ext>
            </a:extLst>
          </p:cNvPr>
          <p:cNvSpPr txBox="1"/>
          <p:nvPr/>
        </p:nvSpPr>
        <p:spPr>
          <a:xfrm>
            <a:off x="2118032" y="6121761"/>
            <a:ext cx="908686" cy="338554"/>
          </a:xfrm>
          <a:prstGeom prst="rect">
            <a:avLst/>
          </a:prstGeom>
          <a:noFill/>
        </p:spPr>
        <p:txBody>
          <a:bodyPr wrap="square" rtlCol="0">
            <a:spAutoFit/>
          </a:bodyPr>
          <a:lstStyle/>
          <a:p>
            <a:pPr algn="ctr"/>
            <a:r>
              <a:rPr lang="en-US" altLang="zh-CN" sz="1600" dirty="0">
                <a:latin typeface="新宋体" panose="02010609030101010101" pitchFamily="49" charset="-122"/>
                <a:ea typeface="新宋体" panose="02010609030101010101" pitchFamily="49" charset="-122"/>
              </a:rPr>
              <a:t>2</a:t>
            </a:r>
            <a:r>
              <a:rPr lang="zh-CN" altLang="en-US" sz="1600" dirty="0">
                <a:latin typeface="新宋体" panose="02010609030101010101" pitchFamily="49" charset="-122"/>
                <a:ea typeface="新宋体" panose="02010609030101010101" pitchFamily="49" charset="-122"/>
              </a:rPr>
              <a:t>月份</a:t>
            </a:r>
          </a:p>
        </p:txBody>
      </p:sp>
      <p:sp>
        <p:nvSpPr>
          <p:cNvPr id="67" name="文本框 66">
            <a:extLst>
              <a:ext uri="{FF2B5EF4-FFF2-40B4-BE49-F238E27FC236}">
                <a16:creationId xmlns:a16="http://schemas.microsoft.com/office/drawing/2014/main" id="{719BA53C-4AD7-49FB-A382-A3C724EBE972}"/>
              </a:ext>
            </a:extLst>
          </p:cNvPr>
          <p:cNvSpPr txBox="1"/>
          <p:nvPr/>
        </p:nvSpPr>
        <p:spPr>
          <a:xfrm>
            <a:off x="3018559" y="6121761"/>
            <a:ext cx="908686" cy="338554"/>
          </a:xfrm>
          <a:prstGeom prst="rect">
            <a:avLst/>
          </a:prstGeom>
          <a:noFill/>
        </p:spPr>
        <p:txBody>
          <a:bodyPr wrap="square" rtlCol="0">
            <a:spAutoFit/>
          </a:bodyPr>
          <a:lstStyle/>
          <a:p>
            <a:pPr algn="ctr"/>
            <a:r>
              <a:rPr lang="en-US" altLang="zh-CN" sz="1600" dirty="0">
                <a:latin typeface="新宋体" panose="02010609030101010101" pitchFamily="49" charset="-122"/>
                <a:ea typeface="新宋体" panose="02010609030101010101" pitchFamily="49" charset="-122"/>
              </a:rPr>
              <a:t>3</a:t>
            </a:r>
            <a:r>
              <a:rPr lang="zh-CN" altLang="en-US" sz="1600" dirty="0">
                <a:latin typeface="新宋体" panose="02010609030101010101" pitchFamily="49" charset="-122"/>
                <a:ea typeface="新宋体" panose="02010609030101010101" pitchFamily="49" charset="-122"/>
              </a:rPr>
              <a:t>月份</a:t>
            </a:r>
          </a:p>
        </p:txBody>
      </p:sp>
      <p:sp>
        <p:nvSpPr>
          <p:cNvPr id="68" name="文本框 67">
            <a:extLst>
              <a:ext uri="{FF2B5EF4-FFF2-40B4-BE49-F238E27FC236}">
                <a16:creationId xmlns:a16="http://schemas.microsoft.com/office/drawing/2014/main" id="{B896F7E8-2082-4642-B7CE-355532429F42}"/>
              </a:ext>
            </a:extLst>
          </p:cNvPr>
          <p:cNvSpPr txBox="1"/>
          <p:nvPr/>
        </p:nvSpPr>
        <p:spPr>
          <a:xfrm>
            <a:off x="3927245" y="6121761"/>
            <a:ext cx="908686" cy="338554"/>
          </a:xfrm>
          <a:prstGeom prst="rect">
            <a:avLst/>
          </a:prstGeom>
          <a:noFill/>
        </p:spPr>
        <p:txBody>
          <a:bodyPr wrap="square" rtlCol="0">
            <a:spAutoFit/>
          </a:bodyPr>
          <a:lstStyle/>
          <a:p>
            <a:pPr algn="ctr"/>
            <a:r>
              <a:rPr lang="en-US" altLang="zh-CN" sz="1600" dirty="0">
                <a:latin typeface="新宋体" panose="02010609030101010101" pitchFamily="49" charset="-122"/>
                <a:ea typeface="新宋体" panose="02010609030101010101" pitchFamily="49" charset="-122"/>
              </a:rPr>
              <a:t>4</a:t>
            </a:r>
            <a:r>
              <a:rPr lang="zh-CN" altLang="en-US" sz="1600" dirty="0">
                <a:latin typeface="新宋体" panose="02010609030101010101" pitchFamily="49" charset="-122"/>
                <a:ea typeface="新宋体" panose="02010609030101010101" pitchFamily="49" charset="-122"/>
              </a:rPr>
              <a:t>月份</a:t>
            </a:r>
          </a:p>
        </p:txBody>
      </p:sp>
      <p:sp>
        <p:nvSpPr>
          <p:cNvPr id="69" name="文本框 68">
            <a:extLst>
              <a:ext uri="{FF2B5EF4-FFF2-40B4-BE49-F238E27FC236}">
                <a16:creationId xmlns:a16="http://schemas.microsoft.com/office/drawing/2014/main" id="{0CECF7A8-0982-47A7-9364-B906EFD98764}"/>
              </a:ext>
            </a:extLst>
          </p:cNvPr>
          <p:cNvSpPr txBox="1"/>
          <p:nvPr/>
        </p:nvSpPr>
        <p:spPr>
          <a:xfrm>
            <a:off x="4827772" y="6121740"/>
            <a:ext cx="908686" cy="338554"/>
          </a:xfrm>
          <a:prstGeom prst="rect">
            <a:avLst/>
          </a:prstGeom>
          <a:noFill/>
        </p:spPr>
        <p:txBody>
          <a:bodyPr wrap="square" rtlCol="0">
            <a:spAutoFit/>
          </a:bodyPr>
          <a:lstStyle/>
          <a:p>
            <a:pPr algn="ctr"/>
            <a:r>
              <a:rPr lang="en-US" altLang="zh-CN" sz="1600" dirty="0">
                <a:latin typeface="新宋体" panose="02010609030101010101" pitchFamily="49" charset="-122"/>
                <a:ea typeface="新宋体" panose="02010609030101010101" pitchFamily="49" charset="-122"/>
              </a:rPr>
              <a:t>5</a:t>
            </a:r>
            <a:r>
              <a:rPr lang="zh-CN" altLang="en-US" sz="1600" dirty="0">
                <a:latin typeface="新宋体" panose="02010609030101010101" pitchFamily="49" charset="-122"/>
                <a:ea typeface="新宋体" panose="02010609030101010101" pitchFamily="49" charset="-122"/>
              </a:rPr>
              <a:t>月份</a:t>
            </a:r>
          </a:p>
        </p:txBody>
      </p:sp>
      <p:sp>
        <p:nvSpPr>
          <p:cNvPr id="70" name="文本框 69">
            <a:extLst>
              <a:ext uri="{FF2B5EF4-FFF2-40B4-BE49-F238E27FC236}">
                <a16:creationId xmlns:a16="http://schemas.microsoft.com/office/drawing/2014/main" id="{E3214421-8D66-406D-B21E-15AA50F7EEFE}"/>
              </a:ext>
            </a:extLst>
          </p:cNvPr>
          <p:cNvSpPr txBox="1"/>
          <p:nvPr/>
        </p:nvSpPr>
        <p:spPr>
          <a:xfrm>
            <a:off x="5744617" y="6121740"/>
            <a:ext cx="908686" cy="338554"/>
          </a:xfrm>
          <a:prstGeom prst="rect">
            <a:avLst/>
          </a:prstGeom>
          <a:noFill/>
        </p:spPr>
        <p:txBody>
          <a:bodyPr wrap="square" rtlCol="0">
            <a:spAutoFit/>
          </a:bodyPr>
          <a:lstStyle/>
          <a:p>
            <a:pPr algn="ctr"/>
            <a:r>
              <a:rPr lang="en-US" altLang="zh-CN" sz="1600" dirty="0">
                <a:latin typeface="新宋体" panose="02010609030101010101" pitchFamily="49" charset="-122"/>
                <a:ea typeface="新宋体" panose="02010609030101010101" pitchFamily="49" charset="-122"/>
              </a:rPr>
              <a:t>6</a:t>
            </a:r>
            <a:r>
              <a:rPr lang="zh-CN" altLang="en-US" sz="1600" dirty="0">
                <a:latin typeface="新宋体" panose="02010609030101010101" pitchFamily="49" charset="-122"/>
                <a:ea typeface="新宋体" panose="02010609030101010101" pitchFamily="49" charset="-122"/>
              </a:rPr>
              <a:t>月份</a:t>
            </a:r>
          </a:p>
        </p:txBody>
      </p:sp>
      <p:sp>
        <p:nvSpPr>
          <p:cNvPr id="71" name="文本框 70">
            <a:extLst>
              <a:ext uri="{FF2B5EF4-FFF2-40B4-BE49-F238E27FC236}">
                <a16:creationId xmlns:a16="http://schemas.microsoft.com/office/drawing/2014/main" id="{06A96FBA-3F40-4132-A10B-7D785441CECA}"/>
              </a:ext>
            </a:extLst>
          </p:cNvPr>
          <p:cNvSpPr txBox="1"/>
          <p:nvPr/>
        </p:nvSpPr>
        <p:spPr>
          <a:xfrm>
            <a:off x="6661462" y="6121740"/>
            <a:ext cx="908686" cy="338554"/>
          </a:xfrm>
          <a:prstGeom prst="rect">
            <a:avLst/>
          </a:prstGeom>
          <a:noFill/>
        </p:spPr>
        <p:txBody>
          <a:bodyPr wrap="square" rtlCol="0">
            <a:spAutoFit/>
          </a:bodyPr>
          <a:lstStyle/>
          <a:p>
            <a:pPr algn="ctr"/>
            <a:r>
              <a:rPr lang="en-US" altLang="zh-CN" sz="1600" dirty="0">
                <a:latin typeface="新宋体" panose="02010609030101010101" pitchFamily="49" charset="-122"/>
                <a:ea typeface="新宋体" panose="02010609030101010101" pitchFamily="49" charset="-122"/>
              </a:rPr>
              <a:t>7</a:t>
            </a:r>
            <a:r>
              <a:rPr lang="zh-CN" altLang="en-US" sz="1600" dirty="0">
                <a:latin typeface="新宋体" panose="02010609030101010101" pitchFamily="49" charset="-122"/>
                <a:ea typeface="新宋体" panose="02010609030101010101" pitchFamily="49" charset="-122"/>
              </a:rPr>
              <a:t>月份</a:t>
            </a:r>
          </a:p>
        </p:txBody>
      </p:sp>
      <p:sp>
        <p:nvSpPr>
          <p:cNvPr id="72" name="文本框 71">
            <a:extLst>
              <a:ext uri="{FF2B5EF4-FFF2-40B4-BE49-F238E27FC236}">
                <a16:creationId xmlns:a16="http://schemas.microsoft.com/office/drawing/2014/main" id="{01A89B00-BC53-45A7-A916-BAA47469D314}"/>
              </a:ext>
            </a:extLst>
          </p:cNvPr>
          <p:cNvSpPr txBox="1"/>
          <p:nvPr/>
        </p:nvSpPr>
        <p:spPr>
          <a:xfrm>
            <a:off x="7585580" y="6121740"/>
            <a:ext cx="908686" cy="338554"/>
          </a:xfrm>
          <a:prstGeom prst="rect">
            <a:avLst/>
          </a:prstGeom>
          <a:noFill/>
        </p:spPr>
        <p:txBody>
          <a:bodyPr wrap="square" rtlCol="0">
            <a:spAutoFit/>
          </a:bodyPr>
          <a:lstStyle/>
          <a:p>
            <a:pPr algn="ctr"/>
            <a:r>
              <a:rPr lang="en-US" altLang="zh-CN" sz="1600" dirty="0">
                <a:latin typeface="新宋体" panose="02010609030101010101" pitchFamily="49" charset="-122"/>
                <a:ea typeface="新宋体" panose="02010609030101010101" pitchFamily="49" charset="-122"/>
              </a:rPr>
              <a:t>8</a:t>
            </a:r>
            <a:r>
              <a:rPr lang="zh-CN" altLang="en-US" sz="1600" dirty="0">
                <a:latin typeface="新宋体" panose="02010609030101010101" pitchFamily="49" charset="-122"/>
                <a:ea typeface="新宋体" panose="02010609030101010101" pitchFamily="49" charset="-122"/>
              </a:rPr>
              <a:t>月份</a:t>
            </a:r>
          </a:p>
        </p:txBody>
      </p:sp>
      <p:sp>
        <p:nvSpPr>
          <p:cNvPr id="73" name="文本框 72">
            <a:extLst>
              <a:ext uri="{FF2B5EF4-FFF2-40B4-BE49-F238E27FC236}">
                <a16:creationId xmlns:a16="http://schemas.microsoft.com/office/drawing/2014/main" id="{29A04C30-F52F-4CF0-BBB8-7C2DCA46EF14}"/>
              </a:ext>
            </a:extLst>
          </p:cNvPr>
          <p:cNvSpPr txBox="1"/>
          <p:nvPr/>
        </p:nvSpPr>
        <p:spPr>
          <a:xfrm>
            <a:off x="8494266" y="6121740"/>
            <a:ext cx="908686" cy="338554"/>
          </a:xfrm>
          <a:prstGeom prst="rect">
            <a:avLst/>
          </a:prstGeom>
          <a:noFill/>
        </p:spPr>
        <p:txBody>
          <a:bodyPr wrap="square" rtlCol="0">
            <a:spAutoFit/>
          </a:bodyPr>
          <a:lstStyle/>
          <a:p>
            <a:pPr algn="ctr"/>
            <a:r>
              <a:rPr lang="en-US" altLang="zh-CN" sz="1600" dirty="0">
                <a:latin typeface="新宋体" panose="02010609030101010101" pitchFamily="49" charset="-122"/>
                <a:ea typeface="新宋体" panose="02010609030101010101" pitchFamily="49" charset="-122"/>
              </a:rPr>
              <a:t>9</a:t>
            </a:r>
            <a:r>
              <a:rPr lang="zh-CN" altLang="en-US" sz="1600" dirty="0">
                <a:latin typeface="新宋体" panose="02010609030101010101" pitchFamily="49" charset="-122"/>
                <a:ea typeface="新宋体" panose="02010609030101010101" pitchFamily="49" charset="-122"/>
              </a:rPr>
              <a:t>月份</a:t>
            </a:r>
          </a:p>
        </p:txBody>
      </p:sp>
      <p:sp>
        <p:nvSpPr>
          <p:cNvPr id="74" name="文本框 73">
            <a:extLst>
              <a:ext uri="{FF2B5EF4-FFF2-40B4-BE49-F238E27FC236}">
                <a16:creationId xmlns:a16="http://schemas.microsoft.com/office/drawing/2014/main" id="{B23F9755-98BA-46E5-835F-3B707C0E39E1}"/>
              </a:ext>
            </a:extLst>
          </p:cNvPr>
          <p:cNvSpPr txBox="1"/>
          <p:nvPr/>
        </p:nvSpPr>
        <p:spPr>
          <a:xfrm>
            <a:off x="9374336" y="6121740"/>
            <a:ext cx="908686" cy="338554"/>
          </a:xfrm>
          <a:prstGeom prst="rect">
            <a:avLst/>
          </a:prstGeom>
          <a:noFill/>
        </p:spPr>
        <p:txBody>
          <a:bodyPr wrap="square" rtlCol="0">
            <a:spAutoFit/>
          </a:bodyPr>
          <a:lstStyle/>
          <a:p>
            <a:pPr algn="ctr"/>
            <a:r>
              <a:rPr lang="en-US" altLang="zh-CN" sz="1600" dirty="0">
                <a:latin typeface="新宋体" panose="02010609030101010101" pitchFamily="49" charset="-122"/>
                <a:ea typeface="新宋体" panose="02010609030101010101" pitchFamily="49" charset="-122"/>
              </a:rPr>
              <a:t>10</a:t>
            </a:r>
            <a:r>
              <a:rPr lang="zh-CN" altLang="en-US" sz="1600" dirty="0">
                <a:latin typeface="新宋体" panose="02010609030101010101" pitchFamily="49" charset="-122"/>
                <a:ea typeface="新宋体" panose="02010609030101010101" pitchFamily="49" charset="-122"/>
              </a:rPr>
              <a:t>月份</a:t>
            </a:r>
          </a:p>
        </p:txBody>
      </p:sp>
      <p:sp>
        <p:nvSpPr>
          <p:cNvPr id="75" name="文本框 74">
            <a:extLst>
              <a:ext uri="{FF2B5EF4-FFF2-40B4-BE49-F238E27FC236}">
                <a16:creationId xmlns:a16="http://schemas.microsoft.com/office/drawing/2014/main" id="{15CCD4B2-A83B-42DB-9184-1925CC937AB2}"/>
              </a:ext>
            </a:extLst>
          </p:cNvPr>
          <p:cNvSpPr txBox="1"/>
          <p:nvPr/>
        </p:nvSpPr>
        <p:spPr>
          <a:xfrm>
            <a:off x="10354400" y="6121740"/>
            <a:ext cx="908686" cy="338554"/>
          </a:xfrm>
          <a:prstGeom prst="rect">
            <a:avLst/>
          </a:prstGeom>
          <a:noFill/>
        </p:spPr>
        <p:txBody>
          <a:bodyPr wrap="square" rtlCol="0">
            <a:spAutoFit/>
          </a:bodyPr>
          <a:lstStyle/>
          <a:p>
            <a:pPr algn="ctr"/>
            <a:r>
              <a:rPr lang="en-US" altLang="zh-CN" sz="1600" dirty="0">
                <a:latin typeface="新宋体" panose="02010609030101010101" pitchFamily="49" charset="-122"/>
                <a:ea typeface="新宋体" panose="02010609030101010101" pitchFamily="49" charset="-122"/>
              </a:rPr>
              <a:t>11</a:t>
            </a:r>
            <a:r>
              <a:rPr lang="zh-CN" altLang="en-US" sz="1600" dirty="0">
                <a:latin typeface="新宋体" panose="02010609030101010101" pitchFamily="49" charset="-122"/>
                <a:ea typeface="新宋体" panose="02010609030101010101" pitchFamily="49" charset="-122"/>
              </a:rPr>
              <a:t>月份</a:t>
            </a:r>
          </a:p>
        </p:txBody>
      </p:sp>
    </p:spTree>
    <p:extLst>
      <p:ext uri="{BB962C8B-B14F-4D97-AF65-F5344CB8AC3E}">
        <p14:creationId xmlns:p14="http://schemas.microsoft.com/office/powerpoint/2010/main" val="47187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045EB06-4B3A-4664-A4A1-70E542B43A29}"/>
              </a:ext>
            </a:extLst>
          </p:cNvPr>
          <p:cNvSpPr/>
          <p:nvPr/>
        </p:nvSpPr>
        <p:spPr>
          <a:xfrm>
            <a:off x="1312994" y="614750"/>
            <a:ext cx="1620957" cy="523220"/>
          </a:xfrm>
          <a:prstGeom prst="rect">
            <a:avLst/>
          </a:prstGeom>
        </p:spPr>
        <p:txBody>
          <a:bodyPr wrap="none">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安全培训</a:t>
            </a:r>
          </a:p>
        </p:txBody>
      </p:sp>
      <p:sp>
        <p:nvSpPr>
          <p:cNvPr id="37" name="矩形 36">
            <a:extLst>
              <a:ext uri="{FF2B5EF4-FFF2-40B4-BE49-F238E27FC236}">
                <a16:creationId xmlns:a16="http://schemas.microsoft.com/office/drawing/2014/main" id="{8C22FCFF-D406-45EE-B959-0B5CB248ACFE}"/>
              </a:ext>
            </a:extLst>
          </p:cNvPr>
          <p:cNvSpPr/>
          <p:nvPr/>
        </p:nvSpPr>
        <p:spPr>
          <a:xfrm>
            <a:off x="362857" y="1449132"/>
            <a:ext cx="11364686" cy="961289"/>
          </a:xfrm>
          <a:prstGeom prst="rect">
            <a:avLst/>
          </a:prstGeom>
        </p:spPr>
        <p:txBody>
          <a:bodyPr wrap="square">
            <a:spAutoFit/>
          </a:bodyPr>
          <a:lstStyle/>
          <a:p>
            <a:pPr algn="just">
              <a:lnSpc>
                <a:spcPct val="150000"/>
              </a:lnSpc>
            </a:pPr>
            <a:r>
              <a:rPr lang="zh-CN" altLang="en-US" sz="2000" dirty="0">
                <a:latin typeface="微软雅黑" panose="020B0503020204020204" pitchFamily="34" charset="-122"/>
                <a:ea typeface="微软雅黑" panose="020B0503020204020204" pitchFamily="34" charset="-122"/>
              </a:rPr>
              <a:t>工厂安全教育培训以车间级、班组级教育培训为主，另外还包括访客培训、专题等。截止</a:t>
            </a:r>
            <a:r>
              <a:rPr lang="en-US" altLang="zh-CN" sz="2000" dirty="0">
                <a:latin typeface="微软雅黑" panose="020B0503020204020204" pitchFamily="34" charset="-122"/>
                <a:ea typeface="微软雅黑" panose="020B0503020204020204" pitchFamily="34" charset="-122"/>
              </a:rPr>
              <a:t>11</a:t>
            </a:r>
            <a:r>
              <a:rPr lang="zh-CN" altLang="en-US" sz="2000" dirty="0">
                <a:latin typeface="微软雅黑" panose="020B0503020204020204" pitchFamily="34" charset="-122"/>
                <a:ea typeface="微软雅黑" panose="020B0503020204020204" pitchFamily="34" charset="-122"/>
              </a:rPr>
              <a:t>月，工厂总共开展安全教育</a:t>
            </a:r>
            <a:r>
              <a:rPr lang="en-US" altLang="zh-CN" sz="2000" dirty="0">
                <a:latin typeface="微软雅黑" panose="020B0503020204020204" pitchFamily="34" charset="-122"/>
                <a:ea typeface="微软雅黑" panose="020B0503020204020204" pitchFamily="34" charset="-122"/>
              </a:rPr>
              <a:t>XXX</a:t>
            </a:r>
            <a:r>
              <a:rPr lang="zh-CN" altLang="en-US" sz="2000" dirty="0">
                <a:latin typeface="微软雅黑" panose="020B0503020204020204" pitchFamily="34" charset="-122"/>
                <a:ea typeface="微软雅黑" panose="020B0503020204020204" pitchFamily="34" charset="-122"/>
              </a:rPr>
              <a:t>批次，培训总人数</a:t>
            </a:r>
            <a:r>
              <a:rPr lang="en-US" altLang="zh-CN" sz="2000" dirty="0">
                <a:latin typeface="微软雅黑" panose="020B0503020204020204" pitchFamily="34" charset="-122"/>
                <a:ea typeface="微软雅黑" panose="020B0503020204020204" pitchFamily="34" charset="-122"/>
              </a:rPr>
              <a:t>XXXX</a:t>
            </a:r>
            <a:r>
              <a:rPr lang="zh-CN" altLang="en-US" sz="2000" dirty="0">
                <a:latin typeface="微软雅黑" panose="020B0503020204020204" pitchFamily="34" charset="-122"/>
                <a:ea typeface="微软雅黑" panose="020B0503020204020204" pitchFamily="34" charset="-122"/>
              </a:rPr>
              <a:t>人次。</a:t>
            </a:r>
          </a:p>
        </p:txBody>
      </p:sp>
      <p:graphicFrame>
        <p:nvGraphicFramePr>
          <p:cNvPr id="38" name="表格 7">
            <a:extLst>
              <a:ext uri="{FF2B5EF4-FFF2-40B4-BE49-F238E27FC236}">
                <a16:creationId xmlns:a16="http://schemas.microsoft.com/office/drawing/2014/main" id="{D00E8C19-0C17-47F2-B844-969E05AAC7DF}"/>
              </a:ext>
            </a:extLst>
          </p:cNvPr>
          <p:cNvGraphicFramePr>
            <a:graphicFrameLocks noGrp="1"/>
          </p:cNvGraphicFramePr>
          <p:nvPr>
            <p:extLst>
              <p:ext uri="{D42A27DB-BD31-4B8C-83A1-F6EECF244321}">
                <p14:modId xmlns:p14="http://schemas.microsoft.com/office/powerpoint/2010/main" val="257126909"/>
              </p:ext>
            </p:extLst>
          </p:nvPr>
        </p:nvGraphicFramePr>
        <p:xfrm>
          <a:off x="677638" y="2800015"/>
          <a:ext cx="10900224" cy="3535472"/>
        </p:xfrm>
        <a:graphic>
          <a:graphicData uri="http://schemas.openxmlformats.org/drawingml/2006/table">
            <a:tbl>
              <a:tblPr firstRow="1" bandRow="1">
                <a:effectLst>
                  <a:outerShdw blurRad="50800" dist="38100" dir="2700000" algn="tl" rotWithShape="0">
                    <a:prstClr val="black">
                      <a:alpha val="40000"/>
                    </a:prstClr>
                  </a:outerShdw>
                </a:effectLst>
                <a:tableStyleId>{21E4AEA4-8DFA-4A89-87EB-49C32662AFE0}</a:tableStyleId>
              </a:tblPr>
              <a:tblGrid>
                <a:gridCol w="1816704">
                  <a:extLst>
                    <a:ext uri="{9D8B030D-6E8A-4147-A177-3AD203B41FA5}">
                      <a16:colId xmlns:a16="http://schemas.microsoft.com/office/drawing/2014/main" val="4122513275"/>
                    </a:ext>
                  </a:extLst>
                </a:gridCol>
                <a:gridCol w="1816704">
                  <a:extLst>
                    <a:ext uri="{9D8B030D-6E8A-4147-A177-3AD203B41FA5}">
                      <a16:colId xmlns:a16="http://schemas.microsoft.com/office/drawing/2014/main" val="3290536456"/>
                    </a:ext>
                  </a:extLst>
                </a:gridCol>
                <a:gridCol w="1816704">
                  <a:extLst>
                    <a:ext uri="{9D8B030D-6E8A-4147-A177-3AD203B41FA5}">
                      <a16:colId xmlns:a16="http://schemas.microsoft.com/office/drawing/2014/main" val="2988909267"/>
                    </a:ext>
                  </a:extLst>
                </a:gridCol>
                <a:gridCol w="1816704">
                  <a:extLst>
                    <a:ext uri="{9D8B030D-6E8A-4147-A177-3AD203B41FA5}">
                      <a16:colId xmlns:a16="http://schemas.microsoft.com/office/drawing/2014/main" val="1997642455"/>
                    </a:ext>
                  </a:extLst>
                </a:gridCol>
                <a:gridCol w="1816704">
                  <a:extLst>
                    <a:ext uri="{9D8B030D-6E8A-4147-A177-3AD203B41FA5}">
                      <a16:colId xmlns:a16="http://schemas.microsoft.com/office/drawing/2014/main" val="3862291746"/>
                    </a:ext>
                  </a:extLst>
                </a:gridCol>
                <a:gridCol w="1816704">
                  <a:extLst>
                    <a:ext uri="{9D8B030D-6E8A-4147-A177-3AD203B41FA5}">
                      <a16:colId xmlns:a16="http://schemas.microsoft.com/office/drawing/2014/main" val="1332700336"/>
                    </a:ext>
                  </a:extLst>
                </a:gridCol>
              </a:tblGrid>
              <a:tr h="883868">
                <a:tc>
                  <a:txBody>
                    <a:bodyPr/>
                    <a:lstStyle/>
                    <a:p>
                      <a:pPr marL="0" algn="ctr" defTabSz="914400" rtl="0" eaLnBrk="1" latinLnBrk="0" hangingPunct="1"/>
                      <a:r>
                        <a:rPr lang="zh-CN" altLang="en-US" sz="1800" b="0" kern="1200" dirty="0">
                          <a:solidFill>
                            <a:schemeClr val="lt1"/>
                          </a:solidFill>
                        </a:rPr>
                        <a:t>培训类别</a:t>
                      </a:r>
                      <a:endParaRPr lang="zh-CN" altLang="en-US" sz="1800" b="0" kern="1200" dirty="0">
                        <a:solidFill>
                          <a:schemeClr val="lt1"/>
                        </a:solidFill>
                        <a:latin typeface="微软雅黑" panose="020B0503020204020204" pitchFamily="34" charset="-122"/>
                        <a:ea typeface="微软雅黑" panose="020B0503020204020204" pitchFamily="34" charset="-122"/>
                        <a:cs typeface="+mn-cs"/>
                      </a:endParaRPr>
                    </a:p>
                  </a:txBody>
                  <a:tcPr anchor="ctr">
                    <a:gradFill>
                      <a:gsLst>
                        <a:gs pos="100000">
                          <a:srgbClr val="FF0000"/>
                        </a:gs>
                        <a:gs pos="0">
                          <a:srgbClr val="980E1B"/>
                        </a:gs>
                      </a:gsLst>
                      <a:lin ang="5400000" scaled="1"/>
                    </a:gradFill>
                  </a:tcPr>
                </a:tc>
                <a:tc>
                  <a:txBody>
                    <a:bodyPr/>
                    <a:lstStyle/>
                    <a:p>
                      <a:pPr marL="0" algn="ctr" defTabSz="914400" rtl="0" eaLnBrk="1" latinLnBrk="0" hangingPunct="1"/>
                      <a:r>
                        <a:rPr lang="zh-CN" altLang="en-US" sz="1800" b="0" kern="1200" dirty="0">
                          <a:solidFill>
                            <a:schemeClr val="lt1"/>
                          </a:solidFill>
                        </a:rPr>
                        <a:t>车间级培训</a:t>
                      </a:r>
                      <a:endParaRPr lang="zh-CN" altLang="en-US" sz="1800" b="0" kern="1200" dirty="0">
                        <a:solidFill>
                          <a:schemeClr val="lt1"/>
                        </a:solidFill>
                        <a:latin typeface="微软雅黑" panose="020B0503020204020204" pitchFamily="34" charset="-122"/>
                        <a:ea typeface="微软雅黑" panose="020B0503020204020204" pitchFamily="34" charset="-122"/>
                        <a:cs typeface="+mn-cs"/>
                      </a:endParaRPr>
                    </a:p>
                  </a:txBody>
                  <a:tcPr anchor="ctr">
                    <a:gradFill>
                      <a:gsLst>
                        <a:gs pos="100000">
                          <a:srgbClr val="FF0000"/>
                        </a:gs>
                        <a:gs pos="0">
                          <a:srgbClr val="980E1B"/>
                        </a:gs>
                      </a:gsLst>
                      <a:lin ang="5400000" scaled="1"/>
                    </a:gradFill>
                  </a:tcPr>
                </a:tc>
                <a:tc>
                  <a:txBody>
                    <a:bodyPr/>
                    <a:lstStyle/>
                    <a:p>
                      <a:pPr marL="0" algn="ctr" defTabSz="914400" rtl="0" eaLnBrk="1" latinLnBrk="0" hangingPunct="1"/>
                      <a:r>
                        <a:rPr lang="zh-CN" altLang="en-US" sz="1800" b="0" kern="1200" dirty="0">
                          <a:solidFill>
                            <a:schemeClr val="lt1"/>
                          </a:solidFill>
                        </a:rPr>
                        <a:t>班组级培训</a:t>
                      </a:r>
                      <a:endParaRPr lang="zh-CN" altLang="en-US" sz="1800" b="0" kern="1200" dirty="0">
                        <a:solidFill>
                          <a:schemeClr val="lt1"/>
                        </a:solidFill>
                        <a:latin typeface="微软雅黑" panose="020B0503020204020204" pitchFamily="34" charset="-122"/>
                        <a:ea typeface="微软雅黑" panose="020B0503020204020204" pitchFamily="34" charset="-122"/>
                        <a:cs typeface="+mn-cs"/>
                      </a:endParaRPr>
                    </a:p>
                  </a:txBody>
                  <a:tcPr anchor="ctr">
                    <a:gradFill>
                      <a:gsLst>
                        <a:gs pos="100000">
                          <a:srgbClr val="FF0000"/>
                        </a:gs>
                        <a:gs pos="0">
                          <a:srgbClr val="980E1B"/>
                        </a:gs>
                      </a:gsLst>
                      <a:lin ang="5400000" scaled="1"/>
                    </a:gradFill>
                  </a:tcPr>
                </a:tc>
                <a:tc>
                  <a:txBody>
                    <a:bodyPr/>
                    <a:lstStyle/>
                    <a:p>
                      <a:pPr marL="0" algn="ctr" defTabSz="914400" rtl="0" eaLnBrk="1" latinLnBrk="0" hangingPunct="1"/>
                      <a:r>
                        <a:rPr lang="zh-CN" altLang="en-US" sz="1800" b="0" kern="1200" dirty="0">
                          <a:solidFill>
                            <a:schemeClr val="lt1"/>
                          </a:solidFill>
                        </a:rPr>
                        <a:t>访客培训</a:t>
                      </a:r>
                      <a:endParaRPr lang="zh-CN" altLang="en-US" sz="1800" b="0" kern="1200" dirty="0">
                        <a:solidFill>
                          <a:schemeClr val="lt1"/>
                        </a:solidFill>
                        <a:latin typeface="微软雅黑" panose="020B0503020204020204" pitchFamily="34" charset="-122"/>
                        <a:ea typeface="微软雅黑" panose="020B0503020204020204" pitchFamily="34" charset="-122"/>
                        <a:cs typeface="+mn-cs"/>
                      </a:endParaRPr>
                    </a:p>
                  </a:txBody>
                  <a:tcPr anchor="ctr">
                    <a:gradFill>
                      <a:gsLst>
                        <a:gs pos="100000">
                          <a:srgbClr val="FF0000"/>
                        </a:gs>
                        <a:gs pos="0">
                          <a:srgbClr val="980E1B"/>
                        </a:gs>
                      </a:gsLst>
                      <a:lin ang="5400000" scaled="1"/>
                    </a:gradFill>
                  </a:tcPr>
                </a:tc>
                <a:tc>
                  <a:txBody>
                    <a:bodyPr/>
                    <a:lstStyle/>
                    <a:p>
                      <a:pPr marL="0" algn="ctr" defTabSz="914400" rtl="0" eaLnBrk="1" latinLnBrk="0" hangingPunct="1"/>
                      <a:r>
                        <a:rPr lang="zh-CN" altLang="en-US" sz="1800" b="0" kern="1200" dirty="0">
                          <a:solidFill>
                            <a:schemeClr val="lt1"/>
                          </a:solidFill>
                        </a:rPr>
                        <a:t>专题</a:t>
                      </a:r>
                      <a:r>
                        <a:rPr lang="en-US" altLang="zh-CN" sz="1800" b="0" kern="1200" dirty="0">
                          <a:solidFill>
                            <a:schemeClr val="lt1"/>
                          </a:solidFill>
                        </a:rPr>
                        <a:t>/</a:t>
                      </a:r>
                      <a:r>
                        <a:rPr lang="zh-CN" altLang="en-US" sz="1800" b="0" kern="1200" dirty="0">
                          <a:solidFill>
                            <a:schemeClr val="lt1"/>
                          </a:solidFill>
                        </a:rPr>
                        <a:t>专项培训</a:t>
                      </a:r>
                      <a:endParaRPr lang="zh-CN" altLang="en-US" sz="1800" b="0" kern="1200" dirty="0">
                        <a:solidFill>
                          <a:schemeClr val="lt1"/>
                        </a:solidFill>
                        <a:latin typeface="微软雅黑" panose="020B0503020204020204" pitchFamily="34" charset="-122"/>
                        <a:ea typeface="微软雅黑" panose="020B0503020204020204" pitchFamily="34" charset="-122"/>
                        <a:cs typeface="+mn-cs"/>
                      </a:endParaRPr>
                    </a:p>
                  </a:txBody>
                  <a:tcPr anchor="ctr">
                    <a:gradFill>
                      <a:gsLst>
                        <a:gs pos="100000">
                          <a:srgbClr val="FF0000"/>
                        </a:gs>
                        <a:gs pos="0">
                          <a:srgbClr val="980E1B"/>
                        </a:gs>
                      </a:gsLst>
                      <a:lin ang="5400000" scaled="1"/>
                    </a:gradFill>
                  </a:tcPr>
                </a:tc>
                <a:tc>
                  <a:txBody>
                    <a:bodyPr/>
                    <a:lstStyle/>
                    <a:p>
                      <a:pPr marL="0" algn="ctr" defTabSz="914400" rtl="0" eaLnBrk="1" latinLnBrk="0" hangingPunct="1"/>
                      <a:r>
                        <a:rPr lang="zh-CN" altLang="en-US" sz="1800" b="0" kern="1200" dirty="0">
                          <a:solidFill>
                            <a:schemeClr val="lt1"/>
                          </a:solidFill>
                        </a:rPr>
                        <a:t>合计</a:t>
                      </a:r>
                      <a:endParaRPr lang="zh-CN" altLang="en-US" sz="1800" b="0" kern="1200" dirty="0">
                        <a:solidFill>
                          <a:schemeClr val="lt1"/>
                        </a:solidFill>
                        <a:latin typeface="微软雅黑" panose="020B0503020204020204" pitchFamily="34" charset="-122"/>
                        <a:ea typeface="微软雅黑" panose="020B0503020204020204" pitchFamily="34" charset="-122"/>
                        <a:cs typeface="+mn-cs"/>
                      </a:endParaRPr>
                    </a:p>
                  </a:txBody>
                  <a:tcPr anchor="ctr">
                    <a:gradFill>
                      <a:gsLst>
                        <a:gs pos="100000">
                          <a:srgbClr val="FF0000"/>
                        </a:gs>
                        <a:gs pos="0">
                          <a:srgbClr val="980E1B"/>
                        </a:gs>
                      </a:gsLst>
                      <a:lin ang="5400000" scaled="1"/>
                    </a:gradFill>
                  </a:tcPr>
                </a:tc>
                <a:extLst>
                  <a:ext uri="{0D108BD9-81ED-4DB2-BD59-A6C34878D82A}">
                    <a16:rowId xmlns:a16="http://schemas.microsoft.com/office/drawing/2014/main" val="4107761956"/>
                  </a:ext>
                </a:extLst>
              </a:tr>
              <a:tr h="883868">
                <a:tc>
                  <a:txBody>
                    <a:bodyPr/>
                    <a:lstStyle/>
                    <a:p>
                      <a:pPr algn="ctr"/>
                      <a:r>
                        <a:rPr lang="zh-CN" altLang="en-US" dirty="0"/>
                        <a:t>场次</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dirty="0"/>
                        <a:t>10</a:t>
                      </a:r>
                      <a:endParaRPr lang="zh-CN" altLang="en-US" dirty="0"/>
                    </a:p>
                  </a:txBody>
                  <a:tcPr anchor="ctr"/>
                </a:tc>
                <a:tc>
                  <a:txBody>
                    <a:bodyPr/>
                    <a:lstStyle/>
                    <a:p>
                      <a:pPr algn="ctr"/>
                      <a:r>
                        <a:rPr lang="en-US" altLang="zh-CN" dirty="0"/>
                        <a:t>12</a:t>
                      </a:r>
                      <a:endParaRPr lang="zh-CN" altLang="en-US" dirty="0"/>
                    </a:p>
                  </a:txBody>
                  <a:tcPr anchor="ctr"/>
                </a:tc>
                <a:tc>
                  <a:txBody>
                    <a:bodyPr/>
                    <a:lstStyle/>
                    <a:p>
                      <a:pPr algn="ctr"/>
                      <a:r>
                        <a:rPr lang="en-US" altLang="zh-CN" dirty="0"/>
                        <a:t>15</a:t>
                      </a:r>
                      <a:endParaRPr lang="zh-CN" altLang="en-US" dirty="0"/>
                    </a:p>
                  </a:txBody>
                  <a:tcPr anchor="ctr"/>
                </a:tc>
                <a:tc>
                  <a:txBody>
                    <a:bodyPr/>
                    <a:lstStyle/>
                    <a:p>
                      <a:pPr algn="ctr"/>
                      <a:r>
                        <a:rPr lang="en-US" altLang="zh-CN" dirty="0"/>
                        <a:t>30</a:t>
                      </a:r>
                      <a:endParaRPr lang="zh-CN" altLang="en-US" dirty="0"/>
                    </a:p>
                  </a:txBody>
                  <a:tcPr anchor="ctr"/>
                </a:tc>
                <a:tc>
                  <a:txBody>
                    <a:bodyPr/>
                    <a:lstStyle/>
                    <a:p>
                      <a:pPr algn="ctr"/>
                      <a:r>
                        <a:rPr lang="en-US" altLang="zh-CN" dirty="0"/>
                        <a:t>67</a:t>
                      </a:r>
                      <a:endParaRPr lang="zh-CN" altLang="en-US" dirty="0"/>
                    </a:p>
                  </a:txBody>
                  <a:tcPr anchor="ctr"/>
                </a:tc>
                <a:extLst>
                  <a:ext uri="{0D108BD9-81ED-4DB2-BD59-A6C34878D82A}">
                    <a16:rowId xmlns:a16="http://schemas.microsoft.com/office/drawing/2014/main" val="1747617105"/>
                  </a:ext>
                </a:extLst>
              </a:tr>
              <a:tr h="883868">
                <a:tc>
                  <a:txBody>
                    <a:bodyPr/>
                    <a:lstStyle/>
                    <a:p>
                      <a:pPr algn="ctr"/>
                      <a:r>
                        <a:rPr lang="zh-CN" altLang="en-US" dirty="0"/>
                        <a:t>人次</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dirty="0"/>
                        <a:t>88</a:t>
                      </a:r>
                      <a:endParaRPr lang="zh-CN" altLang="en-US" dirty="0"/>
                    </a:p>
                  </a:txBody>
                  <a:tcPr anchor="ctr"/>
                </a:tc>
                <a:tc>
                  <a:txBody>
                    <a:bodyPr/>
                    <a:lstStyle/>
                    <a:p>
                      <a:pPr algn="ctr"/>
                      <a:r>
                        <a:rPr lang="en-US" altLang="zh-CN" dirty="0"/>
                        <a:t>96</a:t>
                      </a:r>
                      <a:endParaRPr lang="zh-CN" altLang="en-US" dirty="0"/>
                    </a:p>
                  </a:txBody>
                  <a:tcPr anchor="ctr"/>
                </a:tc>
                <a:tc>
                  <a:txBody>
                    <a:bodyPr/>
                    <a:lstStyle/>
                    <a:p>
                      <a:pPr algn="ctr"/>
                      <a:r>
                        <a:rPr lang="en-US" altLang="zh-CN" dirty="0"/>
                        <a:t>361</a:t>
                      </a:r>
                      <a:endParaRPr lang="zh-CN" altLang="en-US" dirty="0"/>
                    </a:p>
                  </a:txBody>
                  <a:tcPr anchor="ctr"/>
                </a:tc>
                <a:tc>
                  <a:txBody>
                    <a:bodyPr/>
                    <a:lstStyle/>
                    <a:p>
                      <a:pPr algn="ctr"/>
                      <a:r>
                        <a:rPr lang="en-US" altLang="zh-CN" dirty="0"/>
                        <a:t>456</a:t>
                      </a:r>
                      <a:endParaRPr lang="zh-CN" altLang="en-US" dirty="0"/>
                    </a:p>
                  </a:txBody>
                  <a:tcPr anchor="ctr"/>
                </a:tc>
                <a:tc>
                  <a:txBody>
                    <a:bodyPr/>
                    <a:lstStyle/>
                    <a:p>
                      <a:pPr algn="ctr"/>
                      <a:r>
                        <a:rPr lang="en-US" altLang="zh-CN" dirty="0"/>
                        <a:t>998</a:t>
                      </a:r>
                      <a:endParaRPr lang="zh-CN" altLang="en-US" dirty="0"/>
                    </a:p>
                  </a:txBody>
                  <a:tcPr anchor="ctr"/>
                </a:tc>
                <a:extLst>
                  <a:ext uri="{0D108BD9-81ED-4DB2-BD59-A6C34878D82A}">
                    <a16:rowId xmlns:a16="http://schemas.microsoft.com/office/drawing/2014/main" val="3263677470"/>
                  </a:ext>
                </a:extLst>
              </a:tr>
              <a:tr h="883868">
                <a:tc>
                  <a:txBody>
                    <a:bodyPr/>
                    <a:lstStyle/>
                    <a:p>
                      <a:pPr algn="ctr"/>
                      <a:r>
                        <a:rPr lang="zh-CN" altLang="en-US" dirty="0"/>
                        <a:t>人工时</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dirty="0"/>
                        <a:t>250</a:t>
                      </a:r>
                      <a:endParaRPr lang="zh-CN" altLang="en-US" dirty="0"/>
                    </a:p>
                  </a:txBody>
                  <a:tcPr anchor="ctr"/>
                </a:tc>
                <a:tc>
                  <a:txBody>
                    <a:bodyPr/>
                    <a:lstStyle/>
                    <a:p>
                      <a:pPr algn="ctr"/>
                      <a:r>
                        <a:rPr lang="en-US" altLang="zh-CN" dirty="0"/>
                        <a:t>185</a:t>
                      </a:r>
                      <a:endParaRPr lang="zh-CN" altLang="en-US" dirty="0"/>
                    </a:p>
                  </a:txBody>
                  <a:tcPr anchor="ctr"/>
                </a:tc>
                <a:tc>
                  <a:txBody>
                    <a:bodyPr/>
                    <a:lstStyle/>
                    <a:p>
                      <a:pPr algn="ctr"/>
                      <a:r>
                        <a:rPr lang="en-US" altLang="zh-CN" dirty="0"/>
                        <a:t>7</a:t>
                      </a:r>
                      <a:endParaRPr lang="zh-CN" altLang="en-US" dirty="0"/>
                    </a:p>
                  </a:txBody>
                  <a:tcPr anchor="ctr"/>
                </a:tc>
                <a:tc>
                  <a:txBody>
                    <a:bodyPr/>
                    <a:lstStyle/>
                    <a:p>
                      <a:pPr algn="ctr"/>
                      <a:r>
                        <a:rPr lang="en-US" altLang="zh-CN" dirty="0"/>
                        <a:t>996</a:t>
                      </a:r>
                      <a:endParaRPr lang="zh-CN" altLang="en-US" dirty="0"/>
                    </a:p>
                  </a:txBody>
                  <a:tcPr anchor="ctr"/>
                </a:tc>
                <a:tc>
                  <a:txBody>
                    <a:bodyPr/>
                    <a:lstStyle/>
                    <a:p>
                      <a:pPr algn="ctr"/>
                      <a:r>
                        <a:rPr lang="en-US" altLang="zh-CN" dirty="0"/>
                        <a:t>1438</a:t>
                      </a:r>
                      <a:endParaRPr lang="zh-CN" altLang="en-US" dirty="0"/>
                    </a:p>
                  </a:txBody>
                  <a:tcPr anchor="ctr"/>
                </a:tc>
                <a:extLst>
                  <a:ext uri="{0D108BD9-81ED-4DB2-BD59-A6C34878D82A}">
                    <a16:rowId xmlns:a16="http://schemas.microsoft.com/office/drawing/2014/main" val="1317739759"/>
                  </a:ext>
                </a:extLst>
              </a:tr>
            </a:tbl>
          </a:graphicData>
        </a:graphic>
      </p:graphicFrame>
    </p:spTree>
    <p:extLst>
      <p:ext uri="{BB962C8B-B14F-4D97-AF65-F5344CB8AC3E}">
        <p14:creationId xmlns:p14="http://schemas.microsoft.com/office/powerpoint/2010/main" val="2080433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045EB06-4B3A-4664-A4A1-70E542B43A29}"/>
              </a:ext>
            </a:extLst>
          </p:cNvPr>
          <p:cNvSpPr/>
          <p:nvPr/>
        </p:nvSpPr>
        <p:spPr>
          <a:xfrm>
            <a:off x="1312994" y="614750"/>
            <a:ext cx="1620957" cy="523220"/>
          </a:xfrm>
          <a:prstGeom prst="rect">
            <a:avLst/>
          </a:prstGeom>
        </p:spPr>
        <p:txBody>
          <a:bodyPr wrap="none">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安全投入</a:t>
            </a:r>
          </a:p>
        </p:txBody>
      </p:sp>
      <p:sp>
        <p:nvSpPr>
          <p:cNvPr id="5" name="矩形 4">
            <a:extLst>
              <a:ext uri="{FF2B5EF4-FFF2-40B4-BE49-F238E27FC236}">
                <a16:creationId xmlns:a16="http://schemas.microsoft.com/office/drawing/2014/main" id="{40509121-633D-47E5-8630-A7B4ECC84B19}"/>
              </a:ext>
            </a:extLst>
          </p:cNvPr>
          <p:cNvSpPr/>
          <p:nvPr/>
        </p:nvSpPr>
        <p:spPr>
          <a:xfrm>
            <a:off x="377372" y="1384874"/>
            <a:ext cx="11451771" cy="961289"/>
          </a:xfrm>
          <a:prstGeom prst="rect">
            <a:avLst/>
          </a:prstGeom>
        </p:spPr>
        <p:txBody>
          <a:bodyPr wrap="square">
            <a:spAutoFit/>
          </a:bodyPr>
          <a:lstStyle/>
          <a:p>
            <a:pPr algn="just">
              <a:lnSpc>
                <a:spcPct val="150000"/>
              </a:lnSpc>
            </a:pPr>
            <a:r>
              <a:rPr lang="en-US" altLang="zh-CN" sz="2000" dirty="0">
                <a:latin typeface="微软雅黑" panose="020B0503020204020204" pitchFamily="34" charset="-122"/>
                <a:ea typeface="微软雅黑" panose="020B0503020204020204" pitchFamily="34" charset="-122"/>
              </a:rPr>
              <a:t>2021</a:t>
            </a:r>
            <a:r>
              <a:rPr lang="zh-CN" altLang="en-US" sz="2000" dirty="0">
                <a:latin typeface="微软雅黑" panose="020B0503020204020204" pitchFamily="34" charset="-122"/>
                <a:ea typeface="微软雅黑" panose="020B0503020204020204" pitchFamily="34" charset="-122"/>
              </a:rPr>
              <a:t>年公司保证足够安全投入，共安全投入</a:t>
            </a:r>
            <a:r>
              <a:rPr lang="en-US" altLang="zh-CN" sz="2000" dirty="0">
                <a:latin typeface="微软雅黑" panose="020B0503020204020204" pitchFamily="34" charset="-122"/>
                <a:ea typeface="微软雅黑" panose="020B0503020204020204" pitchFamily="34" charset="-122"/>
              </a:rPr>
              <a:t>18.27</a:t>
            </a:r>
            <a:r>
              <a:rPr lang="zh-CN" altLang="en-US" sz="2000" dirty="0">
                <a:latin typeface="微软雅黑" panose="020B0503020204020204" pitchFamily="34" charset="-122"/>
                <a:ea typeface="微软雅黑" panose="020B0503020204020204" pitchFamily="34" charset="-122"/>
              </a:rPr>
              <a:t>万元，并建立了安全投入台帐。安全投入主要包括安全培训教育、个人防护用品配发、消防设施维保等方面。</a:t>
            </a:r>
          </a:p>
        </p:txBody>
      </p:sp>
      <p:graphicFrame>
        <p:nvGraphicFramePr>
          <p:cNvPr id="6" name="表格 7">
            <a:extLst>
              <a:ext uri="{FF2B5EF4-FFF2-40B4-BE49-F238E27FC236}">
                <a16:creationId xmlns:a16="http://schemas.microsoft.com/office/drawing/2014/main" id="{749775E9-BBF2-4A4F-AEFE-262A32BFD1B9}"/>
              </a:ext>
            </a:extLst>
          </p:cNvPr>
          <p:cNvGraphicFramePr>
            <a:graphicFrameLocks noGrp="1"/>
          </p:cNvGraphicFramePr>
          <p:nvPr>
            <p:extLst>
              <p:ext uri="{D42A27DB-BD31-4B8C-83A1-F6EECF244321}">
                <p14:modId xmlns:p14="http://schemas.microsoft.com/office/powerpoint/2010/main" val="3887059204"/>
              </p:ext>
            </p:extLst>
          </p:nvPr>
        </p:nvGraphicFramePr>
        <p:xfrm>
          <a:off x="645888" y="2447761"/>
          <a:ext cx="10900224" cy="4083671"/>
        </p:xfrm>
        <a:graphic>
          <a:graphicData uri="http://schemas.openxmlformats.org/drawingml/2006/table">
            <a:tbl>
              <a:tblPr firstRow="1" bandRow="1">
                <a:tableStyleId>{21E4AEA4-8DFA-4A89-87EB-49C32662AFE0}</a:tableStyleId>
              </a:tblPr>
              <a:tblGrid>
                <a:gridCol w="1362528">
                  <a:extLst>
                    <a:ext uri="{9D8B030D-6E8A-4147-A177-3AD203B41FA5}">
                      <a16:colId xmlns:a16="http://schemas.microsoft.com/office/drawing/2014/main" val="3938426741"/>
                    </a:ext>
                  </a:extLst>
                </a:gridCol>
                <a:gridCol w="1362528">
                  <a:extLst>
                    <a:ext uri="{9D8B030D-6E8A-4147-A177-3AD203B41FA5}">
                      <a16:colId xmlns:a16="http://schemas.microsoft.com/office/drawing/2014/main" val="3855422049"/>
                    </a:ext>
                  </a:extLst>
                </a:gridCol>
                <a:gridCol w="1362528">
                  <a:extLst>
                    <a:ext uri="{9D8B030D-6E8A-4147-A177-3AD203B41FA5}">
                      <a16:colId xmlns:a16="http://schemas.microsoft.com/office/drawing/2014/main" val="819827968"/>
                    </a:ext>
                  </a:extLst>
                </a:gridCol>
                <a:gridCol w="1362528">
                  <a:extLst>
                    <a:ext uri="{9D8B030D-6E8A-4147-A177-3AD203B41FA5}">
                      <a16:colId xmlns:a16="http://schemas.microsoft.com/office/drawing/2014/main" val="2009636418"/>
                    </a:ext>
                  </a:extLst>
                </a:gridCol>
                <a:gridCol w="1362528">
                  <a:extLst>
                    <a:ext uri="{9D8B030D-6E8A-4147-A177-3AD203B41FA5}">
                      <a16:colId xmlns:a16="http://schemas.microsoft.com/office/drawing/2014/main" val="4088851709"/>
                    </a:ext>
                  </a:extLst>
                </a:gridCol>
                <a:gridCol w="1469572">
                  <a:extLst>
                    <a:ext uri="{9D8B030D-6E8A-4147-A177-3AD203B41FA5}">
                      <a16:colId xmlns:a16="http://schemas.microsoft.com/office/drawing/2014/main" val="1289350102"/>
                    </a:ext>
                  </a:extLst>
                </a:gridCol>
                <a:gridCol w="1255484">
                  <a:extLst>
                    <a:ext uri="{9D8B030D-6E8A-4147-A177-3AD203B41FA5}">
                      <a16:colId xmlns:a16="http://schemas.microsoft.com/office/drawing/2014/main" val="434823751"/>
                    </a:ext>
                  </a:extLst>
                </a:gridCol>
                <a:gridCol w="1362528">
                  <a:extLst>
                    <a:ext uri="{9D8B030D-6E8A-4147-A177-3AD203B41FA5}">
                      <a16:colId xmlns:a16="http://schemas.microsoft.com/office/drawing/2014/main" val="3381381905"/>
                    </a:ext>
                  </a:extLst>
                </a:gridCol>
              </a:tblGrid>
              <a:tr h="656291">
                <a:tc>
                  <a:txBody>
                    <a:bodyPr/>
                    <a:lstStyle/>
                    <a:p>
                      <a:endParaRPr lang="zh-CN" altLang="en-US" dirty="0"/>
                    </a:p>
                  </a:txBody>
                  <a:tcPr>
                    <a:gradFill>
                      <a:gsLst>
                        <a:gs pos="0">
                          <a:srgbClr val="980E1B"/>
                        </a:gs>
                        <a:gs pos="100000">
                          <a:srgbClr val="FF0000"/>
                        </a:gs>
                      </a:gsLst>
                      <a:lin ang="5400000" scaled="1"/>
                    </a:gradFill>
                  </a:tcPr>
                </a:tc>
                <a:tc>
                  <a:txBody>
                    <a:bodyPr/>
                    <a:lstStyle/>
                    <a:p>
                      <a:pPr algn="ctr"/>
                      <a:r>
                        <a:rPr lang="zh-CN" altLang="en-US" sz="1600" b="0" dirty="0"/>
                        <a:t>安全教育培训</a:t>
                      </a:r>
                      <a:endParaRPr lang="zh-CN" altLang="en-US" sz="1600" b="0" dirty="0">
                        <a:latin typeface="微软雅黑" panose="020B0503020204020204" pitchFamily="34" charset="-122"/>
                        <a:ea typeface="微软雅黑" panose="020B0503020204020204" pitchFamily="34" charset="-122"/>
                      </a:endParaRPr>
                    </a:p>
                  </a:txBody>
                  <a:tcPr anchor="ctr">
                    <a:gradFill>
                      <a:gsLst>
                        <a:gs pos="0">
                          <a:srgbClr val="980E1B"/>
                        </a:gs>
                        <a:gs pos="100000">
                          <a:srgbClr val="FF0000"/>
                        </a:gs>
                      </a:gsLst>
                      <a:lin ang="5400000" scaled="1"/>
                    </a:gradFill>
                  </a:tcPr>
                </a:tc>
                <a:tc>
                  <a:txBody>
                    <a:bodyPr/>
                    <a:lstStyle/>
                    <a:p>
                      <a:pPr algn="ctr"/>
                      <a:r>
                        <a:rPr lang="en-US" altLang="zh-CN" sz="1600" b="0" dirty="0"/>
                        <a:t>PPE</a:t>
                      </a:r>
                      <a:endParaRPr lang="zh-CN" altLang="en-US" sz="1600" b="0" dirty="0">
                        <a:latin typeface="微软雅黑" panose="020B0503020204020204" pitchFamily="34" charset="-122"/>
                        <a:ea typeface="微软雅黑" panose="020B0503020204020204" pitchFamily="34" charset="-122"/>
                      </a:endParaRPr>
                    </a:p>
                  </a:txBody>
                  <a:tcPr anchor="ctr">
                    <a:gradFill>
                      <a:gsLst>
                        <a:gs pos="0">
                          <a:srgbClr val="980E1B"/>
                        </a:gs>
                        <a:gs pos="100000">
                          <a:srgbClr val="FF0000"/>
                        </a:gs>
                      </a:gsLst>
                      <a:lin ang="5400000" scaled="1"/>
                    </a:gradFill>
                  </a:tcPr>
                </a:tc>
                <a:tc>
                  <a:txBody>
                    <a:bodyPr/>
                    <a:lstStyle/>
                    <a:p>
                      <a:pPr algn="ctr"/>
                      <a:r>
                        <a:rPr lang="zh-CN" altLang="en-US" sz="1600" b="0" dirty="0"/>
                        <a:t>安全设施投入</a:t>
                      </a:r>
                      <a:r>
                        <a:rPr lang="en-US" altLang="zh-CN" sz="1600" b="0" dirty="0"/>
                        <a:t>/</a:t>
                      </a:r>
                      <a:r>
                        <a:rPr lang="zh-CN" altLang="en-US" sz="1600" b="0" dirty="0"/>
                        <a:t>改造</a:t>
                      </a:r>
                      <a:endParaRPr lang="zh-CN" altLang="en-US" sz="1600" b="0" dirty="0">
                        <a:latin typeface="微软雅黑" panose="020B0503020204020204" pitchFamily="34" charset="-122"/>
                        <a:ea typeface="微软雅黑" panose="020B0503020204020204" pitchFamily="34" charset="-122"/>
                      </a:endParaRPr>
                    </a:p>
                  </a:txBody>
                  <a:tcPr anchor="ctr">
                    <a:gradFill>
                      <a:gsLst>
                        <a:gs pos="0">
                          <a:srgbClr val="980E1B"/>
                        </a:gs>
                        <a:gs pos="100000">
                          <a:srgbClr val="FF0000"/>
                        </a:gs>
                      </a:gsLst>
                      <a:lin ang="5400000" scaled="1"/>
                    </a:gradFill>
                  </a:tcPr>
                </a:tc>
                <a:tc>
                  <a:txBody>
                    <a:bodyPr/>
                    <a:lstStyle/>
                    <a:p>
                      <a:pPr algn="ctr"/>
                      <a:r>
                        <a:rPr lang="zh-CN" altLang="en-US" sz="1600" b="0" dirty="0"/>
                        <a:t>安全隐患治理费用</a:t>
                      </a:r>
                      <a:endParaRPr lang="zh-CN" altLang="en-US" sz="1600" b="0" dirty="0">
                        <a:latin typeface="微软雅黑" panose="020B0503020204020204" pitchFamily="34" charset="-122"/>
                        <a:ea typeface="微软雅黑" panose="020B0503020204020204" pitchFamily="34" charset="-122"/>
                      </a:endParaRPr>
                    </a:p>
                  </a:txBody>
                  <a:tcPr anchor="ctr">
                    <a:gradFill>
                      <a:gsLst>
                        <a:gs pos="0">
                          <a:srgbClr val="980E1B"/>
                        </a:gs>
                        <a:gs pos="100000">
                          <a:srgbClr val="FF0000"/>
                        </a:gs>
                      </a:gsLst>
                      <a:lin ang="5400000" scaled="1"/>
                    </a:gradFill>
                  </a:tcPr>
                </a:tc>
                <a:tc>
                  <a:txBody>
                    <a:bodyPr/>
                    <a:lstStyle/>
                    <a:p>
                      <a:pPr algn="ctr"/>
                      <a:r>
                        <a:rPr lang="zh-CN" altLang="en-US" sz="1600" b="0" dirty="0"/>
                        <a:t>安全检查费用</a:t>
                      </a:r>
                      <a:endParaRPr lang="zh-CN" altLang="en-US" sz="1600" b="0" dirty="0">
                        <a:latin typeface="微软雅黑" panose="020B0503020204020204" pitchFamily="34" charset="-122"/>
                        <a:ea typeface="微软雅黑" panose="020B0503020204020204" pitchFamily="34" charset="-122"/>
                      </a:endParaRPr>
                    </a:p>
                  </a:txBody>
                  <a:tcPr anchor="ctr">
                    <a:gradFill>
                      <a:gsLst>
                        <a:gs pos="0">
                          <a:srgbClr val="980E1B"/>
                        </a:gs>
                        <a:gs pos="100000">
                          <a:srgbClr val="FF0000"/>
                        </a:gs>
                      </a:gsLst>
                      <a:lin ang="5400000" scaled="1"/>
                    </a:gradFill>
                  </a:tcPr>
                </a:tc>
                <a:tc>
                  <a:txBody>
                    <a:bodyPr/>
                    <a:lstStyle/>
                    <a:p>
                      <a:pPr algn="ctr"/>
                      <a:r>
                        <a:rPr lang="zh-CN" altLang="en-US" sz="1600" b="0" dirty="0"/>
                        <a:t>应急演练</a:t>
                      </a:r>
                      <a:endParaRPr lang="zh-CN" altLang="en-US" sz="1600" b="0" dirty="0">
                        <a:latin typeface="微软雅黑" panose="020B0503020204020204" pitchFamily="34" charset="-122"/>
                        <a:ea typeface="微软雅黑" panose="020B0503020204020204" pitchFamily="34" charset="-122"/>
                      </a:endParaRPr>
                    </a:p>
                  </a:txBody>
                  <a:tcPr anchor="ctr">
                    <a:gradFill>
                      <a:gsLst>
                        <a:gs pos="0">
                          <a:srgbClr val="980E1B"/>
                        </a:gs>
                        <a:gs pos="100000">
                          <a:srgbClr val="FF0000"/>
                        </a:gs>
                      </a:gsLst>
                      <a:lin ang="5400000" scaled="1"/>
                    </a:gradFill>
                  </a:tcPr>
                </a:tc>
                <a:tc>
                  <a:txBody>
                    <a:bodyPr/>
                    <a:lstStyle/>
                    <a:p>
                      <a:pPr algn="ctr"/>
                      <a:r>
                        <a:rPr lang="zh-CN" altLang="en-US" sz="1600" b="0" dirty="0"/>
                        <a:t>其他</a:t>
                      </a:r>
                      <a:endParaRPr lang="zh-CN" altLang="en-US" sz="1600" b="0" dirty="0">
                        <a:latin typeface="微软雅黑" panose="020B0503020204020204" pitchFamily="34" charset="-122"/>
                        <a:ea typeface="微软雅黑" panose="020B0503020204020204" pitchFamily="34" charset="-122"/>
                      </a:endParaRPr>
                    </a:p>
                  </a:txBody>
                  <a:tcPr anchor="ctr">
                    <a:gradFill>
                      <a:gsLst>
                        <a:gs pos="0">
                          <a:srgbClr val="980E1B"/>
                        </a:gs>
                        <a:gs pos="100000">
                          <a:srgbClr val="FF0000"/>
                        </a:gs>
                      </a:gsLst>
                      <a:lin ang="5400000" scaled="1"/>
                    </a:gradFill>
                  </a:tcPr>
                </a:tc>
                <a:extLst>
                  <a:ext uri="{0D108BD9-81ED-4DB2-BD59-A6C34878D82A}">
                    <a16:rowId xmlns:a16="http://schemas.microsoft.com/office/drawing/2014/main" val="3165597144"/>
                  </a:ext>
                </a:extLst>
              </a:tr>
              <a:tr h="571230">
                <a:tc>
                  <a:txBody>
                    <a:bodyPr/>
                    <a:lstStyle/>
                    <a:p>
                      <a:pPr algn="ctr"/>
                      <a:r>
                        <a:rPr lang="zh-CN" altLang="en-US" sz="1600" dirty="0"/>
                        <a:t>一季度</a:t>
                      </a:r>
                      <a:endParaRPr lang="zh-CN" altLang="en-US" sz="16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dirty="0"/>
                        <a:t>3548</a:t>
                      </a:r>
                      <a:endParaRPr lang="zh-CN" altLang="en-US" dirty="0"/>
                    </a:p>
                  </a:txBody>
                  <a:tcPr anchor="ctr"/>
                </a:tc>
                <a:tc>
                  <a:txBody>
                    <a:bodyPr/>
                    <a:lstStyle/>
                    <a:p>
                      <a:pPr algn="ctr"/>
                      <a:r>
                        <a:rPr lang="en-US" altLang="zh-CN" dirty="0"/>
                        <a:t>1234</a:t>
                      </a:r>
                      <a:endParaRPr lang="zh-CN" altLang="en-US" dirty="0"/>
                    </a:p>
                  </a:txBody>
                  <a:tcPr anchor="ctr"/>
                </a:tc>
                <a:tc>
                  <a:txBody>
                    <a:bodyPr/>
                    <a:lstStyle/>
                    <a:p>
                      <a:pPr algn="ctr"/>
                      <a:r>
                        <a:rPr lang="en-US" altLang="zh-CN" dirty="0"/>
                        <a:t>1324</a:t>
                      </a:r>
                      <a:endParaRPr lang="zh-CN" altLang="en-US" dirty="0"/>
                    </a:p>
                  </a:txBody>
                  <a:tcPr anchor="ctr"/>
                </a:tc>
                <a:tc>
                  <a:txBody>
                    <a:bodyPr/>
                    <a:lstStyle/>
                    <a:p>
                      <a:pPr algn="ctr"/>
                      <a:r>
                        <a:rPr lang="en-US" altLang="zh-CN" dirty="0"/>
                        <a:t>1234</a:t>
                      </a:r>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1234</a:t>
                      </a:r>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1234</a:t>
                      </a:r>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1234</a:t>
                      </a:r>
                      <a:endParaRPr lang="zh-CN" altLang="en-US" dirty="0"/>
                    </a:p>
                  </a:txBody>
                  <a:tcPr anchor="ctr"/>
                </a:tc>
                <a:extLst>
                  <a:ext uri="{0D108BD9-81ED-4DB2-BD59-A6C34878D82A}">
                    <a16:rowId xmlns:a16="http://schemas.microsoft.com/office/drawing/2014/main" val="3486049829"/>
                  </a:ext>
                </a:extLst>
              </a:tr>
              <a:tr h="571230">
                <a:tc>
                  <a:txBody>
                    <a:bodyPr/>
                    <a:lstStyle/>
                    <a:p>
                      <a:pPr algn="ctr"/>
                      <a:r>
                        <a:rPr lang="zh-CN" altLang="en-US" sz="1600" dirty="0"/>
                        <a:t>二季度</a:t>
                      </a:r>
                      <a:endParaRPr lang="zh-CN" altLang="en-US" sz="16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dirty="0"/>
                        <a:t>1032</a:t>
                      </a:r>
                      <a:endParaRPr lang="zh-CN" altLang="en-US" dirty="0"/>
                    </a:p>
                  </a:txBody>
                  <a:tcPr anchor="ctr"/>
                </a:tc>
                <a:tc>
                  <a:txBody>
                    <a:bodyPr/>
                    <a:lstStyle/>
                    <a:p>
                      <a:pPr algn="ctr"/>
                      <a:endParaRPr lang="zh-CN" altLang="en-US" dirty="0"/>
                    </a:p>
                  </a:txBody>
                  <a:tcPr anchor="ctr"/>
                </a:tc>
                <a:tc>
                  <a:txBody>
                    <a:bodyPr/>
                    <a:lstStyle/>
                    <a:p>
                      <a:pPr algn="ctr"/>
                      <a:r>
                        <a:rPr lang="en-US" altLang="zh-CN" dirty="0"/>
                        <a:t>1324</a:t>
                      </a:r>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1234</a:t>
                      </a:r>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1234</a:t>
                      </a:r>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1234</a:t>
                      </a:r>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1234</a:t>
                      </a:r>
                      <a:endParaRPr lang="zh-CN" altLang="en-US" dirty="0"/>
                    </a:p>
                  </a:txBody>
                  <a:tcPr anchor="ctr"/>
                </a:tc>
                <a:extLst>
                  <a:ext uri="{0D108BD9-81ED-4DB2-BD59-A6C34878D82A}">
                    <a16:rowId xmlns:a16="http://schemas.microsoft.com/office/drawing/2014/main" val="673384774"/>
                  </a:ext>
                </a:extLst>
              </a:tr>
              <a:tr h="571230">
                <a:tc>
                  <a:txBody>
                    <a:bodyPr/>
                    <a:lstStyle/>
                    <a:p>
                      <a:pPr algn="ctr"/>
                      <a:r>
                        <a:rPr lang="zh-CN" altLang="en-US" sz="1600" dirty="0"/>
                        <a:t>三季度</a:t>
                      </a:r>
                      <a:endParaRPr lang="zh-CN" altLang="en-US" sz="16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dirty="0"/>
                        <a:t>1234</a:t>
                      </a:r>
                      <a:endParaRPr lang="zh-CN" altLang="en-US" dirty="0"/>
                    </a:p>
                  </a:txBody>
                  <a:tcPr anchor="ctr"/>
                </a:tc>
                <a:tc>
                  <a:txBody>
                    <a:bodyPr/>
                    <a:lstStyle/>
                    <a:p>
                      <a:pPr algn="ctr"/>
                      <a:r>
                        <a:rPr lang="en-US" altLang="zh-CN" dirty="0"/>
                        <a:t>1234</a:t>
                      </a:r>
                      <a:endParaRPr lang="zh-CN" altLang="en-US" dirty="0"/>
                    </a:p>
                  </a:txBody>
                  <a:tcPr anchor="ctr"/>
                </a:tc>
                <a:tc>
                  <a:txBody>
                    <a:bodyPr/>
                    <a:lstStyle/>
                    <a:p>
                      <a:pPr algn="ctr"/>
                      <a:r>
                        <a:rPr lang="en-US" altLang="zh-CN" dirty="0"/>
                        <a:t>1324</a:t>
                      </a:r>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1234</a:t>
                      </a:r>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1234</a:t>
                      </a:r>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1234</a:t>
                      </a:r>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1234</a:t>
                      </a:r>
                      <a:endParaRPr lang="zh-CN" altLang="en-US" dirty="0"/>
                    </a:p>
                  </a:txBody>
                  <a:tcPr anchor="ctr"/>
                </a:tc>
                <a:extLst>
                  <a:ext uri="{0D108BD9-81ED-4DB2-BD59-A6C34878D82A}">
                    <a16:rowId xmlns:a16="http://schemas.microsoft.com/office/drawing/2014/main" val="3324606486"/>
                  </a:ext>
                </a:extLst>
              </a:tr>
              <a:tr h="571230">
                <a:tc>
                  <a:txBody>
                    <a:bodyPr/>
                    <a:lstStyle/>
                    <a:p>
                      <a:pPr algn="ctr"/>
                      <a:r>
                        <a:rPr lang="zh-CN" altLang="en-US" sz="1600" dirty="0"/>
                        <a:t>四季度</a:t>
                      </a:r>
                      <a:endParaRPr lang="zh-CN" altLang="en-US" sz="16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dirty="0"/>
                        <a:t>2458</a:t>
                      </a:r>
                      <a:endParaRPr lang="zh-CN" altLang="en-US" dirty="0"/>
                    </a:p>
                  </a:txBody>
                  <a:tcPr anchor="ctr"/>
                </a:tc>
                <a:tc>
                  <a:txBody>
                    <a:bodyPr/>
                    <a:lstStyle/>
                    <a:p>
                      <a:pPr algn="ctr"/>
                      <a:r>
                        <a:rPr lang="en-US" altLang="zh-CN" dirty="0"/>
                        <a:t>13245</a:t>
                      </a:r>
                      <a:endParaRPr lang="zh-CN" altLang="en-US" dirty="0"/>
                    </a:p>
                  </a:txBody>
                  <a:tcPr anchor="ctr"/>
                </a:tc>
                <a:tc>
                  <a:txBody>
                    <a:bodyPr/>
                    <a:lstStyle/>
                    <a:p>
                      <a:pPr algn="ctr"/>
                      <a:r>
                        <a:rPr lang="en-US" altLang="zh-CN" dirty="0"/>
                        <a:t>1234</a:t>
                      </a:r>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1234</a:t>
                      </a:r>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1234</a:t>
                      </a:r>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1234</a:t>
                      </a:r>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1234</a:t>
                      </a:r>
                      <a:endParaRPr lang="zh-CN" altLang="en-US" dirty="0"/>
                    </a:p>
                  </a:txBody>
                  <a:tcPr anchor="ctr"/>
                </a:tc>
                <a:extLst>
                  <a:ext uri="{0D108BD9-81ED-4DB2-BD59-A6C34878D82A}">
                    <a16:rowId xmlns:a16="http://schemas.microsoft.com/office/drawing/2014/main" val="1671627650"/>
                  </a:ext>
                </a:extLst>
              </a:tr>
              <a:tr h="571230">
                <a:tc>
                  <a:txBody>
                    <a:bodyPr/>
                    <a:lstStyle/>
                    <a:p>
                      <a:pPr algn="ctr"/>
                      <a:r>
                        <a:rPr lang="zh-CN" altLang="en-US" sz="1600" dirty="0"/>
                        <a:t>小计</a:t>
                      </a:r>
                      <a:endParaRPr lang="zh-CN" altLang="en-US" sz="16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dirty="0"/>
                        <a:t>XXXX</a:t>
                      </a:r>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XXXX</a:t>
                      </a:r>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XXXX</a:t>
                      </a:r>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XXXX</a:t>
                      </a:r>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XXXX</a:t>
                      </a:r>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XXXX</a:t>
                      </a:r>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XXXX</a:t>
                      </a:r>
                      <a:endParaRPr lang="zh-CN" altLang="en-US" dirty="0"/>
                    </a:p>
                  </a:txBody>
                  <a:tcPr anchor="ctr"/>
                </a:tc>
                <a:extLst>
                  <a:ext uri="{0D108BD9-81ED-4DB2-BD59-A6C34878D82A}">
                    <a16:rowId xmlns:a16="http://schemas.microsoft.com/office/drawing/2014/main" val="1502793574"/>
                  </a:ext>
                </a:extLst>
              </a:tr>
              <a:tr h="571230">
                <a:tc gridSpan="5">
                  <a:txBody>
                    <a:bodyPr/>
                    <a:lstStyle/>
                    <a:p>
                      <a:pPr algn="ctr"/>
                      <a:r>
                        <a:rPr lang="zh-CN" altLang="en-US" sz="1600" b="1" dirty="0"/>
                        <a:t>合计</a:t>
                      </a:r>
                      <a:endParaRPr lang="zh-CN" altLang="en-US" sz="1600" b="1" dirty="0">
                        <a:latin typeface="微软雅黑" panose="020B0503020204020204" pitchFamily="34" charset="-122"/>
                        <a:ea typeface="微软雅黑" panose="020B0503020204020204" pitchFamily="34" charset="-122"/>
                      </a:endParaRPr>
                    </a:p>
                  </a:txBody>
                  <a:tcPr anchor="ct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tc gridSpan="3">
                  <a:txBody>
                    <a:bodyPr/>
                    <a:lstStyle/>
                    <a:p>
                      <a:pPr algn="ctr"/>
                      <a:r>
                        <a:rPr lang="en-US" altLang="zh-CN" dirty="0"/>
                        <a:t>XXX</a:t>
                      </a:r>
                      <a:endParaRPr lang="zh-CN" altLang="en-US" dirty="0"/>
                    </a:p>
                  </a:txBody>
                  <a:tcPr anchor="ctr"/>
                </a:tc>
                <a:tc hMerge="1">
                  <a:txBody>
                    <a:bodyPr/>
                    <a:lstStyle/>
                    <a:p>
                      <a:endParaRPr lang="zh-CN" altLang="en-US" dirty="0"/>
                    </a:p>
                  </a:txBody>
                  <a:tcPr/>
                </a:tc>
                <a:tc hMerge="1">
                  <a:txBody>
                    <a:bodyPr/>
                    <a:lstStyle/>
                    <a:p>
                      <a:endParaRPr lang="zh-CN" altLang="en-US" dirty="0"/>
                    </a:p>
                  </a:txBody>
                  <a:tcPr/>
                </a:tc>
                <a:extLst>
                  <a:ext uri="{0D108BD9-81ED-4DB2-BD59-A6C34878D82A}">
                    <a16:rowId xmlns:a16="http://schemas.microsoft.com/office/drawing/2014/main" val="540760094"/>
                  </a:ext>
                </a:extLst>
              </a:tr>
            </a:tbl>
          </a:graphicData>
        </a:graphic>
      </p:graphicFrame>
    </p:spTree>
    <p:extLst>
      <p:ext uri="{BB962C8B-B14F-4D97-AF65-F5344CB8AC3E}">
        <p14:creationId xmlns:p14="http://schemas.microsoft.com/office/powerpoint/2010/main" val="1329961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045EB06-4B3A-4664-A4A1-70E542B43A29}"/>
              </a:ext>
            </a:extLst>
          </p:cNvPr>
          <p:cNvSpPr/>
          <p:nvPr/>
        </p:nvSpPr>
        <p:spPr>
          <a:xfrm>
            <a:off x="1312994" y="614750"/>
            <a:ext cx="1620957" cy="523220"/>
          </a:xfrm>
          <a:prstGeom prst="rect">
            <a:avLst/>
          </a:prstGeom>
        </p:spPr>
        <p:txBody>
          <a:bodyPr wrap="none">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应急预案</a:t>
            </a:r>
          </a:p>
        </p:txBody>
      </p:sp>
      <p:graphicFrame>
        <p:nvGraphicFramePr>
          <p:cNvPr id="7" name="表格 6">
            <a:extLst>
              <a:ext uri="{FF2B5EF4-FFF2-40B4-BE49-F238E27FC236}">
                <a16:creationId xmlns:a16="http://schemas.microsoft.com/office/drawing/2014/main" id="{9E1A1650-092B-40C9-8CE6-3A588B547A7C}"/>
              </a:ext>
            </a:extLst>
          </p:cNvPr>
          <p:cNvGraphicFramePr>
            <a:graphicFrameLocks noGrp="1"/>
          </p:cNvGraphicFramePr>
          <p:nvPr>
            <p:extLst>
              <p:ext uri="{D42A27DB-BD31-4B8C-83A1-F6EECF244321}">
                <p14:modId xmlns:p14="http://schemas.microsoft.com/office/powerpoint/2010/main" val="1148659889"/>
              </p:ext>
            </p:extLst>
          </p:nvPr>
        </p:nvGraphicFramePr>
        <p:xfrm>
          <a:off x="645886" y="1558249"/>
          <a:ext cx="10900228" cy="4849810"/>
        </p:xfrm>
        <a:graphic>
          <a:graphicData uri="http://schemas.openxmlformats.org/drawingml/2006/table">
            <a:tbl>
              <a:tblPr firstRow="1" bandRow="1">
                <a:tableStyleId>{21E4AEA4-8DFA-4A89-87EB-49C32662AFE0}</a:tableStyleId>
              </a:tblPr>
              <a:tblGrid>
                <a:gridCol w="1110343">
                  <a:extLst>
                    <a:ext uri="{9D8B030D-6E8A-4147-A177-3AD203B41FA5}">
                      <a16:colId xmlns:a16="http://schemas.microsoft.com/office/drawing/2014/main" val="3988982318"/>
                    </a:ext>
                  </a:extLst>
                </a:gridCol>
                <a:gridCol w="4339771">
                  <a:extLst>
                    <a:ext uri="{9D8B030D-6E8A-4147-A177-3AD203B41FA5}">
                      <a16:colId xmlns:a16="http://schemas.microsoft.com/office/drawing/2014/main" val="273139900"/>
                    </a:ext>
                  </a:extLst>
                </a:gridCol>
                <a:gridCol w="2725057">
                  <a:extLst>
                    <a:ext uri="{9D8B030D-6E8A-4147-A177-3AD203B41FA5}">
                      <a16:colId xmlns:a16="http://schemas.microsoft.com/office/drawing/2014/main" val="1503546455"/>
                    </a:ext>
                  </a:extLst>
                </a:gridCol>
                <a:gridCol w="2725057">
                  <a:extLst>
                    <a:ext uri="{9D8B030D-6E8A-4147-A177-3AD203B41FA5}">
                      <a16:colId xmlns:a16="http://schemas.microsoft.com/office/drawing/2014/main" val="1404214174"/>
                    </a:ext>
                  </a:extLst>
                </a:gridCol>
              </a:tblGrid>
              <a:tr h="484981">
                <a:tc>
                  <a:txBody>
                    <a:bodyPr/>
                    <a:lstStyle/>
                    <a:p>
                      <a:pPr algn="ctr"/>
                      <a:r>
                        <a:rPr lang="zh-CN" altLang="en-US" b="0" dirty="0"/>
                        <a:t>序号</a:t>
                      </a:r>
                      <a:endParaRPr lang="zh-CN" altLang="en-US" b="0" dirty="0">
                        <a:latin typeface="微软雅黑" panose="020B0503020204020204" pitchFamily="34" charset="-122"/>
                        <a:ea typeface="微软雅黑" panose="020B0503020204020204" pitchFamily="34" charset="-122"/>
                      </a:endParaRPr>
                    </a:p>
                  </a:txBody>
                  <a:tcPr anchor="ctr">
                    <a:gradFill>
                      <a:gsLst>
                        <a:gs pos="0">
                          <a:srgbClr val="980E1B"/>
                        </a:gs>
                        <a:gs pos="100000">
                          <a:srgbClr val="FF0000"/>
                        </a:gs>
                      </a:gsLst>
                      <a:lin ang="5400000" scaled="1"/>
                    </a:gradFill>
                  </a:tcPr>
                </a:tc>
                <a:tc>
                  <a:txBody>
                    <a:bodyPr/>
                    <a:lstStyle/>
                    <a:p>
                      <a:pPr algn="ctr"/>
                      <a:r>
                        <a:rPr lang="zh-CN" altLang="en-US" b="0" dirty="0"/>
                        <a:t>预案名称</a:t>
                      </a:r>
                      <a:endParaRPr lang="zh-CN" altLang="en-US" b="0" dirty="0">
                        <a:latin typeface="微软雅黑" panose="020B0503020204020204" pitchFamily="34" charset="-122"/>
                        <a:ea typeface="微软雅黑" panose="020B0503020204020204" pitchFamily="34" charset="-122"/>
                      </a:endParaRPr>
                    </a:p>
                  </a:txBody>
                  <a:tcPr anchor="ctr">
                    <a:gradFill>
                      <a:gsLst>
                        <a:gs pos="0">
                          <a:srgbClr val="980E1B"/>
                        </a:gs>
                        <a:gs pos="100000">
                          <a:srgbClr val="FF0000"/>
                        </a:gs>
                      </a:gsLst>
                      <a:lin ang="5400000" scaled="1"/>
                    </a:gradFill>
                  </a:tcPr>
                </a:tc>
                <a:tc>
                  <a:txBody>
                    <a:bodyPr/>
                    <a:lstStyle/>
                    <a:p>
                      <a:pPr algn="ctr"/>
                      <a:r>
                        <a:rPr lang="zh-CN" altLang="en-US" b="0" dirty="0"/>
                        <a:t>预案分类</a:t>
                      </a:r>
                      <a:endParaRPr lang="zh-CN" altLang="en-US" b="0" dirty="0">
                        <a:latin typeface="微软雅黑" panose="020B0503020204020204" pitchFamily="34" charset="-122"/>
                        <a:ea typeface="微软雅黑" panose="020B0503020204020204" pitchFamily="34" charset="-122"/>
                      </a:endParaRPr>
                    </a:p>
                  </a:txBody>
                  <a:tcPr anchor="ctr">
                    <a:gradFill>
                      <a:gsLst>
                        <a:gs pos="0">
                          <a:srgbClr val="980E1B"/>
                        </a:gs>
                        <a:gs pos="100000">
                          <a:srgbClr val="FF0000"/>
                        </a:gs>
                      </a:gsLst>
                      <a:lin ang="5400000" scaled="1"/>
                    </a:gradFill>
                  </a:tcPr>
                </a:tc>
                <a:tc>
                  <a:txBody>
                    <a:bodyPr/>
                    <a:lstStyle/>
                    <a:p>
                      <a:pPr algn="ctr"/>
                      <a:r>
                        <a:rPr lang="zh-CN" altLang="en-US" b="0" dirty="0"/>
                        <a:t>发布情况</a:t>
                      </a:r>
                      <a:endParaRPr lang="zh-CN" altLang="en-US" b="0" dirty="0">
                        <a:latin typeface="微软雅黑" panose="020B0503020204020204" pitchFamily="34" charset="-122"/>
                        <a:ea typeface="微软雅黑" panose="020B0503020204020204" pitchFamily="34" charset="-122"/>
                      </a:endParaRPr>
                    </a:p>
                  </a:txBody>
                  <a:tcPr anchor="ctr">
                    <a:gradFill>
                      <a:gsLst>
                        <a:gs pos="0">
                          <a:srgbClr val="980E1B"/>
                        </a:gs>
                        <a:gs pos="100000">
                          <a:srgbClr val="FF0000"/>
                        </a:gs>
                      </a:gsLst>
                      <a:lin ang="5400000" scaled="1"/>
                    </a:gradFill>
                  </a:tcPr>
                </a:tc>
                <a:extLst>
                  <a:ext uri="{0D108BD9-81ED-4DB2-BD59-A6C34878D82A}">
                    <a16:rowId xmlns:a16="http://schemas.microsoft.com/office/drawing/2014/main" val="1412968928"/>
                  </a:ext>
                </a:extLst>
              </a:tr>
              <a:tr h="484981">
                <a:tc>
                  <a:txBody>
                    <a:bodyPr/>
                    <a:lstStyle/>
                    <a:p>
                      <a:pPr algn="ctr"/>
                      <a:r>
                        <a:rPr lang="en-US" altLang="zh-CN" dirty="0"/>
                        <a:t>1</a:t>
                      </a:r>
                      <a:endParaRPr lang="zh-CN" altLang="en-US" dirty="0"/>
                    </a:p>
                  </a:txBody>
                  <a:tcPr anchor="ctr"/>
                </a:tc>
                <a:tc>
                  <a:txBody>
                    <a:bodyPr/>
                    <a:lstStyle/>
                    <a:p>
                      <a:r>
                        <a:rPr lang="zh-CN" altLang="en-US" dirty="0"/>
                        <a:t>综合应急预案</a:t>
                      </a:r>
                    </a:p>
                  </a:txBody>
                  <a:tcPr anchor="ctr"/>
                </a:tc>
                <a:tc>
                  <a:txBody>
                    <a:bodyPr/>
                    <a:lstStyle/>
                    <a:p>
                      <a:r>
                        <a:rPr lang="zh-CN" altLang="en-US" dirty="0"/>
                        <a:t>综合预案</a:t>
                      </a:r>
                    </a:p>
                  </a:txBody>
                  <a:tcPr anchor="ctr"/>
                </a:tc>
                <a:tc>
                  <a:txBody>
                    <a:bodyPr/>
                    <a:lstStyle/>
                    <a:p>
                      <a:r>
                        <a:rPr lang="zh-CN" altLang="en-US" dirty="0"/>
                        <a:t>已发布</a:t>
                      </a:r>
                    </a:p>
                  </a:txBody>
                  <a:tcPr anchor="ctr"/>
                </a:tc>
                <a:extLst>
                  <a:ext uri="{0D108BD9-81ED-4DB2-BD59-A6C34878D82A}">
                    <a16:rowId xmlns:a16="http://schemas.microsoft.com/office/drawing/2014/main" val="2769747229"/>
                  </a:ext>
                </a:extLst>
              </a:tr>
              <a:tr h="484981">
                <a:tc>
                  <a:txBody>
                    <a:bodyPr/>
                    <a:lstStyle/>
                    <a:p>
                      <a:pPr algn="ctr"/>
                      <a:r>
                        <a:rPr lang="en-US" altLang="zh-CN" dirty="0"/>
                        <a:t>2</a:t>
                      </a:r>
                      <a:endParaRPr lang="zh-CN" altLang="en-US" dirty="0"/>
                    </a:p>
                  </a:txBody>
                  <a:tcPr anchor="ctr"/>
                </a:tc>
                <a:tc>
                  <a:txBody>
                    <a:bodyPr/>
                    <a:lstStyle/>
                    <a:p>
                      <a:r>
                        <a:rPr lang="zh-CN" altLang="en-US" dirty="0"/>
                        <a:t>人身伤害专项预案</a:t>
                      </a:r>
                    </a:p>
                  </a:txBody>
                  <a:tcPr anchor="ctr"/>
                </a:tc>
                <a:tc>
                  <a:txBody>
                    <a:bodyPr/>
                    <a:lstStyle/>
                    <a:p>
                      <a:r>
                        <a:rPr lang="zh-CN" altLang="en-US" dirty="0"/>
                        <a:t>专项预案</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已发布</a:t>
                      </a:r>
                    </a:p>
                  </a:txBody>
                  <a:tcPr anchor="ctr"/>
                </a:tc>
                <a:extLst>
                  <a:ext uri="{0D108BD9-81ED-4DB2-BD59-A6C34878D82A}">
                    <a16:rowId xmlns:a16="http://schemas.microsoft.com/office/drawing/2014/main" val="2204228557"/>
                  </a:ext>
                </a:extLst>
              </a:tr>
              <a:tr h="484981">
                <a:tc>
                  <a:txBody>
                    <a:bodyPr/>
                    <a:lstStyle/>
                    <a:p>
                      <a:pPr algn="ctr"/>
                      <a:r>
                        <a:rPr lang="en-US" altLang="zh-CN" dirty="0"/>
                        <a:t>3</a:t>
                      </a:r>
                      <a:endParaRPr lang="zh-CN" altLang="en-US" dirty="0"/>
                    </a:p>
                  </a:txBody>
                  <a:tcPr anchor="ctr"/>
                </a:tc>
                <a:tc>
                  <a:txBody>
                    <a:bodyPr/>
                    <a:lstStyle/>
                    <a:p>
                      <a:r>
                        <a:rPr lang="zh-CN" altLang="en-US" dirty="0"/>
                        <a:t>交通事故专项应急预案</a:t>
                      </a:r>
                    </a:p>
                  </a:txBody>
                  <a:tcPr anchor="ctr"/>
                </a:tc>
                <a:tc>
                  <a:txBody>
                    <a:bodyPr/>
                    <a:lstStyle/>
                    <a:p>
                      <a:r>
                        <a:rPr lang="zh-CN" altLang="en-US" dirty="0"/>
                        <a:t>专项预案</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已发布</a:t>
                      </a:r>
                    </a:p>
                  </a:txBody>
                  <a:tcPr anchor="ctr"/>
                </a:tc>
                <a:extLst>
                  <a:ext uri="{0D108BD9-81ED-4DB2-BD59-A6C34878D82A}">
                    <a16:rowId xmlns:a16="http://schemas.microsoft.com/office/drawing/2014/main" val="3149527107"/>
                  </a:ext>
                </a:extLst>
              </a:tr>
              <a:tr h="484981">
                <a:tc>
                  <a:txBody>
                    <a:bodyPr/>
                    <a:lstStyle/>
                    <a:p>
                      <a:pPr algn="ctr"/>
                      <a:r>
                        <a:rPr lang="en-US" altLang="zh-CN" dirty="0"/>
                        <a:t>4</a:t>
                      </a:r>
                      <a:endParaRPr lang="zh-CN" altLang="en-US" dirty="0"/>
                    </a:p>
                  </a:txBody>
                  <a:tcPr anchor="ctr"/>
                </a:tc>
                <a:tc>
                  <a:txBody>
                    <a:bodyPr/>
                    <a:lstStyle/>
                    <a:p>
                      <a:r>
                        <a:rPr lang="zh-CN" altLang="en-US" dirty="0"/>
                        <a:t>防暑降温应急预案</a:t>
                      </a:r>
                    </a:p>
                  </a:txBody>
                  <a:tcPr anchor="ctr"/>
                </a:tc>
                <a:tc>
                  <a:txBody>
                    <a:bodyPr/>
                    <a:lstStyle/>
                    <a:p>
                      <a:r>
                        <a:rPr lang="zh-CN" altLang="en-US" dirty="0"/>
                        <a:t>专项预案</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已完成编制</a:t>
                      </a:r>
                    </a:p>
                  </a:txBody>
                  <a:tcPr anchor="ctr"/>
                </a:tc>
                <a:extLst>
                  <a:ext uri="{0D108BD9-81ED-4DB2-BD59-A6C34878D82A}">
                    <a16:rowId xmlns:a16="http://schemas.microsoft.com/office/drawing/2014/main" val="466771869"/>
                  </a:ext>
                </a:extLst>
              </a:tr>
              <a:tr h="484981">
                <a:tc>
                  <a:txBody>
                    <a:bodyPr/>
                    <a:lstStyle/>
                    <a:p>
                      <a:pPr algn="ctr"/>
                      <a:r>
                        <a:rPr lang="en-US" altLang="zh-CN" dirty="0"/>
                        <a:t>5</a:t>
                      </a:r>
                      <a:endParaRPr lang="zh-CN" altLang="en-US" dirty="0"/>
                    </a:p>
                  </a:txBody>
                  <a:tcPr anchor="ctr"/>
                </a:tc>
                <a:tc>
                  <a:txBody>
                    <a:bodyPr/>
                    <a:lstStyle/>
                    <a:p>
                      <a:r>
                        <a:rPr lang="zh-CN" altLang="en-US" dirty="0"/>
                        <a:t>公共卫生专项应急预案</a:t>
                      </a:r>
                    </a:p>
                  </a:txBody>
                  <a:tcPr anchor="ctr"/>
                </a:tc>
                <a:tc>
                  <a:txBody>
                    <a:bodyPr/>
                    <a:lstStyle/>
                    <a:p>
                      <a:r>
                        <a:rPr lang="zh-CN" altLang="en-US" dirty="0"/>
                        <a:t>专项预案</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已发布</a:t>
                      </a:r>
                    </a:p>
                  </a:txBody>
                  <a:tcPr anchor="ctr"/>
                </a:tc>
                <a:extLst>
                  <a:ext uri="{0D108BD9-81ED-4DB2-BD59-A6C34878D82A}">
                    <a16:rowId xmlns:a16="http://schemas.microsoft.com/office/drawing/2014/main" val="519247239"/>
                  </a:ext>
                </a:extLst>
              </a:tr>
              <a:tr h="484981">
                <a:tc>
                  <a:txBody>
                    <a:bodyPr/>
                    <a:lstStyle/>
                    <a:p>
                      <a:pPr algn="ctr"/>
                      <a:r>
                        <a:rPr lang="en-US" altLang="zh-CN" dirty="0"/>
                        <a:t>6</a:t>
                      </a:r>
                      <a:endParaRPr lang="zh-CN" altLang="en-US" dirty="0"/>
                    </a:p>
                  </a:txBody>
                  <a:tcPr anchor="ctr"/>
                </a:tc>
                <a:tc>
                  <a:txBody>
                    <a:bodyPr/>
                    <a:lstStyle/>
                    <a:p>
                      <a:r>
                        <a:rPr lang="zh-CN" altLang="en-US" dirty="0"/>
                        <a:t>火灾爆炸专项应急预案</a:t>
                      </a:r>
                    </a:p>
                  </a:txBody>
                  <a:tcPr anchor="ctr"/>
                </a:tc>
                <a:tc>
                  <a:txBody>
                    <a:bodyPr/>
                    <a:lstStyle/>
                    <a:p>
                      <a:r>
                        <a:rPr lang="zh-CN" altLang="en-US" dirty="0"/>
                        <a:t>专项预案</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已完成编制</a:t>
                      </a:r>
                    </a:p>
                  </a:txBody>
                  <a:tcPr anchor="ctr"/>
                </a:tc>
                <a:extLst>
                  <a:ext uri="{0D108BD9-81ED-4DB2-BD59-A6C34878D82A}">
                    <a16:rowId xmlns:a16="http://schemas.microsoft.com/office/drawing/2014/main" val="1196789095"/>
                  </a:ext>
                </a:extLst>
              </a:tr>
              <a:tr h="484981">
                <a:tc>
                  <a:txBody>
                    <a:bodyPr/>
                    <a:lstStyle/>
                    <a:p>
                      <a:pPr algn="ctr"/>
                      <a:r>
                        <a:rPr lang="en-US" altLang="zh-CN" dirty="0"/>
                        <a:t>7</a:t>
                      </a:r>
                      <a:endParaRPr lang="zh-CN" altLang="en-US"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环境污染专项应急预案</a:t>
                      </a:r>
                    </a:p>
                  </a:txBody>
                  <a:tcPr anchor="ctr"/>
                </a:tc>
                <a:tc>
                  <a:txBody>
                    <a:bodyPr/>
                    <a:lstStyle/>
                    <a:p>
                      <a:r>
                        <a:rPr lang="zh-CN" altLang="en-US" dirty="0"/>
                        <a:t>专项预案</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已完成编制</a:t>
                      </a:r>
                    </a:p>
                  </a:txBody>
                  <a:tcPr anchor="ctr"/>
                </a:tc>
                <a:extLst>
                  <a:ext uri="{0D108BD9-81ED-4DB2-BD59-A6C34878D82A}">
                    <a16:rowId xmlns:a16="http://schemas.microsoft.com/office/drawing/2014/main" val="1198817009"/>
                  </a:ext>
                </a:extLst>
              </a:tr>
              <a:tr h="484981">
                <a:tc>
                  <a:txBody>
                    <a:bodyPr/>
                    <a:lstStyle/>
                    <a:p>
                      <a:pPr algn="ctr"/>
                      <a:r>
                        <a:rPr lang="en-US" altLang="zh-CN" dirty="0"/>
                        <a:t>8</a:t>
                      </a:r>
                      <a:endParaRPr lang="zh-CN" altLang="en-US"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触电事故专项应急预案</a:t>
                      </a:r>
                    </a:p>
                  </a:txBody>
                  <a:tcPr anchor="ctr"/>
                </a:tc>
                <a:tc>
                  <a:txBody>
                    <a:bodyPr/>
                    <a:lstStyle/>
                    <a:p>
                      <a:r>
                        <a:rPr lang="zh-CN" altLang="en-US" dirty="0"/>
                        <a:t>专项预案</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已发布</a:t>
                      </a:r>
                    </a:p>
                  </a:txBody>
                  <a:tcPr anchor="ctr"/>
                </a:tc>
                <a:extLst>
                  <a:ext uri="{0D108BD9-81ED-4DB2-BD59-A6C34878D82A}">
                    <a16:rowId xmlns:a16="http://schemas.microsoft.com/office/drawing/2014/main" val="1320113258"/>
                  </a:ext>
                </a:extLst>
              </a:tr>
              <a:tr h="484981">
                <a:tc>
                  <a:txBody>
                    <a:bodyPr/>
                    <a:lstStyle/>
                    <a:p>
                      <a:pPr algn="ctr"/>
                      <a:r>
                        <a:rPr lang="en-US" altLang="zh-CN" dirty="0"/>
                        <a:t>9</a:t>
                      </a:r>
                      <a:endParaRPr lang="zh-CN" altLang="en-US"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突发传染病专项应急预案</a:t>
                      </a:r>
                    </a:p>
                  </a:txBody>
                  <a:tcPr anchor="ctr"/>
                </a:tc>
                <a:tc>
                  <a:txBody>
                    <a:bodyPr/>
                    <a:lstStyle/>
                    <a:p>
                      <a:r>
                        <a:rPr lang="zh-CN" altLang="en-US" dirty="0"/>
                        <a:t>专项预案</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已发布</a:t>
                      </a:r>
                    </a:p>
                  </a:txBody>
                  <a:tcPr anchor="ctr"/>
                </a:tc>
                <a:extLst>
                  <a:ext uri="{0D108BD9-81ED-4DB2-BD59-A6C34878D82A}">
                    <a16:rowId xmlns:a16="http://schemas.microsoft.com/office/drawing/2014/main" val="3189794338"/>
                  </a:ext>
                </a:extLst>
              </a:tr>
            </a:tbl>
          </a:graphicData>
        </a:graphic>
      </p:graphicFrame>
    </p:spTree>
    <p:extLst>
      <p:ext uri="{BB962C8B-B14F-4D97-AF65-F5344CB8AC3E}">
        <p14:creationId xmlns:p14="http://schemas.microsoft.com/office/powerpoint/2010/main" val="3455767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045EB06-4B3A-4664-A4A1-70E542B43A29}"/>
              </a:ext>
            </a:extLst>
          </p:cNvPr>
          <p:cNvSpPr/>
          <p:nvPr/>
        </p:nvSpPr>
        <p:spPr>
          <a:xfrm>
            <a:off x="1312994" y="614750"/>
            <a:ext cx="1620957" cy="523220"/>
          </a:xfrm>
          <a:prstGeom prst="rect">
            <a:avLst/>
          </a:prstGeom>
        </p:spPr>
        <p:txBody>
          <a:bodyPr wrap="none">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应急演练</a:t>
            </a:r>
          </a:p>
        </p:txBody>
      </p:sp>
      <p:pic>
        <p:nvPicPr>
          <p:cNvPr id="5" name="图片 4">
            <a:extLst>
              <a:ext uri="{FF2B5EF4-FFF2-40B4-BE49-F238E27FC236}">
                <a16:creationId xmlns:a16="http://schemas.microsoft.com/office/drawing/2014/main" id="{0B0B2B04-FF21-489C-BA59-A9184EFBF0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1258" y="1669141"/>
            <a:ext cx="2813351" cy="1963719"/>
          </a:xfrm>
          <a:prstGeom prst="rect">
            <a:avLst/>
          </a:prstGeom>
          <a:effectLst>
            <a:outerShdw blurRad="254000" dist="63500" dir="2700000" algn="tl" rotWithShape="0">
              <a:prstClr val="black">
                <a:alpha val="30000"/>
              </a:prstClr>
            </a:outerShdw>
          </a:effectLst>
        </p:spPr>
      </p:pic>
      <p:pic>
        <p:nvPicPr>
          <p:cNvPr id="6" name="图片 5">
            <a:extLst>
              <a:ext uri="{FF2B5EF4-FFF2-40B4-BE49-F238E27FC236}">
                <a16:creationId xmlns:a16="http://schemas.microsoft.com/office/drawing/2014/main" id="{4282DCFD-AF1F-44E2-9B0C-9F7735F1C9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5775" y="4578605"/>
            <a:ext cx="2809421" cy="1860600"/>
          </a:xfrm>
          <a:prstGeom prst="rect">
            <a:avLst/>
          </a:prstGeom>
          <a:effectLst>
            <a:outerShdw blurRad="254000" dist="63500" dir="2700000" algn="tl" rotWithShape="0">
              <a:prstClr val="black">
                <a:alpha val="30000"/>
              </a:prstClr>
            </a:outerShdw>
          </a:effectLst>
        </p:spPr>
      </p:pic>
      <p:pic>
        <p:nvPicPr>
          <p:cNvPr id="8" name="图片 7">
            <a:extLst>
              <a:ext uri="{FF2B5EF4-FFF2-40B4-BE49-F238E27FC236}">
                <a16:creationId xmlns:a16="http://schemas.microsoft.com/office/drawing/2014/main" id="{AA65B78B-1C8F-4F75-A0B6-866886F55F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6716" y="1669139"/>
            <a:ext cx="3527616" cy="1963706"/>
          </a:xfrm>
          <a:prstGeom prst="rect">
            <a:avLst/>
          </a:prstGeom>
          <a:effectLst>
            <a:outerShdw blurRad="254000" dist="63500" dir="2700000" algn="tl" rotWithShape="0">
              <a:prstClr val="black">
                <a:alpha val="30000"/>
              </a:prstClr>
            </a:outerShdw>
          </a:effectLst>
        </p:spPr>
      </p:pic>
      <p:pic>
        <p:nvPicPr>
          <p:cNvPr id="9" name="图片 8">
            <a:extLst>
              <a:ext uri="{FF2B5EF4-FFF2-40B4-BE49-F238E27FC236}">
                <a16:creationId xmlns:a16="http://schemas.microsoft.com/office/drawing/2014/main" id="{581B6AEE-61E4-4AD1-B789-3F4E3BC07825}"/>
              </a:ext>
            </a:extLst>
          </p:cNvPr>
          <p:cNvPicPr>
            <a:picLocks noChangeAspect="1"/>
          </p:cNvPicPr>
          <p:nvPr/>
        </p:nvPicPr>
        <p:blipFill rotWithShape="1">
          <a:blip r:embed="rId5">
            <a:extLst>
              <a:ext uri="{28A0092B-C50C-407E-A947-70E740481C1C}">
                <a14:useLocalDpi xmlns:a14="http://schemas.microsoft.com/office/drawing/2010/main" val="0"/>
              </a:ext>
            </a:extLst>
          </a:blip>
          <a:srcRect b="28979"/>
          <a:stretch/>
        </p:blipFill>
        <p:spPr>
          <a:xfrm>
            <a:off x="1106715" y="4578605"/>
            <a:ext cx="3527616" cy="1860600"/>
          </a:xfrm>
          <a:prstGeom prst="rect">
            <a:avLst/>
          </a:prstGeom>
          <a:effectLst>
            <a:outerShdw blurRad="254000" dist="63500" dir="2700000" algn="tl" rotWithShape="0">
              <a:prstClr val="black">
                <a:alpha val="30000"/>
              </a:prstClr>
            </a:outerShdw>
          </a:effectLst>
        </p:spPr>
      </p:pic>
      <p:sp>
        <p:nvSpPr>
          <p:cNvPr id="10" name="矩形 9">
            <a:extLst>
              <a:ext uri="{FF2B5EF4-FFF2-40B4-BE49-F238E27FC236}">
                <a16:creationId xmlns:a16="http://schemas.microsoft.com/office/drawing/2014/main" id="{7BB921BD-03E9-4361-BFF4-BC0E2DFB43C4}"/>
              </a:ext>
            </a:extLst>
          </p:cNvPr>
          <p:cNvSpPr/>
          <p:nvPr/>
        </p:nvSpPr>
        <p:spPr>
          <a:xfrm>
            <a:off x="4940839" y="1669138"/>
            <a:ext cx="517834" cy="1963698"/>
          </a:xfrm>
          <a:prstGeom prst="rect">
            <a:avLst/>
          </a:prstGeom>
          <a:solidFill>
            <a:srgbClr val="980E1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矩形 10">
            <a:extLst>
              <a:ext uri="{FF2B5EF4-FFF2-40B4-BE49-F238E27FC236}">
                <a16:creationId xmlns:a16="http://schemas.microsoft.com/office/drawing/2014/main" id="{20BFA948-5517-4A10-8B10-5F4E149B46D5}"/>
              </a:ext>
            </a:extLst>
          </p:cNvPr>
          <p:cNvSpPr/>
          <p:nvPr/>
        </p:nvSpPr>
        <p:spPr>
          <a:xfrm>
            <a:off x="7090994" y="1669138"/>
            <a:ext cx="517834" cy="1963698"/>
          </a:xfrm>
          <a:prstGeom prst="rect">
            <a:avLst/>
          </a:prstGeom>
          <a:solidFill>
            <a:srgbClr val="980E1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2" name="矩形 11">
            <a:extLst>
              <a:ext uri="{FF2B5EF4-FFF2-40B4-BE49-F238E27FC236}">
                <a16:creationId xmlns:a16="http://schemas.microsoft.com/office/drawing/2014/main" id="{13B50F52-FA61-4024-B3B7-0E446115E366}"/>
              </a:ext>
            </a:extLst>
          </p:cNvPr>
          <p:cNvSpPr/>
          <p:nvPr/>
        </p:nvSpPr>
        <p:spPr>
          <a:xfrm>
            <a:off x="4940839" y="4578587"/>
            <a:ext cx="517834" cy="1860601"/>
          </a:xfrm>
          <a:prstGeom prst="rect">
            <a:avLst/>
          </a:prstGeom>
          <a:solidFill>
            <a:srgbClr val="980E1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3" name="矩形 12">
            <a:extLst>
              <a:ext uri="{FF2B5EF4-FFF2-40B4-BE49-F238E27FC236}">
                <a16:creationId xmlns:a16="http://schemas.microsoft.com/office/drawing/2014/main" id="{45E91816-72F2-42B2-85ED-124102E312BD}"/>
              </a:ext>
            </a:extLst>
          </p:cNvPr>
          <p:cNvSpPr/>
          <p:nvPr/>
        </p:nvSpPr>
        <p:spPr>
          <a:xfrm>
            <a:off x="7090994" y="4578587"/>
            <a:ext cx="517834" cy="1860601"/>
          </a:xfrm>
          <a:prstGeom prst="rect">
            <a:avLst/>
          </a:prstGeom>
          <a:solidFill>
            <a:srgbClr val="980E1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文本框 13">
            <a:extLst>
              <a:ext uri="{FF2B5EF4-FFF2-40B4-BE49-F238E27FC236}">
                <a16:creationId xmlns:a16="http://schemas.microsoft.com/office/drawing/2014/main" id="{57BF7C9E-0FBA-4B83-A1A3-6D9EA8DEBC4D}"/>
              </a:ext>
            </a:extLst>
          </p:cNvPr>
          <p:cNvSpPr txBox="1"/>
          <p:nvPr/>
        </p:nvSpPr>
        <p:spPr>
          <a:xfrm>
            <a:off x="4968923" y="1834249"/>
            <a:ext cx="461665" cy="1746661"/>
          </a:xfrm>
          <a:prstGeom prst="rect">
            <a:avLst/>
          </a:prstGeom>
          <a:noFill/>
        </p:spPr>
        <p:txBody>
          <a:bodyPr vert="eaVert" wrap="square" rtlCol="0">
            <a:spAutoFit/>
          </a:bodyPr>
          <a:lstStyle/>
          <a:p>
            <a:r>
              <a:rPr lang="zh-CN" altLang="en-US" spc="600" dirty="0">
                <a:solidFill>
                  <a:schemeClr val="bg1"/>
                </a:solidFill>
                <a:latin typeface="微软雅黑" panose="020B0503020204020204" pitchFamily="34" charset="-122"/>
                <a:ea typeface="微软雅黑" panose="020B0503020204020204" pitchFamily="34" charset="-122"/>
              </a:rPr>
              <a:t>办公楼演练</a:t>
            </a:r>
          </a:p>
        </p:txBody>
      </p:sp>
      <p:sp>
        <p:nvSpPr>
          <p:cNvPr id="15" name="文本框 14">
            <a:extLst>
              <a:ext uri="{FF2B5EF4-FFF2-40B4-BE49-F238E27FC236}">
                <a16:creationId xmlns:a16="http://schemas.microsoft.com/office/drawing/2014/main" id="{2A1E2D31-F770-47CA-8B19-BC38F11AF8A5}"/>
              </a:ext>
            </a:extLst>
          </p:cNvPr>
          <p:cNvSpPr txBox="1"/>
          <p:nvPr/>
        </p:nvSpPr>
        <p:spPr>
          <a:xfrm>
            <a:off x="7090697" y="1886199"/>
            <a:ext cx="492443" cy="1557315"/>
          </a:xfrm>
          <a:prstGeom prst="rect">
            <a:avLst/>
          </a:prstGeom>
          <a:noFill/>
        </p:spPr>
        <p:txBody>
          <a:bodyPr vert="eaVert" wrap="square" rtlCol="0">
            <a:spAutoFit/>
          </a:bodyPr>
          <a:lstStyle/>
          <a:p>
            <a:pPr algn="ctr"/>
            <a:r>
              <a:rPr lang="zh-CN" altLang="en-US" sz="2000" spc="600" dirty="0">
                <a:solidFill>
                  <a:schemeClr val="bg1"/>
                </a:solidFill>
                <a:latin typeface="微软雅黑" panose="020B0503020204020204" pitchFamily="34" charset="-122"/>
                <a:ea typeface="微软雅黑" panose="020B0503020204020204" pitchFamily="34" charset="-122"/>
              </a:rPr>
              <a:t>急救演练</a:t>
            </a:r>
          </a:p>
        </p:txBody>
      </p:sp>
      <p:sp>
        <p:nvSpPr>
          <p:cNvPr id="16" name="文本框 15">
            <a:extLst>
              <a:ext uri="{FF2B5EF4-FFF2-40B4-BE49-F238E27FC236}">
                <a16:creationId xmlns:a16="http://schemas.microsoft.com/office/drawing/2014/main" id="{CC8069D7-D32D-46A2-A259-D88C1CD602A5}"/>
              </a:ext>
            </a:extLst>
          </p:cNvPr>
          <p:cNvSpPr txBox="1"/>
          <p:nvPr/>
        </p:nvSpPr>
        <p:spPr>
          <a:xfrm>
            <a:off x="4928235" y="4707608"/>
            <a:ext cx="492443" cy="1557315"/>
          </a:xfrm>
          <a:prstGeom prst="rect">
            <a:avLst/>
          </a:prstGeom>
          <a:noFill/>
        </p:spPr>
        <p:txBody>
          <a:bodyPr vert="eaVert" wrap="square" rtlCol="0">
            <a:spAutoFit/>
          </a:bodyPr>
          <a:lstStyle/>
          <a:p>
            <a:pPr algn="ctr"/>
            <a:r>
              <a:rPr lang="zh-CN" altLang="en-US" sz="2000" spc="600" dirty="0">
                <a:solidFill>
                  <a:schemeClr val="bg1"/>
                </a:solidFill>
                <a:latin typeface="微软雅黑" panose="020B0503020204020204" pitchFamily="34" charset="-122"/>
                <a:ea typeface="微软雅黑" panose="020B0503020204020204" pitchFamily="34" charset="-122"/>
              </a:rPr>
              <a:t>防汛演练</a:t>
            </a:r>
          </a:p>
        </p:txBody>
      </p:sp>
      <p:sp>
        <p:nvSpPr>
          <p:cNvPr id="17" name="文本框 16">
            <a:extLst>
              <a:ext uri="{FF2B5EF4-FFF2-40B4-BE49-F238E27FC236}">
                <a16:creationId xmlns:a16="http://schemas.microsoft.com/office/drawing/2014/main" id="{4BDD4D20-106F-406F-97FE-186CA14DA046}"/>
              </a:ext>
            </a:extLst>
          </p:cNvPr>
          <p:cNvSpPr txBox="1"/>
          <p:nvPr/>
        </p:nvSpPr>
        <p:spPr>
          <a:xfrm>
            <a:off x="7078389" y="4707608"/>
            <a:ext cx="492443" cy="1557315"/>
          </a:xfrm>
          <a:prstGeom prst="rect">
            <a:avLst/>
          </a:prstGeom>
          <a:noFill/>
        </p:spPr>
        <p:txBody>
          <a:bodyPr vert="eaVert" wrap="square" rtlCol="0">
            <a:spAutoFit/>
          </a:bodyPr>
          <a:lstStyle/>
          <a:p>
            <a:pPr algn="ctr"/>
            <a:r>
              <a:rPr lang="zh-CN" altLang="en-US" sz="2000" spc="600" dirty="0">
                <a:solidFill>
                  <a:schemeClr val="bg1"/>
                </a:solidFill>
                <a:latin typeface="微软雅黑" panose="020B0503020204020204" pitchFamily="34" charset="-122"/>
                <a:ea typeface="微软雅黑" panose="020B0503020204020204" pitchFamily="34" charset="-122"/>
              </a:rPr>
              <a:t>消防演练</a:t>
            </a:r>
          </a:p>
        </p:txBody>
      </p:sp>
      <p:sp>
        <p:nvSpPr>
          <p:cNvPr id="18" name="矩形 17">
            <a:extLst>
              <a:ext uri="{FF2B5EF4-FFF2-40B4-BE49-F238E27FC236}">
                <a16:creationId xmlns:a16="http://schemas.microsoft.com/office/drawing/2014/main" id="{93404F2E-83E7-48DD-80EF-B45A8C1D9873}"/>
              </a:ext>
            </a:extLst>
          </p:cNvPr>
          <p:cNvSpPr/>
          <p:nvPr/>
        </p:nvSpPr>
        <p:spPr>
          <a:xfrm>
            <a:off x="4234091" y="3800763"/>
            <a:ext cx="3709298" cy="400110"/>
          </a:xfrm>
          <a:prstGeom prst="rect">
            <a:avLst/>
          </a:prstGeom>
        </p:spPr>
        <p:txBody>
          <a:bodyPr wrap="square">
            <a:spAutoFit/>
          </a:bodyPr>
          <a:lstStyle/>
          <a:p>
            <a:pPr algn="ct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（请更换本公司演练图片）</a:t>
            </a:r>
          </a:p>
        </p:txBody>
      </p:sp>
    </p:spTree>
    <p:extLst>
      <p:ext uri="{BB962C8B-B14F-4D97-AF65-F5344CB8AC3E}">
        <p14:creationId xmlns:p14="http://schemas.microsoft.com/office/powerpoint/2010/main" val="80944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045EB06-4B3A-4664-A4A1-70E542B43A29}"/>
              </a:ext>
            </a:extLst>
          </p:cNvPr>
          <p:cNvSpPr/>
          <p:nvPr/>
        </p:nvSpPr>
        <p:spPr>
          <a:xfrm>
            <a:off x="1312994" y="614750"/>
            <a:ext cx="3057247" cy="523220"/>
          </a:xfrm>
          <a:prstGeom prst="rect">
            <a:avLst/>
          </a:prstGeom>
        </p:spPr>
        <p:txBody>
          <a:bodyPr wrap="none">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消防设施设备管理</a:t>
            </a:r>
          </a:p>
        </p:txBody>
      </p:sp>
      <p:pic>
        <p:nvPicPr>
          <p:cNvPr id="28" name="图片 27">
            <a:extLst>
              <a:ext uri="{FF2B5EF4-FFF2-40B4-BE49-F238E27FC236}">
                <a16:creationId xmlns:a16="http://schemas.microsoft.com/office/drawing/2014/main" id="{10F3BED3-E863-44AD-93A6-3F0ABE4192A7}"/>
              </a:ext>
            </a:extLst>
          </p:cNvPr>
          <p:cNvPicPr>
            <a:picLocks noChangeAspect="1"/>
          </p:cNvPicPr>
          <p:nvPr/>
        </p:nvPicPr>
        <p:blipFill rotWithShape="1">
          <a:blip r:embed="rId2">
            <a:extLst>
              <a:ext uri="{28A0092B-C50C-407E-A947-70E740481C1C}">
                <a14:useLocalDpi xmlns:a14="http://schemas.microsoft.com/office/drawing/2010/main" val="0"/>
              </a:ext>
            </a:extLst>
          </a:blip>
          <a:srcRect t="44515" b="19089"/>
          <a:stretch/>
        </p:blipFill>
        <p:spPr>
          <a:xfrm>
            <a:off x="0" y="3897086"/>
            <a:ext cx="12192000" cy="2960914"/>
          </a:xfrm>
          <a:prstGeom prst="rect">
            <a:avLst/>
          </a:prstGeom>
        </p:spPr>
      </p:pic>
      <p:sp>
        <p:nvSpPr>
          <p:cNvPr id="29" name="文本框 28">
            <a:extLst>
              <a:ext uri="{FF2B5EF4-FFF2-40B4-BE49-F238E27FC236}">
                <a16:creationId xmlns:a16="http://schemas.microsoft.com/office/drawing/2014/main" id="{BAA69DDC-B84E-4B48-8F2D-C25194025E08}"/>
              </a:ext>
            </a:extLst>
          </p:cNvPr>
          <p:cNvSpPr txBox="1"/>
          <p:nvPr/>
        </p:nvSpPr>
        <p:spPr>
          <a:xfrm>
            <a:off x="370114" y="1872575"/>
            <a:ext cx="11451772" cy="1422954"/>
          </a:xfrm>
          <a:prstGeom prst="rect">
            <a:avLst/>
          </a:prstGeom>
          <a:noFill/>
        </p:spPr>
        <p:txBody>
          <a:bodyPr wrap="square">
            <a:spAutoFit/>
          </a:bodyPr>
          <a:lstStyle/>
          <a:p>
            <a:pPr algn="just">
              <a:lnSpc>
                <a:spcPct val="150000"/>
              </a:lnSpc>
            </a:pPr>
            <a:r>
              <a:rPr lang="zh-CN" altLang="en-US" sz="2000" dirty="0">
                <a:latin typeface="微软雅黑" panose="020B0503020204020204" pitchFamily="34" charset="-122"/>
                <a:ea typeface="微软雅黑" panose="020B0503020204020204" pitchFamily="34" charset="-122"/>
              </a:rPr>
              <a:t>在</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月组织的安全综合检查中，发现一分厂范围内消防设施档案、编号等管理方面与公司总部存在差异。针对这一情况，安全管理部门按照统一格式进行了拉网式排查、梳理与建档。目前已经建立完善了灭火器、消火栓档案。工厂现有干粉灭火器</a:t>
            </a:r>
            <a:r>
              <a:rPr lang="en-US" altLang="zh-CN" sz="2000" dirty="0">
                <a:latin typeface="微软雅黑" panose="020B0503020204020204" pitchFamily="34" charset="-122"/>
                <a:ea typeface="微软雅黑" panose="020B0503020204020204" pitchFamily="34" charset="-122"/>
              </a:rPr>
              <a:t>326</a:t>
            </a:r>
            <a:r>
              <a:rPr lang="zh-CN" altLang="en-US" sz="2000" dirty="0">
                <a:latin typeface="微软雅黑" panose="020B0503020204020204" pitchFamily="34" charset="-122"/>
                <a:ea typeface="微软雅黑" panose="020B0503020204020204" pitchFamily="34" charset="-122"/>
              </a:rPr>
              <a:t>具、室内消火栓</a:t>
            </a:r>
            <a:r>
              <a:rPr lang="en-US" altLang="zh-CN" sz="2000" dirty="0">
                <a:latin typeface="微软雅黑" panose="020B0503020204020204" pitchFamily="34" charset="-122"/>
                <a:ea typeface="微软雅黑" panose="020B0503020204020204" pitchFamily="34" charset="-122"/>
              </a:rPr>
              <a:t>43</a:t>
            </a:r>
            <a:r>
              <a:rPr lang="zh-CN" altLang="en-US" sz="2000" dirty="0">
                <a:latin typeface="微软雅黑" panose="020B0503020204020204" pitchFamily="34" charset="-122"/>
                <a:ea typeface="微软雅黑" panose="020B0503020204020204" pitchFamily="34" charset="-122"/>
              </a:rPr>
              <a:t>个、室外地上栓</a:t>
            </a:r>
            <a:r>
              <a:rPr lang="en-US" altLang="zh-CN" sz="2000" dirty="0">
                <a:latin typeface="微软雅黑" panose="020B0503020204020204" pitchFamily="34" charset="-122"/>
                <a:ea typeface="微软雅黑" panose="020B0503020204020204" pitchFamily="34" charset="-122"/>
              </a:rPr>
              <a:t>14</a:t>
            </a:r>
            <a:r>
              <a:rPr lang="zh-CN" altLang="en-US" sz="2000" dirty="0">
                <a:latin typeface="微软雅黑" panose="020B0503020204020204" pitchFamily="34" charset="-122"/>
                <a:ea typeface="微软雅黑" panose="020B0503020204020204" pitchFamily="34" charset="-122"/>
              </a:rPr>
              <a:t>个。</a:t>
            </a:r>
            <a:endParaRPr lang="en-US" altLang="zh-CN" sz="2000" dirty="0">
              <a:latin typeface="微软雅黑" panose="020B0503020204020204" pitchFamily="34" charset="-122"/>
              <a:ea typeface="微软雅黑" panose="020B0503020204020204" pitchFamily="34" charset="-122"/>
            </a:endParaRPr>
          </a:p>
        </p:txBody>
      </p:sp>
      <p:grpSp>
        <p:nvGrpSpPr>
          <p:cNvPr id="30" name="Group 9">
            <a:extLst>
              <a:ext uri="{FF2B5EF4-FFF2-40B4-BE49-F238E27FC236}">
                <a16:creationId xmlns:a16="http://schemas.microsoft.com/office/drawing/2014/main" id="{8D5E00F9-080C-417B-BF4C-42CB79060E48}"/>
              </a:ext>
            </a:extLst>
          </p:cNvPr>
          <p:cNvGrpSpPr>
            <a:grpSpLocks/>
          </p:cNvGrpSpPr>
          <p:nvPr/>
        </p:nvGrpSpPr>
        <p:grpSpPr bwMode="auto">
          <a:xfrm>
            <a:off x="1" y="3897085"/>
            <a:ext cx="4316884" cy="2997969"/>
            <a:chOff x="-7985" y="901147"/>
            <a:chExt cx="2182716" cy="2131459"/>
          </a:xfrm>
          <a:solidFill>
            <a:srgbClr val="980E1B">
              <a:alpha val="87000"/>
            </a:srgbClr>
          </a:solidFill>
          <a:effectLst>
            <a:outerShdw blurRad="254000" dist="63500" dir="2700000" algn="tl" rotWithShape="0">
              <a:prstClr val="black">
                <a:alpha val="30000"/>
              </a:prstClr>
            </a:outerShdw>
          </a:effectLst>
        </p:grpSpPr>
        <p:sp>
          <p:nvSpPr>
            <p:cNvPr id="31" name="Rectangle 12">
              <a:extLst>
                <a:ext uri="{FF2B5EF4-FFF2-40B4-BE49-F238E27FC236}">
                  <a16:creationId xmlns:a16="http://schemas.microsoft.com/office/drawing/2014/main" id="{065D9B57-F2F8-40F4-88F3-15C537B299F5}"/>
                </a:ext>
              </a:extLst>
            </p:cNvPr>
            <p:cNvSpPr/>
            <p:nvPr/>
          </p:nvSpPr>
          <p:spPr>
            <a:xfrm>
              <a:off x="-7985" y="901147"/>
              <a:ext cx="2012646" cy="2131459"/>
            </a:xfrm>
            <a:prstGeom prst="rect">
              <a:avLst/>
            </a:prstGeom>
            <a:grpFill/>
            <a:ln>
              <a:noFill/>
            </a:ln>
            <a:effectLst>
              <a:outerShdw blurRad="317500" sx="1000" sy="1000"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4983">
                <a:lnSpc>
                  <a:spcPct val="150000"/>
                </a:lnSpc>
                <a:defRPr/>
              </a:pPr>
              <a:endParaRPr lang="en-US" sz="2530" dirty="0">
                <a:latin typeface="Arial" panose="020B0604020202020204" pitchFamily="34" charset="0"/>
                <a:ea typeface="思源黑体" panose="020B0500000000000000" pitchFamily="34" charset="-122"/>
                <a:sym typeface="Arial" panose="020B0604020202020204" pitchFamily="34" charset="0"/>
              </a:endParaRPr>
            </a:p>
          </p:txBody>
        </p:sp>
        <p:sp>
          <p:nvSpPr>
            <p:cNvPr id="32" name="Isosceles Triangle 11">
              <a:extLst>
                <a:ext uri="{FF2B5EF4-FFF2-40B4-BE49-F238E27FC236}">
                  <a16:creationId xmlns:a16="http://schemas.microsoft.com/office/drawing/2014/main" id="{5ED2E5A0-4C98-4A3F-9A30-4C295F5465CB}"/>
                </a:ext>
              </a:extLst>
            </p:cNvPr>
            <p:cNvSpPr/>
            <p:nvPr/>
          </p:nvSpPr>
          <p:spPr>
            <a:xfrm rot="5400000">
              <a:off x="1846183" y="1869250"/>
              <a:ext cx="461843" cy="19525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4983">
                <a:lnSpc>
                  <a:spcPct val="150000"/>
                </a:lnSpc>
                <a:defRPr/>
              </a:pPr>
              <a:endParaRPr lang="en-US" sz="2530" dirty="0">
                <a:latin typeface="Arial" panose="020B0604020202020204" pitchFamily="34" charset="0"/>
                <a:ea typeface="思源黑体" panose="020B0500000000000000" pitchFamily="34" charset="-122"/>
                <a:sym typeface="Arial" panose="020B0604020202020204" pitchFamily="34" charset="0"/>
              </a:endParaRPr>
            </a:p>
          </p:txBody>
        </p:sp>
      </p:grpSp>
      <p:sp>
        <p:nvSpPr>
          <p:cNvPr id="33" name="文本框 32">
            <a:extLst>
              <a:ext uri="{FF2B5EF4-FFF2-40B4-BE49-F238E27FC236}">
                <a16:creationId xmlns:a16="http://schemas.microsoft.com/office/drawing/2014/main" id="{660B32D3-B1B7-4391-9E75-7B473B594D74}"/>
              </a:ext>
            </a:extLst>
          </p:cNvPr>
          <p:cNvSpPr txBox="1"/>
          <p:nvPr/>
        </p:nvSpPr>
        <p:spPr>
          <a:xfrm>
            <a:off x="280868" y="4524841"/>
            <a:ext cx="3418791" cy="1705403"/>
          </a:xfrm>
          <a:prstGeom prst="rect">
            <a:avLst/>
          </a:prstGeom>
          <a:noFill/>
        </p:spPr>
        <p:txBody>
          <a:bodyPr wrap="square">
            <a:spAutoFit/>
          </a:bodyPr>
          <a:lstStyle/>
          <a:p>
            <a:pPr algn="just">
              <a:lnSpc>
                <a:spcPct val="150000"/>
              </a:lnSpc>
            </a:pPr>
            <a:r>
              <a:rPr lang="zh-CN" altLang="en-US" dirty="0">
                <a:solidFill>
                  <a:schemeClr val="bg1"/>
                </a:solidFill>
                <a:latin typeface="微软雅黑" panose="020B0503020204020204" pitchFamily="34" charset="-122"/>
                <a:ea typeface="微软雅黑" panose="020B0503020204020204" pitchFamily="34" charset="-122"/>
              </a:rPr>
              <a:t>由于分厂室外地上栓普遍存在锈蚀情况，相关部门已于</a:t>
            </a:r>
            <a:r>
              <a:rPr lang="en-US" altLang="zh-CN" dirty="0">
                <a:solidFill>
                  <a:schemeClr val="bg1"/>
                </a:solidFill>
                <a:latin typeface="微软雅黑" panose="020B0503020204020204" pitchFamily="34" charset="-122"/>
                <a:ea typeface="微软雅黑" panose="020B0503020204020204" pitchFamily="34" charset="-122"/>
              </a:rPr>
              <a:t>X</a:t>
            </a:r>
            <a:r>
              <a:rPr lang="zh-CN" altLang="en-US" dirty="0">
                <a:solidFill>
                  <a:schemeClr val="bg1"/>
                </a:solidFill>
                <a:latin typeface="微软雅黑" panose="020B0503020204020204" pitchFamily="34" charset="-122"/>
                <a:ea typeface="微软雅黑" panose="020B0503020204020204" pitchFamily="34" charset="-122"/>
              </a:rPr>
              <a:t>月份对辖区内全部室外地上栓进行了除锈防腐处理。</a:t>
            </a:r>
          </a:p>
        </p:txBody>
      </p:sp>
    </p:spTree>
    <p:extLst>
      <p:ext uri="{BB962C8B-B14F-4D97-AF65-F5344CB8AC3E}">
        <p14:creationId xmlns:p14="http://schemas.microsoft.com/office/powerpoint/2010/main" val="2394112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045EB06-4B3A-4664-A4A1-70E542B43A29}"/>
              </a:ext>
            </a:extLst>
          </p:cNvPr>
          <p:cNvSpPr/>
          <p:nvPr/>
        </p:nvSpPr>
        <p:spPr>
          <a:xfrm>
            <a:off x="1312994" y="614750"/>
            <a:ext cx="3416320" cy="523220"/>
          </a:xfrm>
          <a:prstGeom prst="rect">
            <a:avLst/>
          </a:prstGeom>
        </p:spPr>
        <p:txBody>
          <a:bodyPr wrap="none">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危险作业审批与管理</a:t>
            </a:r>
          </a:p>
        </p:txBody>
      </p:sp>
      <p:sp>
        <p:nvSpPr>
          <p:cNvPr id="9" name="矩形 8">
            <a:extLst>
              <a:ext uri="{FF2B5EF4-FFF2-40B4-BE49-F238E27FC236}">
                <a16:creationId xmlns:a16="http://schemas.microsoft.com/office/drawing/2014/main" id="{9C9D875A-9D11-4CE5-A735-8FBF74709A9B}"/>
              </a:ext>
            </a:extLst>
          </p:cNvPr>
          <p:cNvSpPr/>
          <p:nvPr/>
        </p:nvSpPr>
        <p:spPr>
          <a:xfrm>
            <a:off x="348343" y="1520357"/>
            <a:ext cx="11437257" cy="961289"/>
          </a:xfrm>
          <a:prstGeom prst="rect">
            <a:avLst/>
          </a:prstGeom>
        </p:spPr>
        <p:txBody>
          <a:bodyPr wrap="square">
            <a:spAutoFit/>
          </a:bodyPr>
          <a:lstStyle/>
          <a:p>
            <a:pPr algn="just">
              <a:lnSpc>
                <a:spcPct val="150000"/>
              </a:lnSpc>
            </a:pPr>
            <a:r>
              <a:rPr lang="zh-CN" altLang="en-US" sz="2000" dirty="0">
                <a:latin typeface="微软雅黑" panose="020B0503020204020204" pitchFamily="34" charset="-122"/>
                <a:ea typeface="微软雅黑" panose="020B0503020204020204" pitchFamily="34" charset="-122"/>
              </a:rPr>
              <a:t>公司危险作业主要包含受限空间作业、动火作业、高处作业、临时用电作业、吊装作业等。</a:t>
            </a:r>
            <a:r>
              <a:rPr lang="en-US" altLang="zh-CN" sz="2000" dirty="0">
                <a:latin typeface="微软雅黑" panose="020B0503020204020204" pitchFamily="34" charset="-122"/>
                <a:ea typeface="微软雅黑" panose="020B0503020204020204" pitchFamily="34" charset="-122"/>
              </a:rPr>
              <a:t>2021</a:t>
            </a:r>
            <a:r>
              <a:rPr lang="zh-CN" altLang="en-US" sz="2000" dirty="0">
                <a:latin typeface="微软雅黑" panose="020B0503020204020204" pitchFamily="34" charset="-122"/>
                <a:ea typeface="微软雅黑" panose="020B0503020204020204" pitchFamily="34" charset="-122"/>
              </a:rPr>
              <a:t>年共办理</a:t>
            </a:r>
            <a:r>
              <a:rPr lang="en-US" altLang="zh-CN" sz="2000" dirty="0">
                <a:latin typeface="微软雅黑" panose="020B0503020204020204" pitchFamily="34" charset="-122"/>
                <a:ea typeface="微软雅黑" panose="020B0503020204020204" pitchFamily="34" charset="-122"/>
              </a:rPr>
              <a:t>359</a:t>
            </a:r>
            <a:r>
              <a:rPr lang="zh-CN" altLang="en-US" sz="2000" dirty="0">
                <a:latin typeface="微软雅黑" panose="020B0503020204020204" pitchFamily="34" charset="-122"/>
                <a:ea typeface="微软雅黑" panose="020B0503020204020204" pitchFamily="34" charset="-122"/>
              </a:rPr>
              <a:t>张作业许可证。</a:t>
            </a:r>
          </a:p>
        </p:txBody>
      </p:sp>
      <p:cxnSp>
        <p:nvCxnSpPr>
          <p:cNvPr id="10" name="直接连接符 9">
            <a:extLst>
              <a:ext uri="{FF2B5EF4-FFF2-40B4-BE49-F238E27FC236}">
                <a16:creationId xmlns:a16="http://schemas.microsoft.com/office/drawing/2014/main" id="{A90C92AA-DF61-41BF-ABDA-0DE902E969C0}"/>
              </a:ext>
            </a:extLst>
          </p:cNvPr>
          <p:cNvCxnSpPr/>
          <p:nvPr/>
        </p:nvCxnSpPr>
        <p:spPr>
          <a:xfrm>
            <a:off x="3071585" y="2762284"/>
            <a:ext cx="0" cy="3947886"/>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矩形 10">
            <a:extLst>
              <a:ext uri="{FF2B5EF4-FFF2-40B4-BE49-F238E27FC236}">
                <a16:creationId xmlns:a16="http://schemas.microsoft.com/office/drawing/2014/main" id="{7682285A-0ADE-4254-9BF2-8EACB308FB51}"/>
              </a:ext>
            </a:extLst>
          </p:cNvPr>
          <p:cNvSpPr/>
          <p:nvPr/>
        </p:nvSpPr>
        <p:spPr>
          <a:xfrm>
            <a:off x="3071585" y="2864033"/>
            <a:ext cx="6981371" cy="464457"/>
          </a:xfrm>
          <a:prstGeom prst="rect">
            <a:avLst/>
          </a:prstGeom>
          <a:gradFill>
            <a:gsLst>
              <a:gs pos="0">
                <a:srgbClr val="980E1B"/>
              </a:gs>
              <a:gs pos="100000">
                <a:srgbClr val="FF0000"/>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2" name="矩形 11">
            <a:extLst>
              <a:ext uri="{FF2B5EF4-FFF2-40B4-BE49-F238E27FC236}">
                <a16:creationId xmlns:a16="http://schemas.microsoft.com/office/drawing/2014/main" id="{630E179C-5B32-4D67-95B2-9C24A3589795}"/>
              </a:ext>
            </a:extLst>
          </p:cNvPr>
          <p:cNvSpPr/>
          <p:nvPr/>
        </p:nvSpPr>
        <p:spPr>
          <a:xfrm>
            <a:off x="3071585" y="3694983"/>
            <a:ext cx="3701144" cy="464457"/>
          </a:xfrm>
          <a:prstGeom prst="rect">
            <a:avLst/>
          </a:prstGeom>
          <a:gradFill>
            <a:gsLst>
              <a:gs pos="0">
                <a:srgbClr val="980E1B"/>
              </a:gs>
              <a:gs pos="100000">
                <a:srgbClr val="FF0000"/>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3" name="矩形 12">
            <a:extLst>
              <a:ext uri="{FF2B5EF4-FFF2-40B4-BE49-F238E27FC236}">
                <a16:creationId xmlns:a16="http://schemas.microsoft.com/office/drawing/2014/main" id="{4E38029A-81E3-4C80-B825-3AD63E1BF9D0}"/>
              </a:ext>
            </a:extLst>
          </p:cNvPr>
          <p:cNvSpPr/>
          <p:nvPr/>
        </p:nvSpPr>
        <p:spPr>
          <a:xfrm>
            <a:off x="3071584" y="4525933"/>
            <a:ext cx="4412341" cy="464457"/>
          </a:xfrm>
          <a:prstGeom prst="rect">
            <a:avLst/>
          </a:prstGeom>
          <a:gradFill>
            <a:gsLst>
              <a:gs pos="0">
                <a:srgbClr val="980E1B"/>
              </a:gs>
              <a:gs pos="100000">
                <a:srgbClr val="FF0000"/>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矩形 13">
            <a:extLst>
              <a:ext uri="{FF2B5EF4-FFF2-40B4-BE49-F238E27FC236}">
                <a16:creationId xmlns:a16="http://schemas.microsoft.com/office/drawing/2014/main" id="{45D1A4BC-D852-4BBF-98B3-8EB8451E6446}"/>
              </a:ext>
            </a:extLst>
          </p:cNvPr>
          <p:cNvSpPr/>
          <p:nvPr/>
        </p:nvSpPr>
        <p:spPr>
          <a:xfrm>
            <a:off x="3071584" y="5356883"/>
            <a:ext cx="493485" cy="464457"/>
          </a:xfrm>
          <a:prstGeom prst="rect">
            <a:avLst/>
          </a:prstGeom>
          <a:gradFill>
            <a:gsLst>
              <a:gs pos="0">
                <a:srgbClr val="980E1B"/>
              </a:gs>
              <a:gs pos="100000">
                <a:srgbClr val="FF0000"/>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5" name="矩形 14">
            <a:extLst>
              <a:ext uri="{FF2B5EF4-FFF2-40B4-BE49-F238E27FC236}">
                <a16:creationId xmlns:a16="http://schemas.microsoft.com/office/drawing/2014/main" id="{8AEBCE15-724B-4865-BBDC-C29A0AF27A91}"/>
              </a:ext>
            </a:extLst>
          </p:cNvPr>
          <p:cNvSpPr/>
          <p:nvPr/>
        </p:nvSpPr>
        <p:spPr>
          <a:xfrm>
            <a:off x="3071584" y="6187832"/>
            <a:ext cx="899888" cy="464457"/>
          </a:xfrm>
          <a:prstGeom prst="rect">
            <a:avLst/>
          </a:prstGeom>
          <a:gradFill>
            <a:gsLst>
              <a:gs pos="0">
                <a:srgbClr val="980E1B"/>
              </a:gs>
              <a:gs pos="100000">
                <a:srgbClr val="FF0000"/>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6" name="文本框 15">
            <a:extLst>
              <a:ext uri="{FF2B5EF4-FFF2-40B4-BE49-F238E27FC236}">
                <a16:creationId xmlns:a16="http://schemas.microsoft.com/office/drawing/2014/main" id="{FD6A1E36-7831-4ED8-B8D4-1CAA42CEF96C}"/>
              </a:ext>
            </a:extLst>
          </p:cNvPr>
          <p:cNvSpPr txBox="1"/>
          <p:nvPr/>
        </p:nvSpPr>
        <p:spPr>
          <a:xfrm>
            <a:off x="1470615" y="2864033"/>
            <a:ext cx="1402168" cy="338554"/>
          </a:xfrm>
          <a:prstGeom prst="rect">
            <a:avLst/>
          </a:prstGeom>
          <a:noFill/>
        </p:spPr>
        <p:txBody>
          <a:bodyPr wrap="square" rtlCol="0">
            <a:spAutoFit/>
          </a:bodyPr>
          <a:lstStyle/>
          <a:p>
            <a:pPr algn="r"/>
            <a:r>
              <a:rPr lang="zh-CN" altLang="en-US" sz="1600" dirty="0">
                <a:latin typeface="新宋体" panose="02010609030101010101" pitchFamily="49" charset="-122"/>
                <a:ea typeface="新宋体" panose="02010609030101010101" pitchFamily="49" charset="-122"/>
              </a:rPr>
              <a:t>动火作业</a:t>
            </a:r>
          </a:p>
        </p:txBody>
      </p:sp>
      <p:sp>
        <p:nvSpPr>
          <p:cNvPr id="17" name="文本框 16">
            <a:extLst>
              <a:ext uri="{FF2B5EF4-FFF2-40B4-BE49-F238E27FC236}">
                <a16:creationId xmlns:a16="http://schemas.microsoft.com/office/drawing/2014/main" id="{EE7B5D58-E797-48D6-A27D-754693137A79}"/>
              </a:ext>
            </a:extLst>
          </p:cNvPr>
          <p:cNvSpPr txBox="1"/>
          <p:nvPr/>
        </p:nvSpPr>
        <p:spPr>
          <a:xfrm>
            <a:off x="1470615" y="3720875"/>
            <a:ext cx="1402168" cy="338554"/>
          </a:xfrm>
          <a:prstGeom prst="rect">
            <a:avLst/>
          </a:prstGeom>
          <a:noFill/>
        </p:spPr>
        <p:txBody>
          <a:bodyPr wrap="square" rtlCol="0">
            <a:spAutoFit/>
          </a:bodyPr>
          <a:lstStyle/>
          <a:p>
            <a:pPr algn="r"/>
            <a:r>
              <a:rPr lang="zh-CN" altLang="en-US" sz="1600" dirty="0">
                <a:latin typeface="新宋体" panose="02010609030101010101" pitchFamily="49" charset="-122"/>
                <a:ea typeface="新宋体" panose="02010609030101010101" pitchFamily="49" charset="-122"/>
              </a:rPr>
              <a:t>高处作业</a:t>
            </a:r>
          </a:p>
        </p:txBody>
      </p:sp>
      <p:sp>
        <p:nvSpPr>
          <p:cNvPr id="18" name="文本框 17">
            <a:extLst>
              <a:ext uri="{FF2B5EF4-FFF2-40B4-BE49-F238E27FC236}">
                <a16:creationId xmlns:a16="http://schemas.microsoft.com/office/drawing/2014/main" id="{47BF715C-A0A0-4C44-928E-D9542B7C8DFC}"/>
              </a:ext>
            </a:extLst>
          </p:cNvPr>
          <p:cNvSpPr txBox="1"/>
          <p:nvPr/>
        </p:nvSpPr>
        <p:spPr>
          <a:xfrm>
            <a:off x="1054100" y="4566920"/>
            <a:ext cx="1818683" cy="338554"/>
          </a:xfrm>
          <a:prstGeom prst="rect">
            <a:avLst/>
          </a:prstGeom>
          <a:noFill/>
        </p:spPr>
        <p:txBody>
          <a:bodyPr wrap="square" rtlCol="0">
            <a:spAutoFit/>
          </a:bodyPr>
          <a:lstStyle/>
          <a:p>
            <a:pPr algn="r"/>
            <a:r>
              <a:rPr lang="zh-CN" altLang="en-US" sz="1600" dirty="0">
                <a:latin typeface="新宋体" panose="02010609030101010101" pitchFamily="49" charset="-122"/>
                <a:ea typeface="新宋体" panose="02010609030101010101" pitchFamily="49" charset="-122"/>
              </a:rPr>
              <a:t>临时用电作业</a:t>
            </a:r>
          </a:p>
        </p:txBody>
      </p:sp>
      <p:sp>
        <p:nvSpPr>
          <p:cNvPr id="19" name="文本框 18">
            <a:extLst>
              <a:ext uri="{FF2B5EF4-FFF2-40B4-BE49-F238E27FC236}">
                <a16:creationId xmlns:a16="http://schemas.microsoft.com/office/drawing/2014/main" id="{14D3AE8D-D1A2-4B2E-ADC6-FD2B2B1B1132}"/>
              </a:ext>
            </a:extLst>
          </p:cNvPr>
          <p:cNvSpPr txBox="1"/>
          <p:nvPr/>
        </p:nvSpPr>
        <p:spPr>
          <a:xfrm>
            <a:off x="1054100" y="5377407"/>
            <a:ext cx="1818683" cy="338554"/>
          </a:xfrm>
          <a:prstGeom prst="rect">
            <a:avLst/>
          </a:prstGeom>
          <a:noFill/>
        </p:spPr>
        <p:txBody>
          <a:bodyPr wrap="square" rtlCol="0">
            <a:spAutoFit/>
          </a:bodyPr>
          <a:lstStyle/>
          <a:p>
            <a:pPr algn="r"/>
            <a:r>
              <a:rPr lang="zh-CN" altLang="en-US" sz="1600" dirty="0">
                <a:latin typeface="新宋体" panose="02010609030101010101" pitchFamily="49" charset="-122"/>
                <a:ea typeface="新宋体" panose="02010609030101010101" pitchFamily="49" charset="-122"/>
              </a:rPr>
              <a:t>受限空间作业</a:t>
            </a:r>
          </a:p>
        </p:txBody>
      </p:sp>
      <p:sp>
        <p:nvSpPr>
          <p:cNvPr id="20" name="文本框 19">
            <a:extLst>
              <a:ext uri="{FF2B5EF4-FFF2-40B4-BE49-F238E27FC236}">
                <a16:creationId xmlns:a16="http://schemas.microsoft.com/office/drawing/2014/main" id="{A31B4FE7-0D50-4B7D-A465-F31786AF6001}"/>
              </a:ext>
            </a:extLst>
          </p:cNvPr>
          <p:cNvSpPr txBox="1"/>
          <p:nvPr/>
        </p:nvSpPr>
        <p:spPr>
          <a:xfrm>
            <a:off x="1054100" y="6235394"/>
            <a:ext cx="1818683" cy="338554"/>
          </a:xfrm>
          <a:prstGeom prst="rect">
            <a:avLst/>
          </a:prstGeom>
          <a:noFill/>
        </p:spPr>
        <p:txBody>
          <a:bodyPr wrap="square" rtlCol="0">
            <a:spAutoFit/>
          </a:bodyPr>
          <a:lstStyle/>
          <a:p>
            <a:pPr algn="r"/>
            <a:r>
              <a:rPr lang="zh-CN" altLang="en-US" sz="1600" dirty="0">
                <a:latin typeface="新宋体" panose="02010609030101010101" pitchFamily="49" charset="-122"/>
                <a:ea typeface="新宋体" panose="02010609030101010101" pitchFamily="49" charset="-122"/>
              </a:rPr>
              <a:t>吊装作业</a:t>
            </a:r>
          </a:p>
        </p:txBody>
      </p:sp>
      <p:sp>
        <p:nvSpPr>
          <p:cNvPr id="21" name="文本框 20">
            <a:extLst>
              <a:ext uri="{FF2B5EF4-FFF2-40B4-BE49-F238E27FC236}">
                <a16:creationId xmlns:a16="http://schemas.microsoft.com/office/drawing/2014/main" id="{081D05F5-3E9B-40F6-9019-E2559C79F186}"/>
              </a:ext>
            </a:extLst>
          </p:cNvPr>
          <p:cNvSpPr txBox="1"/>
          <p:nvPr/>
        </p:nvSpPr>
        <p:spPr>
          <a:xfrm>
            <a:off x="10367873" y="2916600"/>
            <a:ext cx="555941" cy="369332"/>
          </a:xfrm>
          <a:prstGeom prst="rect">
            <a:avLst/>
          </a:prstGeom>
          <a:noFill/>
        </p:spPr>
        <p:txBody>
          <a:bodyPr wrap="square" rtlCol="0">
            <a:spAutoFit/>
          </a:bodyPr>
          <a:lstStyle/>
          <a:p>
            <a:r>
              <a:rPr lang="en-US" altLang="zh-CN" dirty="0">
                <a:latin typeface="新宋体" panose="02010609030101010101" pitchFamily="49" charset="-122"/>
                <a:ea typeface="新宋体" panose="02010609030101010101" pitchFamily="49" charset="-122"/>
              </a:rPr>
              <a:t>159</a:t>
            </a:r>
            <a:endParaRPr lang="zh-CN" altLang="en-US" dirty="0">
              <a:latin typeface="新宋体" panose="02010609030101010101" pitchFamily="49" charset="-122"/>
              <a:ea typeface="新宋体" panose="02010609030101010101" pitchFamily="49" charset="-122"/>
            </a:endParaRPr>
          </a:p>
        </p:txBody>
      </p:sp>
      <p:sp>
        <p:nvSpPr>
          <p:cNvPr id="22" name="文本框 21">
            <a:extLst>
              <a:ext uri="{FF2B5EF4-FFF2-40B4-BE49-F238E27FC236}">
                <a16:creationId xmlns:a16="http://schemas.microsoft.com/office/drawing/2014/main" id="{B34C2074-ACB3-4350-892F-F428130CF939}"/>
              </a:ext>
            </a:extLst>
          </p:cNvPr>
          <p:cNvSpPr txBox="1"/>
          <p:nvPr/>
        </p:nvSpPr>
        <p:spPr>
          <a:xfrm>
            <a:off x="6927984" y="3720875"/>
            <a:ext cx="555941" cy="369332"/>
          </a:xfrm>
          <a:prstGeom prst="rect">
            <a:avLst/>
          </a:prstGeom>
          <a:noFill/>
        </p:spPr>
        <p:txBody>
          <a:bodyPr wrap="square" rtlCol="0">
            <a:spAutoFit/>
          </a:bodyPr>
          <a:lstStyle/>
          <a:p>
            <a:r>
              <a:rPr lang="en-US" altLang="zh-CN" dirty="0">
                <a:latin typeface="新宋体" panose="02010609030101010101" pitchFamily="49" charset="-122"/>
                <a:ea typeface="新宋体" panose="02010609030101010101" pitchFamily="49" charset="-122"/>
              </a:rPr>
              <a:t>85</a:t>
            </a:r>
            <a:endParaRPr lang="zh-CN" altLang="en-US" dirty="0">
              <a:latin typeface="新宋体" panose="02010609030101010101" pitchFamily="49" charset="-122"/>
              <a:ea typeface="新宋体" panose="02010609030101010101" pitchFamily="49" charset="-122"/>
            </a:endParaRPr>
          </a:p>
        </p:txBody>
      </p:sp>
      <p:sp>
        <p:nvSpPr>
          <p:cNvPr id="23" name="文本框 22">
            <a:extLst>
              <a:ext uri="{FF2B5EF4-FFF2-40B4-BE49-F238E27FC236}">
                <a16:creationId xmlns:a16="http://schemas.microsoft.com/office/drawing/2014/main" id="{F7E2784E-C3F7-48B0-A275-45E8053EA4B7}"/>
              </a:ext>
            </a:extLst>
          </p:cNvPr>
          <p:cNvSpPr txBox="1"/>
          <p:nvPr/>
        </p:nvSpPr>
        <p:spPr>
          <a:xfrm>
            <a:off x="7655897" y="4573495"/>
            <a:ext cx="555941" cy="369332"/>
          </a:xfrm>
          <a:prstGeom prst="rect">
            <a:avLst/>
          </a:prstGeom>
          <a:noFill/>
        </p:spPr>
        <p:txBody>
          <a:bodyPr wrap="square" rtlCol="0">
            <a:spAutoFit/>
          </a:bodyPr>
          <a:lstStyle/>
          <a:p>
            <a:r>
              <a:rPr lang="en-US" altLang="zh-CN" dirty="0">
                <a:latin typeface="新宋体" panose="02010609030101010101" pitchFamily="49" charset="-122"/>
                <a:ea typeface="新宋体" panose="02010609030101010101" pitchFamily="49" charset="-122"/>
              </a:rPr>
              <a:t>92</a:t>
            </a:r>
            <a:endParaRPr lang="zh-CN" altLang="en-US" dirty="0">
              <a:latin typeface="新宋体" panose="02010609030101010101" pitchFamily="49" charset="-122"/>
              <a:ea typeface="新宋体" panose="02010609030101010101" pitchFamily="49" charset="-122"/>
            </a:endParaRPr>
          </a:p>
        </p:txBody>
      </p:sp>
      <p:sp>
        <p:nvSpPr>
          <p:cNvPr id="24" name="文本框 23">
            <a:extLst>
              <a:ext uri="{FF2B5EF4-FFF2-40B4-BE49-F238E27FC236}">
                <a16:creationId xmlns:a16="http://schemas.microsoft.com/office/drawing/2014/main" id="{46B0FC2D-9C25-4A28-816B-B071DF117037}"/>
              </a:ext>
            </a:extLst>
          </p:cNvPr>
          <p:cNvSpPr txBox="1"/>
          <p:nvPr/>
        </p:nvSpPr>
        <p:spPr>
          <a:xfrm>
            <a:off x="3737041" y="5404445"/>
            <a:ext cx="555941" cy="369332"/>
          </a:xfrm>
          <a:prstGeom prst="rect">
            <a:avLst/>
          </a:prstGeom>
          <a:noFill/>
        </p:spPr>
        <p:txBody>
          <a:bodyPr wrap="square" rtlCol="0">
            <a:spAutoFit/>
          </a:bodyPr>
          <a:lstStyle/>
          <a:p>
            <a:r>
              <a:rPr lang="en-US" altLang="zh-CN" dirty="0">
                <a:latin typeface="新宋体" panose="02010609030101010101" pitchFamily="49" charset="-122"/>
                <a:ea typeface="新宋体" panose="02010609030101010101" pitchFamily="49" charset="-122"/>
              </a:rPr>
              <a:t>10</a:t>
            </a:r>
            <a:endParaRPr lang="zh-CN" altLang="en-US" dirty="0">
              <a:latin typeface="新宋体" panose="02010609030101010101" pitchFamily="49" charset="-122"/>
              <a:ea typeface="新宋体" panose="02010609030101010101" pitchFamily="49" charset="-122"/>
            </a:endParaRPr>
          </a:p>
        </p:txBody>
      </p:sp>
      <p:sp>
        <p:nvSpPr>
          <p:cNvPr id="25" name="文本框 24">
            <a:extLst>
              <a:ext uri="{FF2B5EF4-FFF2-40B4-BE49-F238E27FC236}">
                <a16:creationId xmlns:a16="http://schemas.microsoft.com/office/drawing/2014/main" id="{BE23E617-1F98-4E71-B2C4-B01D39D94A99}"/>
              </a:ext>
            </a:extLst>
          </p:cNvPr>
          <p:cNvSpPr txBox="1"/>
          <p:nvPr/>
        </p:nvSpPr>
        <p:spPr>
          <a:xfrm>
            <a:off x="4167413" y="6235394"/>
            <a:ext cx="555941" cy="369332"/>
          </a:xfrm>
          <a:prstGeom prst="rect">
            <a:avLst/>
          </a:prstGeom>
          <a:noFill/>
        </p:spPr>
        <p:txBody>
          <a:bodyPr wrap="square" rtlCol="0">
            <a:spAutoFit/>
          </a:bodyPr>
          <a:lstStyle/>
          <a:p>
            <a:r>
              <a:rPr lang="en-US" altLang="zh-CN" dirty="0">
                <a:latin typeface="新宋体" panose="02010609030101010101" pitchFamily="49" charset="-122"/>
                <a:ea typeface="新宋体" panose="02010609030101010101" pitchFamily="49" charset="-122"/>
              </a:rPr>
              <a:t>12</a:t>
            </a:r>
            <a:endParaRPr lang="zh-CN" altLang="en-US" dirty="0">
              <a:latin typeface="新宋体" panose="02010609030101010101" pitchFamily="49" charset="-122"/>
              <a:ea typeface="新宋体" panose="02010609030101010101" pitchFamily="49" charset="-122"/>
            </a:endParaRPr>
          </a:p>
        </p:txBody>
      </p:sp>
    </p:spTree>
    <p:extLst>
      <p:ext uri="{BB962C8B-B14F-4D97-AF65-F5344CB8AC3E}">
        <p14:creationId xmlns:p14="http://schemas.microsoft.com/office/powerpoint/2010/main" val="810786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045EB06-4B3A-4664-A4A1-70E542B43A29}"/>
              </a:ext>
            </a:extLst>
          </p:cNvPr>
          <p:cNvSpPr/>
          <p:nvPr/>
        </p:nvSpPr>
        <p:spPr>
          <a:xfrm>
            <a:off x="1312994" y="614750"/>
            <a:ext cx="902811" cy="523220"/>
          </a:xfrm>
          <a:prstGeom prst="rect">
            <a:avLst/>
          </a:prstGeom>
        </p:spPr>
        <p:txBody>
          <a:bodyPr wrap="none">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其他</a:t>
            </a:r>
          </a:p>
        </p:txBody>
      </p:sp>
      <p:sp>
        <p:nvSpPr>
          <p:cNvPr id="26" name="文本框 25">
            <a:extLst>
              <a:ext uri="{FF2B5EF4-FFF2-40B4-BE49-F238E27FC236}">
                <a16:creationId xmlns:a16="http://schemas.microsoft.com/office/drawing/2014/main" id="{DC23BF4A-3236-433C-82AA-89DD0337F400}"/>
              </a:ext>
            </a:extLst>
          </p:cNvPr>
          <p:cNvSpPr txBox="1"/>
          <p:nvPr/>
        </p:nvSpPr>
        <p:spPr>
          <a:xfrm>
            <a:off x="370114" y="1520385"/>
            <a:ext cx="11451772" cy="1422954"/>
          </a:xfrm>
          <a:prstGeom prst="rect">
            <a:avLst/>
          </a:prstGeom>
          <a:noFill/>
        </p:spPr>
        <p:txBody>
          <a:bodyPr wrap="square">
            <a:spAutoFit/>
          </a:bodyPr>
          <a:lstStyle/>
          <a:p>
            <a:pPr algn="just">
              <a:lnSpc>
                <a:spcPct val="150000"/>
              </a:lnSpc>
            </a:pPr>
            <a:r>
              <a:rPr lang="en-US" altLang="zh-CN" sz="2000" dirty="0">
                <a:latin typeface="微软雅黑" panose="020B0503020204020204" pitchFamily="34" charset="-122"/>
                <a:ea typeface="微软雅黑" panose="020B0503020204020204" pitchFamily="34" charset="-122"/>
              </a:rPr>
              <a:t>2021</a:t>
            </a:r>
            <a:r>
              <a:rPr lang="zh-CN" altLang="en-US" sz="2000" dirty="0">
                <a:latin typeface="微软雅黑" panose="020B0503020204020204" pitchFamily="34" charset="-122"/>
                <a:ea typeface="微软雅黑" panose="020B0503020204020204" pitchFamily="34" charset="-122"/>
              </a:rPr>
              <a:t>年还认真组织开展安全生产年、安全生产月、消防安全宣传日等活动，通过与项目管理方、承包商联合举办宣传活动、联合演习等，促进工作交流与了解，项目管理达到以活动宣传促进安全工作的目的。</a:t>
            </a:r>
          </a:p>
        </p:txBody>
      </p:sp>
      <p:pic>
        <p:nvPicPr>
          <p:cNvPr id="27" name="图片 13">
            <a:extLst>
              <a:ext uri="{FF2B5EF4-FFF2-40B4-BE49-F238E27FC236}">
                <a16:creationId xmlns:a16="http://schemas.microsoft.com/office/drawing/2014/main" id="{FA9E9522-636E-41B1-81F2-D1DF8E15DFA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3135900"/>
            <a:ext cx="4286250" cy="2605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图片 27">
            <a:extLst>
              <a:ext uri="{FF2B5EF4-FFF2-40B4-BE49-F238E27FC236}">
                <a16:creationId xmlns:a16="http://schemas.microsoft.com/office/drawing/2014/main" id="{48CEB942-188B-418A-A499-FD5A5F08B8AF}"/>
              </a:ext>
            </a:extLst>
          </p:cNvPr>
          <p:cNvPicPr>
            <a:picLocks noChangeAspect="1"/>
          </p:cNvPicPr>
          <p:nvPr/>
        </p:nvPicPr>
        <p:blipFill rotWithShape="1">
          <a:blip r:embed="rId3">
            <a:extLst>
              <a:ext uri="{28A0092B-C50C-407E-A947-70E740481C1C}">
                <a14:useLocalDpi xmlns:a14="http://schemas.microsoft.com/office/drawing/2010/main" val="0"/>
              </a:ext>
            </a:extLst>
          </a:blip>
          <a:srcRect t="12334" b="9226"/>
          <a:stretch/>
        </p:blipFill>
        <p:spPr>
          <a:xfrm>
            <a:off x="784535" y="3135900"/>
            <a:ext cx="4428743" cy="2605408"/>
          </a:xfrm>
          <a:prstGeom prst="rect">
            <a:avLst/>
          </a:prstGeom>
        </p:spPr>
      </p:pic>
      <p:sp>
        <p:nvSpPr>
          <p:cNvPr id="29" name="矩形 28">
            <a:extLst>
              <a:ext uri="{FF2B5EF4-FFF2-40B4-BE49-F238E27FC236}">
                <a16:creationId xmlns:a16="http://schemas.microsoft.com/office/drawing/2014/main" id="{3BC93388-4449-40E4-A889-5C304F66417B}"/>
              </a:ext>
            </a:extLst>
          </p:cNvPr>
          <p:cNvSpPr/>
          <p:nvPr/>
        </p:nvSpPr>
        <p:spPr>
          <a:xfrm>
            <a:off x="784535" y="5840393"/>
            <a:ext cx="4428743" cy="674708"/>
          </a:xfrm>
          <a:prstGeom prst="rect">
            <a:avLst/>
          </a:prstGeom>
          <a:gradFill>
            <a:gsLst>
              <a:gs pos="0">
                <a:srgbClr val="980E1B"/>
              </a:gs>
              <a:gs pos="100000">
                <a:srgbClr val="FF0000"/>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0" name="矩形 29">
            <a:extLst>
              <a:ext uri="{FF2B5EF4-FFF2-40B4-BE49-F238E27FC236}">
                <a16:creationId xmlns:a16="http://schemas.microsoft.com/office/drawing/2014/main" id="{0A903994-EB1B-47D3-BA2D-5B825BD54A7F}"/>
              </a:ext>
            </a:extLst>
          </p:cNvPr>
          <p:cNvSpPr/>
          <p:nvPr/>
        </p:nvSpPr>
        <p:spPr>
          <a:xfrm>
            <a:off x="7086601" y="5840393"/>
            <a:ext cx="4286250" cy="674708"/>
          </a:xfrm>
          <a:prstGeom prst="rect">
            <a:avLst/>
          </a:prstGeom>
          <a:gradFill>
            <a:gsLst>
              <a:gs pos="0">
                <a:srgbClr val="980E1B"/>
              </a:gs>
              <a:gs pos="100000">
                <a:srgbClr val="FF0000"/>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1" name="文本框 30">
            <a:extLst>
              <a:ext uri="{FF2B5EF4-FFF2-40B4-BE49-F238E27FC236}">
                <a16:creationId xmlns:a16="http://schemas.microsoft.com/office/drawing/2014/main" id="{891BCE9F-560A-48A7-B51E-9DB1C153410F}"/>
              </a:ext>
            </a:extLst>
          </p:cNvPr>
          <p:cNvSpPr txBox="1"/>
          <p:nvPr/>
        </p:nvSpPr>
        <p:spPr>
          <a:xfrm>
            <a:off x="1312981" y="5977692"/>
            <a:ext cx="3371850" cy="40011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安全月活动</a:t>
            </a:r>
          </a:p>
        </p:txBody>
      </p:sp>
      <p:sp>
        <p:nvSpPr>
          <p:cNvPr id="32" name="文本框 31">
            <a:extLst>
              <a:ext uri="{FF2B5EF4-FFF2-40B4-BE49-F238E27FC236}">
                <a16:creationId xmlns:a16="http://schemas.microsoft.com/office/drawing/2014/main" id="{90F43CF1-6254-4968-A880-BF5B42AB6EE6}"/>
              </a:ext>
            </a:extLst>
          </p:cNvPr>
          <p:cNvSpPr txBox="1"/>
          <p:nvPr/>
        </p:nvSpPr>
        <p:spPr>
          <a:xfrm>
            <a:off x="7543800" y="5977692"/>
            <a:ext cx="3371850" cy="40011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安全月活动</a:t>
            </a:r>
          </a:p>
        </p:txBody>
      </p:sp>
      <p:sp>
        <p:nvSpPr>
          <p:cNvPr id="33" name="矩形 32">
            <a:extLst>
              <a:ext uri="{FF2B5EF4-FFF2-40B4-BE49-F238E27FC236}">
                <a16:creationId xmlns:a16="http://schemas.microsoft.com/office/drawing/2014/main" id="{E7298C02-79FC-4D99-81D2-31E102EE8139}"/>
              </a:ext>
            </a:extLst>
          </p:cNvPr>
          <p:cNvSpPr/>
          <p:nvPr/>
        </p:nvSpPr>
        <p:spPr>
          <a:xfrm>
            <a:off x="4001181" y="4238549"/>
            <a:ext cx="4262663" cy="400110"/>
          </a:xfrm>
          <a:prstGeom prst="rect">
            <a:avLst/>
          </a:prstGeom>
        </p:spPr>
        <p:txBody>
          <a:bodyPr wrap="square">
            <a:spAutoFit/>
          </a:bodyPr>
          <a:lstStyle/>
          <a:p>
            <a:pPr algn="ct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（请更换本公司图片）</a:t>
            </a:r>
          </a:p>
        </p:txBody>
      </p:sp>
    </p:spTree>
    <p:extLst>
      <p:ext uri="{BB962C8B-B14F-4D97-AF65-F5344CB8AC3E}">
        <p14:creationId xmlns:p14="http://schemas.microsoft.com/office/powerpoint/2010/main" val="970105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矩形 224"/>
          <p:cNvSpPr/>
          <p:nvPr/>
        </p:nvSpPr>
        <p:spPr>
          <a:xfrm>
            <a:off x="6096000" y="0"/>
            <a:ext cx="6095999" cy="6857999"/>
          </a:xfrm>
          <a:prstGeom prst="rect">
            <a:avLst/>
          </a:prstGeom>
          <a:solidFill>
            <a:srgbClr val="980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6" name="矩形 225"/>
          <p:cNvSpPr/>
          <p:nvPr/>
        </p:nvSpPr>
        <p:spPr>
          <a:xfrm>
            <a:off x="912105" y="1884223"/>
            <a:ext cx="10360498" cy="3952190"/>
          </a:xfrm>
          <a:prstGeom prst="rect">
            <a:avLst/>
          </a:prstGeom>
          <a:noFill/>
          <a:ln w="76200">
            <a:solidFill>
              <a:srgbClr val="D1AA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0" name="组合 269"/>
          <p:cNvGrpSpPr/>
          <p:nvPr/>
        </p:nvGrpSpPr>
        <p:grpSpPr>
          <a:xfrm>
            <a:off x="793825" y="837769"/>
            <a:ext cx="3898293" cy="707886"/>
            <a:chOff x="4153623" y="516955"/>
            <a:chExt cx="3898293" cy="707886"/>
          </a:xfrm>
        </p:grpSpPr>
        <p:sp>
          <p:nvSpPr>
            <p:cNvPr id="271" name="文本框 270"/>
            <p:cNvSpPr txBox="1"/>
            <p:nvPr/>
          </p:nvSpPr>
          <p:spPr>
            <a:xfrm>
              <a:off x="4524670" y="516955"/>
              <a:ext cx="3527246" cy="707886"/>
            </a:xfrm>
            <a:prstGeom prst="rect">
              <a:avLst/>
            </a:prstGeom>
            <a:noFill/>
          </p:spPr>
          <p:txBody>
            <a:bodyPr wrap="square" rtlCol="0">
              <a:spAutoFit/>
            </a:bodyPr>
            <a:lstStyle/>
            <a:p>
              <a:pPr algn="dist"/>
              <a:r>
                <a:rPr lang="zh-CN" altLang="en-US" sz="4000" b="1" dirty="0">
                  <a:solidFill>
                    <a:srgbClr val="980E1B"/>
                  </a:solidFill>
                  <a:effectLst>
                    <a:outerShdw blurRad="38100" dist="38100" dir="2700000" algn="tl">
                      <a:srgbClr val="000000">
                        <a:alpha val="20000"/>
                      </a:srgbClr>
                    </a:outerShdw>
                  </a:effectLst>
                  <a:latin typeface="思源宋体 CN" panose="02020400000000000000" pitchFamily="18" charset="-122"/>
                  <a:ea typeface="思源宋体 CN" panose="02020400000000000000" pitchFamily="18" charset="-122"/>
                </a:rPr>
                <a:t>目录</a:t>
              </a:r>
              <a:r>
                <a:rPr lang="en-US" altLang="zh-CN" sz="4000" b="1" dirty="0">
                  <a:solidFill>
                    <a:srgbClr val="980E1B"/>
                  </a:solidFill>
                  <a:effectLst>
                    <a:outerShdw blurRad="38100" dist="38100" dir="2700000" algn="tl">
                      <a:srgbClr val="000000">
                        <a:alpha val="20000"/>
                      </a:srgbClr>
                    </a:outerShdw>
                  </a:effectLst>
                  <a:latin typeface="思源宋体 CN" panose="02020400000000000000" pitchFamily="18" charset="-122"/>
                  <a:ea typeface="思源宋体 CN" panose="02020400000000000000" pitchFamily="18" charset="-122"/>
                </a:rPr>
                <a:t>/</a:t>
              </a:r>
              <a:r>
                <a:rPr lang="en-US" altLang="zh-CN" sz="2400" b="1" dirty="0">
                  <a:solidFill>
                    <a:schemeClr val="tx1">
                      <a:lumMod val="85000"/>
                      <a:lumOff val="15000"/>
                    </a:schemeClr>
                  </a:solidFill>
                  <a:effectLst>
                    <a:outerShdw blurRad="38100" dist="38100" dir="2700000" algn="tl">
                      <a:srgbClr val="000000">
                        <a:alpha val="20000"/>
                      </a:srgbClr>
                    </a:outerShdw>
                  </a:effectLst>
                  <a:latin typeface="思源宋体 CN" panose="02020400000000000000" pitchFamily="18" charset="-122"/>
                  <a:ea typeface="思源宋体 CN" panose="02020400000000000000" pitchFamily="18" charset="-122"/>
                </a:rPr>
                <a:t>CONTENTS</a:t>
              </a:r>
              <a:endParaRPr lang="zh-CN" altLang="en-US" sz="2400" b="1" dirty="0">
                <a:solidFill>
                  <a:schemeClr val="tx1">
                    <a:lumMod val="85000"/>
                    <a:lumOff val="15000"/>
                  </a:schemeClr>
                </a:solidFill>
                <a:effectLst>
                  <a:outerShdw blurRad="38100" dist="38100" dir="2700000" algn="tl">
                    <a:srgbClr val="000000">
                      <a:alpha val="20000"/>
                    </a:srgbClr>
                  </a:outerShdw>
                </a:effectLst>
                <a:latin typeface="思源宋体 CN" panose="02020400000000000000" pitchFamily="18" charset="-122"/>
                <a:ea typeface="思源宋体 CN" panose="02020400000000000000" pitchFamily="18" charset="-122"/>
              </a:endParaRPr>
            </a:p>
          </p:txBody>
        </p:sp>
        <p:pic>
          <p:nvPicPr>
            <p:cNvPr id="272" name="图片 271"/>
            <p:cNvPicPr>
              <a:picLocks noChangeAspect="1"/>
            </p:cNvPicPr>
            <p:nvPr/>
          </p:nvPicPr>
          <p:blipFill rotWithShape="1">
            <a:blip r:embed="rId2">
              <a:biLevel thresh="50000"/>
            </a:blip>
            <a:srcRect r="73568" b="14824"/>
            <a:stretch/>
          </p:blipFill>
          <p:spPr>
            <a:xfrm>
              <a:off x="4153623" y="728010"/>
              <a:ext cx="475977" cy="293380"/>
            </a:xfrm>
            <a:prstGeom prst="rect">
              <a:avLst/>
            </a:prstGeom>
          </p:spPr>
        </p:pic>
      </p:gr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172914" y="471841"/>
            <a:ext cx="7010400" cy="6066710"/>
          </a:xfrm>
          <a:prstGeom prst="rect">
            <a:avLst/>
          </a:prstGeom>
        </p:spPr>
      </p:pic>
      <p:sp>
        <p:nvSpPr>
          <p:cNvPr id="234" name="文本框 233"/>
          <p:cNvSpPr txBox="1"/>
          <p:nvPr/>
        </p:nvSpPr>
        <p:spPr>
          <a:xfrm>
            <a:off x="7240379" y="2203393"/>
            <a:ext cx="3775001" cy="523220"/>
          </a:xfrm>
          <a:prstGeom prst="rect">
            <a:avLst/>
          </a:prstGeom>
          <a:noFill/>
        </p:spPr>
        <p:txBody>
          <a:bodyPr wrap="square" rtlCol="0">
            <a:spAutoFit/>
          </a:bodyPr>
          <a:lstStyle>
            <a:defPPr>
              <a:defRPr lang="zh-CN"/>
            </a:defPPr>
            <a:lvl1pPr>
              <a:defRPr sz="2800" b="1">
                <a:solidFill>
                  <a:schemeClr val="bg1"/>
                </a:solidFill>
                <a:effectLst>
                  <a:outerShdw blurRad="38100" dist="38100" dir="2700000" algn="tl">
                    <a:srgbClr val="000000">
                      <a:alpha val="20000"/>
                    </a:srgbClr>
                  </a:outerShdw>
                </a:effectLst>
                <a:latin typeface="思源黑体" panose="020B0500000000000000" pitchFamily="34" charset="-122"/>
                <a:ea typeface="思源黑体" panose="020B0500000000000000" pitchFamily="34" charset="-122"/>
              </a:defRPr>
            </a:lvl1pPr>
          </a:lstStyle>
          <a:p>
            <a:r>
              <a:rPr lang="en-US" altLang="zh-CN" dirty="0"/>
              <a:t>01.</a:t>
            </a:r>
            <a:r>
              <a:rPr lang="zh-CN" altLang="en-US" dirty="0"/>
              <a:t>目标指标完成情况</a:t>
            </a:r>
          </a:p>
        </p:txBody>
      </p:sp>
      <p:grpSp>
        <p:nvGrpSpPr>
          <p:cNvPr id="229" name="组合 228"/>
          <p:cNvGrpSpPr/>
          <p:nvPr/>
        </p:nvGrpSpPr>
        <p:grpSpPr>
          <a:xfrm>
            <a:off x="1378347" y="2087674"/>
            <a:ext cx="661430" cy="661430"/>
            <a:chOff x="1781390" y="2186757"/>
            <a:chExt cx="661430" cy="661430"/>
          </a:xfrm>
        </p:grpSpPr>
        <p:sp>
          <p:nvSpPr>
            <p:cNvPr id="230" name="圆角矩形 229"/>
            <p:cNvSpPr/>
            <p:nvPr/>
          </p:nvSpPr>
          <p:spPr>
            <a:xfrm>
              <a:off x="1781390" y="2186757"/>
              <a:ext cx="661430" cy="661430"/>
            </a:xfrm>
            <a:prstGeom prst="roundRect">
              <a:avLst>
                <a:gd name="adj" fmla="val 7329"/>
              </a:avLst>
            </a:prstGeom>
            <a:solidFill>
              <a:srgbClr val="980E1B"/>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a typeface="思源黑体" panose="020B0500000000000000" pitchFamily="34" charset="-122"/>
              </a:endParaRPr>
            </a:p>
          </p:txBody>
        </p:sp>
        <p:grpSp>
          <p:nvGrpSpPr>
            <p:cNvPr id="231" name="组合 230"/>
            <p:cNvGrpSpPr/>
            <p:nvPr/>
          </p:nvGrpSpPr>
          <p:grpSpPr>
            <a:xfrm>
              <a:off x="1968137" y="2288776"/>
              <a:ext cx="287457" cy="496639"/>
              <a:chOff x="1769994" y="1892455"/>
              <a:chExt cx="338138" cy="584200"/>
            </a:xfrm>
            <a:solidFill>
              <a:schemeClr val="bg1"/>
            </a:solidFill>
          </p:grpSpPr>
          <p:sp>
            <p:nvSpPr>
              <p:cNvPr id="232" name="Freeform 5"/>
              <p:cNvSpPr>
                <a:spLocks noEditPoints="1"/>
              </p:cNvSpPr>
              <p:nvPr/>
            </p:nvSpPr>
            <p:spPr bwMode="auto">
              <a:xfrm>
                <a:off x="1769994" y="1892455"/>
                <a:ext cx="338138" cy="220663"/>
              </a:xfrm>
              <a:custGeom>
                <a:avLst/>
                <a:gdLst>
                  <a:gd name="T0" fmla="*/ 120 w 121"/>
                  <a:gd name="T1" fmla="*/ 16 h 79"/>
                  <a:gd name="T2" fmla="*/ 107 w 121"/>
                  <a:gd name="T3" fmla="*/ 2 h 79"/>
                  <a:gd name="T4" fmla="*/ 104 w 121"/>
                  <a:gd name="T5" fmla="*/ 0 h 79"/>
                  <a:gd name="T6" fmla="*/ 75 w 121"/>
                  <a:gd name="T7" fmla="*/ 33 h 79"/>
                  <a:gd name="T8" fmla="*/ 46 w 121"/>
                  <a:gd name="T9" fmla="*/ 33 h 79"/>
                  <a:gd name="T10" fmla="*/ 17 w 121"/>
                  <a:gd name="T11" fmla="*/ 0 h 79"/>
                  <a:gd name="T12" fmla="*/ 14 w 121"/>
                  <a:gd name="T13" fmla="*/ 2 h 79"/>
                  <a:gd name="T14" fmla="*/ 1 w 121"/>
                  <a:gd name="T15" fmla="*/ 16 h 79"/>
                  <a:gd name="T16" fmla="*/ 2 w 121"/>
                  <a:gd name="T17" fmla="*/ 24 h 79"/>
                  <a:gd name="T18" fmla="*/ 26 w 121"/>
                  <a:gd name="T19" fmla="*/ 48 h 79"/>
                  <a:gd name="T20" fmla="*/ 26 w 121"/>
                  <a:gd name="T21" fmla="*/ 48 h 79"/>
                  <a:gd name="T22" fmla="*/ 46 w 121"/>
                  <a:gd name="T23" fmla="*/ 79 h 79"/>
                  <a:gd name="T24" fmla="*/ 74 w 121"/>
                  <a:gd name="T25" fmla="*/ 79 h 79"/>
                  <a:gd name="T26" fmla="*/ 93 w 121"/>
                  <a:gd name="T27" fmla="*/ 50 h 79"/>
                  <a:gd name="T28" fmla="*/ 93 w 121"/>
                  <a:gd name="T29" fmla="*/ 50 h 79"/>
                  <a:gd name="T30" fmla="*/ 118 w 121"/>
                  <a:gd name="T31" fmla="*/ 24 h 79"/>
                  <a:gd name="T32" fmla="*/ 119 w 121"/>
                  <a:gd name="T33" fmla="*/ 24 h 79"/>
                  <a:gd name="T34" fmla="*/ 120 w 121"/>
                  <a:gd name="T35" fmla="*/ 16 h 79"/>
                  <a:gd name="T36" fmla="*/ 9 w 121"/>
                  <a:gd name="T37" fmla="*/ 19 h 79"/>
                  <a:gd name="T38" fmla="*/ 15 w 121"/>
                  <a:gd name="T39" fmla="*/ 11 h 79"/>
                  <a:gd name="T40" fmla="*/ 40 w 121"/>
                  <a:gd name="T41" fmla="*/ 37 h 79"/>
                  <a:gd name="T42" fmla="*/ 32 w 121"/>
                  <a:gd name="T43" fmla="*/ 43 h 79"/>
                  <a:gd name="T44" fmla="*/ 9 w 121"/>
                  <a:gd name="T45" fmla="*/ 19 h 79"/>
                  <a:gd name="T46" fmla="*/ 112 w 121"/>
                  <a:gd name="T47" fmla="*/ 19 h 79"/>
                  <a:gd name="T48" fmla="*/ 89 w 121"/>
                  <a:gd name="T49" fmla="*/ 43 h 79"/>
                  <a:gd name="T50" fmla="*/ 82 w 121"/>
                  <a:gd name="T51" fmla="*/ 37 h 79"/>
                  <a:gd name="T52" fmla="*/ 106 w 121"/>
                  <a:gd name="T53" fmla="*/ 11 h 79"/>
                  <a:gd name="T54" fmla="*/ 112 w 121"/>
                  <a:gd name="T55" fmla="*/ 1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1" h="79">
                    <a:moveTo>
                      <a:pt x="120" y="16"/>
                    </a:moveTo>
                    <a:cubicBezTo>
                      <a:pt x="119" y="11"/>
                      <a:pt x="114" y="6"/>
                      <a:pt x="107" y="2"/>
                    </a:cubicBezTo>
                    <a:cubicBezTo>
                      <a:pt x="104" y="0"/>
                      <a:pt x="104" y="0"/>
                      <a:pt x="104" y="0"/>
                    </a:cubicBezTo>
                    <a:cubicBezTo>
                      <a:pt x="75" y="33"/>
                      <a:pt x="75" y="33"/>
                      <a:pt x="75" y="33"/>
                    </a:cubicBezTo>
                    <a:cubicBezTo>
                      <a:pt x="46" y="33"/>
                      <a:pt x="46" y="33"/>
                      <a:pt x="46" y="33"/>
                    </a:cubicBezTo>
                    <a:cubicBezTo>
                      <a:pt x="17" y="0"/>
                      <a:pt x="17" y="0"/>
                      <a:pt x="17" y="0"/>
                    </a:cubicBezTo>
                    <a:cubicBezTo>
                      <a:pt x="14" y="2"/>
                      <a:pt x="14" y="2"/>
                      <a:pt x="14" y="2"/>
                    </a:cubicBezTo>
                    <a:cubicBezTo>
                      <a:pt x="7" y="6"/>
                      <a:pt x="2" y="11"/>
                      <a:pt x="1" y="16"/>
                    </a:cubicBezTo>
                    <a:cubicBezTo>
                      <a:pt x="0" y="20"/>
                      <a:pt x="2" y="23"/>
                      <a:pt x="2" y="24"/>
                    </a:cubicBezTo>
                    <a:cubicBezTo>
                      <a:pt x="26" y="48"/>
                      <a:pt x="26" y="48"/>
                      <a:pt x="26" y="48"/>
                    </a:cubicBezTo>
                    <a:cubicBezTo>
                      <a:pt x="26" y="48"/>
                      <a:pt x="26" y="48"/>
                      <a:pt x="26" y="48"/>
                    </a:cubicBezTo>
                    <a:cubicBezTo>
                      <a:pt x="46" y="79"/>
                      <a:pt x="46" y="79"/>
                      <a:pt x="46" y="79"/>
                    </a:cubicBezTo>
                    <a:cubicBezTo>
                      <a:pt x="74" y="79"/>
                      <a:pt x="74" y="79"/>
                      <a:pt x="74" y="79"/>
                    </a:cubicBezTo>
                    <a:cubicBezTo>
                      <a:pt x="93" y="50"/>
                      <a:pt x="93" y="50"/>
                      <a:pt x="93" y="50"/>
                    </a:cubicBezTo>
                    <a:cubicBezTo>
                      <a:pt x="93" y="50"/>
                      <a:pt x="93" y="50"/>
                      <a:pt x="93" y="50"/>
                    </a:cubicBezTo>
                    <a:cubicBezTo>
                      <a:pt x="118" y="24"/>
                      <a:pt x="118" y="24"/>
                      <a:pt x="118" y="24"/>
                    </a:cubicBezTo>
                    <a:cubicBezTo>
                      <a:pt x="119" y="24"/>
                      <a:pt x="119" y="24"/>
                      <a:pt x="119" y="24"/>
                    </a:cubicBezTo>
                    <a:cubicBezTo>
                      <a:pt x="119" y="23"/>
                      <a:pt x="121" y="20"/>
                      <a:pt x="120" y="16"/>
                    </a:cubicBezTo>
                    <a:close/>
                    <a:moveTo>
                      <a:pt x="9" y="19"/>
                    </a:moveTo>
                    <a:cubicBezTo>
                      <a:pt x="9" y="18"/>
                      <a:pt x="9" y="15"/>
                      <a:pt x="15" y="11"/>
                    </a:cubicBezTo>
                    <a:cubicBezTo>
                      <a:pt x="40" y="37"/>
                      <a:pt x="40" y="37"/>
                      <a:pt x="40" y="37"/>
                    </a:cubicBezTo>
                    <a:cubicBezTo>
                      <a:pt x="32" y="43"/>
                      <a:pt x="32" y="43"/>
                      <a:pt x="32" y="43"/>
                    </a:cubicBezTo>
                    <a:lnTo>
                      <a:pt x="9" y="19"/>
                    </a:lnTo>
                    <a:close/>
                    <a:moveTo>
                      <a:pt x="112" y="19"/>
                    </a:moveTo>
                    <a:cubicBezTo>
                      <a:pt x="89" y="43"/>
                      <a:pt x="89" y="43"/>
                      <a:pt x="89" y="43"/>
                    </a:cubicBezTo>
                    <a:cubicBezTo>
                      <a:pt x="82" y="37"/>
                      <a:pt x="82" y="37"/>
                      <a:pt x="82" y="37"/>
                    </a:cubicBezTo>
                    <a:cubicBezTo>
                      <a:pt x="106" y="11"/>
                      <a:pt x="106" y="11"/>
                      <a:pt x="106" y="11"/>
                    </a:cubicBezTo>
                    <a:cubicBezTo>
                      <a:pt x="112" y="15"/>
                      <a:pt x="112" y="18"/>
                      <a:pt x="112"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schemeClr val="tx1">
                      <a:lumMod val="50000"/>
                      <a:lumOff val="50000"/>
                    </a:schemeClr>
                  </a:solidFill>
                  <a:latin typeface="思源黑体" panose="020B0500000000000000" pitchFamily="34" charset="-122"/>
                  <a:ea typeface="思源黑体" panose="020B0500000000000000" pitchFamily="34" charset="-122"/>
                </a:endParaRPr>
              </a:p>
            </p:txBody>
          </p:sp>
          <p:sp>
            <p:nvSpPr>
              <p:cNvPr id="233" name="Freeform 6"/>
              <p:cNvSpPr>
                <a:spLocks/>
              </p:cNvSpPr>
              <p:nvPr/>
            </p:nvSpPr>
            <p:spPr bwMode="auto">
              <a:xfrm>
                <a:off x="1828732" y="2124230"/>
                <a:ext cx="220662" cy="352425"/>
              </a:xfrm>
              <a:custGeom>
                <a:avLst/>
                <a:gdLst>
                  <a:gd name="T0" fmla="*/ 95 w 139"/>
                  <a:gd name="T1" fmla="*/ 0 h 222"/>
                  <a:gd name="T2" fmla="*/ 44 w 139"/>
                  <a:gd name="T3" fmla="*/ 0 h 222"/>
                  <a:gd name="T4" fmla="*/ 0 w 139"/>
                  <a:gd name="T5" fmla="*/ 164 h 222"/>
                  <a:gd name="T6" fmla="*/ 69 w 139"/>
                  <a:gd name="T7" fmla="*/ 222 h 222"/>
                  <a:gd name="T8" fmla="*/ 139 w 139"/>
                  <a:gd name="T9" fmla="*/ 164 h 222"/>
                  <a:gd name="T10" fmla="*/ 95 w 139"/>
                  <a:gd name="T11" fmla="*/ 0 h 222"/>
                </a:gdLst>
                <a:ahLst/>
                <a:cxnLst>
                  <a:cxn ang="0">
                    <a:pos x="T0" y="T1"/>
                  </a:cxn>
                  <a:cxn ang="0">
                    <a:pos x="T2" y="T3"/>
                  </a:cxn>
                  <a:cxn ang="0">
                    <a:pos x="T4" y="T5"/>
                  </a:cxn>
                  <a:cxn ang="0">
                    <a:pos x="T6" y="T7"/>
                  </a:cxn>
                  <a:cxn ang="0">
                    <a:pos x="T8" y="T9"/>
                  </a:cxn>
                  <a:cxn ang="0">
                    <a:pos x="T10" y="T11"/>
                  </a:cxn>
                </a:cxnLst>
                <a:rect l="0" t="0" r="r" b="b"/>
                <a:pathLst>
                  <a:path w="139" h="222">
                    <a:moveTo>
                      <a:pt x="95" y="0"/>
                    </a:moveTo>
                    <a:lnTo>
                      <a:pt x="44" y="0"/>
                    </a:lnTo>
                    <a:lnTo>
                      <a:pt x="0" y="164"/>
                    </a:lnTo>
                    <a:lnTo>
                      <a:pt x="69" y="222"/>
                    </a:lnTo>
                    <a:lnTo>
                      <a:pt x="139" y="164"/>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schemeClr val="tx1">
                      <a:lumMod val="50000"/>
                      <a:lumOff val="50000"/>
                    </a:schemeClr>
                  </a:solidFill>
                  <a:latin typeface="思源黑体" panose="020B0500000000000000" pitchFamily="34" charset="-122"/>
                  <a:ea typeface="思源黑体" panose="020B0500000000000000" pitchFamily="34" charset="-122"/>
                </a:endParaRPr>
              </a:p>
            </p:txBody>
          </p:sp>
        </p:grpSp>
      </p:grpSp>
      <p:sp>
        <p:nvSpPr>
          <p:cNvPr id="243" name="文本框 242"/>
          <p:cNvSpPr txBox="1"/>
          <p:nvPr/>
        </p:nvSpPr>
        <p:spPr>
          <a:xfrm>
            <a:off x="2134683" y="3323916"/>
            <a:ext cx="3727222" cy="523220"/>
          </a:xfrm>
          <a:prstGeom prst="rect">
            <a:avLst/>
          </a:prstGeom>
          <a:noFill/>
        </p:spPr>
        <p:txBody>
          <a:bodyPr wrap="square" rtlCol="0">
            <a:spAutoFit/>
          </a:bodyPr>
          <a:lstStyle>
            <a:defPPr>
              <a:defRPr lang="zh-CN"/>
            </a:defPPr>
            <a:lvl1pPr>
              <a:defRPr sz="2800" b="1">
                <a:solidFill>
                  <a:schemeClr val="tx1">
                    <a:lumMod val="85000"/>
                    <a:lumOff val="15000"/>
                  </a:schemeClr>
                </a:solidFill>
                <a:effectLst>
                  <a:outerShdw blurRad="38100" dist="38100" dir="2700000" algn="tl">
                    <a:srgbClr val="000000">
                      <a:alpha val="20000"/>
                    </a:srgbClr>
                  </a:outerShdw>
                </a:effectLst>
                <a:latin typeface="思源黑体" panose="020B0500000000000000" pitchFamily="34" charset="-122"/>
                <a:ea typeface="思源黑体" panose="020B0500000000000000" pitchFamily="34" charset="-122"/>
              </a:defRPr>
            </a:lvl1pPr>
          </a:lstStyle>
          <a:p>
            <a:r>
              <a:rPr lang="en-US" altLang="zh-CN" dirty="0"/>
              <a:t>02.</a:t>
            </a:r>
            <a:r>
              <a:rPr lang="zh-CN" altLang="en-US" dirty="0"/>
              <a:t>安全管理工作总结</a:t>
            </a:r>
          </a:p>
        </p:txBody>
      </p:sp>
      <p:sp>
        <p:nvSpPr>
          <p:cNvPr id="238" name="圆角矩形 237"/>
          <p:cNvSpPr/>
          <p:nvPr/>
        </p:nvSpPr>
        <p:spPr>
          <a:xfrm>
            <a:off x="6473541" y="2085514"/>
            <a:ext cx="661430" cy="661430"/>
          </a:xfrm>
          <a:prstGeom prst="roundRect">
            <a:avLst>
              <a:gd name="adj" fmla="val 7329"/>
            </a:avLst>
          </a:pr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思源黑体" panose="020B0500000000000000" pitchFamily="34" charset="-122"/>
              <a:ea typeface="思源黑体" panose="020B0500000000000000" pitchFamily="34" charset="-122"/>
            </a:endParaRPr>
          </a:p>
        </p:txBody>
      </p:sp>
      <p:grpSp>
        <p:nvGrpSpPr>
          <p:cNvPr id="239" name="组合 238"/>
          <p:cNvGrpSpPr/>
          <p:nvPr/>
        </p:nvGrpSpPr>
        <p:grpSpPr>
          <a:xfrm>
            <a:off x="6613869" y="2208337"/>
            <a:ext cx="410112" cy="393984"/>
            <a:chOff x="5222876" y="3181350"/>
            <a:chExt cx="565150" cy="542925"/>
          </a:xfrm>
          <a:gradFill>
            <a:gsLst>
              <a:gs pos="0">
                <a:srgbClr val="322219"/>
              </a:gs>
              <a:gs pos="100000">
                <a:srgbClr val="141F23"/>
              </a:gs>
            </a:gsLst>
            <a:lin ang="5400000" scaled="0"/>
          </a:gradFill>
        </p:grpSpPr>
        <p:sp>
          <p:nvSpPr>
            <p:cNvPr id="240" name="Freeform 115"/>
            <p:cNvSpPr>
              <a:spLocks/>
            </p:cNvSpPr>
            <p:nvPr/>
          </p:nvSpPr>
          <p:spPr bwMode="auto">
            <a:xfrm>
              <a:off x="5322888" y="3181350"/>
              <a:ext cx="363538" cy="542925"/>
            </a:xfrm>
            <a:custGeom>
              <a:avLst/>
              <a:gdLst>
                <a:gd name="T0" fmla="*/ 116 w 130"/>
                <a:gd name="T1" fmla="*/ 84 h 194"/>
                <a:gd name="T2" fmla="*/ 129 w 130"/>
                <a:gd name="T3" fmla="*/ 5 h 194"/>
                <a:gd name="T4" fmla="*/ 130 w 130"/>
                <a:gd name="T5" fmla="*/ 0 h 194"/>
                <a:gd name="T6" fmla="*/ 0 w 130"/>
                <a:gd name="T7" fmla="*/ 0 h 194"/>
                <a:gd name="T8" fmla="*/ 1 w 130"/>
                <a:gd name="T9" fmla="*/ 5 h 194"/>
                <a:gd name="T10" fmla="*/ 14 w 130"/>
                <a:gd name="T11" fmla="*/ 84 h 194"/>
                <a:gd name="T12" fmla="*/ 55 w 130"/>
                <a:gd name="T13" fmla="*/ 131 h 194"/>
                <a:gd name="T14" fmla="*/ 55 w 130"/>
                <a:gd name="T15" fmla="*/ 139 h 194"/>
                <a:gd name="T16" fmla="*/ 11 w 130"/>
                <a:gd name="T17" fmla="*/ 190 h 194"/>
                <a:gd name="T18" fmla="*/ 11 w 130"/>
                <a:gd name="T19" fmla="*/ 194 h 194"/>
                <a:gd name="T20" fmla="*/ 120 w 130"/>
                <a:gd name="T21" fmla="*/ 194 h 194"/>
                <a:gd name="T22" fmla="*/ 120 w 130"/>
                <a:gd name="T23" fmla="*/ 190 h 194"/>
                <a:gd name="T24" fmla="*/ 76 w 130"/>
                <a:gd name="T25" fmla="*/ 139 h 194"/>
                <a:gd name="T26" fmla="*/ 76 w 130"/>
                <a:gd name="T27" fmla="*/ 131 h 194"/>
                <a:gd name="T28" fmla="*/ 116 w 130"/>
                <a:gd name="T29" fmla="*/ 8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94">
                  <a:moveTo>
                    <a:pt x="116" y="84"/>
                  </a:moveTo>
                  <a:cubicBezTo>
                    <a:pt x="117" y="81"/>
                    <a:pt x="124" y="35"/>
                    <a:pt x="129" y="5"/>
                  </a:cubicBezTo>
                  <a:cubicBezTo>
                    <a:pt x="130" y="0"/>
                    <a:pt x="130" y="0"/>
                    <a:pt x="130" y="0"/>
                  </a:cubicBezTo>
                  <a:cubicBezTo>
                    <a:pt x="0" y="0"/>
                    <a:pt x="0" y="0"/>
                    <a:pt x="0" y="0"/>
                  </a:cubicBezTo>
                  <a:cubicBezTo>
                    <a:pt x="1" y="5"/>
                    <a:pt x="1" y="5"/>
                    <a:pt x="1" y="5"/>
                  </a:cubicBezTo>
                  <a:cubicBezTo>
                    <a:pt x="6" y="35"/>
                    <a:pt x="14" y="81"/>
                    <a:pt x="14" y="84"/>
                  </a:cubicBezTo>
                  <a:cubicBezTo>
                    <a:pt x="14" y="107"/>
                    <a:pt x="31" y="127"/>
                    <a:pt x="55" y="131"/>
                  </a:cubicBezTo>
                  <a:cubicBezTo>
                    <a:pt x="55" y="139"/>
                    <a:pt x="55" y="139"/>
                    <a:pt x="55" y="139"/>
                  </a:cubicBezTo>
                  <a:cubicBezTo>
                    <a:pt x="29" y="144"/>
                    <a:pt x="11" y="165"/>
                    <a:pt x="11" y="190"/>
                  </a:cubicBezTo>
                  <a:cubicBezTo>
                    <a:pt x="11" y="194"/>
                    <a:pt x="11" y="194"/>
                    <a:pt x="11" y="194"/>
                  </a:cubicBezTo>
                  <a:cubicBezTo>
                    <a:pt x="120" y="194"/>
                    <a:pt x="120" y="194"/>
                    <a:pt x="120" y="194"/>
                  </a:cubicBezTo>
                  <a:cubicBezTo>
                    <a:pt x="120" y="190"/>
                    <a:pt x="120" y="190"/>
                    <a:pt x="120" y="190"/>
                  </a:cubicBezTo>
                  <a:cubicBezTo>
                    <a:pt x="120" y="165"/>
                    <a:pt x="101" y="144"/>
                    <a:pt x="76" y="139"/>
                  </a:cubicBezTo>
                  <a:cubicBezTo>
                    <a:pt x="76" y="131"/>
                    <a:pt x="76" y="131"/>
                    <a:pt x="76" y="131"/>
                  </a:cubicBezTo>
                  <a:cubicBezTo>
                    <a:pt x="99" y="127"/>
                    <a:pt x="116" y="107"/>
                    <a:pt x="116" y="84"/>
                  </a:cubicBezTo>
                  <a:close/>
                </a:path>
              </a:pathLst>
            </a:custGeom>
            <a:solidFill>
              <a:srgbClr val="980E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schemeClr val="tx1">
                    <a:lumMod val="50000"/>
                    <a:lumOff val="50000"/>
                  </a:schemeClr>
                </a:solidFill>
                <a:latin typeface="思源黑体" panose="020B0500000000000000" pitchFamily="34" charset="-122"/>
                <a:ea typeface="思源黑体" panose="020B0500000000000000" pitchFamily="34" charset="-122"/>
              </a:endParaRPr>
            </a:p>
          </p:txBody>
        </p:sp>
        <p:sp>
          <p:nvSpPr>
            <p:cNvPr id="241" name="Freeform 116"/>
            <p:cNvSpPr>
              <a:spLocks/>
            </p:cNvSpPr>
            <p:nvPr/>
          </p:nvSpPr>
          <p:spPr bwMode="auto">
            <a:xfrm>
              <a:off x="5222876" y="3200400"/>
              <a:ext cx="161925" cy="244475"/>
            </a:xfrm>
            <a:custGeom>
              <a:avLst/>
              <a:gdLst>
                <a:gd name="T0" fmla="*/ 46 w 58"/>
                <a:gd name="T1" fmla="*/ 87 h 87"/>
                <a:gd name="T2" fmla="*/ 8 w 58"/>
                <a:gd name="T3" fmla="*/ 56 h 87"/>
                <a:gd name="T4" fmla="*/ 5 w 58"/>
                <a:gd name="T5" fmla="*/ 16 h 87"/>
                <a:gd name="T6" fmla="*/ 17 w 58"/>
                <a:gd name="T7" fmla="*/ 3 h 87"/>
                <a:gd name="T8" fmla="*/ 48 w 58"/>
                <a:gd name="T9" fmla="*/ 13 h 87"/>
                <a:gd name="T10" fmla="*/ 40 w 58"/>
                <a:gd name="T11" fmla="*/ 22 h 87"/>
                <a:gd name="T12" fmla="*/ 21 w 58"/>
                <a:gd name="T13" fmla="*/ 15 h 87"/>
                <a:gd name="T14" fmla="*/ 16 w 58"/>
                <a:gd name="T15" fmla="*/ 21 h 87"/>
                <a:gd name="T16" fmla="*/ 19 w 58"/>
                <a:gd name="T17" fmla="*/ 51 h 87"/>
                <a:gd name="T18" fmla="*/ 49 w 58"/>
                <a:gd name="T19" fmla="*/ 74 h 87"/>
                <a:gd name="T20" fmla="*/ 51 w 58"/>
                <a:gd name="T21" fmla="*/ 74 h 87"/>
                <a:gd name="T22" fmla="*/ 58 w 58"/>
                <a:gd name="T23" fmla="*/ 83 h 87"/>
                <a:gd name="T24" fmla="*/ 54 w 58"/>
                <a:gd name="T25" fmla="*/ 85 h 87"/>
                <a:gd name="T26" fmla="*/ 46 w 58"/>
                <a:gd name="T2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87">
                  <a:moveTo>
                    <a:pt x="46" y="87"/>
                  </a:moveTo>
                  <a:cubicBezTo>
                    <a:pt x="32" y="87"/>
                    <a:pt x="17" y="75"/>
                    <a:pt x="8" y="56"/>
                  </a:cubicBezTo>
                  <a:cubicBezTo>
                    <a:pt x="2" y="42"/>
                    <a:pt x="0" y="27"/>
                    <a:pt x="5" y="16"/>
                  </a:cubicBezTo>
                  <a:cubicBezTo>
                    <a:pt x="7" y="10"/>
                    <a:pt x="11" y="6"/>
                    <a:pt x="17" y="3"/>
                  </a:cubicBezTo>
                  <a:cubicBezTo>
                    <a:pt x="26" y="0"/>
                    <a:pt x="38" y="3"/>
                    <a:pt x="48" y="13"/>
                  </a:cubicBezTo>
                  <a:cubicBezTo>
                    <a:pt x="40" y="22"/>
                    <a:pt x="40" y="22"/>
                    <a:pt x="40" y="22"/>
                  </a:cubicBezTo>
                  <a:cubicBezTo>
                    <a:pt x="33" y="15"/>
                    <a:pt x="26" y="13"/>
                    <a:pt x="21" y="15"/>
                  </a:cubicBezTo>
                  <a:cubicBezTo>
                    <a:pt x="19" y="16"/>
                    <a:pt x="17" y="18"/>
                    <a:pt x="16" y="21"/>
                  </a:cubicBezTo>
                  <a:cubicBezTo>
                    <a:pt x="13" y="28"/>
                    <a:pt x="14" y="40"/>
                    <a:pt x="19" y="51"/>
                  </a:cubicBezTo>
                  <a:cubicBezTo>
                    <a:pt x="27" y="69"/>
                    <a:pt x="42" y="78"/>
                    <a:pt x="49" y="74"/>
                  </a:cubicBezTo>
                  <a:cubicBezTo>
                    <a:pt x="50" y="74"/>
                    <a:pt x="50" y="74"/>
                    <a:pt x="51" y="74"/>
                  </a:cubicBezTo>
                  <a:cubicBezTo>
                    <a:pt x="58" y="83"/>
                    <a:pt x="58" y="83"/>
                    <a:pt x="58" y="83"/>
                  </a:cubicBezTo>
                  <a:cubicBezTo>
                    <a:pt x="56" y="84"/>
                    <a:pt x="55" y="85"/>
                    <a:pt x="54" y="85"/>
                  </a:cubicBezTo>
                  <a:cubicBezTo>
                    <a:pt x="51" y="86"/>
                    <a:pt x="49" y="87"/>
                    <a:pt x="46" y="87"/>
                  </a:cubicBezTo>
                  <a:close/>
                </a:path>
              </a:pathLst>
            </a:custGeom>
            <a:solidFill>
              <a:srgbClr val="980E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schemeClr val="tx1">
                    <a:lumMod val="50000"/>
                    <a:lumOff val="50000"/>
                  </a:schemeClr>
                </a:solidFill>
                <a:latin typeface="思源黑体" panose="020B0500000000000000" pitchFamily="34" charset="-122"/>
                <a:ea typeface="思源黑体" panose="020B0500000000000000" pitchFamily="34" charset="-122"/>
              </a:endParaRPr>
            </a:p>
          </p:txBody>
        </p:sp>
        <p:sp>
          <p:nvSpPr>
            <p:cNvPr id="242" name="Freeform 117"/>
            <p:cNvSpPr>
              <a:spLocks/>
            </p:cNvSpPr>
            <p:nvPr/>
          </p:nvSpPr>
          <p:spPr bwMode="auto">
            <a:xfrm>
              <a:off x="5627688" y="3200400"/>
              <a:ext cx="160338" cy="244475"/>
            </a:xfrm>
            <a:custGeom>
              <a:avLst/>
              <a:gdLst>
                <a:gd name="T0" fmla="*/ 12 w 57"/>
                <a:gd name="T1" fmla="*/ 87 h 87"/>
                <a:gd name="T2" fmla="*/ 4 w 57"/>
                <a:gd name="T3" fmla="*/ 85 h 87"/>
                <a:gd name="T4" fmla="*/ 0 w 57"/>
                <a:gd name="T5" fmla="*/ 83 h 87"/>
                <a:gd name="T6" fmla="*/ 7 w 57"/>
                <a:gd name="T7" fmla="*/ 74 h 87"/>
                <a:gd name="T8" fmla="*/ 8 w 57"/>
                <a:gd name="T9" fmla="*/ 74 h 87"/>
                <a:gd name="T10" fmla="*/ 38 w 57"/>
                <a:gd name="T11" fmla="*/ 51 h 87"/>
                <a:gd name="T12" fmla="*/ 42 w 57"/>
                <a:gd name="T13" fmla="*/ 21 h 87"/>
                <a:gd name="T14" fmla="*/ 36 w 57"/>
                <a:gd name="T15" fmla="*/ 15 h 87"/>
                <a:gd name="T16" fmla="*/ 18 w 57"/>
                <a:gd name="T17" fmla="*/ 22 h 87"/>
                <a:gd name="T18" fmla="*/ 9 w 57"/>
                <a:gd name="T19" fmla="*/ 13 h 87"/>
                <a:gd name="T20" fmla="*/ 41 w 57"/>
                <a:gd name="T21" fmla="*/ 3 h 87"/>
                <a:gd name="T22" fmla="*/ 53 w 57"/>
                <a:gd name="T23" fmla="*/ 16 h 87"/>
                <a:gd name="T24" fmla="*/ 49 w 57"/>
                <a:gd name="T25" fmla="*/ 56 h 87"/>
                <a:gd name="T26" fmla="*/ 12 w 57"/>
                <a:gd name="T2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87">
                  <a:moveTo>
                    <a:pt x="12" y="87"/>
                  </a:moveTo>
                  <a:cubicBezTo>
                    <a:pt x="9" y="87"/>
                    <a:pt x="6" y="86"/>
                    <a:pt x="4" y="85"/>
                  </a:cubicBezTo>
                  <a:cubicBezTo>
                    <a:pt x="2" y="85"/>
                    <a:pt x="1" y="84"/>
                    <a:pt x="0" y="83"/>
                  </a:cubicBezTo>
                  <a:cubicBezTo>
                    <a:pt x="7" y="74"/>
                    <a:pt x="7" y="74"/>
                    <a:pt x="7" y="74"/>
                  </a:cubicBezTo>
                  <a:cubicBezTo>
                    <a:pt x="7" y="74"/>
                    <a:pt x="8" y="74"/>
                    <a:pt x="8" y="74"/>
                  </a:cubicBezTo>
                  <a:cubicBezTo>
                    <a:pt x="16" y="78"/>
                    <a:pt x="30" y="69"/>
                    <a:pt x="38" y="51"/>
                  </a:cubicBezTo>
                  <a:cubicBezTo>
                    <a:pt x="43" y="40"/>
                    <a:pt x="45" y="28"/>
                    <a:pt x="42" y="21"/>
                  </a:cubicBezTo>
                  <a:cubicBezTo>
                    <a:pt x="40" y="18"/>
                    <a:pt x="39" y="16"/>
                    <a:pt x="36" y="15"/>
                  </a:cubicBezTo>
                  <a:cubicBezTo>
                    <a:pt x="31" y="13"/>
                    <a:pt x="24" y="15"/>
                    <a:pt x="18" y="22"/>
                  </a:cubicBezTo>
                  <a:cubicBezTo>
                    <a:pt x="9" y="13"/>
                    <a:pt x="9" y="13"/>
                    <a:pt x="9" y="13"/>
                  </a:cubicBezTo>
                  <a:cubicBezTo>
                    <a:pt x="20" y="3"/>
                    <a:pt x="31" y="0"/>
                    <a:pt x="41" y="3"/>
                  </a:cubicBezTo>
                  <a:cubicBezTo>
                    <a:pt x="46" y="6"/>
                    <a:pt x="50" y="10"/>
                    <a:pt x="53" y="16"/>
                  </a:cubicBezTo>
                  <a:cubicBezTo>
                    <a:pt x="57" y="27"/>
                    <a:pt x="56" y="42"/>
                    <a:pt x="49" y="56"/>
                  </a:cubicBezTo>
                  <a:cubicBezTo>
                    <a:pt x="40" y="75"/>
                    <a:pt x="25" y="87"/>
                    <a:pt x="12" y="87"/>
                  </a:cubicBezTo>
                  <a:close/>
                </a:path>
              </a:pathLst>
            </a:custGeom>
            <a:solidFill>
              <a:srgbClr val="980E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schemeClr val="tx1">
                    <a:lumMod val="50000"/>
                    <a:lumOff val="50000"/>
                  </a:schemeClr>
                </a:solidFill>
                <a:latin typeface="思源黑体" panose="020B0500000000000000" pitchFamily="34" charset="-122"/>
                <a:ea typeface="思源黑体" panose="020B0500000000000000" pitchFamily="34" charset="-122"/>
              </a:endParaRPr>
            </a:p>
          </p:txBody>
        </p:sp>
      </p:grpSp>
      <p:sp>
        <p:nvSpPr>
          <p:cNvPr id="256" name="圆角矩形 255"/>
          <p:cNvSpPr/>
          <p:nvPr/>
        </p:nvSpPr>
        <p:spPr>
          <a:xfrm>
            <a:off x="6473541" y="3228351"/>
            <a:ext cx="661430" cy="661430"/>
          </a:xfrm>
          <a:prstGeom prst="roundRect">
            <a:avLst>
              <a:gd name="adj" fmla="val 7329"/>
            </a:avLst>
          </a:pr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思源黑体" panose="020B0500000000000000" pitchFamily="34" charset="-122"/>
              <a:ea typeface="思源黑体" panose="020B0500000000000000" pitchFamily="34" charset="-122"/>
            </a:endParaRPr>
          </a:p>
        </p:txBody>
      </p:sp>
      <p:sp>
        <p:nvSpPr>
          <p:cNvPr id="267" name="圆角矩形 266"/>
          <p:cNvSpPr/>
          <p:nvPr/>
        </p:nvSpPr>
        <p:spPr>
          <a:xfrm>
            <a:off x="1378347" y="3228351"/>
            <a:ext cx="661430" cy="661430"/>
          </a:xfrm>
          <a:prstGeom prst="roundRect">
            <a:avLst>
              <a:gd name="adj" fmla="val 7329"/>
            </a:avLst>
          </a:prstGeom>
          <a:solidFill>
            <a:srgbClr val="980E1B"/>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a typeface="思源黑体" panose="020B0500000000000000" pitchFamily="34" charset="-122"/>
            </a:endParaRPr>
          </a:p>
        </p:txBody>
      </p:sp>
      <p:grpSp>
        <p:nvGrpSpPr>
          <p:cNvPr id="261" name="组合 260"/>
          <p:cNvGrpSpPr/>
          <p:nvPr/>
        </p:nvGrpSpPr>
        <p:grpSpPr>
          <a:xfrm>
            <a:off x="1527881" y="3383726"/>
            <a:ext cx="365072" cy="338694"/>
            <a:chOff x="2963863" y="5473700"/>
            <a:chExt cx="549275" cy="509588"/>
          </a:xfrm>
          <a:solidFill>
            <a:schemeClr val="bg1"/>
          </a:solidFill>
        </p:grpSpPr>
        <p:sp>
          <p:nvSpPr>
            <p:cNvPr id="262" name="Oval 172"/>
            <p:cNvSpPr>
              <a:spLocks noChangeArrowheads="1"/>
            </p:cNvSpPr>
            <p:nvPr/>
          </p:nvSpPr>
          <p:spPr bwMode="auto">
            <a:xfrm>
              <a:off x="3124201" y="5473700"/>
              <a:ext cx="254000" cy="2508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schemeClr val="tx1">
                    <a:lumMod val="50000"/>
                    <a:lumOff val="50000"/>
                  </a:schemeClr>
                </a:solidFill>
                <a:latin typeface="思源黑体" panose="020B0500000000000000" pitchFamily="34" charset="-122"/>
                <a:ea typeface="思源黑体" panose="020B0500000000000000" pitchFamily="34" charset="-122"/>
              </a:endParaRPr>
            </a:p>
          </p:txBody>
        </p:sp>
        <p:sp>
          <p:nvSpPr>
            <p:cNvPr id="263" name="Freeform 173"/>
            <p:cNvSpPr>
              <a:spLocks/>
            </p:cNvSpPr>
            <p:nvPr/>
          </p:nvSpPr>
          <p:spPr bwMode="auto">
            <a:xfrm>
              <a:off x="3328988" y="5659438"/>
              <a:ext cx="184150" cy="288925"/>
            </a:xfrm>
            <a:custGeom>
              <a:avLst/>
              <a:gdLst>
                <a:gd name="T0" fmla="*/ 44 w 68"/>
                <a:gd name="T1" fmla="*/ 106 h 106"/>
                <a:gd name="T2" fmla="*/ 35 w 68"/>
                <a:gd name="T3" fmla="*/ 106 h 106"/>
                <a:gd name="T4" fmla="*/ 31 w 68"/>
                <a:gd name="T5" fmla="*/ 102 h 106"/>
                <a:gd name="T6" fmla="*/ 35 w 68"/>
                <a:gd name="T7" fmla="*/ 98 h 106"/>
                <a:gd name="T8" fmla="*/ 42 w 68"/>
                <a:gd name="T9" fmla="*/ 98 h 106"/>
                <a:gd name="T10" fmla="*/ 42 w 68"/>
                <a:gd name="T11" fmla="*/ 97 h 106"/>
                <a:gd name="T12" fmla="*/ 46 w 68"/>
                <a:gd name="T13" fmla="*/ 94 h 106"/>
                <a:gd name="T14" fmla="*/ 53 w 68"/>
                <a:gd name="T15" fmla="*/ 87 h 106"/>
                <a:gd name="T16" fmla="*/ 53 w 68"/>
                <a:gd name="T17" fmla="*/ 86 h 106"/>
                <a:gd name="T18" fmla="*/ 36 w 68"/>
                <a:gd name="T19" fmla="*/ 23 h 106"/>
                <a:gd name="T20" fmla="*/ 19 w 68"/>
                <a:gd name="T21" fmla="*/ 18 h 106"/>
                <a:gd name="T22" fmla="*/ 18 w 68"/>
                <a:gd name="T23" fmla="*/ 17 h 106"/>
                <a:gd name="T24" fmla="*/ 3 w 68"/>
                <a:gd name="T25" fmla="*/ 8 h 106"/>
                <a:gd name="T26" fmla="*/ 1 w 68"/>
                <a:gd name="T27" fmla="*/ 3 h 106"/>
                <a:gd name="T28" fmla="*/ 7 w 68"/>
                <a:gd name="T29" fmla="*/ 1 h 106"/>
                <a:gd name="T30" fmla="*/ 22 w 68"/>
                <a:gd name="T31" fmla="*/ 10 h 106"/>
                <a:gd name="T32" fmla="*/ 40 w 68"/>
                <a:gd name="T33" fmla="*/ 16 h 106"/>
                <a:gd name="T34" fmla="*/ 42 w 68"/>
                <a:gd name="T35" fmla="*/ 18 h 106"/>
                <a:gd name="T36" fmla="*/ 61 w 68"/>
                <a:gd name="T37" fmla="*/ 88 h 106"/>
                <a:gd name="T38" fmla="*/ 48 w 68"/>
                <a:gd name="T39" fmla="*/ 102 h 106"/>
                <a:gd name="T40" fmla="*/ 48 w 68"/>
                <a:gd name="T41" fmla="*/ 103 h 106"/>
                <a:gd name="T42" fmla="*/ 48 w 68"/>
                <a:gd name="T43" fmla="*/ 103 h 106"/>
                <a:gd name="T44" fmla="*/ 44 w 68"/>
                <a:gd name="T45"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 h="106">
                  <a:moveTo>
                    <a:pt x="44" y="106"/>
                  </a:moveTo>
                  <a:cubicBezTo>
                    <a:pt x="35" y="106"/>
                    <a:pt x="35" y="106"/>
                    <a:pt x="35" y="106"/>
                  </a:cubicBezTo>
                  <a:cubicBezTo>
                    <a:pt x="32" y="106"/>
                    <a:pt x="31" y="104"/>
                    <a:pt x="31" y="102"/>
                  </a:cubicBezTo>
                  <a:cubicBezTo>
                    <a:pt x="31" y="100"/>
                    <a:pt x="32" y="98"/>
                    <a:pt x="35" y="98"/>
                  </a:cubicBezTo>
                  <a:cubicBezTo>
                    <a:pt x="42" y="98"/>
                    <a:pt x="42" y="98"/>
                    <a:pt x="42" y="98"/>
                  </a:cubicBezTo>
                  <a:cubicBezTo>
                    <a:pt x="42" y="98"/>
                    <a:pt x="42" y="97"/>
                    <a:pt x="42" y="97"/>
                  </a:cubicBezTo>
                  <a:cubicBezTo>
                    <a:pt x="43" y="95"/>
                    <a:pt x="44" y="94"/>
                    <a:pt x="46" y="94"/>
                  </a:cubicBezTo>
                  <a:cubicBezTo>
                    <a:pt x="52" y="95"/>
                    <a:pt x="53" y="87"/>
                    <a:pt x="53" y="87"/>
                  </a:cubicBezTo>
                  <a:cubicBezTo>
                    <a:pt x="53" y="86"/>
                    <a:pt x="53" y="86"/>
                    <a:pt x="53" y="86"/>
                  </a:cubicBezTo>
                  <a:cubicBezTo>
                    <a:pt x="58" y="69"/>
                    <a:pt x="43" y="36"/>
                    <a:pt x="36" y="23"/>
                  </a:cubicBezTo>
                  <a:cubicBezTo>
                    <a:pt x="19" y="18"/>
                    <a:pt x="19" y="18"/>
                    <a:pt x="19" y="18"/>
                  </a:cubicBezTo>
                  <a:cubicBezTo>
                    <a:pt x="19" y="17"/>
                    <a:pt x="18" y="17"/>
                    <a:pt x="18" y="17"/>
                  </a:cubicBezTo>
                  <a:cubicBezTo>
                    <a:pt x="13" y="13"/>
                    <a:pt x="8" y="11"/>
                    <a:pt x="3" y="8"/>
                  </a:cubicBezTo>
                  <a:cubicBezTo>
                    <a:pt x="1" y="7"/>
                    <a:pt x="0" y="5"/>
                    <a:pt x="1" y="3"/>
                  </a:cubicBezTo>
                  <a:cubicBezTo>
                    <a:pt x="2" y="1"/>
                    <a:pt x="5" y="0"/>
                    <a:pt x="7" y="1"/>
                  </a:cubicBezTo>
                  <a:cubicBezTo>
                    <a:pt x="12" y="3"/>
                    <a:pt x="17" y="6"/>
                    <a:pt x="22" y="10"/>
                  </a:cubicBezTo>
                  <a:cubicBezTo>
                    <a:pt x="40" y="16"/>
                    <a:pt x="40" y="16"/>
                    <a:pt x="40" y="16"/>
                  </a:cubicBezTo>
                  <a:cubicBezTo>
                    <a:pt x="41" y="16"/>
                    <a:pt x="42" y="17"/>
                    <a:pt x="42" y="18"/>
                  </a:cubicBezTo>
                  <a:cubicBezTo>
                    <a:pt x="43" y="20"/>
                    <a:pt x="68" y="63"/>
                    <a:pt x="61" y="88"/>
                  </a:cubicBezTo>
                  <a:cubicBezTo>
                    <a:pt x="60" y="93"/>
                    <a:pt x="57" y="101"/>
                    <a:pt x="48" y="102"/>
                  </a:cubicBezTo>
                  <a:cubicBezTo>
                    <a:pt x="48" y="102"/>
                    <a:pt x="48" y="103"/>
                    <a:pt x="48" y="103"/>
                  </a:cubicBezTo>
                  <a:cubicBezTo>
                    <a:pt x="48" y="103"/>
                    <a:pt x="48" y="103"/>
                    <a:pt x="48" y="103"/>
                  </a:cubicBezTo>
                  <a:cubicBezTo>
                    <a:pt x="47" y="105"/>
                    <a:pt x="46" y="106"/>
                    <a:pt x="44"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schemeClr val="tx1">
                    <a:lumMod val="50000"/>
                    <a:lumOff val="50000"/>
                  </a:schemeClr>
                </a:solidFill>
                <a:latin typeface="思源黑体" panose="020B0500000000000000" pitchFamily="34" charset="-122"/>
                <a:ea typeface="思源黑体" panose="020B0500000000000000" pitchFamily="34" charset="-122"/>
              </a:endParaRPr>
            </a:p>
          </p:txBody>
        </p:sp>
        <p:sp>
          <p:nvSpPr>
            <p:cNvPr id="264" name="Freeform 174"/>
            <p:cNvSpPr>
              <a:spLocks/>
            </p:cNvSpPr>
            <p:nvPr/>
          </p:nvSpPr>
          <p:spPr bwMode="auto">
            <a:xfrm>
              <a:off x="2963863" y="5659438"/>
              <a:ext cx="209550" cy="288925"/>
            </a:xfrm>
            <a:custGeom>
              <a:avLst/>
              <a:gdLst>
                <a:gd name="T0" fmla="*/ 40 w 77"/>
                <a:gd name="T1" fmla="*/ 106 h 106"/>
                <a:gd name="T2" fmla="*/ 33 w 77"/>
                <a:gd name="T3" fmla="*/ 106 h 106"/>
                <a:gd name="T4" fmla="*/ 29 w 77"/>
                <a:gd name="T5" fmla="*/ 103 h 106"/>
                <a:gd name="T6" fmla="*/ 28 w 77"/>
                <a:gd name="T7" fmla="*/ 100 h 106"/>
                <a:gd name="T8" fmla="*/ 13 w 77"/>
                <a:gd name="T9" fmla="*/ 99 h 106"/>
                <a:gd name="T10" fmla="*/ 2 w 77"/>
                <a:gd name="T11" fmla="*/ 82 h 106"/>
                <a:gd name="T12" fmla="*/ 20 w 77"/>
                <a:gd name="T13" fmla="*/ 59 h 106"/>
                <a:gd name="T14" fmla="*/ 31 w 77"/>
                <a:gd name="T15" fmla="*/ 20 h 106"/>
                <a:gd name="T16" fmla="*/ 34 w 77"/>
                <a:gd name="T17" fmla="*/ 17 h 106"/>
                <a:gd name="T18" fmla="*/ 55 w 77"/>
                <a:gd name="T19" fmla="*/ 10 h 106"/>
                <a:gd name="T20" fmla="*/ 71 w 77"/>
                <a:gd name="T21" fmla="*/ 1 h 106"/>
                <a:gd name="T22" fmla="*/ 76 w 77"/>
                <a:gd name="T23" fmla="*/ 3 h 106"/>
                <a:gd name="T24" fmla="*/ 74 w 77"/>
                <a:gd name="T25" fmla="*/ 8 h 106"/>
                <a:gd name="T26" fmla="*/ 59 w 77"/>
                <a:gd name="T27" fmla="*/ 17 h 106"/>
                <a:gd name="T28" fmla="*/ 57 w 77"/>
                <a:gd name="T29" fmla="*/ 18 h 106"/>
                <a:gd name="T30" fmla="*/ 38 w 77"/>
                <a:gd name="T31" fmla="*/ 24 h 106"/>
                <a:gd name="T32" fmla="*/ 27 w 77"/>
                <a:gd name="T33" fmla="*/ 62 h 106"/>
                <a:gd name="T34" fmla="*/ 25 w 77"/>
                <a:gd name="T35" fmla="*/ 65 h 106"/>
                <a:gd name="T36" fmla="*/ 10 w 77"/>
                <a:gd name="T37" fmla="*/ 80 h 106"/>
                <a:gd name="T38" fmla="*/ 15 w 77"/>
                <a:gd name="T39" fmla="*/ 92 h 106"/>
                <a:gd name="T40" fmla="*/ 31 w 77"/>
                <a:gd name="T41" fmla="*/ 92 h 106"/>
                <a:gd name="T42" fmla="*/ 35 w 77"/>
                <a:gd name="T43" fmla="*/ 95 h 106"/>
                <a:gd name="T44" fmla="*/ 36 w 77"/>
                <a:gd name="T45" fmla="*/ 98 h 106"/>
                <a:gd name="T46" fmla="*/ 40 w 77"/>
                <a:gd name="T47" fmla="*/ 98 h 106"/>
                <a:gd name="T48" fmla="*/ 44 w 77"/>
                <a:gd name="T49" fmla="*/ 102 h 106"/>
                <a:gd name="T50" fmla="*/ 40 w 77"/>
                <a:gd name="T51"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106">
                  <a:moveTo>
                    <a:pt x="40" y="106"/>
                  </a:moveTo>
                  <a:cubicBezTo>
                    <a:pt x="33" y="106"/>
                    <a:pt x="33" y="106"/>
                    <a:pt x="33" y="106"/>
                  </a:cubicBezTo>
                  <a:cubicBezTo>
                    <a:pt x="32" y="106"/>
                    <a:pt x="30" y="105"/>
                    <a:pt x="29" y="103"/>
                  </a:cubicBezTo>
                  <a:cubicBezTo>
                    <a:pt x="29" y="102"/>
                    <a:pt x="29" y="101"/>
                    <a:pt x="28" y="100"/>
                  </a:cubicBezTo>
                  <a:cubicBezTo>
                    <a:pt x="16" y="101"/>
                    <a:pt x="14" y="100"/>
                    <a:pt x="13" y="99"/>
                  </a:cubicBezTo>
                  <a:cubicBezTo>
                    <a:pt x="6" y="97"/>
                    <a:pt x="4" y="92"/>
                    <a:pt x="2" y="82"/>
                  </a:cubicBezTo>
                  <a:cubicBezTo>
                    <a:pt x="0" y="71"/>
                    <a:pt x="15" y="61"/>
                    <a:pt x="20" y="59"/>
                  </a:cubicBezTo>
                  <a:cubicBezTo>
                    <a:pt x="31" y="20"/>
                    <a:pt x="31" y="20"/>
                    <a:pt x="31" y="20"/>
                  </a:cubicBezTo>
                  <a:cubicBezTo>
                    <a:pt x="31" y="18"/>
                    <a:pt x="32" y="17"/>
                    <a:pt x="34" y="17"/>
                  </a:cubicBezTo>
                  <a:cubicBezTo>
                    <a:pt x="55" y="10"/>
                    <a:pt x="55" y="10"/>
                    <a:pt x="55" y="10"/>
                  </a:cubicBezTo>
                  <a:cubicBezTo>
                    <a:pt x="60" y="7"/>
                    <a:pt x="65" y="3"/>
                    <a:pt x="71" y="1"/>
                  </a:cubicBezTo>
                  <a:cubicBezTo>
                    <a:pt x="73" y="0"/>
                    <a:pt x="75" y="1"/>
                    <a:pt x="76" y="3"/>
                  </a:cubicBezTo>
                  <a:cubicBezTo>
                    <a:pt x="77" y="5"/>
                    <a:pt x="76" y="7"/>
                    <a:pt x="74" y="8"/>
                  </a:cubicBezTo>
                  <a:cubicBezTo>
                    <a:pt x="69" y="11"/>
                    <a:pt x="64" y="14"/>
                    <a:pt x="59" y="17"/>
                  </a:cubicBezTo>
                  <a:cubicBezTo>
                    <a:pt x="59" y="18"/>
                    <a:pt x="58" y="18"/>
                    <a:pt x="57" y="18"/>
                  </a:cubicBezTo>
                  <a:cubicBezTo>
                    <a:pt x="38" y="24"/>
                    <a:pt x="38" y="24"/>
                    <a:pt x="38" y="24"/>
                  </a:cubicBezTo>
                  <a:cubicBezTo>
                    <a:pt x="27" y="62"/>
                    <a:pt x="27" y="62"/>
                    <a:pt x="27" y="62"/>
                  </a:cubicBezTo>
                  <a:cubicBezTo>
                    <a:pt x="26" y="63"/>
                    <a:pt x="26" y="64"/>
                    <a:pt x="25" y="65"/>
                  </a:cubicBezTo>
                  <a:cubicBezTo>
                    <a:pt x="20" y="68"/>
                    <a:pt x="9" y="75"/>
                    <a:pt x="10" y="80"/>
                  </a:cubicBezTo>
                  <a:cubicBezTo>
                    <a:pt x="12" y="91"/>
                    <a:pt x="13" y="91"/>
                    <a:pt x="15" y="92"/>
                  </a:cubicBezTo>
                  <a:cubicBezTo>
                    <a:pt x="16" y="92"/>
                    <a:pt x="18" y="93"/>
                    <a:pt x="31" y="92"/>
                  </a:cubicBezTo>
                  <a:cubicBezTo>
                    <a:pt x="33" y="92"/>
                    <a:pt x="34" y="93"/>
                    <a:pt x="35" y="95"/>
                  </a:cubicBezTo>
                  <a:cubicBezTo>
                    <a:pt x="35" y="96"/>
                    <a:pt x="35" y="97"/>
                    <a:pt x="36" y="98"/>
                  </a:cubicBezTo>
                  <a:cubicBezTo>
                    <a:pt x="40" y="98"/>
                    <a:pt x="40" y="98"/>
                    <a:pt x="40" y="98"/>
                  </a:cubicBezTo>
                  <a:cubicBezTo>
                    <a:pt x="42" y="98"/>
                    <a:pt x="44" y="100"/>
                    <a:pt x="44" y="102"/>
                  </a:cubicBezTo>
                  <a:cubicBezTo>
                    <a:pt x="44" y="104"/>
                    <a:pt x="42" y="106"/>
                    <a:pt x="40"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schemeClr val="tx1">
                    <a:lumMod val="50000"/>
                    <a:lumOff val="50000"/>
                  </a:schemeClr>
                </a:solidFill>
                <a:latin typeface="思源黑体" panose="020B0500000000000000" pitchFamily="34" charset="-122"/>
                <a:ea typeface="思源黑体" panose="020B0500000000000000" pitchFamily="34" charset="-122"/>
              </a:endParaRPr>
            </a:p>
          </p:txBody>
        </p:sp>
        <p:sp>
          <p:nvSpPr>
            <p:cNvPr id="265" name="Freeform 175"/>
            <p:cNvSpPr>
              <a:spLocks/>
            </p:cNvSpPr>
            <p:nvPr/>
          </p:nvSpPr>
          <p:spPr bwMode="auto">
            <a:xfrm>
              <a:off x="3060701" y="5741988"/>
              <a:ext cx="368300" cy="241300"/>
            </a:xfrm>
            <a:custGeom>
              <a:avLst/>
              <a:gdLst>
                <a:gd name="T0" fmla="*/ 131 w 135"/>
                <a:gd name="T1" fmla="*/ 0 h 89"/>
                <a:gd name="T2" fmla="*/ 4 w 135"/>
                <a:gd name="T3" fmla="*/ 0 h 89"/>
                <a:gd name="T4" fmla="*/ 0 w 135"/>
                <a:gd name="T5" fmla="*/ 4 h 89"/>
                <a:gd name="T6" fmla="*/ 0 w 135"/>
                <a:gd name="T7" fmla="*/ 85 h 89"/>
                <a:gd name="T8" fmla="*/ 4 w 135"/>
                <a:gd name="T9" fmla="*/ 89 h 89"/>
                <a:gd name="T10" fmla="*/ 131 w 135"/>
                <a:gd name="T11" fmla="*/ 89 h 89"/>
                <a:gd name="T12" fmla="*/ 135 w 135"/>
                <a:gd name="T13" fmla="*/ 85 h 89"/>
                <a:gd name="T14" fmla="*/ 135 w 135"/>
                <a:gd name="T15" fmla="*/ 4 h 89"/>
                <a:gd name="T16" fmla="*/ 131 w 135"/>
                <a:gd name="T1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9">
                  <a:moveTo>
                    <a:pt x="131" y="0"/>
                  </a:moveTo>
                  <a:cubicBezTo>
                    <a:pt x="4" y="0"/>
                    <a:pt x="4" y="0"/>
                    <a:pt x="4" y="0"/>
                  </a:cubicBezTo>
                  <a:cubicBezTo>
                    <a:pt x="2" y="0"/>
                    <a:pt x="0" y="2"/>
                    <a:pt x="0" y="4"/>
                  </a:cubicBezTo>
                  <a:cubicBezTo>
                    <a:pt x="0" y="85"/>
                    <a:pt x="0" y="85"/>
                    <a:pt x="0" y="85"/>
                  </a:cubicBezTo>
                  <a:cubicBezTo>
                    <a:pt x="0" y="87"/>
                    <a:pt x="2" y="89"/>
                    <a:pt x="4" y="89"/>
                  </a:cubicBezTo>
                  <a:cubicBezTo>
                    <a:pt x="131" y="89"/>
                    <a:pt x="131" y="89"/>
                    <a:pt x="131" y="89"/>
                  </a:cubicBezTo>
                  <a:cubicBezTo>
                    <a:pt x="133" y="89"/>
                    <a:pt x="135" y="87"/>
                    <a:pt x="135" y="85"/>
                  </a:cubicBezTo>
                  <a:cubicBezTo>
                    <a:pt x="135" y="4"/>
                    <a:pt x="135" y="4"/>
                    <a:pt x="135" y="4"/>
                  </a:cubicBezTo>
                  <a:cubicBezTo>
                    <a:pt x="135" y="2"/>
                    <a:pt x="133" y="0"/>
                    <a:pt x="13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schemeClr val="tx1">
                    <a:lumMod val="50000"/>
                    <a:lumOff val="50000"/>
                  </a:schemeClr>
                </a:solidFill>
                <a:latin typeface="思源黑体" panose="020B0500000000000000" pitchFamily="34" charset="-122"/>
                <a:ea typeface="思源黑体" panose="020B0500000000000000" pitchFamily="34" charset="-122"/>
              </a:endParaRPr>
            </a:p>
          </p:txBody>
        </p:sp>
      </p:grpSp>
      <p:sp>
        <p:nvSpPr>
          <p:cNvPr id="51" name="文本框 50">
            <a:extLst>
              <a:ext uri="{FF2B5EF4-FFF2-40B4-BE49-F238E27FC236}">
                <a16:creationId xmlns:a16="http://schemas.microsoft.com/office/drawing/2014/main" id="{DF3C22FE-EF2E-4A14-9132-D78445314D63}"/>
              </a:ext>
            </a:extLst>
          </p:cNvPr>
          <p:cNvSpPr txBox="1"/>
          <p:nvPr/>
        </p:nvSpPr>
        <p:spPr>
          <a:xfrm>
            <a:off x="7264290" y="3306095"/>
            <a:ext cx="3775001" cy="523220"/>
          </a:xfrm>
          <a:prstGeom prst="rect">
            <a:avLst/>
          </a:prstGeom>
          <a:noFill/>
        </p:spPr>
        <p:txBody>
          <a:bodyPr wrap="square" rtlCol="0">
            <a:spAutoFit/>
          </a:bodyPr>
          <a:lstStyle>
            <a:defPPr>
              <a:defRPr lang="zh-CN"/>
            </a:defPPr>
            <a:lvl1pPr>
              <a:defRPr sz="2800" b="1">
                <a:solidFill>
                  <a:schemeClr val="bg1"/>
                </a:solidFill>
                <a:effectLst>
                  <a:outerShdw blurRad="38100" dist="38100" dir="2700000" algn="tl">
                    <a:srgbClr val="000000">
                      <a:alpha val="20000"/>
                    </a:srgbClr>
                  </a:outerShdw>
                </a:effectLst>
                <a:latin typeface="思源黑体" panose="020B0500000000000000" pitchFamily="34" charset="-122"/>
                <a:ea typeface="思源黑体" panose="020B0500000000000000" pitchFamily="34" charset="-122"/>
              </a:defRPr>
            </a:lvl1pPr>
          </a:lstStyle>
          <a:p>
            <a:r>
              <a:rPr lang="en-US" altLang="zh-CN" dirty="0"/>
              <a:t>03.</a:t>
            </a:r>
            <a:r>
              <a:rPr lang="zh-CN" altLang="en-US" dirty="0"/>
              <a:t>环保管理工作总结</a:t>
            </a:r>
          </a:p>
        </p:txBody>
      </p:sp>
      <p:sp>
        <p:nvSpPr>
          <p:cNvPr id="52" name="文本框 51">
            <a:extLst>
              <a:ext uri="{FF2B5EF4-FFF2-40B4-BE49-F238E27FC236}">
                <a16:creationId xmlns:a16="http://schemas.microsoft.com/office/drawing/2014/main" id="{CC4A31EE-12D5-40D9-819C-438E87945B70}"/>
              </a:ext>
            </a:extLst>
          </p:cNvPr>
          <p:cNvSpPr txBox="1"/>
          <p:nvPr/>
        </p:nvSpPr>
        <p:spPr>
          <a:xfrm>
            <a:off x="2132269" y="4481078"/>
            <a:ext cx="3727222" cy="523220"/>
          </a:xfrm>
          <a:prstGeom prst="rect">
            <a:avLst/>
          </a:prstGeom>
          <a:noFill/>
        </p:spPr>
        <p:txBody>
          <a:bodyPr wrap="square" rtlCol="0">
            <a:spAutoFit/>
          </a:bodyPr>
          <a:lstStyle>
            <a:defPPr>
              <a:defRPr lang="zh-CN"/>
            </a:defPPr>
            <a:lvl1pPr>
              <a:defRPr sz="2800" b="1">
                <a:solidFill>
                  <a:schemeClr val="tx1">
                    <a:lumMod val="85000"/>
                    <a:lumOff val="15000"/>
                  </a:schemeClr>
                </a:solidFill>
                <a:effectLst>
                  <a:outerShdw blurRad="38100" dist="38100" dir="2700000" algn="tl">
                    <a:srgbClr val="000000">
                      <a:alpha val="20000"/>
                    </a:srgbClr>
                  </a:outerShdw>
                </a:effectLst>
                <a:latin typeface="思源黑体" panose="020B0500000000000000" pitchFamily="34" charset="-122"/>
                <a:ea typeface="思源黑体" panose="020B0500000000000000" pitchFamily="34" charset="-122"/>
              </a:defRPr>
            </a:lvl1pPr>
          </a:lstStyle>
          <a:p>
            <a:r>
              <a:rPr lang="en-US" altLang="zh-CN" dirty="0"/>
              <a:t>04.</a:t>
            </a:r>
            <a:r>
              <a:rPr lang="zh-CN" altLang="en-US" dirty="0"/>
              <a:t>工作中存在的问题</a:t>
            </a:r>
          </a:p>
        </p:txBody>
      </p:sp>
      <p:sp>
        <p:nvSpPr>
          <p:cNvPr id="53" name="圆角矩形 266">
            <a:extLst>
              <a:ext uri="{FF2B5EF4-FFF2-40B4-BE49-F238E27FC236}">
                <a16:creationId xmlns:a16="http://schemas.microsoft.com/office/drawing/2014/main" id="{B0C546CC-D44A-4691-A9EB-0706AA3A8814}"/>
              </a:ext>
            </a:extLst>
          </p:cNvPr>
          <p:cNvSpPr/>
          <p:nvPr/>
        </p:nvSpPr>
        <p:spPr>
          <a:xfrm>
            <a:off x="1378347" y="4369028"/>
            <a:ext cx="661430" cy="661430"/>
          </a:xfrm>
          <a:prstGeom prst="roundRect">
            <a:avLst>
              <a:gd name="adj" fmla="val 7329"/>
            </a:avLst>
          </a:prstGeom>
          <a:solidFill>
            <a:srgbClr val="980E1B"/>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a typeface="思源黑体" panose="020B0500000000000000" pitchFamily="34" charset="-122"/>
            </a:endParaRPr>
          </a:p>
        </p:txBody>
      </p:sp>
      <p:sp>
        <p:nvSpPr>
          <p:cNvPr id="59" name="文本框 58">
            <a:extLst>
              <a:ext uri="{FF2B5EF4-FFF2-40B4-BE49-F238E27FC236}">
                <a16:creationId xmlns:a16="http://schemas.microsoft.com/office/drawing/2014/main" id="{DA088270-F0E5-4DAC-933D-3F56B6521516}"/>
              </a:ext>
            </a:extLst>
          </p:cNvPr>
          <p:cNvSpPr txBox="1"/>
          <p:nvPr/>
        </p:nvSpPr>
        <p:spPr>
          <a:xfrm>
            <a:off x="7299905" y="4478983"/>
            <a:ext cx="3775001" cy="523220"/>
          </a:xfrm>
          <a:prstGeom prst="rect">
            <a:avLst/>
          </a:prstGeom>
          <a:noFill/>
        </p:spPr>
        <p:txBody>
          <a:bodyPr wrap="square" rtlCol="0">
            <a:spAutoFit/>
          </a:bodyPr>
          <a:lstStyle>
            <a:defPPr>
              <a:defRPr lang="zh-CN"/>
            </a:defPPr>
            <a:lvl1pPr>
              <a:defRPr sz="2800" b="1">
                <a:solidFill>
                  <a:schemeClr val="bg1"/>
                </a:solidFill>
                <a:effectLst>
                  <a:outerShdw blurRad="38100" dist="38100" dir="2700000" algn="tl">
                    <a:srgbClr val="000000">
                      <a:alpha val="20000"/>
                    </a:srgbClr>
                  </a:outerShdw>
                </a:effectLst>
                <a:latin typeface="思源黑体" panose="020B0500000000000000" pitchFamily="34" charset="-122"/>
                <a:ea typeface="思源黑体" panose="020B0500000000000000" pitchFamily="34" charset="-122"/>
              </a:defRPr>
            </a:lvl1pPr>
          </a:lstStyle>
          <a:p>
            <a:r>
              <a:rPr lang="en-US" altLang="zh-CN" dirty="0"/>
              <a:t>05.2022</a:t>
            </a:r>
            <a:r>
              <a:rPr lang="zh-CN" altLang="en-US" dirty="0"/>
              <a:t>年工作计划</a:t>
            </a:r>
          </a:p>
        </p:txBody>
      </p:sp>
      <p:grpSp>
        <p:nvGrpSpPr>
          <p:cNvPr id="60" name="组合 59">
            <a:extLst>
              <a:ext uri="{FF2B5EF4-FFF2-40B4-BE49-F238E27FC236}">
                <a16:creationId xmlns:a16="http://schemas.microsoft.com/office/drawing/2014/main" id="{427667D8-3747-40AE-BB84-39556B9AA3BD}"/>
              </a:ext>
            </a:extLst>
          </p:cNvPr>
          <p:cNvGrpSpPr/>
          <p:nvPr/>
        </p:nvGrpSpPr>
        <p:grpSpPr>
          <a:xfrm>
            <a:off x="6487634" y="4369028"/>
            <a:ext cx="661430" cy="661430"/>
            <a:chOff x="6625389" y="3890866"/>
            <a:chExt cx="803548" cy="803548"/>
          </a:xfrm>
        </p:grpSpPr>
        <p:sp>
          <p:nvSpPr>
            <p:cNvPr id="61" name="圆角矩形 255">
              <a:extLst>
                <a:ext uri="{FF2B5EF4-FFF2-40B4-BE49-F238E27FC236}">
                  <a16:creationId xmlns:a16="http://schemas.microsoft.com/office/drawing/2014/main" id="{FCFA2506-8F81-4285-B9E0-C0ABF5FB8ED0}"/>
                </a:ext>
              </a:extLst>
            </p:cNvPr>
            <p:cNvSpPr/>
            <p:nvPr/>
          </p:nvSpPr>
          <p:spPr>
            <a:xfrm>
              <a:off x="6625389" y="3890866"/>
              <a:ext cx="803548" cy="803548"/>
            </a:xfrm>
            <a:prstGeom prst="roundRect">
              <a:avLst>
                <a:gd name="adj" fmla="val 7329"/>
              </a:avLst>
            </a:pr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思源黑体" panose="020B0500000000000000" pitchFamily="34" charset="-122"/>
                <a:ea typeface="思源黑体" panose="020B0500000000000000" pitchFamily="34" charset="-122"/>
              </a:endParaRPr>
            </a:p>
          </p:txBody>
        </p:sp>
        <p:grpSp>
          <p:nvGrpSpPr>
            <p:cNvPr id="62" name="组合 61">
              <a:extLst>
                <a:ext uri="{FF2B5EF4-FFF2-40B4-BE49-F238E27FC236}">
                  <a16:creationId xmlns:a16="http://schemas.microsoft.com/office/drawing/2014/main" id="{782370C7-29A9-400B-931D-FB2308012E4C}"/>
                </a:ext>
              </a:extLst>
            </p:cNvPr>
            <p:cNvGrpSpPr/>
            <p:nvPr/>
          </p:nvGrpSpPr>
          <p:grpSpPr>
            <a:xfrm>
              <a:off x="6805693" y="4118550"/>
              <a:ext cx="415251" cy="412772"/>
              <a:chOff x="7542213" y="4314825"/>
              <a:chExt cx="531813" cy="528638"/>
            </a:xfrm>
            <a:gradFill>
              <a:gsLst>
                <a:gs pos="0">
                  <a:srgbClr val="322219"/>
                </a:gs>
                <a:gs pos="100000">
                  <a:srgbClr val="141F23"/>
                </a:gs>
              </a:gsLst>
              <a:lin ang="5400000" scaled="0"/>
            </a:gradFill>
          </p:grpSpPr>
          <p:sp>
            <p:nvSpPr>
              <p:cNvPr id="63" name="Freeform 155">
                <a:extLst>
                  <a:ext uri="{FF2B5EF4-FFF2-40B4-BE49-F238E27FC236}">
                    <a16:creationId xmlns:a16="http://schemas.microsoft.com/office/drawing/2014/main" id="{4B46DE75-BDA8-4BD7-A2B9-4D0B83790F47}"/>
                  </a:ext>
                </a:extLst>
              </p:cNvPr>
              <p:cNvSpPr>
                <a:spLocks/>
              </p:cNvSpPr>
              <p:nvPr/>
            </p:nvSpPr>
            <p:spPr bwMode="auto">
              <a:xfrm>
                <a:off x="7621588" y="4467225"/>
                <a:ext cx="201613" cy="144463"/>
              </a:xfrm>
              <a:custGeom>
                <a:avLst/>
                <a:gdLst>
                  <a:gd name="T0" fmla="*/ 38 w 74"/>
                  <a:gd name="T1" fmla="*/ 53 h 53"/>
                  <a:gd name="T2" fmla="*/ 38 w 74"/>
                  <a:gd name="T3" fmla="*/ 53 h 53"/>
                  <a:gd name="T4" fmla="*/ 6 w 74"/>
                  <a:gd name="T5" fmla="*/ 50 h 53"/>
                  <a:gd name="T6" fmla="*/ 1 w 74"/>
                  <a:gd name="T7" fmla="*/ 45 h 53"/>
                  <a:gd name="T8" fmla="*/ 3 w 74"/>
                  <a:gd name="T9" fmla="*/ 39 h 53"/>
                  <a:gd name="T10" fmla="*/ 46 w 74"/>
                  <a:gd name="T11" fmla="*/ 2 h 53"/>
                  <a:gd name="T12" fmla="*/ 51 w 74"/>
                  <a:gd name="T13" fmla="*/ 0 h 53"/>
                  <a:gd name="T14" fmla="*/ 69 w 74"/>
                  <a:gd name="T15" fmla="*/ 3 h 53"/>
                  <a:gd name="T16" fmla="*/ 74 w 74"/>
                  <a:gd name="T17" fmla="*/ 10 h 53"/>
                  <a:gd name="T18" fmla="*/ 67 w 74"/>
                  <a:gd name="T19" fmla="*/ 15 h 53"/>
                  <a:gd name="T20" fmla="*/ 52 w 74"/>
                  <a:gd name="T21" fmla="*/ 12 h 53"/>
                  <a:gd name="T22" fmla="*/ 21 w 74"/>
                  <a:gd name="T23" fmla="*/ 39 h 53"/>
                  <a:gd name="T24" fmla="*/ 39 w 74"/>
                  <a:gd name="T25" fmla="*/ 41 h 53"/>
                  <a:gd name="T26" fmla="*/ 44 w 74"/>
                  <a:gd name="T27" fmla="*/ 48 h 53"/>
                  <a:gd name="T28" fmla="*/ 38 w 74"/>
                  <a:gd name="T29"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 h="53">
                    <a:moveTo>
                      <a:pt x="38" y="53"/>
                    </a:moveTo>
                    <a:cubicBezTo>
                      <a:pt x="38" y="53"/>
                      <a:pt x="38" y="53"/>
                      <a:pt x="38" y="53"/>
                    </a:cubicBezTo>
                    <a:cubicBezTo>
                      <a:pt x="6" y="50"/>
                      <a:pt x="6" y="50"/>
                      <a:pt x="6" y="50"/>
                    </a:cubicBezTo>
                    <a:cubicBezTo>
                      <a:pt x="4" y="49"/>
                      <a:pt x="2" y="48"/>
                      <a:pt x="1" y="45"/>
                    </a:cubicBezTo>
                    <a:cubicBezTo>
                      <a:pt x="0" y="43"/>
                      <a:pt x="1" y="41"/>
                      <a:pt x="3" y="39"/>
                    </a:cubicBezTo>
                    <a:cubicBezTo>
                      <a:pt x="46" y="2"/>
                      <a:pt x="46" y="2"/>
                      <a:pt x="46" y="2"/>
                    </a:cubicBezTo>
                    <a:cubicBezTo>
                      <a:pt x="48" y="0"/>
                      <a:pt x="49" y="0"/>
                      <a:pt x="51" y="0"/>
                    </a:cubicBezTo>
                    <a:cubicBezTo>
                      <a:pt x="69" y="3"/>
                      <a:pt x="69" y="3"/>
                      <a:pt x="69" y="3"/>
                    </a:cubicBezTo>
                    <a:cubicBezTo>
                      <a:pt x="72" y="3"/>
                      <a:pt x="74" y="6"/>
                      <a:pt x="74" y="10"/>
                    </a:cubicBezTo>
                    <a:cubicBezTo>
                      <a:pt x="73" y="13"/>
                      <a:pt x="70" y="15"/>
                      <a:pt x="67" y="15"/>
                    </a:cubicBezTo>
                    <a:cubicBezTo>
                      <a:pt x="52" y="12"/>
                      <a:pt x="52" y="12"/>
                      <a:pt x="52" y="12"/>
                    </a:cubicBezTo>
                    <a:cubicBezTo>
                      <a:pt x="21" y="39"/>
                      <a:pt x="21" y="39"/>
                      <a:pt x="21" y="39"/>
                    </a:cubicBezTo>
                    <a:cubicBezTo>
                      <a:pt x="39" y="41"/>
                      <a:pt x="39" y="41"/>
                      <a:pt x="39" y="41"/>
                    </a:cubicBezTo>
                    <a:cubicBezTo>
                      <a:pt x="42" y="42"/>
                      <a:pt x="45" y="45"/>
                      <a:pt x="44" y="48"/>
                    </a:cubicBezTo>
                    <a:cubicBezTo>
                      <a:pt x="44" y="51"/>
                      <a:pt x="41" y="53"/>
                      <a:pt x="38" y="53"/>
                    </a:cubicBezTo>
                    <a:close/>
                  </a:path>
                </a:pathLst>
              </a:custGeom>
              <a:solidFill>
                <a:srgbClr val="980E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schemeClr val="tx1">
                      <a:lumMod val="50000"/>
                      <a:lumOff val="50000"/>
                    </a:schemeClr>
                  </a:solidFill>
                  <a:latin typeface="思源黑体" panose="020B0500000000000000" pitchFamily="34" charset="-122"/>
                  <a:ea typeface="思源黑体" panose="020B0500000000000000" pitchFamily="34" charset="-122"/>
                </a:endParaRPr>
              </a:p>
            </p:txBody>
          </p:sp>
          <p:sp>
            <p:nvSpPr>
              <p:cNvPr id="64" name="Freeform 156">
                <a:extLst>
                  <a:ext uri="{FF2B5EF4-FFF2-40B4-BE49-F238E27FC236}">
                    <a16:creationId xmlns:a16="http://schemas.microsoft.com/office/drawing/2014/main" id="{929D3C78-D5D7-4190-A2D3-AEE937ABD4DF}"/>
                  </a:ext>
                </a:extLst>
              </p:cNvPr>
              <p:cNvSpPr>
                <a:spLocks/>
              </p:cNvSpPr>
              <p:nvPr/>
            </p:nvSpPr>
            <p:spPr bwMode="auto">
              <a:xfrm>
                <a:off x="7789863" y="4576763"/>
                <a:ext cx="144463" cy="188913"/>
              </a:xfrm>
              <a:custGeom>
                <a:avLst/>
                <a:gdLst>
                  <a:gd name="T0" fmla="*/ 7 w 53"/>
                  <a:gd name="T1" fmla="*/ 69 h 69"/>
                  <a:gd name="T2" fmla="*/ 4 w 53"/>
                  <a:gd name="T3" fmla="*/ 68 h 69"/>
                  <a:gd name="T4" fmla="*/ 1 w 53"/>
                  <a:gd name="T5" fmla="*/ 63 h 69"/>
                  <a:gd name="T6" fmla="*/ 0 w 53"/>
                  <a:gd name="T7" fmla="*/ 32 h 69"/>
                  <a:gd name="T8" fmla="*/ 5 w 53"/>
                  <a:gd name="T9" fmla="*/ 26 h 69"/>
                  <a:gd name="T10" fmla="*/ 12 w 53"/>
                  <a:gd name="T11" fmla="*/ 31 h 69"/>
                  <a:gd name="T12" fmla="*/ 12 w 53"/>
                  <a:gd name="T13" fmla="*/ 49 h 69"/>
                  <a:gd name="T14" fmla="*/ 41 w 53"/>
                  <a:gd name="T15" fmla="*/ 21 h 69"/>
                  <a:gd name="T16" fmla="*/ 39 w 53"/>
                  <a:gd name="T17" fmla="*/ 6 h 69"/>
                  <a:gd name="T18" fmla="*/ 45 w 53"/>
                  <a:gd name="T19" fmla="*/ 0 h 69"/>
                  <a:gd name="T20" fmla="*/ 51 w 53"/>
                  <a:gd name="T21" fmla="*/ 5 h 69"/>
                  <a:gd name="T22" fmla="*/ 53 w 53"/>
                  <a:gd name="T23" fmla="*/ 23 h 69"/>
                  <a:gd name="T24" fmla="*/ 51 w 53"/>
                  <a:gd name="T25" fmla="*/ 27 h 69"/>
                  <a:gd name="T26" fmla="*/ 11 w 53"/>
                  <a:gd name="T27" fmla="*/ 67 h 69"/>
                  <a:gd name="T28" fmla="*/ 7 w 53"/>
                  <a:gd name="T2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 h="69">
                    <a:moveTo>
                      <a:pt x="7" y="69"/>
                    </a:moveTo>
                    <a:cubicBezTo>
                      <a:pt x="6" y="69"/>
                      <a:pt x="5" y="68"/>
                      <a:pt x="4" y="68"/>
                    </a:cubicBezTo>
                    <a:cubicBezTo>
                      <a:pt x="2" y="67"/>
                      <a:pt x="1" y="65"/>
                      <a:pt x="1" y="63"/>
                    </a:cubicBezTo>
                    <a:cubicBezTo>
                      <a:pt x="0" y="32"/>
                      <a:pt x="0" y="32"/>
                      <a:pt x="0" y="32"/>
                    </a:cubicBezTo>
                    <a:cubicBezTo>
                      <a:pt x="0" y="29"/>
                      <a:pt x="2" y="26"/>
                      <a:pt x="5" y="26"/>
                    </a:cubicBezTo>
                    <a:cubicBezTo>
                      <a:pt x="9" y="25"/>
                      <a:pt x="11" y="28"/>
                      <a:pt x="12" y="31"/>
                    </a:cubicBezTo>
                    <a:cubicBezTo>
                      <a:pt x="12" y="49"/>
                      <a:pt x="12" y="49"/>
                      <a:pt x="12" y="49"/>
                    </a:cubicBezTo>
                    <a:cubicBezTo>
                      <a:pt x="41" y="21"/>
                      <a:pt x="41" y="21"/>
                      <a:pt x="41" y="21"/>
                    </a:cubicBezTo>
                    <a:cubicBezTo>
                      <a:pt x="39" y="6"/>
                      <a:pt x="39" y="6"/>
                      <a:pt x="39" y="6"/>
                    </a:cubicBezTo>
                    <a:cubicBezTo>
                      <a:pt x="39" y="3"/>
                      <a:pt x="42" y="0"/>
                      <a:pt x="45" y="0"/>
                    </a:cubicBezTo>
                    <a:cubicBezTo>
                      <a:pt x="48" y="0"/>
                      <a:pt x="51" y="2"/>
                      <a:pt x="51" y="5"/>
                    </a:cubicBezTo>
                    <a:cubicBezTo>
                      <a:pt x="53" y="23"/>
                      <a:pt x="53" y="23"/>
                      <a:pt x="53" y="23"/>
                    </a:cubicBezTo>
                    <a:cubicBezTo>
                      <a:pt x="53" y="24"/>
                      <a:pt x="52" y="26"/>
                      <a:pt x="51" y="27"/>
                    </a:cubicBezTo>
                    <a:cubicBezTo>
                      <a:pt x="11" y="67"/>
                      <a:pt x="11" y="67"/>
                      <a:pt x="11" y="67"/>
                    </a:cubicBezTo>
                    <a:cubicBezTo>
                      <a:pt x="10" y="68"/>
                      <a:pt x="8" y="69"/>
                      <a:pt x="7" y="69"/>
                    </a:cubicBezTo>
                    <a:close/>
                  </a:path>
                </a:pathLst>
              </a:custGeom>
              <a:solidFill>
                <a:srgbClr val="980E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schemeClr val="tx1">
                      <a:lumMod val="50000"/>
                      <a:lumOff val="50000"/>
                    </a:schemeClr>
                  </a:solidFill>
                  <a:latin typeface="思源黑体" panose="020B0500000000000000" pitchFamily="34" charset="-122"/>
                  <a:ea typeface="思源黑体" panose="020B0500000000000000" pitchFamily="34" charset="-122"/>
                </a:endParaRPr>
              </a:p>
            </p:txBody>
          </p:sp>
          <p:sp>
            <p:nvSpPr>
              <p:cNvPr id="65" name="Freeform 157">
                <a:extLst>
                  <a:ext uri="{FF2B5EF4-FFF2-40B4-BE49-F238E27FC236}">
                    <a16:creationId xmlns:a16="http://schemas.microsoft.com/office/drawing/2014/main" id="{33080219-7332-445B-929D-92E2256CE1F1}"/>
                  </a:ext>
                </a:extLst>
              </p:cNvPr>
              <p:cNvSpPr>
                <a:spLocks noEditPoints="1"/>
              </p:cNvSpPr>
              <p:nvPr/>
            </p:nvSpPr>
            <p:spPr bwMode="auto">
              <a:xfrm>
                <a:off x="7713663" y="4314825"/>
                <a:ext cx="360363" cy="363538"/>
              </a:xfrm>
              <a:custGeom>
                <a:avLst/>
                <a:gdLst>
                  <a:gd name="T0" fmla="*/ 130 w 132"/>
                  <a:gd name="T1" fmla="*/ 1 h 133"/>
                  <a:gd name="T2" fmla="*/ 127 w 132"/>
                  <a:gd name="T3" fmla="*/ 0 h 133"/>
                  <a:gd name="T4" fmla="*/ 1 w 132"/>
                  <a:gd name="T5" fmla="*/ 102 h 133"/>
                  <a:gd name="T6" fmla="*/ 1 w 132"/>
                  <a:gd name="T7" fmla="*/ 107 h 133"/>
                  <a:gd name="T8" fmla="*/ 27 w 132"/>
                  <a:gd name="T9" fmla="*/ 131 h 133"/>
                  <a:gd name="T10" fmla="*/ 30 w 132"/>
                  <a:gd name="T11" fmla="*/ 133 h 133"/>
                  <a:gd name="T12" fmla="*/ 31 w 132"/>
                  <a:gd name="T13" fmla="*/ 132 h 133"/>
                  <a:gd name="T14" fmla="*/ 131 w 132"/>
                  <a:gd name="T15" fmla="*/ 5 h 133"/>
                  <a:gd name="T16" fmla="*/ 130 w 132"/>
                  <a:gd name="T17" fmla="*/ 1 h 133"/>
                  <a:gd name="T18" fmla="*/ 81 w 132"/>
                  <a:gd name="T19" fmla="*/ 51 h 133"/>
                  <a:gd name="T20" fmla="*/ 42 w 132"/>
                  <a:gd name="T21" fmla="*/ 93 h 133"/>
                  <a:gd name="T22" fmla="*/ 39 w 132"/>
                  <a:gd name="T23" fmla="*/ 94 h 133"/>
                  <a:gd name="T24" fmla="*/ 37 w 132"/>
                  <a:gd name="T25" fmla="*/ 93 h 133"/>
                  <a:gd name="T26" fmla="*/ 36 w 132"/>
                  <a:gd name="T27" fmla="*/ 87 h 133"/>
                  <a:gd name="T28" fmla="*/ 75 w 132"/>
                  <a:gd name="T29" fmla="*/ 45 h 133"/>
                  <a:gd name="T30" fmla="*/ 81 w 132"/>
                  <a:gd name="T31" fmla="*/ 45 h 133"/>
                  <a:gd name="T32" fmla="*/ 81 w 132"/>
                  <a:gd name="T33" fmla="*/ 5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2" h="133">
                    <a:moveTo>
                      <a:pt x="130" y="1"/>
                    </a:moveTo>
                    <a:cubicBezTo>
                      <a:pt x="129" y="0"/>
                      <a:pt x="128" y="0"/>
                      <a:pt x="127" y="0"/>
                    </a:cubicBezTo>
                    <a:cubicBezTo>
                      <a:pt x="56" y="11"/>
                      <a:pt x="3" y="98"/>
                      <a:pt x="1" y="102"/>
                    </a:cubicBezTo>
                    <a:cubicBezTo>
                      <a:pt x="0" y="104"/>
                      <a:pt x="0" y="106"/>
                      <a:pt x="1" y="107"/>
                    </a:cubicBezTo>
                    <a:cubicBezTo>
                      <a:pt x="27" y="131"/>
                      <a:pt x="27" y="131"/>
                      <a:pt x="27" y="131"/>
                    </a:cubicBezTo>
                    <a:cubicBezTo>
                      <a:pt x="28" y="132"/>
                      <a:pt x="29" y="133"/>
                      <a:pt x="30" y="133"/>
                    </a:cubicBezTo>
                    <a:cubicBezTo>
                      <a:pt x="30" y="133"/>
                      <a:pt x="31" y="132"/>
                      <a:pt x="31" y="132"/>
                    </a:cubicBezTo>
                    <a:cubicBezTo>
                      <a:pt x="112" y="93"/>
                      <a:pt x="131" y="6"/>
                      <a:pt x="131" y="5"/>
                    </a:cubicBezTo>
                    <a:cubicBezTo>
                      <a:pt x="132" y="4"/>
                      <a:pt x="131" y="2"/>
                      <a:pt x="130" y="1"/>
                    </a:cubicBezTo>
                    <a:close/>
                    <a:moveTo>
                      <a:pt x="81" y="51"/>
                    </a:moveTo>
                    <a:cubicBezTo>
                      <a:pt x="42" y="93"/>
                      <a:pt x="42" y="93"/>
                      <a:pt x="42" y="93"/>
                    </a:cubicBezTo>
                    <a:cubicBezTo>
                      <a:pt x="42" y="94"/>
                      <a:pt x="40" y="94"/>
                      <a:pt x="39" y="94"/>
                    </a:cubicBezTo>
                    <a:cubicBezTo>
                      <a:pt x="38" y="94"/>
                      <a:pt x="37" y="94"/>
                      <a:pt x="37" y="93"/>
                    </a:cubicBezTo>
                    <a:cubicBezTo>
                      <a:pt x="35" y="92"/>
                      <a:pt x="35" y="89"/>
                      <a:pt x="36" y="87"/>
                    </a:cubicBezTo>
                    <a:cubicBezTo>
                      <a:pt x="75" y="45"/>
                      <a:pt x="75" y="45"/>
                      <a:pt x="75" y="45"/>
                    </a:cubicBezTo>
                    <a:cubicBezTo>
                      <a:pt x="77" y="44"/>
                      <a:pt x="79" y="44"/>
                      <a:pt x="81" y="45"/>
                    </a:cubicBezTo>
                    <a:cubicBezTo>
                      <a:pt x="83" y="47"/>
                      <a:pt x="83" y="49"/>
                      <a:pt x="81" y="51"/>
                    </a:cubicBezTo>
                    <a:close/>
                  </a:path>
                </a:pathLst>
              </a:custGeom>
              <a:solidFill>
                <a:srgbClr val="980E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schemeClr val="tx1">
                      <a:lumMod val="50000"/>
                      <a:lumOff val="50000"/>
                    </a:schemeClr>
                  </a:solidFill>
                  <a:latin typeface="思源黑体" panose="020B0500000000000000" pitchFamily="34" charset="-122"/>
                  <a:ea typeface="思源黑体" panose="020B0500000000000000" pitchFamily="34" charset="-122"/>
                </a:endParaRPr>
              </a:p>
            </p:txBody>
          </p:sp>
          <p:sp>
            <p:nvSpPr>
              <p:cNvPr id="66" name="Freeform 158">
                <a:extLst>
                  <a:ext uri="{FF2B5EF4-FFF2-40B4-BE49-F238E27FC236}">
                    <a16:creationId xmlns:a16="http://schemas.microsoft.com/office/drawing/2014/main" id="{D288C5DB-D18D-406D-986C-2CE706D002D2}"/>
                  </a:ext>
                </a:extLst>
              </p:cNvPr>
              <p:cNvSpPr>
                <a:spLocks/>
              </p:cNvSpPr>
              <p:nvPr/>
            </p:nvSpPr>
            <p:spPr bwMode="auto">
              <a:xfrm>
                <a:off x="7542213" y="4610100"/>
                <a:ext cx="168275" cy="98425"/>
              </a:xfrm>
              <a:custGeom>
                <a:avLst/>
                <a:gdLst>
                  <a:gd name="T0" fmla="*/ 4 w 62"/>
                  <a:gd name="T1" fmla="*/ 36 h 36"/>
                  <a:gd name="T2" fmla="*/ 1 w 62"/>
                  <a:gd name="T3" fmla="*/ 34 h 36"/>
                  <a:gd name="T4" fmla="*/ 3 w 62"/>
                  <a:gd name="T5" fmla="*/ 28 h 36"/>
                  <a:gd name="T6" fmla="*/ 56 w 62"/>
                  <a:gd name="T7" fmla="*/ 1 h 36"/>
                  <a:gd name="T8" fmla="*/ 61 w 62"/>
                  <a:gd name="T9" fmla="*/ 3 h 36"/>
                  <a:gd name="T10" fmla="*/ 59 w 62"/>
                  <a:gd name="T11" fmla="*/ 8 h 36"/>
                  <a:gd name="T12" fmla="*/ 6 w 62"/>
                  <a:gd name="T13" fmla="*/ 35 h 36"/>
                  <a:gd name="T14" fmla="*/ 4 w 62"/>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6">
                    <a:moveTo>
                      <a:pt x="4" y="36"/>
                    </a:moveTo>
                    <a:cubicBezTo>
                      <a:pt x="3" y="36"/>
                      <a:pt x="1" y="35"/>
                      <a:pt x="1" y="34"/>
                    </a:cubicBezTo>
                    <a:cubicBezTo>
                      <a:pt x="0" y="32"/>
                      <a:pt x="1" y="29"/>
                      <a:pt x="3" y="28"/>
                    </a:cubicBezTo>
                    <a:cubicBezTo>
                      <a:pt x="56" y="1"/>
                      <a:pt x="56" y="1"/>
                      <a:pt x="56" y="1"/>
                    </a:cubicBezTo>
                    <a:cubicBezTo>
                      <a:pt x="57" y="0"/>
                      <a:pt x="60" y="1"/>
                      <a:pt x="61" y="3"/>
                    </a:cubicBezTo>
                    <a:cubicBezTo>
                      <a:pt x="62" y="5"/>
                      <a:pt x="61" y="7"/>
                      <a:pt x="59" y="8"/>
                    </a:cubicBezTo>
                    <a:cubicBezTo>
                      <a:pt x="6" y="35"/>
                      <a:pt x="6" y="35"/>
                      <a:pt x="6" y="35"/>
                    </a:cubicBezTo>
                    <a:cubicBezTo>
                      <a:pt x="6" y="36"/>
                      <a:pt x="5" y="36"/>
                      <a:pt x="4" y="36"/>
                    </a:cubicBezTo>
                    <a:close/>
                  </a:path>
                </a:pathLst>
              </a:custGeom>
              <a:solidFill>
                <a:srgbClr val="980E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schemeClr val="tx1">
                      <a:lumMod val="50000"/>
                      <a:lumOff val="50000"/>
                    </a:schemeClr>
                  </a:solidFill>
                  <a:latin typeface="思源黑体" panose="020B0500000000000000" pitchFamily="34" charset="-122"/>
                  <a:ea typeface="思源黑体" panose="020B0500000000000000" pitchFamily="34" charset="-122"/>
                </a:endParaRPr>
              </a:p>
            </p:txBody>
          </p:sp>
          <p:sp>
            <p:nvSpPr>
              <p:cNvPr id="67" name="Freeform 159">
                <a:extLst>
                  <a:ext uri="{FF2B5EF4-FFF2-40B4-BE49-F238E27FC236}">
                    <a16:creationId xmlns:a16="http://schemas.microsoft.com/office/drawing/2014/main" id="{765C6594-2961-40EA-8794-53339A05A3DA}"/>
                  </a:ext>
                </a:extLst>
              </p:cNvPr>
              <p:cNvSpPr>
                <a:spLocks/>
              </p:cNvSpPr>
              <p:nvPr/>
            </p:nvSpPr>
            <p:spPr bwMode="auto">
              <a:xfrm>
                <a:off x="7678738" y="4683125"/>
                <a:ext cx="103188" cy="160338"/>
              </a:xfrm>
              <a:custGeom>
                <a:avLst/>
                <a:gdLst>
                  <a:gd name="T0" fmla="*/ 5 w 38"/>
                  <a:gd name="T1" fmla="*/ 59 h 59"/>
                  <a:gd name="T2" fmla="*/ 3 w 38"/>
                  <a:gd name="T3" fmla="*/ 59 h 59"/>
                  <a:gd name="T4" fmla="*/ 1 w 38"/>
                  <a:gd name="T5" fmla="*/ 53 h 59"/>
                  <a:gd name="T6" fmla="*/ 30 w 38"/>
                  <a:gd name="T7" fmla="*/ 3 h 59"/>
                  <a:gd name="T8" fmla="*/ 35 w 38"/>
                  <a:gd name="T9" fmla="*/ 1 h 59"/>
                  <a:gd name="T10" fmla="*/ 36 w 38"/>
                  <a:gd name="T11" fmla="*/ 7 h 59"/>
                  <a:gd name="T12" fmla="*/ 8 w 38"/>
                  <a:gd name="T13" fmla="*/ 57 h 59"/>
                  <a:gd name="T14" fmla="*/ 5 w 38"/>
                  <a:gd name="T15" fmla="*/ 59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59">
                    <a:moveTo>
                      <a:pt x="5" y="59"/>
                    </a:moveTo>
                    <a:cubicBezTo>
                      <a:pt x="4" y="59"/>
                      <a:pt x="3" y="59"/>
                      <a:pt x="3" y="59"/>
                    </a:cubicBezTo>
                    <a:cubicBezTo>
                      <a:pt x="1" y="57"/>
                      <a:pt x="0" y="55"/>
                      <a:pt x="1" y="53"/>
                    </a:cubicBezTo>
                    <a:cubicBezTo>
                      <a:pt x="30" y="3"/>
                      <a:pt x="30" y="3"/>
                      <a:pt x="30" y="3"/>
                    </a:cubicBezTo>
                    <a:cubicBezTo>
                      <a:pt x="31" y="1"/>
                      <a:pt x="33" y="0"/>
                      <a:pt x="35" y="1"/>
                    </a:cubicBezTo>
                    <a:cubicBezTo>
                      <a:pt x="37" y="2"/>
                      <a:pt x="38" y="5"/>
                      <a:pt x="36" y="7"/>
                    </a:cubicBezTo>
                    <a:cubicBezTo>
                      <a:pt x="8" y="57"/>
                      <a:pt x="8" y="57"/>
                      <a:pt x="8" y="57"/>
                    </a:cubicBezTo>
                    <a:cubicBezTo>
                      <a:pt x="7" y="58"/>
                      <a:pt x="6" y="59"/>
                      <a:pt x="5" y="59"/>
                    </a:cubicBezTo>
                    <a:close/>
                  </a:path>
                </a:pathLst>
              </a:custGeom>
              <a:solidFill>
                <a:srgbClr val="980E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schemeClr val="tx1">
                      <a:lumMod val="50000"/>
                      <a:lumOff val="50000"/>
                    </a:schemeClr>
                  </a:solidFill>
                  <a:latin typeface="思源黑体" panose="020B0500000000000000" pitchFamily="34" charset="-122"/>
                  <a:ea typeface="思源黑体" panose="020B0500000000000000" pitchFamily="34" charset="-122"/>
                </a:endParaRPr>
              </a:p>
            </p:txBody>
          </p:sp>
          <p:sp>
            <p:nvSpPr>
              <p:cNvPr id="68" name="Freeform 160">
                <a:extLst>
                  <a:ext uri="{FF2B5EF4-FFF2-40B4-BE49-F238E27FC236}">
                    <a16:creationId xmlns:a16="http://schemas.microsoft.com/office/drawing/2014/main" id="{EF508AFB-7046-4D93-8E5E-EB7D6F7B3BDC}"/>
                  </a:ext>
                </a:extLst>
              </p:cNvPr>
              <p:cNvSpPr>
                <a:spLocks/>
              </p:cNvSpPr>
              <p:nvPr/>
            </p:nvSpPr>
            <p:spPr bwMode="auto">
              <a:xfrm>
                <a:off x="7618413" y="4710113"/>
                <a:ext cx="95250" cy="123825"/>
              </a:xfrm>
              <a:custGeom>
                <a:avLst/>
                <a:gdLst>
                  <a:gd name="T0" fmla="*/ 5 w 35"/>
                  <a:gd name="T1" fmla="*/ 45 h 45"/>
                  <a:gd name="T2" fmla="*/ 2 w 35"/>
                  <a:gd name="T3" fmla="*/ 44 h 45"/>
                  <a:gd name="T4" fmla="*/ 1 w 35"/>
                  <a:gd name="T5" fmla="*/ 39 h 45"/>
                  <a:gd name="T6" fmla="*/ 28 w 35"/>
                  <a:gd name="T7" fmla="*/ 2 h 45"/>
                  <a:gd name="T8" fmla="*/ 33 w 35"/>
                  <a:gd name="T9" fmla="*/ 1 h 45"/>
                  <a:gd name="T10" fmla="*/ 34 w 35"/>
                  <a:gd name="T11" fmla="*/ 7 h 45"/>
                  <a:gd name="T12" fmla="*/ 8 w 35"/>
                  <a:gd name="T13" fmla="*/ 44 h 45"/>
                  <a:gd name="T14" fmla="*/ 5 w 35"/>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45">
                    <a:moveTo>
                      <a:pt x="5" y="45"/>
                    </a:moveTo>
                    <a:cubicBezTo>
                      <a:pt x="4" y="45"/>
                      <a:pt x="3" y="45"/>
                      <a:pt x="2" y="44"/>
                    </a:cubicBezTo>
                    <a:cubicBezTo>
                      <a:pt x="1" y="43"/>
                      <a:pt x="0" y="41"/>
                      <a:pt x="1" y="39"/>
                    </a:cubicBezTo>
                    <a:cubicBezTo>
                      <a:pt x="28" y="2"/>
                      <a:pt x="28" y="2"/>
                      <a:pt x="28" y="2"/>
                    </a:cubicBezTo>
                    <a:cubicBezTo>
                      <a:pt x="29" y="1"/>
                      <a:pt x="31" y="0"/>
                      <a:pt x="33" y="1"/>
                    </a:cubicBezTo>
                    <a:cubicBezTo>
                      <a:pt x="35" y="3"/>
                      <a:pt x="35" y="5"/>
                      <a:pt x="34" y="7"/>
                    </a:cubicBezTo>
                    <a:cubicBezTo>
                      <a:pt x="8" y="44"/>
                      <a:pt x="8" y="44"/>
                      <a:pt x="8" y="44"/>
                    </a:cubicBezTo>
                    <a:cubicBezTo>
                      <a:pt x="7" y="45"/>
                      <a:pt x="6" y="45"/>
                      <a:pt x="5" y="45"/>
                    </a:cubicBezTo>
                    <a:close/>
                  </a:path>
                </a:pathLst>
              </a:custGeom>
              <a:solidFill>
                <a:srgbClr val="980E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schemeClr val="tx1">
                      <a:lumMod val="50000"/>
                      <a:lumOff val="50000"/>
                    </a:schemeClr>
                  </a:solidFill>
                  <a:latin typeface="思源黑体" panose="020B0500000000000000" pitchFamily="34" charset="-122"/>
                  <a:ea typeface="思源黑体" panose="020B0500000000000000" pitchFamily="34" charset="-122"/>
                </a:endParaRPr>
              </a:p>
            </p:txBody>
          </p:sp>
          <p:sp>
            <p:nvSpPr>
              <p:cNvPr id="69" name="Freeform 161">
                <a:extLst>
                  <a:ext uri="{FF2B5EF4-FFF2-40B4-BE49-F238E27FC236}">
                    <a16:creationId xmlns:a16="http://schemas.microsoft.com/office/drawing/2014/main" id="{E430B7A3-CF90-483D-8AF4-DABCECE9FE1D}"/>
                  </a:ext>
                </a:extLst>
              </p:cNvPr>
              <p:cNvSpPr>
                <a:spLocks/>
              </p:cNvSpPr>
              <p:nvPr/>
            </p:nvSpPr>
            <p:spPr bwMode="auto">
              <a:xfrm>
                <a:off x="7602538" y="4659313"/>
                <a:ext cx="107950" cy="84138"/>
              </a:xfrm>
              <a:custGeom>
                <a:avLst/>
                <a:gdLst>
                  <a:gd name="T0" fmla="*/ 4 w 40"/>
                  <a:gd name="T1" fmla="*/ 31 h 31"/>
                  <a:gd name="T2" fmla="*/ 1 w 40"/>
                  <a:gd name="T3" fmla="*/ 29 h 31"/>
                  <a:gd name="T4" fmla="*/ 2 w 40"/>
                  <a:gd name="T5" fmla="*/ 24 h 31"/>
                  <a:gd name="T6" fmla="*/ 33 w 40"/>
                  <a:gd name="T7" fmla="*/ 1 h 31"/>
                  <a:gd name="T8" fmla="*/ 39 w 40"/>
                  <a:gd name="T9" fmla="*/ 2 h 31"/>
                  <a:gd name="T10" fmla="*/ 38 w 40"/>
                  <a:gd name="T11" fmla="*/ 7 h 31"/>
                  <a:gd name="T12" fmla="*/ 7 w 40"/>
                  <a:gd name="T13" fmla="*/ 30 h 31"/>
                  <a:gd name="T14" fmla="*/ 4 w 40"/>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31">
                    <a:moveTo>
                      <a:pt x="4" y="31"/>
                    </a:moveTo>
                    <a:cubicBezTo>
                      <a:pt x="3" y="31"/>
                      <a:pt x="2" y="30"/>
                      <a:pt x="1" y="29"/>
                    </a:cubicBezTo>
                    <a:cubicBezTo>
                      <a:pt x="0" y="28"/>
                      <a:pt x="0" y="25"/>
                      <a:pt x="2" y="24"/>
                    </a:cubicBezTo>
                    <a:cubicBezTo>
                      <a:pt x="33" y="1"/>
                      <a:pt x="33" y="1"/>
                      <a:pt x="33" y="1"/>
                    </a:cubicBezTo>
                    <a:cubicBezTo>
                      <a:pt x="35" y="0"/>
                      <a:pt x="37" y="0"/>
                      <a:pt x="39" y="2"/>
                    </a:cubicBezTo>
                    <a:cubicBezTo>
                      <a:pt x="40" y="4"/>
                      <a:pt x="39" y="6"/>
                      <a:pt x="38" y="7"/>
                    </a:cubicBezTo>
                    <a:cubicBezTo>
                      <a:pt x="7" y="30"/>
                      <a:pt x="7" y="30"/>
                      <a:pt x="7" y="30"/>
                    </a:cubicBezTo>
                    <a:cubicBezTo>
                      <a:pt x="6" y="31"/>
                      <a:pt x="5" y="31"/>
                      <a:pt x="4" y="31"/>
                    </a:cubicBezTo>
                    <a:close/>
                  </a:path>
                </a:pathLst>
              </a:custGeom>
              <a:solidFill>
                <a:srgbClr val="980E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schemeClr val="tx1">
                      <a:lumMod val="50000"/>
                      <a:lumOff val="50000"/>
                    </a:schemeClr>
                  </a:solidFill>
                  <a:latin typeface="思源黑体" panose="020B0500000000000000" pitchFamily="34" charset="-122"/>
                  <a:ea typeface="思源黑体" panose="020B0500000000000000" pitchFamily="34" charset="-122"/>
                </a:endParaRPr>
              </a:p>
            </p:txBody>
          </p:sp>
        </p:grpSp>
      </p:grpSp>
      <p:sp>
        <p:nvSpPr>
          <p:cNvPr id="70" name="文本框 69">
            <a:extLst>
              <a:ext uri="{FF2B5EF4-FFF2-40B4-BE49-F238E27FC236}">
                <a16:creationId xmlns:a16="http://schemas.microsoft.com/office/drawing/2014/main" id="{20BB41A2-FD79-4538-907F-21EAEF01666D}"/>
              </a:ext>
            </a:extLst>
          </p:cNvPr>
          <p:cNvSpPr txBox="1"/>
          <p:nvPr/>
        </p:nvSpPr>
        <p:spPr>
          <a:xfrm>
            <a:off x="2145185" y="2179597"/>
            <a:ext cx="3727222" cy="523220"/>
          </a:xfrm>
          <a:prstGeom prst="rect">
            <a:avLst/>
          </a:prstGeom>
          <a:noFill/>
        </p:spPr>
        <p:txBody>
          <a:bodyPr wrap="square" rtlCol="0">
            <a:spAutoFit/>
          </a:bodyPr>
          <a:lstStyle>
            <a:defPPr>
              <a:defRPr lang="zh-CN"/>
            </a:defPPr>
            <a:lvl1pPr>
              <a:defRPr sz="2800" b="1">
                <a:solidFill>
                  <a:schemeClr val="tx1">
                    <a:lumMod val="85000"/>
                    <a:lumOff val="15000"/>
                  </a:schemeClr>
                </a:solidFill>
                <a:effectLst>
                  <a:outerShdw blurRad="38100" dist="38100" dir="2700000" algn="tl">
                    <a:srgbClr val="000000">
                      <a:alpha val="20000"/>
                    </a:srgbClr>
                  </a:outerShdw>
                </a:effectLst>
                <a:latin typeface="思源黑体" panose="020B0500000000000000" pitchFamily="34" charset="-122"/>
                <a:ea typeface="思源黑体" panose="020B0500000000000000" pitchFamily="34" charset="-122"/>
              </a:defRPr>
            </a:lvl1pPr>
          </a:lstStyle>
          <a:p>
            <a:r>
              <a:rPr lang="zh-CN" altLang="en-US" dirty="0"/>
              <a:t>前言</a:t>
            </a:r>
          </a:p>
        </p:txBody>
      </p:sp>
      <p:grpSp>
        <p:nvGrpSpPr>
          <p:cNvPr id="3" name="Group 4">
            <a:extLst>
              <a:ext uri="{FF2B5EF4-FFF2-40B4-BE49-F238E27FC236}">
                <a16:creationId xmlns:a16="http://schemas.microsoft.com/office/drawing/2014/main" id="{7B48818B-0C04-44DC-BAC5-6771D939AC14}"/>
              </a:ext>
            </a:extLst>
          </p:cNvPr>
          <p:cNvGrpSpPr>
            <a:grpSpLocks noChangeAspect="1"/>
          </p:cNvGrpSpPr>
          <p:nvPr/>
        </p:nvGrpSpPr>
        <p:grpSpPr bwMode="auto">
          <a:xfrm>
            <a:off x="6566710" y="3354218"/>
            <a:ext cx="475091" cy="462616"/>
            <a:chOff x="5244" y="1113"/>
            <a:chExt cx="1371" cy="1335"/>
          </a:xfrm>
          <a:solidFill>
            <a:srgbClr val="980E1B"/>
          </a:solidFill>
        </p:grpSpPr>
        <p:sp>
          <p:nvSpPr>
            <p:cNvPr id="6" name="Freeform 5">
              <a:extLst>
                <a:ext uri="{FF2B5EF4-FFF2-40B4-BE49-F238E27FC236}">
                  <a16:creationId xmlns:a16="http://schemas.microsoft.com/office/drawing/2014/main" id="{96FEA5DE-A2B9-40EB-BA0F-63F6C982A7C1}"/>
                </a:ext>
              </a:extLst>
            </p:cNvPr>
            <p:cNvSpPr>
              <a:spLocks noEditPoints="1"/>
            </p:cNvSpPr>
            <p:nvPr/>
          </p:nvSpPr>
          <p:spPr bwMode="auto">
            <a:xfrm>
              <a:off x="5244" y="1146"/>
              <a:ext cx="1371" cy="1302"/>
            </a:xfrm>
            <a:custGeom>
              <a:avLst/>
              <a:gdLst>
                <a:gd name="T0" fmla="*/ 2159 w 2951"/>
                <a:gd name="T1" fmla="*/ 823 h 2804"/>
                <a:gd name="T2" fmla="*/ 2507 w 2951"/>
                <a:gd name="T3" fmla="*/ 221 h 2804"/>
                <a:gd name="T4" fmla="*/ 2284 w 2951"/>
                <a:gd name="T5" fmla="*/ 350 h 2804"/>
                <a:gd name="T6" fmla="*/ 2162 w 2951"/>
                <a:gd name="T7" fmla="*/ 138 h 2804"/>
                <a:gd name="T8" fmla="*/ 1924 w 2951"/>
                <a:gd name="T9" fmla="*/ 0 h 2804"/>
                <a:gd name="T10" fmla="*/ 1687 w 2951"/>
                <a:gd name="T11" fmla="*/ 139 h 2804"/>
                <a:gd name="T12" fmla="*/ 1527 w 2951"/>
                <a:gd name="T13" fmla="*/ 416 h 2804"/>
                <a:gd name="T14" fmla="*/ 1689 w 2951"/>
                <a:gd name="T15" fmla="*/ 696 h 2804"/>
                <a:gd name="T16" fmla="*/ 1464 w 2951"/>
                <a:gd name="T17" fmla="*/ 823 h 2804"/>
                <a:gd name="T18" fmla="*/ 2159 w 2951"/>
                <a:gd name="T19" fmla="*/ 823 h 2804"/>
                <a:gd name="T20" fmla="*/ 1829 w 2951"/>
                <a:gd name="T21" fmla="*/ 221 h 2804"/>
                <a:gd name="T22" fmla="*/ 1830 w 2951"/>
                <a:gd name="T23" fmla="*/ 219 h 2804"/>
                <a:gd name="T24" fmla="*/ 1924 w 2951"/>
                <a:gd name="T25" fmla="*/ 164 h 2804"/>
                <a:gd name="T26" fmla="*/ 2020 w 2951"/>
                <a:gd name="T27" fmla="*/ 220 h 2804"/>
                <a:gd name="T28" fmla="*/ 2120 w 2951"/>
                <a:gd name="T29" fmla="*/ 393 h 2804"/>
                <a:gd name="T30" fmla="*/ 2120 w 2951"/>
                <a:gd name="T31" fmla="*/ 562 h 2804"/>
                <a:gd name="T32" fmla="*/ 2064 w 2951"/>
                <a:gd name="T33" fmla="*/ 659 h 2804"/>
                <a:gd name="T34" fmla="*/ 1856 w 2951"/>
                <a:gd name="T35" fmla="*/ 659 h 2804"/>
                <a:gd name="T36" fmla="*/ 1716 w 2951"/>
                <a:gd name="T37" fmla="*/ 416 h 2804"/>
                <a:gd name="T38" fmla="*/ 1829 w 2951"/>
                <a:gd name="T39" fmla="*/ 221 h 2804"/>
                <a:gd name="T40" fmla="*/ 2646 w 2951"/>
                <a:gd name="T41" fmla="*/ 1858 h 2804"/>
                <a:gd name="T42" fmla="*/ 1965 w 2951"/>
                <a:gd name="T43" fmla="*/ 1858 h 2804"/>
                <a:gd name="T44" fmla="*/ 1966 w 2951"/>
                <a:gd name="T45" fmla="*/ 1600 h 2804"/>
                <a:gd name="T46" fmla="*/ 1618 w 2951"/>
                <a:gd name="T47" fmla="*/ 2202 h 2804"/>
                <a:gd name="T48" fmla="*/ 1966 w 2951"/>
                <a:gd name="T49" fmla="*/ 2804 h 2804"/>
                <a:gd name="T50" fmla="*/ 1965 w 2951"/>
                <a:gd name="T51" fmla="*/ 2547 h 2804"/>
                <a:gd name="T52" fmla="*/ 2312 w 2951"/>
                <a:gd name="T53" fmla="*/ 2547 h 2804"/>
                <a:gd name="T54" fmla="*/ 2522 w 2951"/>
                <a:gd name="T55" fmla="*/ 2427 h 2804"/>
                <a:gd name="T56" fmla="*/ 2951 w 2951"/>
                <a:gd name="T57" fmla="*/ 1683 h 2804"/>
                <a:gd name="T58" fmla="*/ 2646 w 2951"/>
                <a:gd name="T59" fmla="*/ 1858 h 2804"/>
                <a:gd name="T60" fmla="*/ 2380 w 2951"/>
                <a:gd name="T61" fmla="*/ 2345 h 2804"/>
                <a:gd name="T62" fmla="*/ 2313 w 2951"/>
                <a:gd name="T63" fmla="*/ 2383 h 2804"/>
                <a:gd name="T64" fmla="*/ 1912 w 2951"/>
                <a:gd name="T65" fmla="*/ 2383 h 2804"/>
                <a:gd name="T66" fmla="*/ 1807 w 2951"/>
                <a:gd name="T67" fmla="*/ 2202 h 2804"/>
                <a:gd name="T68" fmla="*/ 1911 w 2951"/>
                <a:gd name="T69" fmla="*/ 2022 h 2804"/>
                <a:gd name="T70" fmla="*/ 2566 w 2951"/>
                <a:gd name="T71" fmla="*/ 2022 h 2804"/>
                <a:gd name="T72" fmla="*/ 2380 w 2951"/>
                <a:gd name="T73" fmla="*/ 2345 h 2804"/>
                <a:gd name="T74" fmla="*/ 0 w 2951"/>
                <a:gd name="T75" fmla="*/ 1036 h 2804"/>
                <a:gd name="T76" fmla="*/ 223 w 2951"/>
                <a:gd name="T77" fmla="*/ 1164 h 2804"/>
                <a:gd name="T78" fmla="*/ 49 w 2951"/>
                <a:gd name="T79" fmla="*/ 1465 h 2804"/>
                <a:gd name="T80" fmla="*/ 48 w 2951"/>
                <a:gd name="T81" fmla="*/ 1706 h 2804"/>
                <a:gd name="T82" fmla="*/ 478 w 2951"/>
                <a:gd name="T83" fmla="*/ 2450 h 2804"/>
                <a:gd name="T84" fmla="*/ 479 w 2951"/>
                <a:gd name="T85" fmla="*/ 2098 h 2804"/>
                <a:gd name="T86" fmla="*/ 819 w 2951"/>
                <a:gd name="T87" fmla="*/ 1509 h 2804"/>
                <a:gd name="T88" fmla="*/ 1042 w 2951"/>
                <a:gd name="T89" fmla="*/ 1638 h 2804"/>
                <a:gd name="T90" fmla="*/ 695 w 2951"/>
                <a:gd name="T91" fmla="*/ 1036 h 2804"/>
                <a:gd name="T92" fmla="*/ 0 w 2951"/>
                <a:gd name="T93" fmla="*/ 1036 h 2804"/>
                <a:gd name="T94" fmla="*/ 377 w 2951"/>
                <a:gd name="T95" fmla="*/ 1947 h 2804"/>
                <a:gd name="T96" fmla="*/ 190 w 2951"/>
                <a:gd name="T97" fmla="*/ 1624 h 2804"/>
                <a:gd name="T98" fmla="*/ 191 w 2951"/>
                <a:gd name="T99" fmla="*/ 1548 h 2804"/>
                <a:gd name="T100" fmla="*/ 391 w 2951"/>
                <a:gd name="T101" fmla="*/ 1200 h 2804"/>
                <a:gd name="T102" fmla="*/ 600 w 2951"/>
                <a:gd name="T103" fmla="*/ 1200 h 2804"/>
                <a:gd name="T104" fmla="*/ 704 w 2951"/>
                <a:gd name="T105" fmla="*/ 1380 h 2804"/>
                <a:gd name="T106" fmla="*/ 377 w 2951"/>
                <a:gd name="T107" fmla="*/ 1947 h 2804"/>
                <a:gd name="T108" fmla="*/ 377 w 2951"/>
                <a:gd name="T109" fmla="*/ 1947 h 2804"/>
                <a:gd name="T110" fmla="*/ 377 w 2951"/>
                <a:gd name="T111" fmla="*/ 1947 h 2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51" h="2804">
                  <a:moveTo>
                    <a:pt x="2159" y="823"/>
                  </a:moveTo>
                  <a:cubicBezTo>
                    <a:pt x="2507" y="221"/>
                    <a:pt x="2507" y="221"/>
                    <a:pt x="2507" y="221"/>
                  </a:cubicBezTo>
                  <a:cubicBezTo>
                    <a:pt x="2284" y="350"/>
                    <a:pt x="2284" y="350"/>
                    <a:pt x="2284" y="350"/>
                  </a:cubicBezTo>
                  <a:cubicBezTo>
                    <a:pt x="2284" y="350"/>
                    <a:pt x="2197" y="198"/>
                    <a:pt x="2162" y="138"/>
                  </a:cubicBezTo>
                  <a:cubicBezTo>
                    <a:pt x="2112" y="53"/>
                    <a:pt x="2022" y="0"/>
                    <a:pt x="1924" y="0"/>
                  </a:cubicBezTo>
                  <a:cubicBezTo>
                    <a:pt x="1826" y="0"/>
                    <a:pt x="1735" y="53"/>
                    <a:pt x="1687" y="139"/>
                  </a:cubicBezTo>
                  <a:cubicBezTo>
                    <a:pt x="1687" y="139"/>
                    <a:pt x="1607" y="276"/>
                    <a:pt x="1527" y="416"/>
                  </a:cubicBezTo>
                  <a:cubicBezTo>
                    <a:pt x="1689" y="696"/>
                    <a:pt x="1689" y="696"/>
                    <a:pt x="1689" y="696"/>
                  </a:cubicBezTo>
                  <a:cubicBezTo>
                    <a:pt x="1464" y="823"/>
                    <a:pt x="1464" y="823"/>
                    <a:pt x="1464" y="823"/>
                  </a:cubicBezTo>
                  <a:cubicBezTo>
                    <a:pt x="2159" y="823"/>
                    <a:pt x="2159" y="823"/>
                    <a:pt x="2159" y="823"/>
                  </a:cubicBezTo>
                  <a:close/>
                  <a:moveTo>
                    <a:pt x="1829" y="221"/>
                  </a:moveTo>
                  <a:cubicBezTo>
                    <a:pt x="1830" y="219"/>
                    <a:pt x="1830" y="219"/>
                    <a:pt x="1830" y="219"/>
                  </a:cubicBezTo>
                  <a:cubicBezTo>
                    <a:pt x="1849" y="185"/>
                    <a:pt x="1885" y="164"/>
                    <a:pt x="1924" y="164"/>
                  </a:cubicBezTo>
                  <a:cubicBezTo>
                    <a:pt x="1963" y="164"/>
                    <a:pt x="2000" y="185"/>
                    <a:pt x="2020" y="220"/>
                  </a:cubicBezTo>
                  <a:cubicBezTo>
                    <a:pt x="2044" y="261"/>
                    <a:pt x="2092" y="345"/>
                    <a:pt x="2120" y="393"/>
                  </a:cubicBezTo>
                  <a:cubicBezTo>
                    <a:pt x="2120" y="562"/>
                    <a:pt x="2120" y="562"/>
                    <a:pt x="2120" y="562"/>
                  </a:cubicBezTo>
                  <a:cubicBezTo>
                    <a:pt x="2064" y="659"/>
                    <a:pt x="2064" y="659"/>
                    <a:pt x="2064" y="659"/>
                  </a:cubicBezTo>
                  <a:cubicBezTo>
                    <a:pt x="1856" y="659"/>
                    <a:pt x="1856" y="659"/>
                    <a:pt x="1856" y="659"/>
                  </a:cubicBezTo>
                  <a:cubicBezTo>
                    <a:pt x="1716" y="416"/>
                    <a:pt x="1716" y="416"/>
                    <a:pt x="1716" y="416"/>
                  </a:cubicBezTo>
                  <a:cubicBezTo>
                    <a:pt x="1754" y="351"/>
                    <a:pt x="1791" y="286"/>
                    <a:pt x="1829" y="221"/>
                  </a:cubicBezTo>
                  <a:close/>
                  <a:moveTo>
                    <a:pt x="2646" y="1858"/>
                  </a:moveTo>
                  <a:cubicBezTo>
                    <a:pt x="1965" y="1858"/>
                    <a:pt x="1965" y="1858"/>
                    <a:pt x="1965" y="1858"/>
                  </a:cubicBezTo>
                  <a:cubicBezTo>
                    <a:pt x="1966" y="1600"/>
                    <a:pt x="1966" y="1600"/>
                    <a:pt x="1966" y="1600"/>
                  </a:cubicBezTo>
                  <a:cubicBezTo>
                    <a:pt x="1618" y="2202"/>
                    <a:pt x="1618" y="2202"/>
                    <a:pt x="1618" y="2202"/>
                  </a:cubicBezTo>
                  <a:cubicBezTo>
                    <a:pt x="1966" y="2804"/>
                    <a:pt x="1966" y="2804"/>
                    <a:pt x="1966" y="2804"/>
                  </a:cubicBezTo>
                  <a:cubicBezTo>
                    <a:pt x="1965" y="2547"/>
                    <a:pt x="1965" y="2547"/>
                    <a:pt x="1965" y="2547"/>
                  </a:cubicBezTo>
                  <a:cubicBezTo>
                    <a:pt x="2312" y="2547"/>
                    <a:pt x="2312" y="2547"/>
                    <a:pt x="2312" y="2547"/>
                  </a:cubicBezTo>
                  <a:cubicBezTo>
                    <a:pt x="2395" y="2547"/>
                    <a:pt x="2477" y="2505"/>
                    <a:pt x="2522" y="2427"/>
                  </a:cubicBezTo>
                  <a:cubicBezTo>
                    <a:pt x="2951" y="1683"/>
                    <a:pt x="2951" y="1683"/>
                    <a:pt x="2951" y="1683"/>
                  </a:cubicBezTo>
                  <a:cubicBezTo>
                    <a:pt x="2888" y="1792"/>
                    <a:pt x="2771" y="1859"/>
                    <a:pt x="2646" y="1858"/>
                  </a:cubicBezTo>
                  <a:close/>
                  <a:moveTo>
                    <a:pt x="2380" y="2345"/>
                  </a:moveTo>
                  <a:cubicBezTo>
                    <a:pt x="2366" y="2369"/>
                    <a:pt x="2341" y="2383"/>
                    <a:pt x="2313" y="2383"/>
                  </a:cubicBezTo>
                  <a:cubicBezTo>
                    <a:pt x="1912" y="2383"/>
                    <a:pt x="1912" y="2383"/>
                    <a:pt x="1912" y="2383"/>
                  </a:cubicBezTo>
                  <a:cubicBezTo>
                    <a:pt x="1807" y="2202"/>
                    <a:pt x="1807" y="2202"/>
                    <a:pt x="1807" y="2202"/>
                  </a:cubicBezTo>
                  <a:cubicBezTo>
                    <a:pt x="1911" y="2022"/>
                    <a:pt x="1911" y="2022"/>
                    <a:pt x="1911" y="2022"/>
                  </a:cubicBezTo>
                  <a:cubicBezTo>
                    <a:pt x="2566" y="2022"/>
                    <a:pt x="2566" y="2022"/>
                    <a:pt x="2566" y="2022"/>
                  </a:cubicBezTo>
                  <a:lnTo>
                    <a:pt x="2380" y="2345"/>
                  </a:lnTo>
                  <a:close/>
                  <a:moveTo>
                    <a:pt x="0" y="1036"/>
                  </a:moveTo>
                  <a:cubicBezTo>
                    <a:pt x="223" y="1164"/>
                    <a:pt x="223" y="1164"/>
                    <a:pt x="223" y="1164"/>
                  </a:cubicBezTo>
                  <a:cubicBezTo>
                    <a:pt x="49" y="1465"/>
                    <a:pt x="49" y="1465"/>
                    <a:pt x="49" y="1465"/>
                  </a:cubicBezTo>
                  <a:cubicBezTo>
                    <a:pt x="5" y="1539"/>
                    <a:pt x="5" y="1632"/>
                    <a:pt x="48" y="1706"/>
                  </a:cubicBezTo>
                  <a:cubicBezTo>
                    <a:pt x="478" y="2450"/>
                    <a:pt x="478" y="2450"/>
                    <a:pt x="478" y="2450"/>
                  </a:cubicBezTo>
                  <a:cubicBezTo>
                    <a:pt x="415" y="2341"/>
                    <a:pt x="416" y="2206"/>
                    <a:pt x="479" y="2098"/>
                  </a:cubicBezTo>
                  <a:cubicBezTo>
                    <a:pt x="819" y="1509"/>
                    <a:pt x="819" y="1509"/>
                    <a:pt x="819" y="1509"/>
                  </a:cubicBezTo>
                  <a:cubicBezTo>
                    <a:pt x="1042" y="1638"/>
                    <a:pt x="1042" y="1638"/>
                    <a:pt x="1042" y="1638"/>
                  </a:cubicBezTo>
                  <a:cubicBezTo>
                    <a:pt x="695" y="1036"/>
                    <a:pt x="695" y="1036"/>
                    <a:pt x="695" y="1036"/>
                  </a:cubicBezTo>
                  <a:lnTo>
                    <a:pt x="0" y="1036"/>
                  </a:lnTo>
                  <a:close/>
                  <a:moveTo>
                    <a:pt x="377" y="1947"/>
                  </a:moveTo>
                  <a:cubicBezTo>
                    <a:pt x="190" y="1624"/>
                    <a:pt x="190" y="1624"/>
                    <a:pt x="190" y="1624"/>
                  </a:cubicBezTo>
                  <a:cubicBezTo>
                    <a:pt x="174" y="1596"/>
                    <a:pt x="180" y="1567"/>
                    <a:pt x="191" y="1548"/>
                  </a:cubicBezTo>
                  <a:cubicBezTo>
                    <a:pt x="391" y="1200"/>
                    <a:pt x="391" y="1200"/>
                    <a:pt x="391" y="1200"/>
                  </a:cubicBezTo>
                  <a:cubicBezTo>
                    <a:pt x="600" y="1200"/>
                    <a:pt x="600" y="1200"/>
                    <a:pt x="600" y="1200"/>
                  </a:cubicBezTo>
                  <a:cubicBezTo>
                    <a:pt x="704" y="1380"/>
                    <a:pt x="704" y="1380"/>
                    <a:pt x="704" y="1380"/>
                  </a:cubicBezTo>
                  <a:lnTo>
                    <a:pt x="377" y="1947"/>
                  </a:lnTo>
                  <a:close/>
                  <a:moveTo>
                    <a:pt x="377" y="1947"/>
                  </a:moveTo>
                  <a:cubicBezTo>
                    <a:pt x="377" y="1947"/>
                    <a:pt x="377" y="1947"/>
                    <a:pt x="377" y="19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Freeform 6">
              <a:extLst>
                <a:ext uri="{FF2B5EF4-FFF2-40B4-BE49-F238E27FC236}">
                  <a16:creationId xmlns:a16="http://schemas.microsoft.com/office/drawing/2014/main" id="{140AFAC4-73E4-495D-8C5D-1D281BCDC3B3}"/>
                </a:ext>
              </a:extLst>
            </p:cNvPr>
            <p:cNvSpPr>
              <a:spLocks noEditPoints="1"/>
            </p:cNvSpPr>
            <p:nvPr/>
          </p:nvSpPr>
          <p:spPr bwMode="auto">
            <a:xfrm>
              <a:off x="6167" y="1535"/>
              <a:ext cx="444" cy="440"/>
            </a:xfrm>
            <a:custGeom>
              <a:avLst/>
              <a:gdLst>
                <a:gd name="T0" fmla="*/ 906 w 956"/>
                <a:gd name="T1" fmla="*/ 535 h 947"/>
                <a:gd name="T2" fmla="*/ 597 w 956"/>
                <a:gd name="T3" fmla="*/ 0 h 947"/>
                <a:gd name="T4" fmla="*/ 0 w 956"/>
                <a:gd name="T5" fmla="*/ 344 h 947"/>
                <a:gd name="T6" fmla="*/ 348 w 956"/>
                <a:gd name="T7" fmla="*/ 946 h 947"/>
                <a:gd name="T8" fmla="*/ 668 w 956"/>
                <a:gd name="T9" fmla="*/ 946 h 947"/>
                <a:gd name="T10" fmla="*/ 907 w 956"/>
                <a:gd name="T11" fmla="*/ 810 h 947"/>
                <a:gd name="T12" fmla="*/ 906 w 956"/>
                <a:gd name="T13" fmla="*/ 535 h 947"/>
                <a:gd name="T14" fmla="*/ 765 w 956"/>
                <a:gd name="T15" fmla="*/ 728 h 947"/>
                <a:gd name="T16" fmla="*/ 671 w 956"/>
                <a:gd name="T17" fmla="*/ 783 h 947"/>
                <a:gd name="T18" fmla="*/ 443 w 956"/>
                <a:gd name="T19" fmla="*/ 783 h 947"/>
                <a:gd name="T20" fmla="*/ 224 w 956"/>
                <a:gd name="T21" fmla="*/ 404 h 947"/>
                <a:gd name="T22" fmla="*/ 537 w 956"/>
                <a:gd name="T23" fmla="*/ 224 h 947"/>
                <a:gd name="T24" fmla="*/ 765 w 956"/>
                <a:gd name="T25" fmla="*/ 619 h 947"/>
                <a:gd name="T26" fmla="*/ 765 w 956"/>
                <a:gd name="T27" fmla="*/ 728 h 947"/>
                <a:gd name="T28" fmla="*/ 765 w 956"/>
                <a:gd name="T29" fmla="*/ 728 h 947"/>
                <a:gd name="T30" fmla="*/ 765 w 956"/>
                <a:gd name="T31" fmla="*/ 728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6" h="947">
                  <a:moveTo>
                    <a:pt x="906" y="535"/>
                  </a:moveTo>
                  <a:cubicBezTo>
                    <a:pt x="597" y="0"/>
                    <a:pt x="597" y="0"/>
                    <a:pt x="597" y="0"/>
                  </a:cubicBezTo>
                  <a:cubicBezTo>
                    <a:pt x="0" y="344"/>
                    <a:pt x="0" y="344"/>
                    <a:pt x="0" y="344"/>
                  </a:cubicBezTo>
                  <a:cubicBezTo>
                    <a:pt x="348" y="946"/>
                    <a:pt x="348" y="946"/>
                    <a:pt x="348" y="946"/>
                  </a:cubicBezTo>
                  <a:cubicBezTo>
                    <a:pt x="668" y="946"/>
                    <a:pt x="668" y="946"/>
                    <a:pt x="668" y="946"/>
                  </a:cubicBezTo>
                  <a:cubicBezTo>
                    <a:pt x="767" y="947"/>
                    <a:pt x="858" y="895"/>
                    <a:pt x="907" y="810"/>
                  </a:cubicBezTo>
                  <a:cubicBezTo>
                    <a:pt x="956" y="725"/>
                    <a:pt x="956" y="620"/>
                    <a:pt x="906" y="535"/>
                  </a:cubicBezTo>
                  <a:close/>
                  <a:moveTo>
                    <a:pt x="765" y="728"/>
                  </a:moveTo>
                  <a:cubicBezTo>
                    <a:pt x="746" y="762"/>
                    <a:pt x="710" y="782"/>
                    <a:pt x="671" y="783"/>
                  </a:cubicBezTo>
                  <a:cubicBezTo>
                    <a:pt x="443" y="783"/>
                    <a:pt x="443" y="783"/>
                    <a:pt x="443" y="783"/>
                  </a:cubicBezTo>
                  <a:cubicBezTo>
                    <a:pt x="224" y="404"/>
                    <a:pt x="224" y="404"/>
                    <a:pt x="224" y="404"/>
                  </a:cubicBezTo>
                  <a:cubicBezTo>
                    <a:pt x="537" y="224"/>
                    <a:pt x="537" y="224"/>
                    <a:pt x="537" y="224"/>
                  </a:cubicBezTo>
                  <a:cubicBezTo>
                    <a:pt x="765" y="619"/>
                    <a:pt x="765" y="619"/>
                    <a:pt x="765" y="619"/>
                  </a:cubicBezTo>
                  <a:cubicBezTo>
                    <a:pt x="785" y="652"/>
                    <a:pt x="785" y="694"/>
                    <a:pt x="765" y="728"/>
                  </a:cubicBezTo>
                  <a:close/>
                  <a:moveTo>
                    <a:pt x="765" y="728"/>
                  </a:moveTo>
                  <a:cubicBezTo>
                    <a:pt x="765" y="728"/>
                    <a:pt x="765" y="728"/>
                    <a:pt x="765" y="7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7">
              <a:extLst>
                <a:ext uri="{FF2B5EF4-FFF2-40B4-BE49-F238E27FC236}">
                  <a16:creationId xmlns:a16="http://schemas.microsoft.com/office/drawing/2014/main" id="{A7569CE3-E3F5-4B41-AA77-556E3F554F56}"/>
                </a:ext>
              </a:extLst>
            </p:cNvPr>
            <p:cNvSpPr>
              <a:spLocks noEditPoints="1"/>
            </p:cNvSpPr>
            <p:nvPr/>
          </p:nvSpPr>
          <p:spPr bwMode="auto">
            <a:xfrm>
              <a:off x="5470" y="1113"/>
              <a:ext cx="669" cy="1219"/>
            </a:xfrm>
            <a:custGeom>
              <a:avLst/>
              <a:gdLst>
                <a:gd name="T0" fmla="*/ 50 w 1439"/>
                <a:gd name="T1" fmla="*/ 2214 h 2626"/>
                <a:gd name="T2" fmla="*/ 49 w 1439"/>
                <a:gd name="T3" fmla="*/ 2489 h 2626"/>
                <a:gd name="T4" fmla="*/ 288 w 1439"/>
                <a:gd name="T5" fmla="*/ 2625 h 2626"/>
                <a:gd name="T6" fmla="*/ 906 w 1439"/>
                <a:gd name="T7" fmla="*/ 2625 h 2626"/>
                <a:gd name="T8" fmla="*/ 906 w 1439"/>
                <a:gd name="T9" fmla="*/ 1937 h 2626"/>
                <a:gd name="T10" fmla="*/ 210 w 1439"/>
                <a:gd name="T11" fmla="*/ 1937 h 2626"/>
                <a:gd name="T12" fmla="*/ 50 w 1439"/>
                <a:gd name="T13" fmla="*/ 2214 h 2626"/>
                <a:gd name="T14" fmla="*/ 742 w 1439"/>
                <a:gd name="T15" fmla="*/ 2100 h 2626"/>
                <a:gd name="T16" fmla="*/ 742 w 1439"/>
                <a:gd name="T17" fmla="*/ 2461 h 2626"/>
                <a:gd name="T18" fmla="*/ 285 w 1439"/>
                <a:gd name="T19" fmla="*/ 2462 h 2626"/>
                <a:gd name="T20" fmla="*/ 191 w 1439"/>
                <a:gd name="T21" fmla="*/ 2407 h 2626"/>
                <a:gd name="T22" fmla="*/ 191 w 1439"/>
                <a:gd name="T23" fmla="*/ 2297 h 2626"/>
                <a:gd name="T24" fmla="*/ 305 w 1439"/>
                <a:gd name="T25" fmla="*/ 2100 h 2626"/>
                <a:gd name="T26" fmla="*/ 742 w 1439"/>
                <a:gd name="T27" fmla="*/ 2100 h 2626"/>
                <a:gd name="T28" fmla="*/ 580 w 1439"/>
                <a:gd name="T29" fmla="*/ 0 h 2626"/>
                <a:gd name="T30" fmla="*/ 371 w 1439"/>
                <a:gd name="T31" fmla="*/ 122 h 2626"/>
                <a:gd name="T32" fmla="*/ 10 w 1439"/>
                <a:gd name="T33" fmla="*/ 748 h 2626"/>
                <a:gd name="T34" fmla="*/ 608 w 1439"/>
                <a:gd name="T35" fmla="*/ 1094 h 2626"/>
                <a:gd name="T36" fmla="*/ 1139 w 1439"/>
                <a:gd name="T37" fmla="*/ 174 h 2626"/>
                <a:gd name="T38" fmla="*/ 1439 w 1439"/>
                <a:gd name="T39" fmla="*/ 0 h 2626"/>
                <a:gd name="T40" fmla="*/ 580 w 1439"/>
                <a:gd name="T41" fmla="*/ 0 h 2626"/>
                <a:gd name="T42" fmla="*/ 548 w 1439"/>
                <a:gd name="T43" fmla="*/ 870 h 2626"/>
                <a:gd name="T44" fmla="*/ 233 w 1439"/>
                <a:gd name="T45" fmla="*/ 688 h 2626"/>
                <a:gd name="T46" fmla="*/ 511 w 1439"/>
                <a:gd name="T47" fmla="*/ 207 h 2626"/>
                <a:gd name="T48" fmla="*/ 580 w 1439"/>
                <a:gd name="T49" fmla="*/ 164 h 2626"/>
                <a:gd name="T50" fmla="*/ 956 w 1439"/>
                <a:gd name="T51" fmla="*/ 164 h 2626"/>
                <a:gd name="T52" fmla="*/ 548 w 1439"/>
                <a:gd name="T53" fmla="*/ 870 h 2626"/>
                <a:gd name="T54" fmla="*/ 548 w 1439"/>
                <a:gd name="T55" fmla="*/ 870 h 2626"/>
                <a:gd name="T56" fmla="*/ 548 w 1439"/>
                <a:gd name="T57" fmla="*/ 87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39" h="2626">
                  <a:moveTo>
                    <a:pt x="50" y="2214"/>
                  </a:moveTo>
                  <a:cubicBezTo>
                    <a:pt x="1" y="2299"/>
                    <a:pt x="0" y="2404"/>
                    <a:pt x="49" y="2489"/>
                  </a:cubicBezTo>
                  <a:cubicBezTo>
                    <a:pt x="98" y="2574"/>
                    <a:pt x="189" y="2626"/>
                    <a:pt x="288" y="2625"/>
                  </a:cubicBezTo>
                  <a:cubicBezTo>
                    <a:pt x="906" y="2625"/>
                    <a:pt x="906" y="2625"/>
                    <a:pt x="906" y="2625"/>
                  </a:cubicBezTo>
                  <a:cubicBezTo>
                    <a:pt x="906" y="1937"/>
                    <a:pt x="906" y="1937"/>
                    <a:pt x="906" y="1937"/>
                  </a:cubicBezTo>
                  <a:cubicBezTo>
                    <a:pt x="210" y="1937"/>
                    <a:pt x="210" y="1937"/>
                    <a:pt x="210" y="1937"/>
                  </a:cubicBezTo>
                  <a:cubicBezTo>
                    <a:pt x="130" y="2076"/>
                    <a:pt x="50" y="2214"/>
                    <a:pt x="50" y="2214"/>
                  </a:cubicBezTo>
                  <a:close/>
                  <a:moveTo>
                    <a:pt x="742" y="2100"/>
                  </a:moveTo>
                  <a:cubicBezTo>
                    <a:pt x="742" y="2461"/>
                    <a:pt x="742" y="2461"/>
                    <a:pt x="742" y="2461"/>
                  </a:cubicBezTo>
                  <a:cubicBezTo>
                    <a:pt x="285" y="2462"/>
                    <a:pt x="285" y="2462"/>
                    <a:pt x="285" y="2462"/>
                  </a:cubicBezTo>
                  <a:cubicBezTo>
                    <a:pt x="246" y="2461"/>
                    <a:pt x="210" y="2441"/>
                    <a:pt x="191" y="2407"/>
                  </a:cubicBezTo>
                  <a:cubicBezTo>
                    <a:pt x="171" y="2373"/>
                    <a:pt x="172" y="2331"/>
                    <a:pt x="191" y="2297"/>
                  </a:cubicBezTo>
                  <a:cubicBezTo>
                    <a:pt x="192" y="2296"/>
                    <a:pt x="243" y="2208"/>
                    <a:pt x="305" y="2100"/>
                  </a:cubicBezTo>
                  <a:cubicBezTo>
                    <a:pt x="742" y="2100"/>
                    <a:pt x="742" y="2100"/>
                    <a:pt x="742" y="2100"/>
                  </a:cubicBezTo>
                  <a:close/>
                  <a:moveTo>
                    <a:pt x="580" y="0"/>
                  </a:moveTo>
                  <a:cubicBezTo>
                    <a:pt x="490" y="0"/>
                    <a:pt x="415" y="51"/>
                    <a:pt x="371" y="122"/>
                  </a:cubicBezTo>
                  <a:cubicBezTo>
                    <a:pt x="296" y="245"/>
                    <a:pt x="10" y="748"/>
                    <a:pt x="10" y="748"/>
                  </a:cubicBezTo>
                  <a:cubicBezTo>
                    <a:pt x="608" y="1094"/>
                    <a:pt x="608" y="1094"/>
                    <a:pt x="608" y="1094"/>
                  </a:cubicBezTo>
                  <a:cubicBezTo>
                    <a:pt x="608" y="1094"/>
                    <a:pt x="1058" y="315"/>
                    <a:pt x="1139" y="174"/>
                  </a:cubicBezTo>
                  <a:cubicBezTo>
                    <a:pt x="1202" y="66"/>
                    <a:pt x="1313" y="0"/>
                    <a:pt x="1439" y="0"/>
                  </a:cubicBezTo>
                  <a:cubicBezTo>
                    <a:pt x="580" y="0"/>
                    <a:pt x="580" y="0"/>
                    <a:pt x="580" y="0"/>
                  </a:cubicBezTo>
                  <a:close/>
                  <a:moveTo>
                    <a:pt x="548" y="870"/>
                  </a:moveTo>
                  <a:cubicBezTo>
                    <a:pt x="233" y="688"/>
                    <a:pt x="233" y="688"/>
                    <a:pt x="233" y="688"/>
                  </a:cubicBezTo>
                  <a:cubicBezTo>
                    <a:pt x="323" y="530"/>
                    <a:pt x="463" y="286"/>
                    <a:pt x="511" y="207"/>
                  </a:cubicBezTo>
                  <a:cubicBezTo>
                    <a:pt x="519" y="194"/>
                    <a:pt x="542" y="164"/>
                    <a:pt x="580" y="164"/>
                  </a:cubicBezTo>
                  <a:cubicBezTo>
                    <a:pt x="956" y="164"/>
                    <a:pt x="956" y="164"/>
                    <a:pt x="956" y="164"/>
                  </a:cubicBezTo>
                  <a:cubicBezTo>
                    <a:pt x="820" y="399"/>
                    <a:pt x="684" y="635"/>
                    <a:pt x="548" y="870"/>
                  </a:cubicBezTo>
                  <a:close/>
                  <a:moveTo>
                    <a:pt x="548" y="870"/>
                  </a:moveTo>
                  <a:cubicBezTo>
                    <a:pt x="548" y="870"/>
                    <a:pt x="548" y="870"/>
                    <a:pt x="548" y="8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0" name="Group 10">
            <a:extLst>
              <a:ext uri="{FF2B5EF4-FFF2-40B4-BE49-F238E27FC236}">
                <a16:creationId xmlns:a16="http://schemas.microsoft.com/office/drawing/2014/main" id="{2D22CEB4-5CFD-43E8-BEC4-03298D464A7C}"/>
              </a:ext>
            </a:extLst>
          </p:cNvPr>
          <p:cNvGrpSpPr>
            <a:grpSpLocks noChangeAspect="1"/>
          </p:cNvGrpSpPr>
          <p:nvPr/>
        </p:nvGrpSpPr>
        <p:grpSpPr bwMode="auto">
          <a:xfrm>
            <a:off x="1510302" y="4549673"/>
            <a:ext cx="424270" cy="325697"/>
            <a:chOff x="1" y="7"/>
            <a:chExt cx="7175" cy="5508"/>
          </a:xfrm>
          <a:solidFill>
            <a:schemeClr val="bg1"/>
          </a:solidFill>
        </p:grpSpPr>
        <p:sp>
          <p:nvSpPr>
            <p:cNvPr id="12" name="Freeform 11">
              <a:extLst>
                <a:ext uri="{FF2B5EF4-FFF2-40B4-BE49-F238E27FC236}">
                  <a16:creationId xmlns:a16="http://schemas.microsoft.com/office/drawing/2014/main" id="{127EC147-FF91-4C90-85AB-977DC01FA944}"/>
                </a:ext>
              </a:extLst>
            </p:cNvPr>
            <p:cNvSpPr>
              <a:spLocks noEditPoints="1"/>
            </p:cNvSpPr>
            <p:nvPr/>
          </p:nvSpPr>
          <p:spPr bwMode="auto">
            <a:xfrm>
              <a:off x="1" y="7"/>
              <a:ext cx="5021" cy="5508"/>
            </a:xfrm>
            <a:custGeom>
              <a:avLst/>
              <a:gdLst>
                <a:gd name="T0" fmla="*/ 1126 w 2116"/>
                <a:gd name="T1" fmla="*/ 2116 h 2321"/>
                <a:gd name="T2" fmla="*/ 204 w 2116"/>
                <a:gd name="T3" fmla="*/ 2116 h 2321"/>
                <a:gd name="T4" fmla="*/ 204 w 2116"/>
                <a:gd name="T5" fmla="*/ 205 h 2321"/>
                <a:gd name="T6" fmla="*/ 1911 w 2116"/>
                <a:gd name="T7" fmla="*/ 205 h 2321"/>
                <a:gd name="T8" fmla="*/ 1911 w 2116"/>
                <a:gd name="T9" fmla="*/ 376 h 2321"/>
                <a:gd name="T10" fmla="*/ 2013 w 2116"/>
                <a:gd name="T11" fmla="*/ 478 h 2321"/>
                <a:gd name="T12" fmla="*/ 2116 w 2116"/>
                <a:gd name="T13" fmla="*/ 376 h 2321"/>
                <a:gd name="T14" fmla="*/ 2116 w 2116"/>
                <a:gd name="T15" fmla="*/ 103 h 2321"/>
                <a:gd name="T16" fmla="*/ 2013 w 2116"/>
                <a:gd name="T17" fmla="*/ 0 h 2321"/>
                <a:gd name="T18" fmla="*/ 102 w 2116"/>
                <a:gd name="T19" fmla="*/ 0 h 2321"/>
                <a:gd name="T20" fmla="*/ 0 w 2116"/>
                <a:gd name="T21" fmla="*/ 103 h 2321"/>
                <a:gd name="T22" fmla="*/ 0 w 2116"/>
                <a:gd name="T23" fmla="*/ 2219 h 2321"/>
                <a:gd name="T24" fmla="*/ 102 w 2116"/>
                <a:gd name="T25" fmla="*/ 2321 h 2321"/>
                <a:gd name="T26" fmla="*/ 1126 w 2116"/>
                <a:gd name="T27" fmla="*/ 2321 h 2321"/>
                <a:gd name="T28" fmla="*/ 1228 w 2116"/>
                <a:gd name="T29" fmla="*/ 2219 h 2321"/>
                <a:gd name="T30" fmla="*/ 1126 w 2116"/>
                <a:gd name="T31" fmla="*/ 2116 h 2321"/>
                <a:gd name="T32" fmla="*/ 1126 w 2116"/>
                <a:gd name="T33" fmla="*/ 2116 h 2321"/>
                <a:gd name="T34" fmla="*/ 1126 w 2116"/>
                <a:gd name="T35" fmla="*/ 2116 h 2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16" h="2321">
                  <a:moveTo>
                    <a:pt x="1126" y="2116"/>
                  </a:moveTo>
                  <a:cubicBezTo>
                    <a:pt x="204" y="2116"/>
                    <a:pt x="204" y="2116"/>
                    <a:pt x="204" y="2116"/>
                  </a:cubicBezTo>
                  <a:cubicBezTo>
                    <a:pt x="204" y="205"/>
                    <a:pt x="204" y="205"/>
                    <a:pt x="204" y="205"/>
                  </a:cubicBezTo>
                  <a:cubicBezTo>
                    <a:pt x="1911" y="205"/>
                    <a:pt x="1911" y="205"/>
                    <a:pt x="1911" y="205"/>
                  </a:cubicBezTo>
                  <a:cubicBezTo>
                    <a:pt x="1911" y="376"/>
                    <a:pt x="1911" y="376"/>
                    <a:pt x="1911" y="376"/>
                  </a:cubicBezTo>
                  <a:cubicBezTo>
                    <a:pt x="1911" y="430"/>
                    <a:pt x="1959" y="478"/>
                    <a:pt x="2013" y="478"/>
                  </a:cubicBezTo>
                  <a:cubicBezTo>
                    <a:pt x="2068" y="478"/>
                    <a:pt x="2116" y="430"/>
                    <a:pt x="2116" y="376"/>
                  </a:cubicBezTo>
                  <a:cubicBezTo>
                    <a:pt x="2116" y="103"/>
                    <a:pt x="2116" y="103"/>
                    <a:pt x="2116" y="103"/>
                  </a:cubicBezTo>
                  <a:cubicBezTo>
                    <a:pt x="2116" y="48"/>
                    <a:pt x="2068" y="0"/>
                    <a:pt x="2013" y="0"/>
                  </a:cubicBezTo>
                  <a:cubicBezTo>
                    <a:pt x="102" y="0"/>
                    <a:pt x="102" y="0"/>
                    <a:pt x="102" y="0"/>
                  </a:cubicBezTo>
                  <a:cubicBezTo>
                    <a:pt x="47" y="0"/>
                    <a:pt x="0" y="48"/>
                    <a:pt x="0" y="103"/>
                  </a:cubicBezTo>
                  <a:cubicBezTo>
                    <a:pt x="0" y="2219"/>
                    <a:pt x="0" y="2219"/>
                    <a:pt x="0" y="2219"/>
                  </a:cubicBezTo>
                  <a:cubicBezTo>
                    <a:pt x="0" y="2273"/>
                    <a:pt x="47" y="2321"/>
                    <a:pt x="102" y="2321"/>
                  </a:cubicBezTo>
                  <a:cubicBezTo>
                    <a:pt x="1126" y="2321"/>
                    <a:pt x="1126" y="2321"/>
                    <a:pt x="1126" y="2321"/>
                  </a:cubicBezTo>
                  <a:cubicBezTo>
                    <a:pt x="1181" y="2321"/>
                    <a:pt x="1228" y="2273"/>
                    <a:pt x="1228" y="2219"/>
                  </a:cubicBezTo>
                  <a:cubicBezTo>
                    <a:pt x="1228" y="2164"/>
                    <a:pt x="1181" y="2116"/>
                    <a:pt x="1126" y="2116"/>
                  </a:cubicBezTo>
                  <a:close/>
                  <a:moveTo>
                    <a:pt x="1126" y="2116"/>
                  </a:moveTo>
                  <a:cubicBezTo>
                    <a:pt x="1126" y="2116"/>
                    <a:pt x="1126" y="2116"/>
                    <a:pt x="1126" y="211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12">
              <a:extLst>
                <a:ext uri="{FF2B5EF4-FFF2-40B4-BE49-F238E27FC236}">
                  <a16:creationId xmlns:a16="http://schemas.microsoft.com/office/drawing/2014/main" id="{E9DD8725-74B5-48A7-8A68-65164B81BF0D}"/>
                </a:ext>
              </a:extLst>
            </p:cNvPr>
            <p:cNvSpPr>
              <a:spLocks noEditPoints="1"/>
            </p:cNvSpPr>
            <p:nvPr/>
          </p:nvSpPr>
          <p:spPr bwMode="auto">
            <a:xfrm>
              <a:off x="2025" y="3963"/>
              <a:ext cx="648" cy="676"/>
            </a:xfrm>
            <a:custGeom>
              <a:avLst/>
              <a:gdLst>
                <a:gd name="T0" fmla="*/ 0 w 273"/>
                <a:gd name="T1" fmla="*/ 142 h 285"/>
                <a:gd name="T2" fmla="*/ 68 w 273"/>
                <a:gd name="T3" fmla="*/ 260 h 285"/>
                <a:gd name="T4" fmla="*/ 205 w 273"/>
                <a:gd name="T5" fmla="*/ 260 h 285"/>
                <a:gd name="T6" fmla="*/ 273 w 273"/>
                <a:gd name="T7" fmla="*/ 142 h 285"/>
                <a:gd name="T8" fmla="*/ 205 w 273"/>
                <a:gd name="T9" fmla="*/ 24 h 285"/>
                <a:gd name="T10" fmla="*/ 68 w 273"/>
                <a:gd name="T11" fmla="*/ 24 h 285"/>
                <a:gd name="T12" fmla="*/ 0 w 273"/>
                <a:gd name="T13" fmla="*/ 142 h 285"/>
                <a:gd name="T14" fmla="*/ 0 w 273"/>
                <a:gd name="T15" fmla="*/ 142 h 285"/>
                <a:gd name="T16" fmla="*/ 0 w 273"/>
                <a:gd name="T17" fmla="*/ 142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285">
                  <a:moveTo>
                    <a:pt x="0" y="142"/>
                  </a:moveTo>
                  <a:cubicBezTo>
                    <a:pt x="0" y="191"/>
                    <a:pt x="26" y="236"/>
                    <a:pt x="68" y="260"/>
                  </a:cubicBezTo>
                  <a:cubicBezTo>
                    <a:pt x="110" y="285"/>
                    <a:pt x="162" y="285"/>
                    <a:pt x="205" y="260"/>
                  </a:cubicBezTo>
                  <a:cubicBezTo>
                    <a:pt x="247" y="236"/>
                    <a:pt x="273" y="191"/>
                    <a:pt x="273" y="142"/>
                  </a:cubicBezTo>
                  <a:cubicBezTo>
                    <a:pt x="273" y="93"/>
                    <a:pt x="247" y="48"/>
                    <a:pt x="205" y="24"/>
                  </a:cubicBezTo>
                  <a:cubicBezTo>
                    <a:pt x="162" y="0"/>
                    <a:pt x="110" y="0"/>
                    <a:pt x="68" y="24"/>
                  </a:cubicBezTo>
                  <a:cubicBezTo>
                    <a:pt x="26" y="48"/>
                    <a:pt x="0" y="93"/>
                    <a:pt x="0" y="142"/>
                  </a:cubicBezTo>
                  <a:close/>
                  <a:moveTo>
                    <a:pt x="0" y="142"/>
                  </a:moveTo>
                  <a:cubicBezTo>
                    <a:pt x="0" y="142"/>
                    <a:pt x="0" y="142"/>
                    <a:pt x="0" y="1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3">
              <a:extLst>
                <a:ext uri="{FF2B5EF4-FFF2-40B4-BE49-F238E27FC236}">
                  <a16:creationId xmlns:a16="http://schemas.microsoft.com/office/drawing/2014/main" id="{32BA2128-4CB6-4ACC-9D42-B8724A9F5B8A}"/>
                </a:ext>
              </a:extLst>
            </p:cNvPr>
            <p:cNvSpPr>
              <a:spLocks noEditPoints="1"/>
            </p:cNvSpPr>
            <p:nvPr/>
          </p:nvSpPr>
          <p:spPr bwMode="auto">
            <a:xfrm>
              <a:off x="1311" y="930"/>
              <a:ext cx="5865" cy="4585"/>
            </a:xfrm>
            <a:custGeom>
              <a:avLst/>
              <a:gdLst>
                <a:gd name="T0" fmla="*/ 499 w 2472"/>
                <a:gd name="T1" fmla="*/ 28 h 1932"/>
                <a:gd name="T2" fmla="*/ 123 w 2472"/>
                <a:gd name="T3" fmla="*/ 437 h 1932"/>
                <a:gd name="T4" fmla="*/ 492 w 2472"/>
                <a:gd name="T5" fmla="*/ 239 h 1932"/>
                <a:gd name="T6" fmla="*/ 437 w 2472"/>
                <a:gd name="T7" fmla="*/ 710 h 1932"/>
                <a:gd name="T8" fmla="*/ 335 w 2472"/>
                <a:gd name="T9" fmla="*/ 1079 h 1932"/>
                <a:gd name="T10" fmla="*/ 540 w 2472"/>
                <a:gd name="T11" fmla="*/ 1079 h 1932"/>
                <a:gd name="T12" fmla="*/ 874 w 2472"/>
                <a:gd name="T13" fmla="*/ 389 h 1932"/>
                <a:gd name="T14" fmla="*/ 2308 w 2472"/>
                <a:gd name="T15" fmla="*/ 1161 h 1932"/>
                <a:gd name="T16" fmla="*/ 2294 w 2472"/>
                <a:gd name="T17" fmla="*/ 1086 h 1932"/>
                <a:gd name="T18" fmla="*/ 2376 w 2472"/>
                <a:gd name="T19" fmla="*/ 1017 h 1932"/>
                <a:gd name="T20" fmla="*/ 2281 w 2472"/>
                <a:gd name="T21" fmla="*/ 574 h 1932"/>
                <a:gd name="T22" fmla="*/ 2089 w 2472"/>
                <a:gd name="T23" fmla="*/ 526 h 1932"/>
                <a:gd name="T24" fmla="*/ 2008 w 2472"/>
                <a:gd name="T25" fmla="*/ 574 h 1932"/>
                <a:gd name="T26" fmla="*/ 1953 w 2472"/>
                <a:gd name="T27" fmla="*/ 546 h 1932"/>
                <a:gd name="T28" fmla="*/ 1939 w 2472"/>
                <a:gd name="T29" fmla="*/ 437 h 1932"/>
                <a:gd name="T30" fmla="*/ 1509 w 2472"/>
                <a:gd name="T31" fmla="*/ 294 h 1932"/>
                <a:gd name="T32" fmla="*/ 1366 w 2472"/>
                <a:gd name="T33" fmla="*/ 526 h 1932"/>
                <a:gd name="T34" fmla="*/ 1311 w 2472"/>
                <a:gd name="T35" fmla="*/ 574 h 1932"/>
                <a:gd name="T36" fmla="*/ 1284 w 2472"/>
                <a:gd name="T37" fmla="*/ 574 h 1932"/>
                <a:gd name="T38" fmla="*/ 1147 w 2472"/>
                <a:gd name="T39" fmla="*/ 512 h 1932"/>
                <a:gd name="T40" fmla="*/ 881 w 2472"/>
                <a:gd name="T41" fmla="*/ 833 h 1932"/>
                <a:gd name="T42" fmla="*/ 997 w 2472"/>
                <a:gd name="T43" fmla="*/ 1065 h 1932"/>
                <a:gd name="T44" fmla="*/ 1011 w 2472"/>
                <a:gd name="T45" fmla="*/ 1140 h 1932"/>
                <a:gd name="T46" fmla="*/ 929 w 2472"/>
                <a:gd name="T47" fmla="*/ 1202 h 1932"/>
                <a:gd name="T48" fmla="*/ 1024 w 2472"/>
                <a:gd name="T49" fmla="*/ 1645 h 1932"/>
                <a:gd name="T50" fmla="*/ 1216 w 2472"/>
                <a:gd name="T51" fmla="*/ 1693 h 1932"/>
                <a:gd name="T52" fmla="*/ 1298 w 2472"/>
                <a:gd name="T53" fmla="*/ 1645 h 1932"/>
                <a:gd name="T54" fmla="*/ 1352 w 2472"/>
                <a:gd name="T55" fmla="*/ 1673 h 1932"/>
                <a:gd name="T56" fmla="*/ 1366 w 2472"/>
                <a:gd name="T57" fmla="*/ 1789 h 1932"/>
                <a:gd name="T58" fmla="*/ 1796 w 2472"/>
                <a:gd name="T59" fmla="*/ 1932 h 1932"/>
                <a:gd name="T60" fmla="*/ 1939 w 2472"/>
                <a:gd name="T61" fmla="*/ 1700 h 1932"/>
                <a:gd name="T62" fmla="*/ 1994 w 2472"/>
                <a:gd name="T63" fmla="*/ 1652 h 1932"/>
                <a:gd name="T64" fmla="*/ 2021 w 2472"/>
                <a:gd name="T65" fmla="*/ 1652 h 1932"/>
                <a:gd name="T66" fmla="*/ 2158 w 2472"/>
                <a:gd name="T67" fmla="*/ 1714 h 1932"/>
                <a:gd name="T68" fmla="*/ 2424 w 2472"/>
                <a:gd name="T69" fmla="*/ 1393 h 1932"/>
                <a:gd name="T70" fmla="*/ 2199 w 2472"/>
                <a:gd name="T71" fmla="*/ 867 h 1932"/>
                <a:gd name="T72" fmla="*/ 2076 w 2472"/>
                <a:gd name="T73" fmla="*/ 1120 h 1932"/>
                <a:gd name="T74" fmla="*/ 2137 w 2472"/>
                <a:gd name="T75" fmla="*/ 1461 h 1932"/>
                <a:gd name="T76" fmla="*/ 2008 w 2472"/>
                <a:gd name="T77" fmla="*/ 1420 h 1932"/>
                <a:gd name="T78" fmla="*/ 1851 w 2472"/>
                <a:gd name="T79" fmla="*/ 1468 h 1932"/>
                <a:gd name="T80" fmla="*/ 1721 w 2472"/>
                <a:gd name="T81" fmla="*/ 1707 h 1932"/>
                <a:gd name="T82" fmla="*/ 1577 w 2472"/>
                <a:gd name="T83" fmla="*/ 1693 h 1932"/>
                <a:gd name="T84" fmla="*/ 1420 w 2472"/>
                <a:gd name="T85" fmla="*/ 1468 h 1932"/>
                <a:gd name="T86" fmla="*/ 1168 w 2472"/>
                <a:gd name="T87" fmla="*/ 1468 h 1932"/>
                <a:gd name="T88" fmla="*/ 1093 w 2472"/>
                <a:gd name="T89" fmla="*/ 1352 h 1932"/>
                <a:gd name="T90" fmla="*/ 1222 w 2472"/>
                <a:gd name="T91" fmla="*/ 1133 h 1932"/>
                <a:gd name="T92" fmla="*/ 1100 w 2472"/>
                <a:gd name="T93" fmla="*/ 874 h 1932"/>
                <a:gd name="T94" fmla="*/ 1161 w 2472"/>
                <a:gd name="T95" fmla="*/ 744 h 1932"/>
                <a:gd name="T96" fmla="*/ 1291 w 2472"/>
                <a:gd name="T97" fmla="*/ 785 h 1932"/>
                <a:gd name="T98" fmla="*/ 1448 w 2472"/>
                <a:gd name="T99" fmla="*/ 738 h 1932"/>
                <a:gd name="T100" fmla="*/ 1577 w 2472"/>
                <a:gd name="T101" fmla="*/ 505 h 1932"/>
                <a:gd name="T102" fmla="*/ 1721 w 2472"/>
                <a:gd name="T103" fmla="*/ 519 h 1932"/>
                <a:gd name="T104" fmla="*/ 1878 w 2472"/>
                <a:gd name="T105" fmla="*/ 744 h 1932"/>
                <a:gd name="T106" fmla="*/ 2130 w 2472"/>
                <a:gd name="T107" fmla="*/ 744 h 1932"/>
                <a:gd name="T108" fmla="*/ 2205 w 2472"/>
                <a:gd name="T109" fmla="*/ 860 h 1932"/>
                <a:gd name="T110" fmla="*/ 2199 w 2472"/>
                <a:gd name="T111" fmla="*/ 867 h 1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72" h="1932">
                  <a:moveTo>
                    <a:pt x="874" y="389"/>
                  </a:moveTo>
                  <a:cubicBezTo>
                    <a:pt x="840" y="205"/>
                    <a:pt x="690" y="55"/>
                    <a:pt x="499" y="28"/>
                  </a:cubicBezTo>
                  <a:cubicBezTo>
                    <a:pt x="287" y="0"/>
                    <a:pt x="103" y="116"/>
                    <a:pt x="28" y="294"/>
                  </a:cubicBezTo>
                  <a:cubicBezTo>
                    <a:pt x="0" y="362"/>
                    <a:pt x="48" y="437"/>
                    <a:pt x="123" y="437"/>
                  </a:cubicBezTo>
                  <a:cubicBezTo>
                    <a:pt x="164" y="437"/>
                    <a:pt x="198" y="417"/>
                    <a:pt x="219" y="376"/>
                  </a:cubicBezTo>
                  <a:cubicBezTo>
                    <a:pt x="260" y="273"/>
                    <a:pt x="369" y="212"/>
                    <a:pt x="492" y="239"/>
                  </a:cubicBezTo>
                  <a:cubicBezTo>
                    <a:pt x="581" y="260"/>
                    <a:pt x="649" y="328"/>
                    <a:pt x="669" y="417"/>
                  </a:cubicBezTo>
                  <a:cubicBezTo>
                    <a:pt x="704" y="574"/>
                    <a:pt x="588" y="710"/>
                    <a:pt x="437" y="710"/>
                  </a:cubicBezTo>
                  <a:cubicBezTo>
                    <a:pt x="383" y="710"/>
                    <a:pt x="335" y="758"/>
                    <a:pt x="335" y="813"/>
                  </a:cubicBezTo>
                  <a:cubicBezTo>
                    <a:pt x="335" y="1079"/>
                    <a:pt x="335" y="1079"/>
                    <a:pt x="335" y="1079"/>
                  </a:cubicBezTo>
                  <a:cubicBezTo>
                    <a:pt x="335" y="1133"/>
                    <a:pt x="383" y="1181"/>
                    <a:pt x="437" y="1181"/>
                  </a:cubicBezTo>
                  <a:cubicBezTo>
                    <a:pt x="492" y="1181"/>
                    <a:pt x="540" y="1133"/>
                    <a:pt x="540" y="1079"/>
                  </a:cubicBezTo>
                  <a:cubicBezTo>
                    <a:pt x="540" y="895"/>
                    <a:pt x="540" y="895"/>
                    <a:pt x="540" y="895"/>
                  </a:cubicBezTo>
                  <a:cubicBezTo>
                    <a:pt x="758" y="847"/>
                    <a:pt x="915" y="628"/>
                    <a:pt x="874" y="389"/>
                  </a:cubicBezTo>
                  <a:close/>
                  <a:moveTo>
                    <a:pt x="2376" y="1202"/>
                  </a:moveTo>
                  <a:cubicBezTo>
                    <a:pt x="2308" y="1161"/>
                    <a:pt x="2308" y="1161"/>
                    <a:pt x="2308" y="1161"/>
                  </a:cubicBezTo>
                  <a:cubicBezTo>
                    <a:pt x="2301" y="1154"/>
                    <a:pt x="2294" y="1147"/>
                    <a:pt x="2294" y="1133"/>
                  </a:cubicBezTo>
                  <a:cubicBezTo>
                    <a:pt x="2294" y="1086"/>
                    <a:pt x="2294" y="1086"/>
                    <a:pt x="2294" y="1086"/>
                  </a:cubicBezTo>
                  <a:cubicBezTo>
                    <a:pt x="2294" y="1079"/>
                    <a:pt x="2301" y="1065"/>
                    <a:pt x="2308" y="1058"/>
                  </a:cubicBezTo>
                  <a:cubicBezTo>
                    <a:pt x="2376" y="1017"/>
                    <a:pt x="2376" y="1017"/>
                    <a:pt x="2376" y="1017"/>
                  </a:cubicBezTo>
                  <a:cubicBezTo>
                    <a:pt x="2444" y="976"/>
                    <a:pt x="2472" y="888"/>
                    <a:pt x="2424" y="826"/>
                  </a:cubicBezTo>
                  <a:cubicBezTo>
                    <a:pt x="2281" y="574"/>
                    <a:pt x="2281" y="574"/>
                    <a:pt x="2281" y="574"/>
                  </a:cubicBezTo>
                  <a:cubicBezTo>
                    <a:pt x="2253" y="533"/>
                    <a:pt x="2212" y="505"/>
                    <a:pt x="2158" y="505"/>
                  </a:cubicBezTo>
                  <a:cubicBezTo>
                    <a:pt x="2137" y="505"/>
                    <a:pt x="2110" y="512"/>
                    <a:pt x="2089" y="526"/>
                  </a:cubicBezTo>
                  <a:cubicBezTo>
                    <a:pt x="2021" y="567"/>
                    <a:pt x="2021" y="567"/>
                    <a:pt x="2021" y="567"/>
                  </a:cubicBezTo>
                  <a:cubicBezTo>
                    <a:pt x="2014" y="567"/>
                    <a:pt x="2014" y="574"/>
                    <a:pt x="2008" y="574"/>
                  </a:cubicBezTo>
                  <a:cubicBezTo>
                    <a:pt x="2001" y="574"/>
                    <a:pt x="2001" y="574"/>
                    <a:pt x="1994" y="567"/>
                  </a:cubicBezTo>
                  <a:cubicBezTo>
                    <a:pt x="1953" y="546"/>
                    <a:pt x="1953" y="546"/>
                    <a:pt x="1953" y="546"/>
                  </a:cubicBezTo>
                  <a:cubicBezTo>
                    <a:pt x="1946" y="546"/>
                    <a:pt x="1939" y="540"/>
                    <a:pt x="1939" y="526"/>
                  </a:cubicBezTo>
                  <a:cubicBezTo>
                    <a:pt x="1939" y="437"/>
                    <a:pt x="1939" y="437"/>
                    <a:pt x="1939" y="437"/>
                  </a:cubicBezTo>
                  <a:cubicBezTo>
                    <a:pt x="1939" y="362"/>
                    <a:pt x="1878" y="294"/>
                    <a:pt x="1796" y="294"/>
                  </a:cubicBezTo>
                  <a:cubicBezTo>
                    <a:pt x="1509" y="294"/>
                    <a:pt x="1509" y="294"/>
                    <a:pt x="1509" y="294"/>
                  </a:cubicBezTo>
                  <a:cubicBezTo>
                    <a:pt x="1434" y="294"/>
                    <a:pt x="1366" y="355"/>
                    <a:pt x="1366" y="437"/>
                  </a:cubicBezTo>
                  <a:cubicBezTo>
                    <a:pt x="1366" y="526"/>
                    <a:pt x="1366" y="526"/>
                    <a:pt x="1366" y="526"/>
                  </a:cubicBezTo>
                  <a:cubicBezTo>
                    <a:pt x="1366" y="533"/>
                    <a:pt x="1359" y="546"/>
                    <a:pt x="1352" y="553"/>
                  </a:cubicBezTo>
                  <a:cubicBezTo>
                    <a:pt x="1311" y="574"/>
                    <a:pt x="1311" y="574"/>
                    <a:pt x="1311" y="574"/>
                  </a:cubicBezTo>
                  <a:cubicBezTo>
                    <a:pt x="1304" y="574"/>
                    <a:pt x="1304" y="581"/>
                    <a:pt x="1298" y="581"/>
                  </a:cubicBezTo>
                  <a:cubicBezTo>
                    <a:pt x="1291" y="581"/>
                    <a:pt x="1291" y="581"/>
                    <a:pt x="1284" y="574"/>
                  </a:cubicBezTo>
                  <a:cubicBezTo>
                    <a:pt x="1216" y="533"/>
                    <a:pt x="1216" y="533"/>
                    <a:pt x="1216" y="533"/>
                  </a:cubicBezTo>
                  <a:cubicBezTo>
                    <a:pt x="1195" y="519"/>
                    <a:pt x="1168" y="512"/>
                    <a:pt x="1147" y="512"/>
                  </a:cubicBezTo>
                  <a:cubicBezTo>
                    <a:pt x="1100" y="512"/>
                    <a:pt x="1045" y="540"/>
                    <a:pt x="1024" y="581"/>
                  </a:cubicBezTo>
                  <a:cubicBezTo>
                    <a:pt x="881" y="833"/>
                    <a:pt x="881" y="833"/>
                    <a:pt x="881" y="833"/>
                  </a:cubicBezTo>
                  <a:cubicBezTo>
                    <a:pt x="840" y="901"/>
                    <a:pt x="867" y="990"/>
                    <a:pt x="929" y="1024"/>
                  </a:cubicBezTo>
                  <a:cubicBezTo>
                    <a:pt x="997" y="1065"/>
                    <a:pt x="997" y="1065"/>
                    <a:pt x="997" y="1065"/>
                  </a:cubicBezTo>
                  <a:cubicBezTo>
                    <a:pt x="1004" y="1072"/>
                    <a:pt x="1011" y="1079"/>
                    <a:pt x="1011" y="1093"/>
                  </a:cubicBezTo>
                  <a:cubicBezTo>
                    <a:pt x="1011" y="1140"/>
                    <a:pt x="1011" y="1140"/>
                    <a:pt x="1011" y="1140"/>
                  </a:cubicBezTo>
                  <a:cubicBezTo>
                    <a:pt x="1011" y="1147"/>
                    <a:pt x="1004" y="1154"/>
                    <a:pt x="997" y="1161"/>
                  </a:cubicBezTo>
                  <a:cubicBezTo>
                    <a:pt x="929" y="1202"/>
                    <a:pt x="929" y="1202"/>
                    <a:pt x="929" y="1202"/>
                  </a:cubicBezTo>
                  <a:cubicBezTo>
                    <a:pt x="861" y="1243"/>
                    <a:pt x="833" y="1331"/>
                    <a:pt x="881" y="1393"/>
                  </a:cubicBezTo>
                  <a:cubicBezTo>
                    <a:pt x="1024" y="1645"/>
                    <a:pt x="1024" y="1645"/>
                    <a:pt x="1024" y="1645"/>
                  </a:cubicBezTo>
                  <a:cubicBezTo>
                    <a:pt x="1052" y="1686"/>
                    <a:pt x="1093" y="1714"/>
                    <a:pt x="1147" y="1714"/>
                  </a:cubicBezTo>
                  <a:cubicBezTo>
                    <a:pt x="1168" y="1714"/>
                    <a:pt x="1195" y="1707"/>
                    <a:pt x="1216" y="1693"/>
                  </a:cubicBezTo>
                  <a:cubicBezTo>
                    <a:pt x="1284" y="1652"/>
                    <a:pt x="1284" y="1652"/>
                    <a:pt x="1284" y="1652"/>
                  </a:cubicBezTo>
                  <a:cubicBezTo>
                    <a:pt x="1291" y="1652"/>
                    <a:pt x="1291" y="1645"/>
                    <a:pt x="1298" y="1645"/>
                  </a:cubicBezTo>
                  <a:cubicBezTo>
                    <a:pt x="1304" y="1645"/>
                    <a:pt x="1304" y="1645"/>
                    <a:pt x="1311" y="1652"/>
                  </a:cubicBezTo>
                  <a:cubicBezTo>
                    <a:pt x="1352" y="1673"/>
                    <a:pt x="1352" y="1673"/>
                    <a:pt x="1352" y="1673"/>
                  </a:cubicBezTo>
                  <a:cubicBezTo>
                    <a:pt x="1359" y="1680"/>
                    <a:pt x="1366" y="1686"/>
                    <a:pt x="1366" y="1700"/>
                  </a:cubicBezTo>
                  <a:cubicBezTo>
                    <a:pt x="1366" y="1789"/>
                    <a:pt x="1366" y="1789"/>
                    <a:pt x="1366" y="1789"/>
                  </a:cubicBezTo>
                  <a:cubicBezTo>
                    <a:pt x="1366" y="1864"/>
                    <a:pt x="1427" y="1932"/>
                    <a:pt x="1509" y="1932"/>
                  </a:cubicBezTo>
                  <a:cubicBezTo>
                    <a:pt x="1796" y="1932"/>
                    <a:pt x="1796" y="1932"/>
                    <a:pt x="1796" y="1932"/>
                  </a:cubicBezTo>
                  <a:cubicBezTo>
                    <a:pt x="1871" y="1932"/>
                    <a:pt x="1939" y="1871"/>
                    <a:pt x="1939" y="1789"/>
                  </a:cubicBezTo>
                  <a:cubicBezTo>
                    <a:pt x="1939" y="1700"/>
                    <a:pt x="1939" y="1700"/>
                    <a:pt x="1939" y="1700"/>
                  </a:cubicBezTo>
                  <a:cubicBezTo>
                    <a:pt x="1939" y="1693"/>
                    <a:pt x="1946" y="1680"/>
                    <a:pt x="1953" y="1673"/>
                  </a:cubicBezTo>
                  <a:cubicBezTo>
                    <a:pt x="1994" y="1652"/>
                    <a:pt x="1994" y="1652"/>
                    <a:pt x="1994" y="1652"/>
                  </a:cubicBezTo>
                  <a:cubicBezTo>
                    <a:pt x="2001" y="1652"/>
                    <a:pt x="2001" y="1645"/>
                    <a:pt x="2008" y="1645"/>
                  </a:cubicBezTo>
                  <a:cubicBezTo>
                    <a:pt x="2014" y="1645"/>
                    <a:pt x="2014" y="1645"/>
                    <a:pt x="2021" y="1652"/>
                  </a:cubicBezTo>
                  <a:cubicBezTo>
                    <a:pt x="2089" y="1693"/>
                    <a:pt x="2089" y="1693"/>
                    <a:pt x="2089" y="1693"/>
                  </a:cubicBezTo>
                  <a:cubicBezTo>
                    <a:pt x="2110" y="1707"/>
                    <a:pt x="2137" y="1714"/>
                    <a:pt x="2158" y="1714"/>
                  </a:cubicBezTo>
                  <a:cubicBezTo>
                    <a:pt x="2205" y="1714"/>
                    <a:pt x="2260" y="1686"/>
                    <a:pt x="2281" y="1645"/>
                  </a:cubicBezTo>
                  <a:cubicBezTo>
                    <a:pt x="2424" y="1393"/>
                    <a:pt x="2424" y="1393"/>
                    <a:pt x="2424" y="1393"/>
                  </a:cubicBezTo>
                  <a:cubicBezTo>
                    <a:pt x="2472" y="1325"/>
                    <a:pt x="2444" y="1243"/>
                    <a:pt x="2376" y="1202"/>
                  </a:cubicBezTo>
                  <a:close/>
                  <a:moveTo>
                    <a:pt x="2199" y="867"/>
                  </a:moveTo>
                  <a:cubicBezTo>
                    <a:pt x="2124" y="908"/>
                    <a:pt x="2076" y="997"/>
                    <a:pt x="2076" y="1079"/>
                  </a:cubicBezTo>
                  <a:cubicBezTo>
                    <a:pt x="2076" y="1120"/>
                    <a:pt x="2076" y="1120"/>
                    <a:pt x="2076" y="1120"/>
                  </a:cubicBezTo>
                  <a:cubicBezTo>
                    <a:pt x="2076" y="1209"/>
                    <a:pt x="2117" y="1290"/>
                    <a:pt x="2199" y="1331"/>
                  </a:cubicBezTo>
                  <a:cubicBezTo>
                    <a:pt x="2137" y="1461"/>
                    <a:pt x="2137" y="1461"/>
                    <a:pt x="2137" y="1461"/>
                  </a:cubicBezTo>
                  <a:cubicBezTo>
                    <a:pt x="2130" y="1454"/>
                    <a:pt x="2130" y="1454"/>
                    <a:pt x="2130" y="1454"/>
                  </a:cubicBezTo>
                  <a:cubicBezTo>
                    <a:pt x="2096" y="1434"/>
                    <a:pt x="2055" y="1420"/>
                    <a:pt x="2008" y="1420"/>
                  </a:cubicBezTo>
                  <a:cubicBezTo>
                    <a:pt x="1967" y="1420"/>
                    <a:pt x="1912" y="1434"/>
                    <a:pt x="1878" y="1454"/>
                  </a:cubicBezTo>
                  <a:cubicBezTo>
                    <a:pt x="1871" y="1461"/>
                    <a:pt x="1864" y="1461"/>
                    <a:pt x="1851" y="1468"/>
                  </a:cubicBezTo>
                  <a:cubicBezTo>
                    <a:pt x="1775" y="1509"/>
                    <a:pt x="1721" y="1591"/>
                    <a:pt x="1721" y="1680"/>
                  </a:cubicBezTo>
                  <a:cubicBezTo>
                    <a:pt x="1721" y="1707"/>
                    <a:pt x="1721" y="1707"/>
                    <a:pt x="1721" y="1707"/>
                  </a:cubicBezTo>
                  <a:cubicBezTo>
                    <a:pt x="1577" y="1707"/>
                    <a:pt x="1577" y="1707"/>
                    <a:pt x="1577" y="1707"/>
                  </a:cubicBezTo>
                  <a:cubicBezTo>
                    <a:pt x="1577" y="1693"/>
                    <a:pt x="1577" y="1693"/>
                    <a:pt x="1577" y="1693"/>
                  </a:cubicBezTo>
                  <a:cubicBezTo>
                    <a:pt x="1577" y="1598"/>
                    <a:pt x="1530" y="1523"/>
                    <a:pt x="1448" y="1482"/>
                  </a:cubicBezTo>
                  <a:cubicBezTo>
                    <a:pt x="1441" y="1475"/>
                    <a:pt x="1427" y="1475"/>
                    <a:pt x="1420" y="1468"/>
                  </a:cubicBezTo>
                  <a:cubicBezTo>
                    <a:pt x="1386" y="1448"/>
                    <a:pt x="1332" y="1434"/>
                    <a:pt x="1291" y="1434"/>
                  </a:cubicBezTo>
                  <a:cubicBezTo>
                    <a:pt x="1250" y="1434"/>
                    <a:pt x="1202" y="1448"/>
                    <a:pt x="1168" y="1468"/>
                  </a:cubicBezTo>
                  <a:cubicBezTo>
                    <a:pt x="1161" y="1475"/>
                    <a:pt x="1161" y="1475"/>
                    <a:pt x="1161" y="1475"/>
                  </a:cubicBezTo>
                  <a:cubicBezTo>
                    <a:pt x="1093" y="1352"/>
                    <a:pt x="1093" y="1352"/>
                    <a:pt x="1093" y="1352"/>
                  </a:cubicBezTo>
                  <a:cubicBezTo>
                    <a:pt x="1100" y="1345"/>
                    <a:pt x="1100" y="1345"/>
                    <a:pt x="1100" y="1345"/>
                  </a:cubicBezTo>
                  <a:cubicBezTo>
                    <a:pt x="1175" y="1304"/>
                    <a:pt x="1222" y="1215"/>
                    <a:pt x="1222" y="1133"/>
                  </a:cubicBezTo>
                  <a:cubicBezTo>
                    <a:pt x="1222" y="1086"/>
                    <a:pt x="1222" y="1086"/>
                    <a:pt x="1222" y="1086"/>
                  </a:cubicBezTo>
                  <a:cubicBezTo>
                    <a:pt x="1222" y="997"/>
                    <a:pt x="1181" y="915"/>
                    <a:pt x="1100" y="874"/>
                  </a:cubicBezTo>
                  <a:cubicBezTo>
                    <a:pt x="1093" y="867"/>
                    <a:pt x="1093" y="867"/>
                    <a:pt x="1093" y="867"/>
                  </a:cubicBezTo>
                  <a:cubicBezTo>
                    <a:pt x="1161" y="744"/>
                    <a:pt x="1161" y="744"/>
                    <a:pt x="1161" y="744"/>
                  </a:cubicBezTo>
                  <a:cubicBezTo>
                    <a:pt x="1168" y="751"/>
                    <a:pt x="1168" y="751"/>
                    <a:pt x="1168" y="751"/>
                  </a:cubicBezTo>
                  <a:cubicBezTo>
                    <a:pt x="1202" y="772"/>
                    <a:pt x="1243" y="785"/>
                    <a:pt x="1291" y="785"/>
                  </a:cubicBezTo>
                  <a:cubicBezTo>
                    <a:pt x="1339" y="785"/>
                    <a:pt x="1386" y="772"/>
                    <a:pt x="1420" y="751"/>
                  </a:cubicBezTo>
                  <a:cubicBezTo>
                    <a:pt x="1427" y="744"/>
                    <a:pt x="1434" y="744"/>
                    <a:pt x="1448" y="738"/>
                  </a:cubicBezTo>
                  <a:cubicBezTo>
                    <a:pt x="1523" y="697"/>
                    <a:pt x="1577" y="615"/>
                    <a:pt x="1577" y="526"/>
                  </a:cubicBezTo>
                  <a:cubicBezTo>
                    <a:pt x="1577" y="505"/>
                    <a:pt x="1577" y="505"/>
                    <a:pt x="1577" y="505"/>
                  </a:cubicBezTo>
                  <a:cubicBezTo>
                    <a:pt x="1721" y="505"/>
                    <a:pt x="1721" y="505"/>
                    <a:pt x="1721" y="505"/>
                  </a:cubicBezTo>
                  <a:cubicBezTo>
                    <a:pt x="1721" y="519"/>
                    <a:pt x="1721" y="519"/>
                    <a:pt x="1721" y="519"/>
                  </a:cubicBezTo>
                  <a:cubicBezTo>
                    <a:pt x="1721" y="615"/>
                    <a:pt x="1769" y="690"/>
                    <a:pt x="1851" y="731"/>
                  </a:cubicBezTo>
                  <a:cubicBezTo>
                    <a:pt x="1857" y="738"/>
                    <a:pt x="1871" y="738"/>
                    <a:pt x="1878" y="744"/>
                  </a:cubicBezTo>
                  <a:cubicBezTo>
                    <a:pt x="1912" y="765"/>
                    <a:pt x="1967" y="778"/>
                    <a:pt x="2008" y="778"/>
                  </a:cubicBezTo>
                  <a:cubicBezTo>
                    <a:pt x="2048" y="778"/>
                    <a:pt x="2096" y="765"/>
                    <a:pt x="2130" y="744"/>
                  </a:cubicBezTo>
                  <a:cubicBezTo>
                    <a:pt x="2137" y="738"/>
                    <a:pt x="2137" y="738"/>
                    <a:pt x="2137" y="738"/>
                  </a:cubicBezTo>
                  <a:cubicBezTo>
                    <a:pt x="2205" y="860"/>
                    <a:pt x="2205" y="860"/>
                    <a:pt x="2205" y="860"/>
                  </a:cubicBezTo>
                  <a:lnTo>
                    <a:pt x="2199" y="867"/>
                  </a:lnTo>
                  <a:close/>
                  <a:moveTo>
                    <a:pt x="2199" y="867"/>
                  </a:moveTo>
                  <a:cubicBezTo>
                    <a:pt x="2199" y="867"/>
                    <a:pt x="2199" y="867"/>
                    <a:pt x="2199" y="86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4">
              <a:extLst>
                <a:ext uri="{FF2B5EF4-FFF2-40B4-BE49-F238E27FC236}">
                  <a16:creationId xmlns:a16="http://schemas.microsoft.com/office/drawing/2014/main" id="{5151D06B-BC3B-40B7-B4F1-4ABB8C1E7EE6}"/>
                </a:ext>
              </a:extLst>
            </p:cNvPr>
            <p:cNvSpPr>
              <a:spLocks noEditPoints="1"/>
            </p:cNvSpPr>
            <p:nvPr/>
          </p:nvSpPr>
          <p:spPr bwMode="auto">
            <a:xfrm>
              <a:off x="4552" y="2890"/>
              <a:ext cx="1359" cy="1363"/>
            </a:xfrm>
            <a:custGeom>
              <a:avLst/>
              <a:gdLst>
                <a:gd name="T0" fmla="*/ 287 w 573"/>
                <a:gd name="T1" fmla="*/ 0 h 574"/>
                <a:gd name="T2" fmla="*/ 0 w 573"/>
                <a:gd name="T3" fmla="*/ 287 h 574"/>
                <a:gd name="T4" fmla="*/ 287 w 573"/>
                <a:gd name="T5" fmla="*/ 574 h 574"/>
                <a:gd name="T6" fmla="*/ 573 w 573"/>
                <a:gd name="T7" fmla="*/ 287 h 574"/>
                <a:gd name="T8" fmla="*/ 287 w 573"/>
                <a:gd name="T9" fmla="*/ 0 h 574"/>
                <a:gd name="T10" fmla="*/ 287 w 573"/>
                <a:gd name="T11" fmla="*/ 355 h 574"/>
                <a:gd name="T12" fmla="*/ 218 w 573"/>
                <a:gd name="T13" fmla="*/ 287 h 574"/>
                <a:gd name="T14" fmla="*/ 287 w 573"/>
                <a:gd name="T15" fmla="*/ 219 h 574"/>
                <a:gd name="T16" fmla="*/ 355 w 573"/>
                <a:gd name="T17" fmla="*/ 287 h 574"/>
                <a:gd name="T18" fmla="*/ 287 w 573"/>
                <a:gd name="T19" fmla="*/ 355 h 574"/>
                <a:gd name="T20" fmla="*/ 287 w 573"/>
                <a:gd name="T21" fmla="*/ 355 h 574"/>
                <a:gd name="T22" fmla="*/ 287 w 573"/>
                <a:gd name="T23" fmla="*/ 355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3" h="574">
                  <a:moveTo>
                    <a:pt x="287" y="0"/>
                  </a:moveTo>
                  <a:cubicBezTo>
                    <a:pt x="130" y="0"/>
                    <a:pt x="0" y="130"/>
                    <a:pt x="0" y="287"/>
                  </a:cubicBezTo>
                  <a:cubicBezTo>
                    <a:pt x="0" y="444"/>
                    <a:pt x="130" y="574"/>
                    <a:pt x="287" y="574"/>
                  </a:cubicBezTo>
                  <a:cubicBezTo>
                    <a:pt x="444" y="574"/>
                    <a:pt x="573" y="444"/>
                    <a:pt x="573" y="287"/>
                  </a:cubicBezTo>
                  <a:cubicBezTo>
                    <a:pt x="573" y="130"/>
                    <a:pt x="444" y="0"/>
                    <a:pt x="287" y="0"/>
                  </a:cubicBezTo>
                  <a:close/>
                  <a:moveTo>
                    <a:pt x="287" y="355"/>
                  </a:moveTo>
                  <a:cubicBezTo>
                    <a:pt x="246" y="355"/>
                    <a:pt x="218" y="328"/>
                    <a:pt x="218" y="287"/>
                  </a:cubicBezTo>
                  <a:cubicBezTo>
                    <a:pt x="218" y="246"/>
                    <a:pt x="246" y="219"/>
                    <a:pt x="287" y="219"/>
                  </a:cubicBezTo>
                  <a:cubicBezTo>
                    <a:pt x="327" y="219"/>
                    <a:pt x="355" y="246"/>
                    <a:pt x="355" y="287"/>
                  </a:cubicBezTo>
                  <a:cubicBezTo>
                    <a:pt x="355" y="328"/>
                    <a:pt x="327" y="355"/>
                    <a:pt x="287" y="355"/>
                  </a:cubicBezTo>
                  <a:close/>
                  <a:moveTo>
                    <a:pt x="287" y="355"/>
                  </a:moveTo>
                  <a:cubicBezTo>
                    <a:pt x="287" y="355"/>
                    <a:pt x="287" y="355"/>
                    <a:pt x="287" y="3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4962089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airplane"/>
      </p:transition>
    </mc:Choice>
    <mc:Fallback xmlns="">
      <p:transition spd="slow"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225"/>
                                            </p:tgtEl>
                                            <p:attrNameLst>
                                              <p:attrName>style.visibility</p:attrName>
                                            </p:attrNameLst>
                                          </p:cBhvr>
                                          <p:to>
                                            <p:strVal val="visible"/>
                                          </p:to>
                                        </p:set>
                                        <p:animEffect transition="in" filter="strips(downLeft)">
                                          <p:cBhvr>
                                            <p:cTn id="7" dur="500"/>
                                            <p:tgtEl>
                                              <p:spTgt spid="225"/>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 presetClass="entr" presetSubtype="8" fill="hold" nodeType="withEffect" p14:presetBounceEnd="40000">
                                      <p:stCondLst>
                                        <p:cond delay="250"/>
                                      </p:stCondLst>
                                      <p:childTnLst>
                                        <p:set>
                                          <p:cBhvr>
                                            <p:cTn id="12" dur="1" fill="hold">
                                              <p:stCondLst>
                                                <p:cond delay="0"/>
                                              </p:stCondLst>
                                            </p:cTn>
                                            <p:tgtEl>
                                              <p:spTgt spid="270"/>
                                            </p:tgtEl>
                                            <p:attrNameLst>
                                              <p:attrName>style.visibility</p:attrName>
                                            </p:attrNameLst>
                                          </p:cBhvr>
                                          <p:to>
                                            <p:strVal val="visible"/>
                                          </p:to>
                                        </p:set>
                                        <p:anim calcmode="lin" valueType="num" p14:bounceEnd="40000">
                                          <p:cBhvr additive="base">
                                            <p:cTn id="13" dur="1000" fill="hold"/>
                                            <p:tgtEl>
                                              <p:spTgt spid="270"/>
                                            </p:tgtEl>
                                            <p:attrNameLst>
                                              <p:attrName>ppt_x</p:attrName>
                                            </p:attrNameLst>
                                          </p:cBhvr>
                                          <p:tavLst>
                                            <p:tav tm="0">
                                              <p:val>
                                                <p:strVal val="0-#ppt_w/2"/>
                                              </p:val>
                                            </p:tav>
                                            <p:tav tm="100000">
                                              <p:val>
                                                <p:strVal val="#ppt_x"/>
                                              </p:val>
                                            </p:tav>
                                          </p:tavLst>
                                        </p:anim>
                                        <p:anim calcmode="lin" valueType="num" p14:bounceEnd="40000">
                                          <p:cBhvr additive="base">
                                            <p:cTn id="14" dur="1000" fill="hold"/>
                                            <p:tgtEl>
                                              <p:spTgt spid="270"/>
                                            </p:tgtEl>
                                            <p:attrNameLst>
                                              <p:attrName>ppt_y</p:attrName>
                                            </p:attrNameLst>
                                          </p:cBhvr>
                                          <p:tavLst>
                                            <p:tav tm="0">
                                              <p:val>
                                                <p:strVal val="#ppt_y"/>
                                              </p:val>
                                            </p:tav>
                                            <p:tav tm="100000">
                                              <p:val>
                                                <p:strVal val="#ppt_y"/>
                                              </p:val>
                                            </p:tav>
                                          </p:tavLst>
                                        </p:anim>
                                      </p:childTnLst>
                                    </p:cTn>
                                  </p:par>
                                  <p:par>
                                    <p:cTn id="15" presetID="22" presetClass="entr" presetSubtype="2" fill="hold" grpId="0" nodeType="withEffect">
                                      <p:stCondLst>
                                        <p:cond delay="500"/>
                                      </p:stCondLst>
                                      <p:childTnLst>
                                        <p:set>
                                          <p:cBhvr>
                                            <p:cTn id="16" dur="1" fill="hold">
                                              <p:stCondLst>
                                                <p:cond delay="0"/>
                                              </p:stCondLst>
                                            </p:cTn>
                                            <p:tgtEl>
                                              <p:spTgt spid="226"/>
                                            </p:tgtEl>
                                            <p:attrNameLst>
                                              <p:attrName>style.visibility</p:attrName>
                                            </p:attrNameLst>
                                          </p:cBhvr>
                                          <p:to>
                                            <p:strVal val="visible"/>
                                          </p:to>
                                        </p:set>
                                        <p:animEffect transition="in" filter="wipe(right)">
                                          <p:cBhvr>
                                            <p:cTn id="17" dur="500"/>
                                            <p:tgtEl>
                                              <p:spTgt spid="226"/>
                                            </p:tgtEl>
                                          </p:cBhvr>
                                        </p:animEffect>
                                      </p:childTnLst>
                                    </p:cTn>
                                  </p:par>
                                </p:childTnLst>
                              </p:cTn>
                            </p:par>
                            <p:par>
                              <p:cTn id="18" fill="hold">
                                <p:stCondLst>
                                  <p:cond delay="1250"/>
                                </p:stCondLst>
                                <p:childTnLst>
                                  <p:par>
                                    <p:cTn id="19" presetID="2" presetClass="entr" presetSubtype="2" fill="hold" nodeType="afterEffect" p14:presetBounceEnd="40000">
                                      <p:stCondLst>
                                        <p:cond delay="0"/>
                                      </p:stCondLst>
                                      <p:childTnLst>
                                        <p:set>
                                          <p:cBhvr>
                                            <p:cTn id="20" dur="1" fill="hold">
                                              <p:stCondLst>
                                                <p:cond delay="0"/>
                                              </p:stCondLst>
                                            </p:cTn>
                                            <p:tgtEl>
                                              <p:spTgt spid="60"/>
                                            </p:tgtEl>
                                            <p:attrNameLst>
                                              <p:attrName>style.visibility</p:attrName>
                                            </p:attrNameLst>
                                          </p:cBhvr>
                                          <p:to>
                                            <p:strVal val="visible"/>
                                          </p:to>
                                        </p:set>
                                        <p:anim calcmode="lin" valueType="num" p14:bounceEnd="40000">
                                          <p:cBhvr additive="base">
                                            <p:cTn id="21" dur="1000" fill="hold"/>
                                            <p:tgtEl>
                                              <p:spTgt spid="60"/>
                                            </p:tgtEl>
                                            <p:attrNameLst>
                                              <p:attrName>ppt_x</p:attrName>
                                            </p:attrNameLst>
                                          </p:cBhvr>
                                          <p:tavLst>
                                            <p:tav tm="0">
                                              <p:val>
                                                <p:strVal val="1+#ppt_w/2"/>
                                              </p:val>
                                            </p:tav>
                                            <p:tav tm="100000">
                                              <p:val>
                                                <p:strVal val="#ppt_x"/>
                                              </p:val>
                                            </p:tav>
                                          </p:tavLst>
                                        </p:anim>
                                        <p:anim calcmode="lin" valueType="num" p14:bounceEnd="40000">
                                          <p:cBhvr additive="base">
                                            <p:cTn id="22" dur="10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 grpId="0" animBg="1"/>
          <p:bldP spid="226"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225"/>
                                            </p:tgtEl>
                                            <p:attrNameLst>
                                              <p:attrName>style.visibility</p:attrName>
                                            </p:attrNameLst>
                                          </p:cBhvr>
                                          <p:to>
                                            <p:strVal val="visible"/>
                                          </p:to>
                                        </p:set>
                                        <p:animEffect transition="in" filter="strips(downLeft)">
                                          <p:cBhvr>
                                            <p:cTn id="7" dur="500"/>
                                            <p:tgtEl>
                                              <p:spTgt spid="225"/>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 presetClass="entr" presetSubtype="8" fill="hold" nodeType="withEffect">
                                      <p:stCondLst>
                                        <p:cond delay="250"/>
                                      </p:stCondLst>
                                      <p:childTnLst>
                                        <p:set>
                                          <p:cBhvr>
                                            <p:cTn id="12" dur="1" fill="hold">
                                              <p:stCondLst>
                                                <p:cond delay="0"/>
                                              </p:stCondLst>
                                            </p:cTn>
                                            <p:tgtEl>
                                              <p:spTgt spid="270"/>
                                            </p:tgtEl>
                                            <p:attrNameLst>
                                              <p:attrName>style.visibility</p:attrName>
                                            </p:attrNameLst>
                                          </p:cBhvr>
                                          <p:to>
                                            <p:strVal val="visible"/>
                                          </p:to>
                                        </p:set>
                                        <p:anim calcmode="lin" valueType="num">
                                          <p:cBhvr additive="base">
                                            <p:cTn id="13" dur="1000" fill="hold"/>
                                            <p:tgtEl>
                                              <p:spTgt spid="270"/>
                                            </p:tgtEl>
                                            <p:attrNameLst>
                                              <p:attrName>ppt_x</p:attrName>
                                            </p:attrNameLst>
                                          </p:cBhvr>
                                          <p:tavLst>
                                            <p:tav tm="0">
                                              <p:val>
                                                <p:strVal val="0-#ppt_w/2"/>
                                              </p:val>
                                            </p:tav>
                                            <p:tav tm="100000">
                                              <p:val>
                                                <p:strVal val="#ppt_x"/>
                                              </p:val>
                                            </p:tav>
                                          </p:tavLst>
                                        </p:anim>
                                        <p:anim calcmode="lin" valueType="num">
                                          <p:cBhvr additive="base">
                                            <p:cTn id="14" dur="1000" fill="hold"/>
                                            <p:tgtEl>
                                              <p:spTgt spid="270"/>
                                            </p:tgtEl>
                                            <p:attrNameLst>
                                              <p:attrName>ppt_y</p:attrName>
                                            </p:attrNameLst>
                                          </p:cBhvr>
                                          <p:tavLst>
                                            <p:tav tm="0">
                                              <p:val>
                                                <p:strVal val="#ppt_y"/>
                                              </p:val>
                                            </p:tav>
                                            <p:tav tm="100000">
                                              <p:val>
                                                <p:strVal val="#ppt_y"/>
                                              </p:val>
                                            </p:tav>
                                          </p:tavLst>
                                        </p:anim>
                                      </p:childTnLst>
                                    </p:cTn>
                                  </p:par>
                                  <p:par>
                                    <p:cTn id="15" presetID="22" presetClass="entr" presetSubtype="2" fill="hold" grpId="0" nodeType="withEffect">
                                      <p:stCondLst>
                                        <p:cond delay="500"/>
                                      </p:stCondLst>
                                      <p:childTnLst>
                                        <p:set>
                                          <p:cBhvr>
                                            <p:cTn id="16" dur="1" fill="hold">
                                              <p:stCondLst>
                                                <p:cond delay="0"/>
                                              </p:stCondLst>
                                            </p:cTn>
                                            <p:tgtEl>
                                              <p:spTgt spid="226"/>
                                            </p:tgtEl>
                                            <p:attrNameLst>
                                              <p:attrName>style.visibility</p:attrName>
                                            </p:attrNameLst>
                                          </p:cBhvr>
                                          <p:to>
                                            <p:strVal val="visible"/>
                                          </p:to>
                                        </p:set>
                                        <p:animEffect transition="in" filter="wipe(right)">
                                          <p:cBhvr>
                                            <p:cTn id="17" dur="500"/>
                                            <p:tgtEl>
                                              <p:spTgt spid="226"/>
                                            </p:tgtEl>
                                          </p:cBhvr>
                                        </p:animEffect>
                                      </p:childTnLst>
                                    </p:cTn>
                                  </p:par>
                                </p:childTnLst>
                              </p:cTn>
                            </p:par>
                            <p:par>
                              <p:cTn id="18" fill="hold">
                                <p:stCondLst>
                                  <p:cond delay="1250"/>
                                </p:stCondLst>
                                <p:childTnLst>
                                  <p:par>
                                    <p:cTn id="19" presetID="2" presetClass="entr" presetSubtype="2" fill="hold" nodeType="afterEffect">
                                      <p:stCondLst>
                                        <p:cond delay="0"/>
                                      </p:stCondLst>
                                      <p:childTnLst>
                                        <p:set>
                                          <p:cBhvr>
                                            <p:cTn id="20" dur="1" fill="hold">
                                              <p:stCondLst>
                                                <p:cond delay="0"/>
                                              </p:stCondLst>
                                            </p:cTn>
                                            <p:tgtEl>
                                              <p:spTgt spid="60"/>
                                            </p:tgtEl>
                                            <p:attrNameLst>
                                              <p:attrName>style.visibility</p:attrName>
                                            </p:attrNameLst>
                                          </p:cBhvr>
                                          <p:to>
                                            <p:strVal val="visible"/>
                                          </p:to>
                                        </p:set>
                                        <p:anim calcmode="lin" valueType="num">
                                          <p:cBhvr additive="base">
                                            <p:cTn id="21" dur="1000" fill="hold"/>
                                            <p:tgtEl>
                                              <p:spTgt spid="60"/>
                                            </p:tgtEl>
                                            <p:attrNameLst>
                                              <p:attrName>ppt_x</p:attrName>
                                            </p:attrNameLst>
                                          </p:cBhvr>
                                          <p:tavLst>
                                            <p:tav tm="0">
                                              <p:val>
                                                <p:strVal val="1+#ppt_w/2"/>
                                              </p:val>
                                            </p:tav>
                                            <p:tav tm="100000">
                                              <p:val>
                                                <p:strVal val="#ppt_x"/>
                                              </p:val>
                                            </p:tav>
                                          </p:tavLst>
                                        </p:anim>
                                        <p:anim calcmode="lin" valueType="num">
                                          <p:cBhvr additive="base">
                                            <p:cTn id="22" dur="10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 grpId="0" animBg="1"/>
          <p:bldP spid="226"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045EB06-4B3A-4664-A4A1-70E542B43A29}"/>
              </a:ext>
            </a:extLst>
          </p:cNvPr>
          <p:cNvSpPr/>
          <p:nvPr/>
        </p:nvSpPr>
        <p:spPr>
          <a:xfrm>
            <a:off x="1312994" y="614750"/>
            <a:ext cx="4291559" cy="523220"/>
          </a:xfrm>
          <a:prstGeom prst="rect">
            <a:avLst/>
          </a:prstGeom>
        </p:spPr>
        <p:txBody>
          <a:bodyPr wrap="none">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其他</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zh-CN" sz="2800" b="1" dirty="0">
                <a:solidFill>
                  <a:schemeClr val="tx1">
                    <a:lumMod val="85000"/>
                    <a:lumOff val="15000"/>
                  </a:schemeClr>
                </a:solidFill>
                <a:latin typeface="微软雅黑" panose="020B0503020204020204" pitchFamily="34" charset="-122"/>
                <a:ea typeface="微软雅黑" panose="020B0503020204020204" pitchFamily="34" charset="-122"/>
              </a:rPr>
              <a:t>打造</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安全信息化平台</a:t>
            </a:r>
          </a:p>
        </p:txBody>
      </p:sp>
      <p:pic>
        <p:nvPicPr>
          <p:cNvPr id="11" name="Picture 2" descr="http://i0.hexunimg.cn/2011-10-20/134374673.jpg">
            <a:extLst>
              <a:ext uri="{FF2B5EF4-FFF2-40B4-BE49-F238E27FC236}">
                <a16:creationId xmlns:a16="http://schemas.microsoft.com/office/drawing/2014/main" id="{98589DC7-6306-48BC-B176-42CAF54FF572}"/>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931" r="17142"/>
          <a:stretch>
            <a:fillRect/>
          </a:stretch>
        </p:blipFill>
        <p:spPr bwMode="auto">
          <a:xfrm>
            <a:off x="5380491" y="2429606"/>
            <a:ext cx="1655762"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0">
            <a:extLst>
              <a:ext uri="{FF2B5EF4-FFF2-40B4-BE49-F238E27FC236}">
                <a16:creationId xmlns:a16="http://schemas.microsoft.com/office/drawing/2014/main" id="{3CB71A18-273A-4691-9608-BECE3A768B60}"/>
              </a:ext>
            </a:extLst>
          </p:cNvPr>
          <p:cNvSpPr txBox="1">
            <a:spLocks noChangeArrowheads="1"/>
          </p:cNvSpPr>
          <p:nvPr/>
        </p:nvSpPr>
        <p:spPr bwMode="auto">
          <a:xfrm>
            <a:off x="8265772" y="3722084"/>
            <a:ext cx="18907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a:defRPr>
                <a:solidFill>
                  <a:srgbClr val="980E1B"/>
                </a:solidFill>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zh-CN" altLang="en-US" dirty="0"/>
              <a:t>信息化平台</a:t>
            </a:r>
          </a:p>
        </p:txBody>
      </p:sp>
      <p:pic>
        <p:nvPicPr>
          <p:cNvPr id="13" name="Picture 2" descr="http://img.trade15.com/Images/photobanks/2008/20080911/amywan6688111453007347.jpg">
            <a:extLst>
              <a:ext uri="{FF2B5EF4-FFF2-40B4-BE49-F238E27FC236}">
                <a16:creationId xmlns:a16="http://schemas.microsoft.com/office/drawing/2014/main" id="{074619DE-33F0-442A-9D64-3AA0AEA7E313}"/>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38791" y="2658206"/>
            <a:ext cx="117951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2">
            <a:extLst>
              <a:ext uri="{FF2B5EF4-FFF2-40B4-BE49-F238E27FC236}">
                <a16:creationId xmlns:a16="http://schemas.microsoft.com/office/drawing/2014/main" id="{F8F7D249-27DE-45B8-95A6-B3ECC2ACCEA7}"/>
              </a:ext>
            </a:extLst>
          </p:cNvPr>
          <p:cNvSpPr txBox="1">
            <a:spLocks noChangeArrowheads="1"/>
          </p:cNvSpPr>
          <p:nvPr/>
        </p:nvSpPr>
        <p:spPr bwMode="auto">
          <a:xfrm>
            <a:off x="1713366" y="3725005"/>
            <a:ext cx="18811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980E1B"/>
                </a:solidFill>
                <a:latin typeface="微软雅黑" panose="020B0503020204020204" pitchFamily="34" charset="-122"/>
                <a:ea typeface="微软雅黑" panose="020B0503020204020204" pitchFamily="34" charset="-122"/>
              </a:rPr>
              <a:t>远程监控</a:t>
            </a:r>
          </a:p>
        </p:txBody>
      </p:sp>
      <p:sp>
        <p:nvSpPr>
          <p:cNvPr id="15" name="TextBox 13">
            <a:extLst>
              <a:ext uri="{FF2B5EF4-FFF2-40B4-BE49-F238E27FC236}">
                <a16:creationId xmlns:a16="http://schemas.microsoft.com/office/drawing/2014/main" id="{393EC8B3-59E6-42D5-BD85-502377B1F2A0}"/>
              </a:ext>
            </a:extLst>
          </p:cNvPr>
          <p:cNvSpPr txBox="1">
            <a:spLocks noChangeArrowheads="1"/>
          </p:cNvSpPr>
          <p:nvPr/>
        </p:nvSpPr>
        <p:spPr bwMode="auto">
          <a:xfrm>
            <a:off x="3791403" y="1932718"/>
            <a:ext cx="187166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dirty="0">
                <a:solidFill>
                  <a:srgbClr val="C00000"/>
                </a:solidFill>
                <a:latin typeface="微软雅黑" panose="020B0503020204020204" pitchFamily="34" charset="-122"/>
                <a:ea typeface="微软雅黑" panose="020B0503020204020204" pitchFamily="34" charset="-122"/>
              </a:rPr>
              <a:t>第一步</a:t>
            </a:r>
          </a:p>
        </p:txBody>
      </p:sp>
      <p:sp>
        <p:nvSpPr>
          <p:cNvPr id="16" name="TextBox 14">
            <a:extLst>
              <a:ext uri="{FF2B5EF4-FFF2-40B4-BE49-F238E27FC236}">
                <a16:creationId xmlns:a16="http://schemas.microsoft.com/office/drawing/2014/main" id="{68368EFE-C0FC-4EAA-ACFA-4DC7CBBAC225}"/>
              </a:ext>
            </a:extLst>
          </p:cNvPr>
          <p:cNvSpPr txBox="1">
            <a:spLocks noChangeArrowheads="1"/>
          </p:cNvSpPr>
          <p:nvPr/>
        </p:nvSpPr>
        <p:spPr bwMode="auto">
          <a:xfrm>
            <a:off x="6887028" y="1958118"/>
            <a:ext cx="175101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a:solidFill>
                  <a:srgbClr val="C00000"/>
                </a:solidFill>
                <a:latin typeface="微软雅黑" panose="020B0503020204020204" pitchFamily="34" charset="-122"/>
                <a:ea typeface="微软雅黑" panose="020B0503020204020204" pitchFamily="34" charset="-122"/>
              </a:rPr>
              <a:t>第二步</a:t>
            </a:r>
          </a:p>
        </p:txBody>
      </p:sp>
      <p:pic>
        <p:nvPicPr>
          <p:cNvPr id="17" name="Picture 2">
            <a:extLst>
              <a:ext uri="{FF2B5EF4-FFF2-40B4-BE49-F238E27FC236}">
                <a16:creationId xmlns:a16="http://schemas.microsoft.com/office/drawing/2014/main" id="{40F84E16-274D-4DE0-9A66-9C5D6611F9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8678" y="2645506"/>
            <a:ext cx="719138"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6">
            <a:extLst>
              <a:ext uri="{FF2B5EF4-FFF2-40B4-BE49-F238E27FC236}">
                <a16:creationId xmlns:a16="http://schemas.microsoft.com/office/drawing/2014/main" id="{2314A6F1-A0F8-4D2E-B2F2-205DA6167EA7}"/>
              </a:ext>
            </a:extLst>
          </p:cNvPr>
          <p:cNvSpPr txBox="1">
            <a:spLocks noChangeArrowheads="1"/>
          </p:cNvSpPr>
          <p:nvPr/>
        </p:nvSpPr>
        <p:spPr bwMode="auto">
          <a:xfrm>
            <a:off x="666976" y="4688456"/>
            <a:ext cx="11133591" cy="1289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50000"/>
              </a:lnSpc>
            </a:pPr>
            <a:r>
              <a:rPr lang="zh-CN" altLang="en-US" dirty="0">
                <a:latin typeface="微软雅黑" panose="020B0503020204020204" pitchFamily="34" charset="-122"/>
                <a:ea typeface="微软雅黑" panose="020B0503020204020204" pitchFamily="34" charset="-122"/>
              </a:rPr>
              <a:t>法规条款、规定、</a:t>
            </a:r>
            <a:r>
              <a:rPr lang="zh-CN" altLang="en-US" dirty="0">
                <a:solidFill>
                  <a:srgbClr val="000000"/>
                </a:solidFill>
                <a:latin typeface="微软雅黑" panose="020B0503020204020204" pitchFamily="34" charset="-122"/>
                <a:ea typeface="微软雅黑" panose="020B0503020204020204" pitchFamily="34" charset="-122"/>
              </a:rPr>
              <a:t>标准化要素、检查表格、</a:t>
            </a:r>
            <a:r>
              <a:rPr lang="zh-CN" altLang="en-US" dirty="0">
                <a:latin typeface="微软雅黑" panose="020B0503020204020204" pitchFamily="34" charset="-122"/>
                <a:ea typeface="微软雅黑" panose="020B0503020204020204" pitchFamily="34" charset="-122"/>
              </a:rPr>
              <a:t>检查资料、数据</a:t>
            </a:r>
            <a:r>
              <a:rPr lang="zh-CN" altLang="en-US" dirty="0">
                <a:solidFill>
                  <a:srgbClr val="000000"/>
                </a:solidFill>
                <a:latin typeface="微软雅黑" panose="020B0503020204020204" pitchFamily="34" charset="-122"/>
                <a:ea typeface="微软雅黑" panose="020B0503020204020204" pitchFamily="34" charset="-122"/>
              </a:rPr>
              <a:t>上传信息化平台</a:t>
            </a:r>
          </a:p>
          <a:p>
            <a:pPr algn="just" eaLnBrk="1" hangingPunct="1">
              <a:lnSpc>
                <a:spcPct val="150000"/>
              </a:lnSpc>
            </a:pPr>
            <a:r>
              <a:rPr lang="zh-CN" altLang="en-US" dirty="0">
                <a:solidFill>
                  <a:srgbClr val="000000"/>
                </a:solidFill>
                <a:latin typeface="微软雅黑" panose="020B0503020204020204" pitchFamily="34" charset="-122"/>
                <a:ea typeface="微软雅黑" panose="020B0503020204020204" pitchFamily="34" charset="-122"/>
              </a:rPr>
              <a:t>重要危险源、隐患公司安全管理部监控跟踪督办整改，</a:t>
            </a:r>
            <a:r>
              <a:rPr lang="zh-CN" altLang="en-US" dirty="0">
                <a:latin typeface="微软雅黑" panose="020B0503020204020204" pitchFamily="34" charset="-122"/>
                <a:ea typeface="微软雅黑" panose="020B0503020204020204" pitchFamily="34" charset="-122"/>
              </a:rPr>
              <a:t>实现安全检查常态化、记录痕迹化，安全环境监控可视化，达到安全管理工作的信息化、数据化、智能化。</a:t>
            </a:r>
            <a:endParaRPr lang="zh-CN" altLang="en-US" dirty="0">
              <a:solidFill>
                <a:srgbClr val="000000"/>
              </a:solidFill>
              <a:latin typeface="微软雅黑" panose="020B0503020204020204" pitchFamily="34" charset="-122"/>
              <a:ea typeface="微软雅黑" panose="020B0503020204020204" pitchFamily="34" charset="-122"/>
            </a:endParaRPr>
          </a:p>
        </p:txBody>
      </p:sp>
      <p:pic>
        <p:nvPicPr>
          <p:cNvPr id="19" name="图片 17">
            <a:extLst>
              <a:ext uri="{FF2B5EF4-FFF2-40B4-BE49-F238E27FC236}">
                <a16:creationId xmlns:a16="http://schemas.microsoft.com/office/drawing/2014/main" id="{9283FEF4-5DE1-4F77-B6CE-48F5CFBFF0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12615" y="2387525"/>
            <a:ext cx="1597025"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燕尾形箭头 11">
            <a:extLst>
              <a:ext uri="{FF2B5EF4-FFF2-40B4-BE49-F238E27FC236}">
                <a16:creationId xmlns:a16="http://schemas.microsoft.com/office/drawing/2014/main" id="{D20CD425-4A99-41C9-B0C3-A8B4702FB832}"/>
              </a:ext>
            </a:extLst>
          </p:cNvPr>
          <p:cNvSpPr/>
          <p:nvPr/>
        </p:nvSpPr>
        <p:spPr>
          <a:xfrm>
            <a:off x="4451803" y="2643918"/>
            <a:ext cx="928688" cy="619125"/>
          </a:xfrm>
          <a:prstGeom prst="notchedRightArrow">
            <a:avLst/>
          </a:prstGeom>
          <a:solidFill>
            <a:srgbClr val="980E1B"/>
          </a:solidFill>
          <a:ln w="1905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18">
            <a:extLst>
              <a:ext uri="{FF2B5EF4-FFF2-40B4-BE49-F238E27FC236}">
                <a16:creationId xmlns:a16="http://schemas.microsoft.com/office/drawing/2014/main" id="{71B0BDF9-85AA-4122-9A45-2B27158D572F}"/>
              </a:ext>
            </a:extLst>
          </p:cNvPr>
          <p:cNvSpPr txBox="1">
            <a:spLocks noChangeArrowheads="1"/>
          </p:cNvSpPr>
          <p:nvPr/>
        </p:nvSpPr>
        <p:spPr bwMode="auto">
          <a:xfrm>
            <a:off x="4583566" y="2780178"/>
            <a:ext cx="719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dirty="0">
                <a:solidFill>
                  <a:schemeClr val="bg1"/>
                </a:solidFill>
                <a:latin typeface="微软雅黑" panose="020B0503020204020204" pitchFamily="34" charset="-122"/>
                <a:ea typeface="微软雅黑" panose="020B0503020204020204" pitchFamily="34" charset="-122"/>
              </a:rPr>
              <a:t>输入</a:t>
            </a:r>
          </a:p>
        </p:txBody>
      </p:sp>
      <p:sp>
        <p:nvSpPr>
          <p:cNvPr id="22" name="TextBox 22">
            <a:extLst>
              <a:ext uri="{FF2B5EF4-FFF2-40B4-BE49-F238E27FC236}">
                <a16:creationId xmlns:a16="http://schemas.microsoft.com/office/drawing/2014/main" id="{74195901-D36B-4451-BF1B-76CB4EC9ED2B}"/>
              </a:ext>
            </a:extLst>
          </p:cNvPr>
          <p:cNvSpPr txBox="1">
            <a:spLocks noChangeArrowheads="1"/>
          </p:cNvSpPr>
          <p:nvPr/>
        </p:nvSpPr>
        <p:spPr bwMode="auto">
          <a:xfrm>
            <a:off x="5204279" y="3725005"/>
            <a:ext cx="20589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a:defRPr>
                <a:solidFill>
                  <a:srgbClr val="980E1B"/>
                </a:solidFill>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zh-CN" altLang="en-US" dirty="0"/>
              <a:t>手持工具</a:t>
            </a:r>
          </a:p>
        </p:txBody>
      </p:sp>
      <p:sp>
        <p:nvSpPr>
          <p:cNvPr id="24" name="燕尾形箭头 19">
            <a:extLst>
              <a:ext uri="{FF2B5EF4-FFF2-40B4-BE49-F238E27FC236}">
                <a16:creationId xmlns:a16="http://schemas.microsoft.com/office/drawing/2014/main" id="{36BA5EA2-E555-47D3-96F7-BF5224FE612F}"/>
              </a:ext>
            </a:extLst>
          </p:cNvPr>
          <p:cNvSpPr/>
          <p:nvPr/>
        </p:nvSpPr>
        <p:spPr>
          <a:xfrm>
            <a:off x="7244216" y="2620106"/>
            <a:ext cx="928687" cy="619125"/>
          </a:xfrm>
          <a:prstGeom prst="notchedRightArrow">
            <a:avLst/>
          </a:prstGeom>
          <a:solidFill>
            <a:srgbClr val="980E1B"/>
          </a:solidFill>
          <a:ln w="1905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21">
            <a:extLst>
              <a:ext uri="{FF2B5EF4-FFF2-40B4-BE49-F238E27FC236}">
                <a16:creationId xmlns:a16="http://schemas.microsoft.com/office/drawing/2014/main" id="{ED90D9C8-CBED-4DFE-A8B2-B53746DC0EC3}"/>
              </a:ext>
            </a:extLst>
          </p:cNvPr>
          <p:cNvSpPr txBox="1">
            <a:spLocks noChangeArrowheads="1"/>
          </p:cNvSpPr>
          <p:nvPr/>
        </p:nvSpPr>
        <p:spPr bwMode="auto">
          <a:xfrm>
            <a:off x="7345879" y="2739167"/>
            <a:ext cx="7730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a:solidFill>
                  <a:schemeClr val="bg1"/>
                </a:solidFill>
                <a:latin typeface="微软雅黑" panose="020B0503020204020204" pitchFamily="34" charset="-122"/>
                <a:ea typeface="微软雅黑" panose="020B0503020204020204" pitchFamily="34" charset="-122"/>
              </a:rPr>
              <a:t>上传</a:t>
            </a:r>
          </a:p>
        </p:txBody>
      </p:sp>
      <p:sp>
        <p:nvSpPr>
          <p:cNvPr id="34" name="TextBox 23">
            <a:extLst>
              <a:ext uri="{FF2B5EF4-FFF2-40B4-BE49-F238E27FC236}">
                <a16:creationId xmlns:a16="http://schemas.microsoft.com/office/drawing/2014/main" id="{ADA61F41-A91E-4833-99EF-A3B06B0BEAC6}"/>
              </a:ext>
            </a:extLst>
          </p:cNvPr>
          <p:cNvSpPr txBox="1">
            <a:spLocks noChangeArrowheads="1"/>
          </p:cNvSpPr>
          <p:nvPr/>
        </p:nvSpPr>
        <p:spPr bwMode="auto">
          <a:xfrm>
            <a:off x="3150053" y="3726593"/>
            <a:ext cx="18811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a:defRPr>
                <a:solidFill>
                  <a:srgbClr val="980E1B"/>
                </a:solidFill>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zh-CN" altLang="en-US" dirty="0"/>
              <a:t>标准化内容</a:t>
            </a:r>
          </a:p>
        </p:txBody>
      </p:sp>
    </p:spTree>
    <p:extLst>
      <p:ext uri="{BB962C8B-B14F-4D97-AF65-F5344CB8AC3E}">
        <p14:creationId xmlns:p14="http://schemas.microsoft.com/office/powerpoint/2010/main" val="3151156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045EB06-4B3A-4664-A4A1-70E542B43A29}"/>
              </a:ext>
            </a:extLst>
          </p:cNvPr>
          <p:cNvSpPr/>
          <p:nvPr/>
        </p:nvSpPr>
        <p:spPr>
          <a:xfrm>
            <a:off x="1312994" y="614750"/>
            <a:ext cx="4291559" cy="523220"/>
          </a:xfrm>
          <a:prstGeom prst="rect">
            <a:avLst/>
          </a:prstGeom>
        </p:spPr>
        <p:txBody>
          <a:bodyPr wrap="none">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其他</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zh-CN" sz="2800" b="1" dirty="0">
                <a:solidFill>
                  <a:schemeClr val="tx1">
                    <a:lumMod val="85000"/>
                    <a:lumOff val="15000"/>
                  </a:schemeClr>
                </a:solidFill>
                <a:latin typeface="微软雅黑" panose="020B0503020204020204" pitchFamily="34" charset="-122"/>
                <a:ea typeface="微软雅黑" panose="020B0503020204020204" pitchFamily="34" charset="-122"/>
              </a:rPr>
              <a:t>打造</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安全信息化平台</a:t>
            </a:r>
          </a:p>
        </p:txBody>
      </p:sp>
      <p:pic>
        <p:nvPicPr>
          <p:cNvPr id="11" name="Picture 2" descr="http://i0.hexunimg.cn/2011-10-20/134374673.jpg">
            <a:extLst>
              <a:ext uri="{FF2B5EF4-FFF2-40B4-BE49-F238E27FC236}">
                <a16:creationId xmlns:a16="http://schemas.microsoft.com/office/drawing/2014/main" id="{98589DC7-6306-48BC-B176-42CAF54FF572}"/>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931" r="17142"/>
          <a:stretch>
            <a:fillRect/>
          </a:stretch>
        </p:blipFill>
        <p:spPr bwMode="auto">
          <a:xfrm>
            <a:off x="5380491" y="2429606"/>
            <a:ext cx="1655762"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0">
            <a:extLst>
              <a:ext uri="{FF2B5EF4-FFF2-40B4-BE49-F238E27FC236}">
                <a16:creationId xmlns:a16="http://schemas.microsoft.com/office/drawing/2014/main" id="{3CB71A18-273A-4691-9608-BECE3A768B60}"/>
              </a:ext>
            </a:extLst>
          </p:cNvPr>
          <p:cNvSpPr txBox="1">
            <a:spLocks noChangeArrowheads="1"/>
          </p:cNvSpPr>
          <p:nvPr/>
        </p:nvSpPr>
        <p:spPr bwMode="auto">
          <a:xfrm>
            <a:off x="8265772" y="3722084"/>
            <a:ext cx="18907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a:defRPr>
                <a:solidFill>
                  <a:srgbClr val="980E1B"/>
                </a:solidFill>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zh-CN" altLang="en-US" dirty="0"/>
              <a:t>信息化平台</a:t>
            </a:r>
          </a:p>
        </p:txBody>
      </p:sp>
      <p:pic>
        <p:nvPicPr>
          <p:cNvPr id="13" name="Picture 2" descr="http://img.trade15.com/Images/photobanks/2008/20080911/amywan6688111453007347.jpg">
            <a:extLst>
              <a:ext uri="{FF2B5EF4-FFF2-40B4-BE49-F238E27FC236}">
                <a16:creationId xmlns:a16="http://schemas.microsoft.com/office/drawing/2014/main" id="{074619DE-33F0-442A-9D64-3AA0AEA7E313}"/>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38791" y="2658206"/>
            <a:ext cx="117951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2">
            <a:extLst>
              <a:ext uri="{FF2B5EF4-FFF2-40B4-BE49-F238E27FC236}">
                <a16:creationId xmlns:a16="http://schemas.microsoft.com/office/drawing/2014/main" id="{F8F7D249-27DE-45B8-95A6-B3ECC2ACCEA7}"/>
              </a:ext>
            </a:extLst>
          </p:cNvPr>
          <p:cNvSpPr txBox="1">
            <a:spLocks noChangeArrowheads="1"/>
          </p:cNvSpPr>
          <p:nvPr/>
        </p:nvSpPr>
        <p:spPr bwMode="auto">
          <a:xfrm>
            <a:off x="1713366" y="3725005"/>
            <a:ext cx="18811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980E1B"/>
                </a:solidFill>
                <a:latin typeface="微软雅黑" panose="020B0503020204020204" pitchFamily="34" charset="-122"/>
                <a:ea typeface="微软雅黑" panose="020B0503020204020204" pitchFamily="34" charset="-122"/>
              </a:rPr>
              <a:t>远程监控</a:t>
            </a:r>
          </a:p>
        </p:txBody>
      </p:sp>
      <p:sp>
        <p:nvSpPr>
          <p:cNvPr id="15" name="TextBox 13">
            <a:extLst>
              <a:ext uri="{FF2B5EF4-FFF2-40B4-BE49-F238E27FC236}">
                <a16:creationId xmlns:a16="http://schemas.microsoft.com/office/drawing/2014/main" id="{393EC8B3-59E6-42D5-BD85-502377B1F2A0}"/>
              </a:ext>
            </a:extLst>
          </p:cNvPr>
          <p:cNvSpPr txBox="1">
            <a:spLocks noChangeArrowheads="1"/>
          </p:cNvSpPr>
          <p:nvPr/>
        </p:nvSpPr>
        <p:spPr bwMode="auto">
          <a:xfrm>
            <a:off x="3791403" y="1932718"/>
            <a:ext cx="187166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dirty="0">
                <a:solidFill>
                  <a:srgbClr val="C00000"/>
                </a:solidFill>
                <a:latin typeface="微软雅黑" panose="020B0503020204020204" pitchFamily="34" charset="-122"/>
                <a:ea typeface="微软雅黑" panose="020B0503020204020204" pitchFamily="34" charset="-122"/>
              </a:rPr>
              <a:t>第一步</a:t>
            </a:r>
          </a:p>
        </p:txBody>
      </p:sp>
      <p:sp>
        <p:nvSpPr>
          <p:cNvPr id="16" name="TextBox 14">
            <a:extLst>
              <a:ext uri="{FF2B5EF4-FFF2-40B4-BE49-F238E27FC236}">
                <a16:creationId xmlns:a16="http://schemas.microsoft.com/office/drawing/2014/main" id="{68368EFE-C0FC-4EAA-ACFA-4DC7CBBAC225}"/>
              </a:ext>
            </a:extLst>
          </p:cNvPr>
          <p:cNvSpPr txBox="1">
            <a:spLocks noChangeArrowheads="1"/>
          </p:cNvSpPr>
          <p:nvPr/>
        </p:nvSpPr>
        <p:spPr bwMode="auto">
          <a:xfrm>
            <a:off x="6887028" y="1958118"/>
            <a:ext cx="175101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a:solidFill>
                  <a:srgbClr val="C00000"/>
                </a:solidFill>
                <a:latin typeface="微软雅黑" panose="020B0503020204020204" pitchFamily="34" charset="-122"/>
                <a:ea typeface="微软雅黑" panose="020B0503020204020204" pitchFamily="34" charset="-122"/>
              </a:rPr>
              <a:t>第二步</a:t>
            </a:r>
          </a:p>
        </p:txBody>
      </p:sp>
      <p:pic>
        <p:nvPicPr>
          <p:cNvPr id="17" name="Picture 2">
            <a:extLst>
              <a:ext uri="{FF2B5EF4-FFF2-40B4-BE49-F238E27FC236}">
                <a16:creationId xmlns:a16="http://schemas.microsoft.com/office/drawing/2014/main" id="{40F84E16-274D-4DE0-9A66-9C5D6611F9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8678" y="2645506"/>
            <a:ext cx="719138"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6">
            <a:extLst>
              <a:ext uri="{FF2B5EF4-FFF2-40B4-BE49-F238E27FC236}">
                <a16:creationId xmlns:a16="http://schemas.microsoft.com/office/drawing/2014/main" id="{2314A6F1-A0F8-4D2E-B2F2-205DA6167EA7}"/>
              </a:ext>
            </a:extLst>
          </p:cNvPr>
          <p:cNvSpPr txBox="1">
            <a:spLocks noChangeArrowheads="1"/>
          </p:cNvSpPr>
          <p:nvPr/>
        </p:nvSpPr>
        <p:spPr bwMode="auto">
          <a:xfrm>
            <a:off x="666976" y="4688456"/>
            <a:ext cx="11133591" cy="1289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50000"/>
              </a:lnSpc>
            </a:pPr>
            <a:r>
              <a:rPr lang="zh-CN" altLang="en-US" dirty="0">
                <a:latin typeface="微软雅黑" panose="020B0503020204020204" pitchFamily="34" charset="-122"/>
                <a:ea typeface="微软雅黑" panose="020B0503020204020204" pitchFamily="34" charset="-122"/>
              </a:rPr>
              <a:t>法规条款、规定、</a:t>
            </a:r>
            <a:r>
              <a:rPr lang="zh-CN" altLang="en-US" dirty="0">
                <a:solidFill>
                  <a:srgbClr val="000000"/>
                </a:solidFill>
                <a:latin typeface="微软雅黑" panose="020B0503020204020204" pitchFamily="34" charset="-122"/>
                <a:ea typeface="微软雅黑" panose="020B0503020204020204" pitchFamily="34" charset="-122"/>
              </a:rPr>
              <a:t>标准化要素、检查表格、</a:t>
            </a:r>
            <a:r>
              <a:rPr lang="zh-CN" altLang="en-US" dirty="0">
                <a:latin typeface="微软雅黑" panose="020B0503020204020204" pitchFamily="34" charset="-122"/>
                <a:ea typeface="微软雅黑" panose="020B0503020204020204" pitchFamily="34" charset="-122"/>
              </a:rPr>
              <a:t>检查资料、数据</a:t>
            </a:r>
            <a:r>
              <a:rPr lang="zh-CN" altLang="en-US" dirty="0">
                <a:solidFill>
                  <a:srgbClr val="000000"/>
                </a:solidFill>
                <a:latin typeface="微软雅黑" panose="020B0503020204020204" pitchFamily="34" charset="-122"/>
                <a:ea typeface="微软雅黑" panose="020B0503020204020204" pitchFamily="34" charset="-122"/>
              </a:rPr>
              <a:t>上传信息化平台</a:t>
            </a:r>
          </a:p>
          <a:p>
            <a:pPr algn="just" eaLnBrk="1" hangingPunct="1">
              <a:lnSpc>
                <a:spcPct val="150000"/>
              </a:lnSpc>
            </a:pPr>
            <a:r>
              <a:rPr lang="zh-CN" altLang="en-US" dirty="0">
                <a:solidFill>
                  <a:srgbClr val="000000"/>
                </a:solidFill>
                <a:latin typeface="微软雅黑" panose="020B0503020204020204" pitchFamily="34" charset="-122"/>
                <a:ea typeface="微软雅黑" panose="020B0503020204020204" pitchFamily="34" charset="-122"/>
              </a:rPr>
              <a:t>重要危险源、隐患公司安全管理部监控跟踪督办整改，</a:t>
            </a:r>
            <a:r>
              <a:rPr lang="zh-CN" altLang="en-US" dirty="0">
                <a:latin typeface="微软雅黑" panose="020B0503020204020204" pitchFamily="34" charset="-122"/>
                <a:ea typeface="微软雅黑" panose="020B0503020204020204" pitchFamily="34" charset="-122"/>
              </a:rPr>
              <a:t>实现安全检查常态化、记录痕迹化，安全环境监控可视化，达到安全管理工作的信息化、数据化、智能化。</a:t>
            </a:r>
            <a:endParaRPr lang="zh-CN" altLang="en-US" dirty="0">
              <a:solidFill>
                <a:srgbClr val="000000"/>
              </a:solidFill>
              <a:latin typeface="微软雅黑" panose="020B0503020204020204" pitchFamily="34" charset="-122"/>
              <a:ea typeface="微软雅黑" panose="020B0503020204020204" pitchFamily="34" charset="-122"/>
            </a:endParaRPr>
          </a:p>
        </p:txBody>
      </p:sp>
      <p:pic>
        <p:nvPicPr>
          <p:cNvPr id="19" name="图片 17">
            <a:extLst>
              <a:ext uri="{FF2B5EF4-FFF2-40B4-BE49-F238E27FC236}">
                <a16:creationId xmlns:a16="http://schemas.microsoft.com/office/drawing/2014/main" id="{9283FEF4-5DE1-4F77-B6CE-48F5CFBFF0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12615" y="2387525"/>
            <a:ext cx="1597025"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燕尾形箭头 11">
            <a:extLst>
              <a:ext uri="{FF2B5EF4-FFF2-40B4-BE49-F238E27FC236}">
                <a16:creationId xmlns:a16="http://schemas.microsoft.com/office/drawing/2014/main" id="{D20CD425-4A99-41C9-B0C3-A8B4702FB832}"/>
              </a:ext>
            </a:extLst>
          </p:cNvPr>
          <p:cNvSpPr/>
          <p:nvPr/>
        </p:nvSpPr>
        <p:spPr>
          <a:xfrm>
            <a:off x="4451803" y="2643918"/>
            <a:ext cx="928688" cy="619125"/>
          </a:xfrm>
          <a:prstGeom prst="notchedRightArrow">
            <a:avLst/>
          </a:prstGeom>
          <a:solidFill>
            <a:srgbClr val="980E1B"/>
          </a:solidFill>
          <a:ln w="1905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18">
            <a:extLst>
              <a:ext uri="{FF2B5EF4-FFF2-40B4-BE49-F238E27FC236}">
                <a16:creationId xmlns:a16="http://schemas.microsoft.com/office/drawing/2014/main" id="{71B0BDF9-85AA-4122-9A45-2B27158D572F}"/>
              </a:ext>
            </a:extLst>
          </p:cNvPr>
          <p:cNvSpPr txBox="1">
            <a:spLocks noChangeArrowheads="1"/>
          </p:cNvSpPr>
          <p:nvPr/>
        </p:nvSpPr>
        <p:spPr bwMode="auto">
          <a:xfrm>
            <a:off x="4583566" y="2780178"/>
            <a:ext cx="719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dirty="0">
                <a:solidFill>
                  <a:schemeClr val="bg1"/>
                </a:solidFill>
                <a:latin typeface="微软雅黑" panose="020B0503020204020204" pitchFamily="34" charset="-122"/>
                <a:ea typeface="微软雅黑" panose="020B0503020204020204" pitchFamily="34" charset="-122"/>
              </a:rPr>
              <a:t>输入</a:t>
            </a:r>
          </a:p>
        </p:txBody>
      </p:sp>
      <p:sp>
        <p:nvSpPr>
          <p:cNvPr id="22" name="TextBox 22">
            <a:extLst>
              <a:ext uri="{FF2B5EF4-FFF2-40B4-BE49-F238E27FC236}">
                <a16:creationId xmlns:a16="http://schemas.microsoft.com/office/drawing/2014/main" id="{74195901-D36B-4451-BF1B-76CB4EC9ED2B}"/>
              </a:ext>
            </a:extLst>
          </p:cNvPr>
          <p:cNvSpPr txBox="1">
            <a:spLocks noChangeArrowheads="1"/>
          </p:cNvSpPr>
          <p:nvPr/>
        </p:nvSpPr>
        <p:spPr bwMode="auto">
          <a:xfrm>
            <a:off x="5204279" y="3725005"/>
            <a:ext cx="20589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a:defRPr>
                <a:solidFill>
                  <a:srgbClr val="980E1B"/>
                </a:solidFill>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zh-CN" altLang="en-US" dirty="0"/>
              <a:t>手持工具</a:t>
            </a:r>
          </a:p>
        </p:txBody>
      </p:sp>
      <p:sp>
        <p:nvSpPr>
          <p:cNvPr id="24" name="燕尾形箭头 19">
            <a:extLst>
              <a:ext uri="{FF2B5EF4-FFF2-40B4-BE49-F238E27FC236}">
                <a16:creationId xmlns:a16="http://schemas.microsoft.com/office/drawing/2014/main" id="{36BA5EA2-E555-47D3-96F7-BF5224FE612F}"/>
              </a:ext>
            </a:extLst>
          </p:cNvPr>
          <p:cNvSpPr/>
          <p:nvPr/>
        </p:nvSpPr>
        <p:spPr>
          <a:xfrm>
            <a:off x="7244216" y="2620106"/>
            <a:ext cx="928687" cy="619125"/>
          </a:xfrm>
          <a:prstGeom prst="notchedRightArrow">
            <a:avLst/>
          </a:prstGeom>
          <a:solidFill>
            <a:srgbClr val="980E1B"/>
          </a:solidFill>
          <a:ln w="1905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21">
            <a:extLst>
              <a:ext uri="{FF2B5EF4-FFF2-40B4-BE49-F238E27FC236}">
                <a16:creationId xmlns:a16="http://schemas.microsoft.com/office/drawing/2014/main" id="{ED90D9C8-CBED-4DFE-A8B2-B53746DC0EC3}"/>
              </a:ext>
            </a:extLst>
          </p:cNvPr>
          <p:cNvSpPr txBox="1">
            <a:spLocks noChangeArrowheads="1"/>
          </p:cNvSpPr>
          <p:nvPr/>
        </p:nvSpPr>
        <p:spPr bwMode="auto">
          <a:xfrm>
            <a:off x="7345879" y="2739167"/>
            <a:ext cx="7730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a:solidFill>
                  <a:schemeClr val="bg1"/>
                </a:solidFill>
                <a:latin typeface="微软雅黑" panose="020B0503020204020204" pitchFamily="34" charset="-122"/>
                <a:ea typeface="微软雅黑" panose="020B0503020204020204" pitchFamily="34" charset="-122"/>
              </a:rPr>
              <a:t>上传</a:t>
            </a:r>
          </a:p>
        </p:txBody>
      </p:sp>
      <p:sp>
        <p:nvSpPr>
          <p:cNvPr id="34" name="TextBox 23">
            <a:extLst>
              <a:ext uri="{FF2B5EF4-FFF2-40B4-BE49-F238E27FC236}">
                <a16:creationId xmlns:a16="http://schemas.microsoft.com/office/drawing/2014/main" id="{ADA61F41-A91E-4833-99EF-A3B06B0BEAC6}"/>
              </a:ext>
            </a:extLst>
          </p:cNvPr>
          <p:cNvSpPr txBox="1">
            <a:spLocks noChangeArrowheads="1"/>
          </p:cNvSpPr>
          <p:nvPr/>
        </p:nvSpPr>
        <p:spPr bwMode="auto">
          <a:xfrm>
            <a:off x="3150053" y="3726593"/>
            <a:ext cx="18811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a:defRPr>
                <a:solidFill>
                  <a:srgbClr val="980E1B"/>
                </a:solidFill>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zh-CN" altLang="en-US" dirty="0"/>
              <a:t>标准化内容</a:t>
            </a:r>
          </a:p>
        </p:txBody>
      </p:sp>
    </p:spTree>
    <p:extLst>
      <p:ext uri="{BB962C8B-B14F-4D97-AF65-F5344CB8AC3E}">
        <p14:creationId xmlns:p14="http://schemas.microsoft.com/office/powerpoint/2010/main" val="33766736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045EB06-4B3A-4664-A4A1-70E542B43A29}"/>
              </a:ext>
            </a:extLst>
          </p:cNvPr>
          <p:cNvSpPr/>
          <p:nvPr/>
        </p:nvSpPr>
        <p:spPr>
          <a:xfrm>
            <a:off x="1312994" y="614750"/>
            <a:ext cx="3573414" cy="523220"/>
          </a:xfrm>
          <a:prstGeom prst="rect">
            <a:avLst/>
          </a:prstGeom>
        </p:spPr>
        <p:txBody>
          <a:bodyPr wrap="none">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其他</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安全标准化建设</a:t>
            </a:r>
          </a:p>
        </p:txBody>
      </p:sp>
      <p:sp>
        <p:nvSpPr>
          <p:cNvPr id="32" name="文本框 31">
            <a:extLst>
              <a:ext uri="{FF2B5EF4-FFF2-40B4-BE49-F238E27FC236}">
                <a16:creationId xmlns:a16="http://schemas.microsoft.com/office/drawing/2014/main" id="{63BDF50E-0587-4F63-9BF7-3A5675C8B220}"/>
              </a:ext>
            </a:extLst>
          </p:cNvPr>
          <p:cNvSpPr txBox="1"/>
          <p:nvPr/>
        </p:nvSpPr>
        <p:spPr>
          <a:xfrm>
            <a:off x="456803" y="4846976"/>
            <a:ext cx="11304959" cy="1422954"/>
          </a:xfrm>
          <a:prstGeom prst="rect">
            <a:avLst/>
          </a:prstGeom>
          <a:noFill/>
        </p:spPr>
        <p:txBody>
          <a:bodyPr wrap="square">
            <a:spAutoFit/>
          </a:bodyPr>
          <a:lstStyle/>
          <a:p>
            <a:pPr algn="just" eaLnBrk="1" hangingPunct="1">
              <a:lnSpc>
                <a:spcPct val="150000"/>
              </a:lnSpc>
            </a:pPr>
            <a:r>
              <a:rPr lang="zh-CN" altLang="en-US" sz="2000" dirty="0">
                <a:latin typeface="微软雅黑" panose="020B0503020204020204" pitchFamily="34" charset="-122"/>
                <a:ea typeface="微软雅黑" panose="020B0503020204020204" pitchFamily="34" charset="-122"/>
              </a:rPr>
              <a:t>形成自评自纠机制，要对危险、违章进行曝光并按照“四不放过”原则进行处置，要对重大隐患落实责任领导挂牌督办并与责任人约谈等，其目的是提示和警告我们不重犯同类错误</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达到持续改进，实现达标升级。</a:t>
            </a:r>
          </a:p>
        </p:txBody>
      </p:sp>
      <p:sp>
        <p:nvSpPr>
          <p:cNvPr id="33" name="文本框 32">
            <a:extLst>
              <a:ext uri="{FF2B5EF4-FFF2-40B4-BE49-F238E27FC236}">
                <a16:creationId xmlns:a16="http://schemas.microsoft.com/office/drawing/2014/main" id="{DF921BC8-2545-4B34-B19A-5730FF92BDA5}"/>
              </a:ext>
            </a:extLst>
          </p:cNvPr>
          <p:cNvSpPr txBox="1"/>
          <p:nvPr/>
        </p:nvSpPr>
        <p:spPr>
          <a:xfrm>
            <a:off x="4495799" y="3801714"/>
            <a:ext cx="32004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defRPr sz="2800" b="1">
                <a:solidFill>
                  <a:srgbClr val="C00000"/>
                </a:solidFill>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zh-CN" altLang="zh-CN" sz="2400" dirty="0">
                <a:solidFill>
                  <a:schemeClr val="tx1">
                    <a:lumMod val="85000"/>
                    <a:lumOff val="15000"/>
                  </a:schemeClr>
                </a:solidFill>
              </a:rPr>
              <a:t>自评、自纠机制</a:t>
            </a:r>
            <a:endParaRPr lang="zh-CN" altLang="en-US" sz="2400" dirty="0">
              <a:solidFill>
                <a:schemeClr val="tx1">
                  <a:lumMod val="85000"/>
                  <a:lumOff val="15000"/>
                </a:schemeClr>
              </a:solidFill>
            </a:endParaRPr>
          </a:p>
        </p:txBody>
      </p:sp>
      <p:sp>
        <p:nvSpPr>
          <p:cNvPr id="38" name="Oval 7">
            <a:extLst>
              <a:ext uri="{FF2B5EF4-FFF2-40B4-BE49-F238E27FC236}">
                <a16:creationId xmlns:a16="http://schemas.microsoft.com/office/drawing/2014/main" id="{D172097E-8C66-42AB-8EB6-DDD11D4EB17C}"/>
              </a:ext>
            </a:extLst>
          </p:cNvPr>
          <p:cNvSpPr>
            <a:spLocks noChangeArrowheads="1"/>
          </p:cNvSpPr>
          <p:nvPr/>
        </p:nvSpPr>
        <p:spPr bwMode="auto">
          <a:xfrm rot="2700000">
            <a:off x="5595447" y="1873507"/>
            <a:ext cx="1002045" cy="1005732"/>
          </a:xfrm>
          <a:prstGeom prst="rect">
            <a:avLst/>
          </a:prstGeom>
          <a:solidFill>
            <a:srgbClr val="980E1B"/>
          </a:solidFill>
          <a:ln>
            <a:noFill/>
          </a:ln>
        </p:spPr>
        <p:txBody>
          <a:bodyPr lIns="91404" tIns="45703" rIns="91404" bIns="45703"/>
          <a:lstStyle/>
          <a:p>
            <a:pPr defTabSz="914012">
              <a:defRPr/>
            </a:pPr>
            <a:endParaRPr lang="zh-CN" altLang="en-US" sz="1799">
              <a:solidFill>
                <a:srgbClr val="354A5E"/>
              </a:solidFill>
              <a:ea typeface="宋体" panose="02010600030101010101" pitchFamily="2" charset="-122"/>
            </a:endParaRPr>
          </a:p>
        </p:txBody>
      </p:sp>
      <p:sp>
        <p:nvSpPr>
          <p:cNvPr id="39" name="Freeform 9">
            <a:extLst>
              <a:ext uri="{FF2B5EF4-FFF2-40B4-BE49-F238E27FC236}">
                <a16:creationId xmlns:a16="http://schemas.microsoft.com/office/drawing/2014/main" id="{9AB15EBD-7C6F-4F5B-B85A-21700CD8E114}"/>
              </a:ext>
            </a:extLst>
          </p:cNvPr>
          <p:cNvSpPr>
            <a:spLocks noEditPoints="1"/>
          </p:cNvSpPr>
          <p:nvPr/>
        </p:nvSpPr>
        <p:spPr bwMode="auto">
          <a:xfrm rot="2700000">
            <a:off x="5478195" y="1755934"/>
            <a:ext cx="1235612" cy="1240878"/>
          </a:xfrm>
          <a:prstGeom prst="rect">
            <a:avLst/>
          </a:prstGeom>
          <a:noFill/>
          <a:ln w="28575">
            <a:solidFill>
              <a:srgbClr val="980E1B"/>
            </a:solidFill>
          </a:ln>
        </p:spPr>
        <p:txBody>
          <a:bodyPr lIns="91404" tIns="45703" rIns="91404" bIns="45703"/>
          <a:lstStyle/>
          <a:p>
            <a:pPr defTabSz="914012">
              <a:defRPr/>
            </a:pPr>
            <a:endParaRPr lang="zh-CN" altLang="en-US" sz="1799">
              <a:solidFill>
                <a:srgbClr val="354A5E"/>
              </a:solidFill>
              <a:ea typeface="宋体" panose="02010600030101010101" pitchFamily="2" charset="-122"/>
            </a:endParaRPr>
          </a:p>
        </p:txBody>
      </p:sp>
      <p:sp>
        <p:nvSpPr>
          <p:cNvPr id="40" name="Oval 7">
            <a:extLst>
              <a:ext uri="{FF2B5EF4-FFF2-40B4-BE49-F238E27FC236}">
                <a16:creationId xmlns:a16="http://schemas.microsoft.com/office/drawing/2014/main" id="{7127418F-EEB7-4C3C-9C66-60C8F3DA69C1}"/>
              </a:ext>
            </a:extLst>
          </p:cNvPr>
          <p:cNvSpPr>
            <a:spLocks noChangeArrowheads="1"/>
          </p:cNvSpPr>
          <p:nvPr/>
        </p:nvSpPr>
        <p:spPr bwMode="auto">
          <a:xfrm rot="2700000">
            <a:off x="2575533" y="1873506"/>
            <a:ext cx="1002045" cy="1005732"/>
          </a:xfrm>
          <a:prstGeom prst="rect">
            <a:avLst/>
          </a:prstGeom>
          <a:solidFill>
            <a:srgbClr val="D1AA69"/>
          </a:solidFill>
          <a:ln>
            <a:noFill/>
          </a:ln>
        </p:spPr>
        <p:txBody>
          <a:bodyPr lIns="91404" tIns="45703" rIns="91404" bIns="45703"/>
          <a:lstStyle/>
          <a:p>
            <a:pPr defTabSz="914012">
              <a:defRPr/>
            </a:pPr>
            <a:endParaRPr lang="zh-CN" altLang="en-US" sz="1799">
              <a:solidFill>
                <a:srgbClr val="354A5E"/>
              </a:solidFill>
              <a:ea typeface="宋体" panose="02010600030101010101" pitchFamily="2" charset="-122"/>
            </a:endParaRPr>
          </a:p>
        </p:txBody>
      </p:sp>
      <p:sp>
        <p:nvSpPr>
          <p:cNvPr id="41" name="Freeform 9">
            <a:extLst>
              <a:ext uri="{FF2B5EF4-FFF2-40B4-BE49-F238E27FC236}">
                <a16:creationId xmlns:a16="http://schemas.microsoft.com/office/drawing/2014/main" id="{64321593-B49D-4B83-A6FA-C2B034CE9039}"/>
              </a:ext>
            </a:extLst>
          </p:cNvPr>
          <p:cNvSpPr>
            <a:spLocks noEditPoints="1"/>
          </p:cNvSpPr>
          <p:nvPr/>
        </p:nvSpPr>
        <p:spPr bwMode="auto">
          <a:xfrm rot="2700000">
            <a:off x="2458281" y="1755933"/>
            <a:ext cx="1235612" cy="1240878"/>
          </a:xfrm>
          <a:prstGeom prst="rect">
            <a:avLst/>
          </a:prstGeom>
          <a:noFill/>
          <a:ln w="28575">
            <a:solidFill>
              <a:srgbClr val="D1AA69"/>
            </a:solidFill>
          </a:ln>
        </p:spPr>
        <p:txBody>
          <a:bodyPr lIns="91404" tIns="45703" rIns="91404" bIns="45703"/>
          <a:lstStyle/>
          <a:p>
            <a:pPr defTabSz="914012">
              <a:defRPr/>
            </a:pPr>
            <a:endParaRPr lang="zh-CN" altLang="en-US" sz="1799">
              <a:solidFill>
                <a:srgbClr val="354A5E"/>
              </a:solidFill>
              <a:ea typeface="宋体" panose="02010600030101010101" pitchFamily="2" charset="-122"/>
            </a:endParaRPr>
          </a:p>
        </p:txBody>
      </p:sp>
      <p:sp>
        <p:nvSpPr>
          <p:cNvPr id="42" name="Oval 7">
            <a:extLst>
              <a:ext uri="{FF2B5EF4-FFF2-40B4-BE49-F238E27FC236}">
                <a16:creationId xmlns:a16="http://schemas.microsoft.com/office/drawing/2014/main" id="{FAF13841-3B1F-40F7-AD26-AA3CAE85A7B0}"/>
              </a:ext>
            </a:extLst>
          </p:cNvPr>
          <p:cNvSpPr>
            <a:spLocks noChangeArrowheads="1"/>
          </p:cNvSpPr>
          <p:nvPr/>
        </p:nvSpPr>
        <p:spPr bwMode="auto">
          <a:xfrm rot="2700000">
            <a:off x="8615360" y="1873507"/>
            <a:ext cx="1002045" cy="1005732"/>
          </a:xfrm>
          <a:prstGeom prst="rect">
            <a:avLst/>
          </a:prstGeom>
          <a:solidFill>
            <a:srgbClr val="D1AA69"/>
          </a:solidFill>
          <a:ln>
            <a:noFill/>
          </a:ln>
        </p:spPr>
        <p:txBody>
          <a:bodyPr lIns="91404" tIns="45703" rIns="91404" bIns="45703"/>
          <a:lstStyle/>
          <a:p>
            <a:pPr defTabSz="914012">
              <a:defRPr/>
            </a:pPr>
            <a:endParaRPr lang="zh-CN" altLang="en-US" sz="1799">
              <a:solidFill>
                <a:srgbClr val="354A5E"/>
              </a:solidFill>
              <a:ea typeface="宋体" panose="02010600030101010101" pitchFamily="2" charset="-122"/>
            </a:endParaRPr>
          </a:p>
        </p:txBody>
      </p:sp>
      <p:sp>
        <p:nvSpPr>
          <p:cNvPr id="43" name="Freeform 9">
            <a:extLst>
              <a:ext uri="{FF2B5EF4-FFF2-40B4-BE49-F238E27FC236}">
                <a16:creationId xmlns:a16="http://schemas.microsoft.com/office/drawing/2014/main" id="{74DCF224-D14F-4B83-B5EB-5BBD0BEAEB5A}"/>
              </a:ext>
            </a:extLst>
          </p:cNvPr>
          <p:cNvSpPr>
            <a:spLocks noEditPoints="1"/>
          </p:cNvSpPr>
          <p:nvPr/>
        </p:nvSpPr>
        <p:spPr bwMode="auto">
          <a:xfrm rot="2700000">
            <a:off x="8498108" y="1755934"/>
            <a:ext cx="1235612" cy="1240878"/>
          </a:xfrm>
          <a:prstGeom prst="rect">
            <a:avLst/>
          </a:prstGeom>
          <a:noFill/>
          <a:ln w="28575">
            <a:solidFill>
              <a:srgbClr val="D1AA69"/>
            </a:solidFill>
          </a:ln>
        </p:spPr>
        <p:txBody>
          <a:bodyPr lIns="91404" tIns="45703" rIns="91404" bIns="45703"/>
          <a:lstStyle/>
          <a:p>
            <a:pPr defTabSz="914012">
              <a:defRPr/>
            </a:pPr>
            <a:endParaRPr lang="zh-CN" altLang="en-US" sz="1799">
              <a:solidFill>
                <a:srgbClr val="354A5E"/>
              </a:solidFill>
              <a:ea typeface="宋体" panose="02010600030101010101" pitchFamily="2" charset="-122"/>
            </a:endParaRPr>
          </a:p>
        </p:txBody>
      </p:sp>
      <p:sp>
        <p:nvSpPr>
          <p:cNvPr id="44" name="Freeform 11">
            <a:extLst>
              <a:ext uri="{FF2B5EF4-FFF2-40B4-BE49-F238E27FC236}">
                <a16:creationId xmlns:a16="http://schemas.microsoft.com/office/drawing/2014/main" id="{2D388F4D-8A26-4E9F-B09B-BEA4199EF4CF}"/>
              </a:ext>
            </a:extLst>
          </p:cNvPr>
          <p:cNvSpPr/>
          <p:nvPr/>
        </p:nvSpPr>
        <p:spPr bwMode="auto">
          <a:xfrm rot="10011257">
            <a:off x="7314683" y="3104849"/>
            <a:ext cx="1520825" cy="895351"/>
          </a:xfrm>
          <a:custGeom>
            <a:avLst/>
            <a:gdLst>
              <a:gd name="T0" fmla="*/ 0 w 2070"/>
              <a:gd name="T1" fmla="*/ 1214 h 1214"/>
              <a:gd name="T2" fmla="*/ 2070 w 2070"/>
              <a:gd name="T3" fmla="*/ 177 h 1214"/>
            </a:gdLst>
            <a:ahLst/>
            <a:cxnLst>
              <a:cxn ang="0">
                <a:pos x="T0" y="T1"/>
              </a:cxn>
              <a:cxn ang="0">
                <a:pos x="T2" y="T3"/>
              </a:cxn>
            </a:cxnLst>
            <a:rect l="0" t="0" r="r" b="b"/>
            <a:pathLst>
              <a:path w="2070" h="1214">
                <a:moveTo>
                  <a:pt x="0" y="1214"/>
                </a:moveTo>
                <a:cubicBezTo>
                  <a:pt x="269" y="321"/>
                  <a:pt x="979" y="0"/>
                  <a:pt x="2070" y="177"/>
                </a:cubicBezTo>
              </a:path>
            </a:pathLst>
          </a:custGeom>
          <a:noFill/>
          <a:ln w="9525" cap="flat">
            <a:solidFill>
              <a:schemeClr val="tx1"/>
            </a:solidFill>
            <a:prstDash val="dash"/>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91392" tIns="45696" rIns="91392" bIns="45696"/>
          <a:lstStyle/>
          <a:p>
            <a:pPr defTabSz="914012">
              <a:defRPr/>
            </a:pPr>
            <a:endParaRPr lang="zh-CN" altLang="en-US" sz="1799">
              <a:solidFill>
                <a:srgbClr val="354A5E"/>
              </a:solidFill>
              <a:ea typeface="宋体" panose="02010600030101010101" pitchFamily="2" charset="-122"/>
            </a:endParaRPr>
          </a:p>
        </p:txBody>
      </p:sp>
      <p:sp>
        <p:nvSpPr>
          <p:cNvPr id="45" name="Freeform 11">
            <a:extLst>
              <a:ext uri="{FF2B5EF4-FFF2-40B4-BE49-F238E27FC236}">
                <a16:creationId xmlns:a16="http://schemas.microsoft.com/office/drawing/2014/main" id="{25A30BE5-66EA-4C87-8772-0D5F315C2FB6}"/>
              </a:ext>
            </a:extLst>
          </p:cNvPr>
          <p:cNvSpPr/>
          <p:nvPr/>
        </p:nvSpPr>
        <p:spPr bwMode="auto">
          <a:xfrm rot="11588743" flipH="1">
            <a:off x="3452468" y="3047340"/>
            <a:ext cx="1520825" cy="895351"/>
          </a:xfrm>
          <a:custGeom>
            <a:avLst/>
            <a:gdLst>
              <a:gd name="T0" fmla="*/ 0 w 2070"/>
              <a:gd name="T1" fmla="*/ 1214 h 1214"/>
              <a:gd name="T2" fmla="*/ 2070 w 2070"/>
              <a:gd name="T3" fmla="*/ 177 h 1214"/>
            </a:gdLst>
            <a:ahLst/>
            <a:cxnLst>
              <a:cxn ang="0">
                <a:pos x="T0" y="T1"/>
              </a:cxn>
              <a:cxn ang="0">
                <a:pos x="T2" y="T3"/>
              </a:cxn>
            </a:cxnLst>
            <a:rect l="0" t="0" r="r" b="b"/>
            <a:pathLst>
              <a:path w="2070" h="1214">
                <a:moveTo>
                  <a:pt x="0" y="1214"/>
                </a:moveTo>
                <a:cubicBezTo>
                  <a:pt x="269" y="321"/>
                  <a:pt x="979" y="0"/>
                  <a:pt x="2070" y="177"/>
                </a:cubicBezTo>
              </a:path>
            </a:pathLst>
          </a:custGeom>
          <a:noFill/>
          <a:ln w="9525" cap="flat">
            <a:solidFill>
              <a:schemeClr val="tx1"/>
            </a:solidFill>
            <a:prstDash val="dash"/>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91392" tIns="45696" rIns="91392" bIns="45696"/>
          <a:lstStyle/>
          <a:p>
            <a:pPr defTabSz="914012">
              <a:defRPr/>
            </a:pPr>
            <a:endParaRPr lang="zh-CN" altLang="en-US" sz="1799">
              <a:solidFill>
                <a:srgbClr val="354A5E"/>
              </a:solidFill>
              <a:ea typeface="宋体" panose="02010600030101010101" pitchFamily="2" charset="-122"/>
            </a:endParaRPr>
          </a:p>
        </p:txBody>
      </p:sp>
      <p:cxnSp>
        <p:nvCxnSpPr>
          <p:cNvPr id="4" name="直接箭头连接符 3">
            <a:extLst>
              <a:ext uri="{FF2B5EF4-FFF2-40B4-BE49-F238E27FC236}">
                <a16:creationId xmlns:a16="http://schemas.microsoft.com/office/drawing/2014/main" id="{4B9C30BE-2FB7-460C-AA91-57CDF300165A}"/>
              </a:ext>
            </a:extLst>
          </p:cNvPr>
          <p:cNvCxnSpPr>
            <a:cxnSpLocks/>
          </p:cNvCxnSpPr>
          <p:nvPr/>
        </p:nvCxnSpPr>
        <p:spPr>
          <a:xfrm>
            <a:off x="6096000" y="3283897"/>
            <a:ext cx="0" cy="457651"/>
          </a:xfrm>
          <a:prstGeom prst="straightConnector1">
            <a:avLst/>
          </a:prstGeom>
          <a:noFill/>
          <a:ln w="9525" cap="flat">
            <a:solidFill>
              <a:schemeClr val="tx1"/>
            </a:solidFill>
            <a:prstDash val="dash"/>
            <a:miter lim="800000"/>
            <a:headEnd type="none" w="med" len="med"/>
            <a:tailEnd type="triangle" w="med" len="med"/>
          </a:ln>
          <a:extLst>
            <a:ext uri="{909E8E84-426E-40DD-AFC4-6F175D3DCCD1}">
              <a14:hiddenFill xmlns:a14="http://schemas.microsoft.com/office/drawing/2010/main">
                <a:solidFill>
                  <a:srgbClr val="FFFFFF"/>
                </a:solidFill>
              </a14:hiddenFill>
            </a:ext>
          </a:extLst>
        </p:spPr>
      </p:cxnSp>
      <p:sp>
        <p:nvSpPr>
          <p:cNvPr id="46" name="文本框 45">
            <a:extLst>
              <a:ext uri="{FF2B5EF4-FFF2-40B4-BE49-F238E27FC236}">
                <a16:creationId xmlns:a16="http://schemas.microsoft.com/office/drawing/2014/main" id="{5375EA88-ED0E-486F-8D21-3CC37E2C2102}"/>
              </a:ext>
            </a:extLst>
          </p:cNvPr>
          <p:cNvSpPr txBox="1"/>
          <p:nvPr/>
        </p:nvSpPr>
        <p:spPr>
          <a:xfrm>
            <a:off x="2011344" y="2157532"/>
            <a:ext cx="2194785" cy="400110"/>
          </a:xfrm>
          <a:prstGeom prst="rect">
            <a:avLst/>
          </a:prstGeom>
          <a:noFill/>
        </p:spPr>
        <p:txBody>
          <a:bodyPr wrap="square">
            <a:spAutoFit/>
          </a:bodyPr>
          <a:lstStyle/>
          <a:p>
            <a:pPr algn="ctr" eaLnBrk="1" hangingPunct="1"/>
            <a:r>
              <a:rPr lang="zh-CN" altLang="en-US" sz="2000" b="1" dirty="0">
                <a:solidFill>
                  <a:schemeClr val="bg1"/>
                </a:solidFill>
                <a:latin typeface="微软雅黑" panose="020B0503020204020204" pitchFamily="34" charset="-122"/>
                <a:ea typeface="微软雅黑" panose="020B0503020204020204" pitchFamily="34" charset="-122"/>
              </a:rPr>
              <a:t>现场达标</a:t>
            </a:r>
          </a:p>
        </p:txBody>
      </p:sp>
      <p:sp>
        <p:nvSpPr>
          <p:cNvPr id="47" name="文本框 46">
            <a:extLst>
              <a:ext uri="{FF2B5EF4-FFF2-40B4-BE49-F238E27FC236}">
                <a16:creationId xmlns:a16="http://schemas.microsoft.com/office/drawing/2014/main" id="{A45FA9E6-591D-4922-B3FF-FA36A13809F6}"/>
              </a:ext>
            </a:extLst>
          </p:cNvPr>
          <p:cNvSpPr txBox="1"/>
          <p:nvPr/>
        </p:nvSpPr>
        <p:spPr>
          <a:xfrm>
            <a:off x="5443569" y="2157532"/>
            <a:ext cx="1331428" cy="400110"/>
          </a:xfrm>
          <a:prstGeom prst="rect">
            <a:avLst/>
          </a:prstGeom>
          <a:noFill/>
        </p:spPr>
        <p:txBody>
          <a:bodyPr wrap="square">
            <a:spAutoFit/>
          </a:bodyPr>
          <a:lstStyle>
            <a:defPPr>
              <a:defRPr lang="zh-CN"/>
            </a:defPPr>
            <a:lvl1pPr algn="ctr">
              <a:defRPr sz="2000" b="1">
                <a:solidFill>
                  <a:schemeClr val="bg1"/>
                </a:solidFill>
                <a:latin typeface="微软雅黑" panose="020B0503020204020204" pitchFamily="34" charset="-122"/>
                <a:ea typeface="微软雅黑" panose="020B0503020204020204" pitchFamily="34" charset="-122"/>
              </a:defRPr>
            </a:lvl1pPr>
          </a:lstStyle>
          <a:p>
            <a:r>
              <a:rPr lang="zh-CN" altLang="en-US" dirty="0"/>
              <a:t>岗位达标</a:t>
            </a:r>
          </a:p>
        </p:txBody>
      </p:sp>
      <p:sp>
        <p:nvSpPr>
          <p:cNvPr id="48" name="文本框 47">
            <a:extLst>
              <a:ext uri="{FF2B5EF4-FFF2-40B4-BE49-F238E27FC236}">
                <a16:creationId xmlns:a16="http://schemas.microsoft.com/office/drawing/2014/main" id="{1ED741B7-615C-42C5-8290-6BC9757409B6}"/>
              </a:ext>
            </a:extLst>
          </p:cNvPr>
          <p:cNvSpPr txBox="1"/>
          <p:nvPr/>
        </p:nvSpPr>
        <p:spPr>
          <a:xfrm>
            <a:off x="8468045" y="2176317"/>
            <a:ext cx="1295738" cy="400110"/>
          </a:xfrm>
          <a:prstGeom prst="rect">
            <a:avLst/>
          </a:prstGeom>
          <a:noFill/>
        </p:spPr>
        <p:txBody>
          <a:bodyPr wrap="square">
            <a:spAutoFit/>
          </a:bodyPr>
          <a:lstStyle>
            <a:defPPr>
              <a:defRPr lang="zh-CN"/>
            </a:defPPr>
            <a:lvl1pPr algn="ctr">
              <a:defRPr sz="2000" b="1">
                <a:solidFill>
                  <a:schemeClr val="bg1"/>
                </a:solidFill>
                <a:latin typeface="微软雅黑" panose="020B0503020204020204" pitchFamily="34" charset="-122"/>
                <a:ea typeface="微软雅黑" panose="020B0503020204020204" pitchFamily="34" charset="-122"/>
              </a:defRPr>
            </a:lvl1pPr>
          </a:lstStyle>
          <a:p>
            <a:r>
              <a:rPr lang="zh-CN" altLang="en-US" dirty="0"/>
              <a:t>行为达标</a:t>
            </a:r>
          </a:p>
        </p:txBody>
      </p:sp>
    </p:spTree>
    <p:extLst>
      <p:ext uri="{BB962C8B-B14F-4D97-AF65-F5344CB8AC3E}">
        <p14:creationId xmlns:p14="http://schemas.microsoft.com/office/powerpoint/2010/main" val="1821562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a:extLst>
              <a:ext uri="{FF2B5EF4-FFF2-40B4-BE49-F238E27FC236}">
                <a16:creationId xmlns:a16="http://schemas.microsoft.com/office/drawing/2014/main" id="{F7E2C6F5-AE49-4640-9862-F977424B5BA0}"/>
              </a:ext>
            </a:extLst>
          </p:cNvPr>
          <p:cNvSpPr/>
          <p:nvPr/>
        </p:nvSpPr>
        <p:spPr>
          <a:xfrm>
            <a:off x="741898" y="4445779"/>
            <a:ext cx="3302290" cy="523220"/>
          </a:xfrm>
          <a:prstGeom prst="rect">
            <a:avLst/>
          </a:prstGeom>
          <a:solidFill>
            <a:schemeClr val="bg1"/>
          </a:solidFill>
          <a:ln w="38100">
            <a:solidFill>
              <a:srgbClr val="980E1B"/>
            </a:solidFill>
          </a:ln>
          <a:effectLst>
            <a:outerShdw blurRad="190500" dist="38100" dir="5400000" algn="t" rotWithShape="0">
              <a:prstClr val="black">
                <a:alpha val="20000"/>
              </a:prstClr>
            </a:outerShdw>
          </a:effectLst>
        </p:spPr>
        <p:txBody>
          <a:bodyPr vert="horz" wrap="square" lIns="91440" tIns="45720" rIns="91440" bIns="45720" numCol="1" anchor="t" anchorCtr="0" compatLnSpc="1">
            <a:prstTxWarp prst="textNoShape">
              <a:avLst/>
            </a:prstTxWarp>
            <a:noAutofit/>
          </a:bodyPr>
          <a:lstStyle/>
          <a:p>
            <a:endParaRPr lang="zh-CN" altLang="en-US">
              <a:solidFill>
                <a:prstClr val="black"/>
              </a:solidFill>
              <a:ea typeface="思源黑体" panose="020B0500000000000000" pitchFamily="34" charset="-122"/>
            </a:endParaRPr>
          </a:p>
        </p:txBody>
      </p:sp>
      <p:sp>
        <p:nvSpPr>
          <p:cNvPr id="2" name="矩形 1">
            <a:extLst>
              <a:ext uri="{FF2B5EF4-FFF2-40B4-BE49-F238E27FC236}">
                <a16:creationId xmlns:a16="http://schemas.microsoft.com/office/drawing/2014/main" id="{B045EB06-4B3A-4664-A4A1-70E542B43A29}"/>
              </a:ext>
            </a:extLst>
          </p:cNvPr>
          <p:cNvSpPr/>
          <p:nvPr/>
        </p:nvSpPr>
        <p:spPr>
          <a:xfrm>
            <a:off x="1312994" y="614750"/>
            <a:ext cx="3708949" cy="523220"/>
          </a:xfrm>
          <a:prstGeom prst="rect">
            <a:avLst/>
          </a:prstGeom>
        </p:spPr>
        <p:txBody>
          <a:bodyPr wrap="none">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其他</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安全文化建设</a:t>
            </a:r>
          </a:p>
        </p:txBody>
      </p:sp>
      <p:pic>
        <p:nvPicPr>
          <p:cNvPr id="17" name="图片 16">
            <a:extLst>
              <a:ext uri="{FF2B5EF4-FFF2-40B4-BE49-F238E27FC236}">
                <a16:creationId xmlns:a16="http://schemas.microsoft.com/office/drawing/2014/main" id="{6F49C9F0-0D25-4B05-B763-F4434DB06D6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9149" b="5553"/>
          <a:stretch/>
        </p:blipFill>
        <p:spPr>
          <a:xfrm>
            <a:off x="832467" y="2429329"/>
            <a:ext cx="3121152" cy="1567542"/>
          </a:xfrm>
          <a:prstGeom prst="round2DiagRect">
            <a:avLst>
              <a:gd name="adj1" fmla="val 0"/>
              <a:gd name="adj2" fmla="val 0"/>
            </a:avLst>
          </a:prstGeom>
          <a:ln w="88900" cap="sq">
            <a:solidFill>
              <a:srgbClr val="FFFFFF"/>
            </a:solidFill>
            <a:miter lim="800000"/>
          </a:ln>
          <a:effectLst>
            <a:outerShdw blurRad="254000" algn="tl" rotWithShape="0">
              <a:srgbClr val="000000">
                <a:alpha val="43000"/>
              </a:srgbClr>
            </a:outerShdw>
          </a:effectLst>
        </p:spPr>
      </p:pic>
      <p:pic>
        <p:nvPicPr>
          <p:cNvPr id="18" name="图片 17">
            <a:extLst>
              <a:ext uri="{FF2B5EF4-FFF2-40B4-BE49-F238E27FC236}">
                <a16:creationId xmlns:a16="http://schemas.microsoft.com/office/drawing/2014/main" id="{FE0F97B9-6C12-493F-8B80-58390AE69D7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159" b="11542"/>
          <a:stretch/>
        </p:blipFill>
        <p:spPr>
          <a:xfrm>
            <a:off x="4533609" y="2429329"/>
            <a:ext cx="3121152" cy="1567542"/>
          </a:xfrm>
          <a:prstGeom prst="round2DiagRect">
            <a:avLst>
              <a:gd name="adj1" fmla="val 0"/>
              <a:gd name="adj2" fmla="val 0"/>
            </a:avLst>
          </a:prstGeom>
          <a:ln w="88900" cap="sq">
            <a:solidFill>
              <a:srgbClr val="FFFFFF"/>
            </a:solidFill>
            <a:miter lim="800000"/>
          </a:ln>
          <a:effectLst>
            <a:outerShdw blurRad="254000" algn="tl" rotWithShape="0">
              <a:srgbClr val="000000">
                <a:alpha val="43000"/>
              </a:srgbClr>
            </a:outerShdw>
          </a:effectLst>
        </p:spPr>
      </p:pic>
      <p:pic>
        <p:nvPicPr>
          <p:cNvPr id="19" name="图片 18">
            <a:extLst>
              <a:ext uri="{FF2B5EF4-FFF2-40B4-BE49-F238E27FC236}">
                <a16:creationId xmlns:a16="http://schemas.microsoft.com/office/drawing/2014/main" id="{38F84FC1-6D79-4AE3-BDCD-2E4A841603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1467" y="2429329"/>
            <a:ext cx="3143466" cy="1567542"/>
          </a:xfrm>
          <a:prstGeom prst="round2DiagRect">
            <a:avLst>
              <a:gd name="adj1" fmla="val 0"/>
              <a:gd name="adj2" fmla="val 0"/>
            </a:avLst>
          </a:prstGeom>
          <a:ln w="88900" cap="sq">
            <a:solidFill>
              <a:srgbClr val="FFFFFF"/>
            </a:solidFill>
            <a:miter lim="800000"/>
          </a:ln>
          <a:effectLst>
            <a:outerShdw blurRad="254000" algn="tl" rotWithShape="0">
              <a:srgbClr val="000000">
                <a:alpha val="43000"/>
              </a:srgbClr>
            </a:outerShdw>
          </a:effectLst>
        </p:spPr>
      </p:pic>
      <p:sp>
        <p:nvSpPr>
          <p:cNvPr id="21" name="矩形 20">
            <a:extLst>
              <a:ext uri="{FF2B5EF4-FFF2-40B4-BE49-F238E27FC236}">
                <a16:creationId xmlns:a16="http://schemas.microsoft.com/office/drawing/2014/main" id="{318AD87E-D3BE-46D4-9B6E-1C30152A77E7}"/>
              </a:ext>
            </a:extLst>
          </p:cNvPr>
          <p:cNvSpPr/>
          <p:nvPr/>
        </p:nvSpPr>
        <p:spPr>
          <a:xfrm>
            <a:off x="4443040" y="4445779"/>
            <a:ext cx="3302290" cy="523220"/>
          </a:xfrm>
          <a:prstGeom prst="rect">
            <a:avLst/>
          </a:prstGeom>
          <a:solidFill>
            <a:schemeClr val="bg1"/>
          </a:solidFill>
          <a:ln w="38100">
            <a:solidFill>
              <a:srgbClr val="D1AA69"/>
            </a:solidFill>
          </a:ln>
          <a:effectLst>
            <a:outerShdw blurRad="190500" dist="38100" dir="5400000" algn="t" rotWithShape="0">
              <a:prstClr val="black">
                <a:alpha val="20000"/>
              </a:prstClr>
            </a:outerShdw>
          </a:effectLst>
        </p:spPr>
        <p:txBody>
          <a:bodyPr vert="horz" wrap="square" lIns="91440" tIns="45720" rIns="91440" bIns="45720" numCol="1" anchor="t" anchorCtr="0" compatLnSpc="1">
            <a:prstTxWarp prst="textNoShape">
              <a:avLst/>
            </a:prstTxWarp>
            <a:noAutofit/>
          </a:bodyPr>
          <a:lstStyle/>
          <a:p>
            <a:endParaRPr lang="zh-CN" altLang="en-US">
              <a:solidFill>
                <a:prstClr val="black"/>
              </a:solidFill>
              <a:ea typeface="思源黑体" panose="020B0500000000000000" pitchFamily="34" charset="-122"/>
            </a:endParaRPr>
          </a:p>
        </p:txBody>
      </p:sp>
      <p:sp>
        <p:nvSpPr>
          <p:cNvPr id="22" name="矩形 21">
            <a:extLst>
              <a:ext uri="{FF2B5EF4-FFF2-40B4-BE49-F238E27FC236}">
                <a16:creationId xmlns:a16="http://schemas.microsoft.com/office/drawing/2014/main" id="{44893B41-7901-4267-B1C4-A81A70573849}"/>
              </a:ext>
            </a:extLst>
          </p:cNvPr>
          <p:cNvSpPr/>
          <p:nvPr/>
        </p:nvSpPr>
        <p:spPr>
          <a:xfrm>
            <a:off x="8144182" y="4445779"/>
            <a:ext cx="3302290" cy="523220"/>
          </a:xfrm>
          <a:prstGeom prst="rect">
            <a:avLst/>
          </a:prstGeom>
          <a:solidFill>
            <a:schemeClr val="bg1"/>
          </a:solidFill>
          <a:ln w="38100">
            <a:solidFill>
              <a:srgbClr val="980E1B"/>
            </a:solidFill>
          </a:ln>
          <a:effectLst>
            <a:outerShdw blurRad="190500" dist="38100" dir="5400000" algn="t" rotWithShape="0">
              <a:prstClr val="black">
                <a:alpha val="20000"/>
              </a:prstClr>
            </a:outerShdw>
          </a:effectLst>
        </p:spPr>
        <p:txBody>
          <a:bodyPr vert="horz" wrap="square" lIns="91440" tIns="45720" rIns="91440" bIns="45720" numCol="1" anchor="t" anchorCtr="0" compatLnSpc="1">
            <a:prstTxWarp prst="textNoShape">
              <a:avLst/>
            </a:prstTxWarp>
            <a:noAutofit/>
          </a:bodyPr>
          <a:lstStyle/>
          <a:p>
            <a:endParaRPr lang="zh-CN" altLang="en-US">
              <a:solidFill>
                <a:prstClr val="black"/>
              </a:solidFill>
              <a:ea typeface="思源黑体" panose="020B0500000000000000" pitchFamily="34" charset="-122"/>
            </a:endParaRPr>
          </a:p>
        </p:txBody>
      </p:sp>
      <p:sp>
        <p:nvSpPr>
          <p:cNvPr id="23" name="文本框 22">
            <a:extLst>
              <a:ext uri="{FF2B5EF4-FFF2-40B4-BE49-F238E27FC236}">
                <a16:creationId xmlns:a16="http://schemas.microsoft.com/office/drawing/2014/main" id="{CC0D3399-44AA-4EC0-9F36-67CA4A7DDB47}"/>
              </a:ext>
            </a:extLst>
          </p:cNvPr>
          <p:cNvSpPr txBox="1"/>
          <p:nvPr/>
        </p:nvSpPr>
        <p:spPr>
          <a:xfrm>
            <a:off x="1598240" y="4522723"/>
            <a:ext cx="1589605" cy="400110"/>
          </a:xfrm>
          <a:prstGeom prst="rect">
            <a:avLst/>
          </a:prstGeom>
          <a:noFill/>
        </p:spPr>
        <p:txBody>
          <a:bodyPr wrap="square">
            <a:spAutoFit/>
          </a:bodyPr>
          <a:lstStyle/>
          <a:p>
            <a:pPr algn="ctr" eaLnBrk="1" hangingPunct="1"/>
            <a:r>
              <a:rPr lang="zh-CN" altLang="en-US" sz="2000" b="1" dirty="0">
                <a:latin typeface="微软雅黑" panose="020B0503020204020204" pitchFamily="34" charset="-122"/>
                <a:ea typeface="微软雅黑" panose="020B0503020204020204" pitchFamily="34" charset="-122"/>
              </a:rPr>
              <a:t>安全培训</a:t>
            </a:r>
          </a:p>
        </p:txBody>
      </p:sp>
      <p:sp>
        <p:nvSpPr>
          <p:cNvPr id="24" name="文本框 23">
            <a:extLst>
              <a:ext uri="{FF2B5EF4-FFF2-40B4-BE49-F238E27FC236}">
                <a16:creationId xmlns:a16="http://schemas.microsoft.com/office/drawing/2014/main" id="{20342EF1-34D3-4484-9BC7-382C4A785E55}"/>
              </a:ext>
            </a:extLst>
          </p:cNvPr>
          <p:cNvSpPr txBox="1"/>
          <p:nvPr/>
        </p:nvSpPr>
        <p:spPr>
          <a:xfrm>
            <a:off x="5480957" y="4522723"/>
            <a:ext cx="1255486" cy="400110"/>
          </a:xfrm>
          <a:prstGeom prst="rect">
            <a:avLst/>
          </a:prstGeom>
          <a:noFill/>
        </p:spPr>
        <p:txBody>
          <a:bodyPr wrap="square">
            <a:spAutoFit/>
          </a:bodyPr>
          <a:lstStyle>
            <a:defPPr>
              <a:defRPr lang="zh-CN"/>
            </a:defPPr>
            <a:lvl1pPr algn="ctr">
              <a:defRPr sz="2000" b="1">
                <a:solidFill>
                  <a:schemeClr val="bg1"/>
                </a:solidFill>
                <a:latin typeface="微软雅黑" panose="020B0503020204020204" pitchFamily="34" charset="-122"/>
                <a:ea typeface="微软雅黑" panose="020B0503020204020204" pitchFamily="34" charset="-122"/>
              </a:defRPr>
            </a:lvl1pPr>
          </a:lstStyle>
          <a:p>
            <a:r>
              <a:rPr lang="zh-CN" altLang="en-US" dirty="0">
                <a:solidFill>
                  <a:schemeClr val="tx1"/>
                </a:solidFill>
              </a:rPr>
              <a:t>安全月报</a:t>
            </a:r>
          </a:p>
        </p:txBody>
      </p:sp>
      <p:sp>
        <p:nvSpPr>
          <p:cNvPr id="25" name="文本框 24">
            <a:extLst>
              <a:ext uri="{FF2B5EF4-FFF2-40B4-BE49-F238E27FC236}">
                <a16:creationId xmlns:a16="http://schemas.microsoft.com/office/drawing/2014/main" id="{10522F08-9AF9-4A73-A5AA-69E1B91330B1}"/>
              </a:ext>
            </a:extLst>
          </p:cNvPr>
          <p:cNvSpPr txBox="1"/>
          <p:nvPr/>
        </p:nvSpPr>
        <p:spPr>
          <a:xfrm>
            <a:off x="8588827" y="4507334"/>
            <a:ext cx="2412999" cy="400110"/>
          </a:xfrm>
          <a:prstGeom prst="rect">
            <a:avLst/>
          </a:prstGeom>
          <a:noFill/>
        </p:spPr>
        <p:txBody>
          <a:bodyPr wrap="square">
            <a:spAutoFit/>
          </a:bodyPr>
          <a:lstStyle>
            <a:defPPr>
              <a:defRPr lang="zh-CN"/>
            </a:defPPr>
            <a:lvl1pPr algn="ctr">
              <a:defRPr sz="2000" b="1">
                <a:latin typeface="微软雅黑" panose="020B0503020204020204" pitchFamily="34" charset="-122"/>
                <a:ea typeface="微软雅黑" panose="020B0503020204020204" pitchFamily="34" charset="-122"/>
              </a:defRPr>
            </a:lvl1pPr>
          </a:lstStyle>
          <a:p>
            <a:r>
              <a:rPr lang="zh-CN" altLang="en-US" dirty="0"/>
              <a:t>安全文化宣传走廊</a:t>
            </a:r>
          </a:p>
        </p:txBody>
      </p:sp>
    </p:spTree>
    <p:extLst>
      <p:ext uri="{BB962C8B-B14F-4D97-AF65-F5344CB8AC3E}">
        <p14:creationId xmlns:p14="http://schemas.microsoft.com/office/powerpoint/2010/main" val="35831628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7273636" y="2143991"/>
            <a:ext cx="4918363" cy="2815938"/>
          </a:xfrm>
          <a:prstGeom prst="rect">
            <a:avLst/>
          </a:prstGeom>
          <a:solidFill>
            <a:srgbClr val="980E1B"/>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702148" y="3034679"/>
            <a:ext cx="6032421" cy="923330"/>
          </a:xfrm>
          <a:prstGeom prst="rect">
            <a:avLst/>
          </a:prstGeom>
          <a:noFill/>
        </p:spPr>
        <p:txBody>
          <a:bodyPr wrap="none" rtlCol="0">
            <a:spAutoFit/>
          </a:bodyPr>
          <a:lstStyle>
            <a:defPPr>
              <a:defRPr lang="zh-CN"/>
            </a:defPPr>
            <a:lvl1pPr>
              <a:defRPr sz="5400" b="1" spc="300">
                <a:solidFill>
                  <a:schemeClr val="tx1">
                    <a:lumMod val="85000"/>
                    <a:lumOff val="15000"/>
                  </a:schemeClr>
                </a:solidFill>
                <a:effectLst>
                  <a:outerShdw blurRad="25400" dist="25400" dir="2700000" algn="tl">
                    <a:srgbClr val="000000">
                      <a:alpha val="40000"/>
                    </a:srgbClr>
                  </a:outerShdw>
                </a:effectLst>
                <a:latin typeface="思源黑体" panose="020B0500000000000000" pitchFamily="34" charset="-122"/>
                <a:ea typeface="思源黑体" panose="020B0500000000000000" pitchFamily="34" charset="-122"/>
              </a:defRPr>
            </a:lvl1pPr>
          </a:lstStyle>
          <a:p>
            <a:r>
              <a:rPr lang="zh-CN" altLang="en-US" dirty="0"/>
              <a:t>环保管理工作总结</a:t>
            </a:r>
          </a:p>
        </p:txBody>
      </p:sp>
      <p:sp>
        <p:nvSpPr>
          <p:cNvPr id="34" name="矩形 33"/>
          <p:cNvSpPr/>
          <p:nvPr/>
        </p:nvSpPr>
        <p:spPr>
          <a:xfrm>
            <a:off x="8680350" y="1581150"/>
            <a:ext cx="2545299" cy="3868280"/>
          </a:xfrm>
          <a:prstGeom prst="rect">
            <a:avLst/>
          </a:prstGeom>
          <a:noFill/>
          <a:ln w="76200">
            <a:solidFill>
              <a:srgbClr val="D1AA69"/>
            </a:solid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15184" y="2143991"/>
            <a:ext cx="246983" cy="2815938"/>
          </a:xfrm>
          <a:prstGeom prst="rect">
            <a:avLst/>
          </a:prstGeom>
          <a:solidFill>
            <a:srgbClr val="980E1B"/>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8481809" y="2143991"/>
            <a:ext cx="397081" cy="2815938"/>
          </a:xfrm>
          <a:prstGeom prst="rect">
            <a:avLst/>
          </a:prstGeom>
          <a:solidFill>
            <a:srgbClr val="980E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7839070" y="2703920"/>
            <a:ext cx="1653380" cy="1653378"/>
            <a:chOff x="5036214" y="1293573"/>
            <a:chExt cx="2119572" cy="2119570"/>
          </a:xfrm>
          <a:effectLst>
            <a:outerShdw blurRad="190500" dist="63500" dir="2700000" algn="tl" rotWithShape="0">
              <a:prstClr val="black">
                <a:alpha val="25000"/>
              </a:prstClr>
            </a:outerShdw>
          </a:effectLst>
        </p:grpSpPr>
        <p:sp>
          <p:nvSpPr>
            <p:cNvPr id="18" name="椭圆 17"/>
            <p:cNvSpPr/>
            <p:nvPr/>
          </p:nvSpPr>
          <p:spPr>
            <a:xfrm>
              <a:off x="5036214" y="1293573"/>
              <a:ext cx="2119572" cy="2119570"/>
            </a:xfrm>
            <a:prstGeom prst="ellipse">
              <a:avLst/>
            </a:prstGeom>
            <a:solidFill>
              <a:schemeClr val="bg1"/>
            </a:solidFill>
            <a:ln w="76200">
              <a:solidFill>
                <a:srgbClr val="D1AA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5254161" y="1605166"/>
              <a:ext cx="1695779" cy="1538778"/>
            </a:xfrm>
            <a:prstGeom prst="rect">
              <a:avLst/>
            </a:prstGeom>
            <a:noFill/>
          </p:spPr>
          <p:txBody>
            <a:bodyPr wrap="none" rtlCol="0">
              <a:spAutoFit/>
            </a:bodyPr>
            <a:lstStyle/>
            <a:p>
              <a:pPr algn="ctr"/>
              <a:r>
                <a:rPr lang="en-US" altLang="zh-CN" sz="7200" b="1" dirty="0">
                  <a:solidFill>
                    <a:srgbClr val="980E1B"/>
                  </a:solidFill>
                  <a:effectLst>
                    <a:outerShdw blurRad="25400" dist="25400" dir="2700000" algn="tl">
                      <a:srgbClr val="000000">
                        <a:alpha val="25000"/>
                      </a:srgbClr>
                    </a:outerShdw>
                  </a:effectLst>
                  <a:latin typeface="思源宋体 CN" panose="02020400000000000000" pitchFamily="18" charset="-122"/>
                  <a:ea typeface="思源宋体 CN" panose="02020400000000000000" pitchFamily="18" charset="-122"/>
                  <a:cs typeface="Aparajita" panose="020B0604020202020204" pitchFamily="34" charset="0"/>
                </a:rPr>
                <a:t>03</a:t>
              </a:r>
              <a:endParaRPr lang="zh-CN" altLang="en-US" sz="7200" b="1" dirty="0">
                <a:solidFill>
                  <a:srgbClr val="980E1B"/>
                </a:solidFill>
                <a:effectLst>
                  <a:outerShdw blurRad="25400" dist="25400" dir="2700000" algn="tl">
                    <a:srgbClr val="000000">
                      <a:alpha val="25000"/>
                    </a:srgbClr>
                  </a:outerShdw>
                </a:effectLst>
                <a:latin typeface="思源宋体 CN" panose="02020400000000000000" pitchFamily="18" charset="-122"/>
                <a:ea typeface="思源宋体 CN" panose="02020400000000000000" pitchFamily="18" charset="-122"/>
                <a:cs typeface="Aparajita" panose="020B0604020202020204" pitchFamily="34" charset="0"/>
              </a:endParaRPr>
            </a:p>
          </p:txBody>
        </p:sp>
      </p:grpSp>
      <p:sp>
        <p:nvSpPr>
          <p:cNvPr id="41" name="矩形 40"/>
          <p:cNvSpPr/>
          <p:nvPr/>
        </p:nvSpPr>
        <p:spPr>
          <a:xfrm>
            <a:off x="10886498" y="2763253"/>
            <a:ext cx="571235" cy="1577414"/>
          </a:xfrm>
          <a:prstGeom prst="rect">
            <a:avLst/>
          </a:prstGeom>
          <a:solidFill>
            <a:srgbClr val="980E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3" name="图片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H="1">
            <a:off x="9649084" y="1006326"/>
            <a:ext cx="7010400" cy="6066710"/>
          </a:xfrm>
          <a:prstGeom prst="rect">
            <a:avLst/>
          </a:prstGeom>
        </p:spPr>
      </p:pic>
      <p:sp>
        <p:nvSpPr>
          <p:cNvPr id="42" name="文本框 41"/>
          <p:cNvSpPr txBox="1"/>
          <p:nvPr/>
        </p:nvSpPr>
        <p:spPr>
          <a:xfrm>
            <a:off x="9872721" y="3085479"/>
            <a:ext cx="2222468" cy="923330"/>
          </a:xfrm>
          <a:prstGeom prst="rect">
            <a:avLst/>
          </a:prstGeom>
          <a:noFill/>
        </p:spPr>
        <p:txBody>
          <a:bodyPr wrap="none" rtlCol="0">
            <a:spAutoFit/>
          </a:bodyPr>
          <a:lstStyle/>
          <a:p>
            <a:r>
              <a:rPr lang="en-US" altLang="zh-CN" sz="5400" b="1" spc="300" dirty="0">
                <a:solidFill>
                  <a:srgbClr val="D1AA69"/>
                </a:solidFill>
                <a:effectLst>
                  <a:outerShdw blurRad="25400" dist="25400" dir="2700000" algn="tl">
                    <a:srgbClr val="000000">
                      <a:alpha val="40000"/>
                    </a:srgbClr>
                  </a:outerShdw>
                </a:effectLst>
                <a:latin typeface="思源宋体 CN" panose="02020400000000000000" pitchFamily="18" charset="-122"/>
                <a:ea typeface="思源宋体 CN" panose="02020400000000000000" pitchFamily="18" charset="-122"/>
              </a:rPr>
              <a:t>PART</a:t>
            </a:r>
            <a:endParaRPr lang="zh-CN" altLang="en-US" sz="5400" b="1" spc="300" dirty="0">
              <a:solidFill>
                <a:srgbClr val="D1AA69"/>
              </a:solidFill>
              <a:effectLst>
                <a:outerShdw blurRad="25400" dist="25400" dir="2700000" algn="tl">
                  <a:srgbClr val="000000">
                    <a:alpha val="40000"/>
                  </a:srgbClr>
                </a:outerShdw>
              </a:effectLst>
              <a:latin typeface="思源宋体 CN" panose="02020400000000000000" pitchFamily="18" charset="-122"/>
              <a:ea typeface="思源宋体 CN" panose="02020400000000000000" pitchFamily="18" charset="-122"/>
            </a:endParaRPr>
          </a:p>
        </p:txBody>
      </p:sp>
    </p:spTree>
    <p:extLst>
      <p:ext uri="{BB962C8B-B14F-4D97-AF65-F5344CB8AC3E}">
        <p14:creationId xmlns:p14="http://schemas.microsoft.com/office/powerpoint/2010/main" val="35100981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par>
                                    <p:cTn id="8" presetID="2" presetClass="entr" presetSubtype="1" fill="hold" nodeType="withEffect" p14:presetBounceEnd="40000">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14:bounceEnd="40000">
                                          <p:cBhvr additive="base">
                                            <p:cTn id="10" dur="100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11" dur="1000" fill="hold"/>
                                            <p:tgtEl>
                                              <p:spTgt spid="6"/>
                                            </p:tgtEl>
                                            <p:attrNameLst>
                                              <p:attrName>ppt_y</p:attrName>
                                            </p:attrNameLst>
                                          </p:cBhvr>
                                          <p:tavLst>
                                            <p:tav tm="0">
                                              <p:val>
                                                <p:strVal val="0-#ppt_h/2"/>
                                              </p:val>
                                            </p:tav>
                                            <p:tav tm="100000">
                                              <p:val>
                                                <p:strVal val="#ppt_y"/>
                                              </p:val>
                                            </p:tav>
                                          </p:tavLst>
                                        </p:anim>
                                      </p:childTnLst>
                                    </p:cTn>
                                  </p:par>
                                  <p:par>
                                    <p:cTn id="12" presetID="16" presetClass="entr" presetSubtype="26" fill="hold" grpId="0" nodeType="with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barn(inHorizontal)">
                                          <p:cBhvr>
                                            <p:cTn id="14" dur="500"/>
                                            <p:tgtEl>
                                              <p:spTgt spid="34"/>
                                            </p:tgtEl>
                                          </p:cBhvr>
                                        </p:animEffect>
                                      </p:childTnLst>
                                    </p:cTn>
                                  </p:par>
                                  <p:par>
                                    <p:cTn id="15" presetID="2" presetClass="entr" presetSubtype="8"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500" fill="hold"/>
                                            <p:tgtEl>
                                              <p:spTgt spid="39"/>
                                            </p:tgtEl>
                                            <p:attrNameLst>
                                              <p:attrName>ppt_x</p:attrName>
                                            </p:attrNameLst>
                                          </p:cBhvr>
                                          <p:tavLst>
                                            <p:tav tm="0">
                                              <p:val>
                                                <p:strVal val="0-#ppt_w/2"/>
                                              </p:val>
                                            </p:tav>
                                            <p:tav tm="100000">
                                              <p:val>
                                                <p:strVal val="#ppt_x"/>
                                              </p:val>
                                            </p:tav>
                                          </p:tavLst>
                                        </p:anim>
                                        <p:anim calcmode="lin" valueType="num">
                                          <p:cBhvr additive="base">
                                            <p:cTn id="18" dur="500" fill="hold"/>
                                            <p:tgtEl>
                                              <p:spTgt spid="39"/>
                                            </p:tgtEl>
                                            <p:attrNameLst>
                                              <p:attrName>ppt_y</p:attrName>
                                            </p:attrNameLst>
                                          </p:cBhvr>
                                          <p:tavLst>
                                            <p:tav tm="0">
                                              <p:val>
                                                <p:strVal val="#ppt_y"/>
                                              </p:val>
                                            </p:tav>
                                            <p:tav tm="100000">
                                              <p:val>
                                                <p:strVal val="#ppt_y"/>
                                              </p:val>
                                            </p:tav>
                                          </p:tavLst>
                                        </p:anim>
                                      </p:childTnLst>
                                    </p:cTn>
                                  </p:par>
                                  <p:par>
                                    <p:cTn id="19" presetID="2" presetClass="entr" presetSubtype="2" decel="10000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750" fill="hold"/>
                                            <p:tgtEl>
                                              <p:spTgt spid="42"/>
                                            </p:tgtEl>
                                            <p:attrNameLst>
                                              <p:attrName>ppt_x</p:attrName>
                                            </p:attrNameLst>
                                          </p:cBhvr>
                                          <p:tavLst>
                                            <p:tav tm="0">
                                              <p:val>
                                                <p:strVal val="1+#ppt_w/2"/>
                                              </p:val>
                                            </p:tav>
                                            <p:tav tm="100000">
                                              <p:val>
                                                <p:strVal val="#ppt_x"/>
                                              </p:val>
                                            </p:tav>
                                          </p:tavLst>
                                        </p:anim>
                                        <p:anim calcmode="lin" valueType="num">
                                          <p:cBhvr additive="base">
                                            <p:cTn id="22" dur="750" fill="hold"/>
                                            <p:tgtEl>
                                              <p:spTgt spid="42"/>
                                            </p:tgtEl>
                                            <p:attrNameLst>
                                              <p:attrName>ppt_y</p:attrName>
                                            </p:attrNameLst>
                                          </p:cBhvr>
                                          <p:tavLst>
                                            <p:tav tm="0">
                                              <p:val>
                                                <p:strVal val="#ppt_y"/>
                                              </p:val>
                                            </p:tav>
                                            <p:tav tm="100000">
                                              <p:val>
                                                <p:strVal val="#ppt_y"/>
                                              </p:val>
                                            </p:tav>
                                          </p:tavLst>
                                        </p:anim>
                                      </p:childTnLst>
                                    </p:cTn>
                                  </p:par>
                                  <p:par>
                                    <p:cTn id="23" presetID="41" presetClass="entr" presetSubtype="0" fill="hold" grpId="0" nodeType="withEffect">
                                      <p:stCondLst>
                                        <p:cond delay="500"/>
                                      </p:stCondLst>
                                      <p:iterate type="lt">
                                        <p:tmPct val="10000"/>
                                      </p:iterate>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9"/>
                                            </p:tgtEl>
                                            <p:attrNameLst>
                                              <p:attrName>ppt_y</p:attrName>
                                            </p:attrNameLst>
                                          </p:cBhvr>
                                          <p:tavLst>
                                            <p:tav tm="0">
                                              <p:val>
                                                <p:strVal val="#ppt_y"/>
                                              </p:val>
                                            </p:tav>
                                            <p:tav tm="100000">
                                              <p:val>
                                                <p:strVal val="#ppt_y"/>
                                              </p:val>
                                            </p:tav>
                                          </p:tavLst>
                                        </p:anim>
                                        <p:anim calcmode="lin" valueType="num">
                                          <p:cBhvr>
                                            <p:cTn id="27"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9"/>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barn(inVertical)">
                                          <p:cBhvr>
                                            <p:cTn id="32" dur="500"/>
                                            <p:tgtEl>
                                              <p:spTgt spid="40"/>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barn(inVertical)">
                                          <p:cBhvr>
                                            <p:cTn id="3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p:bldP spid="34" grpId="0" animBg="1"/>
          <p:bldP spid="39" grpId="0" animBg="1"/>
          <p:bldP spid="40" grpId="0" animBg="1"/>
          <p:bldP spid="41" grpId="0" animBg="1"/>
          <p:bldP spid="4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par>
                                    <p:cTn id="8" presetID="2"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1000" fill="hold"/>
                                            <p:tgtEl>
                                              <p:spTgt spid="6"/>
                                            </p:tgtEl>
                                            <p:attrNameLst>
                                              <p:attrName>ppt_x</p:attrName>
                                            </p:attrNameLst>
                                          </p:cBhvr>
                                          <p:tavLst>
                                            <p:tav tm="0">
                                              <p:val>
                                                <p:strVal val="#ppt_x"/>
                                              </p:val>
                                            </p:tav>
                                            <p:tav tm="100000">
                                              <p:val>
                                                <p:strVal val="#ppt_x"/>
                                              </p:val>
                                            </p:tav>
                                          </p:tavLst>
                                        </p:anim>
                                        <p:anim calcmode="lin" valueType="num">
                                          <p:cBhvr additive="base">
                                            <p:cTn id="11" dur="1000" fill="hold"/>
                                            <p:tgtEl>
                                              <p:spTgt spid="6"/>
                                            </p:tgtEl>
                                            <p:attrNameLst>
                                              <p:attrName>ppt_y</p:attrName>
                                            </p:attrNameLst>
                                          </p:cBhvr>
                                          <p:tavLst>
                                            <p:tav tm="0">
                                              <p:val>
                                                <p:strVal val="0-#ppt_h/2"/>
                                              </p:val>
                                            </p:tav>
                                            <p:tav tm="100000">
                                              <p:val>
                                                <p:strVal val="#ppt_y"/>
                                              </p:val>
                                            </p:tav>
                                          </p:tavLst>
                                        </p:anim>
                                      </p:childTnLst>
                                    </p:cTn>
                                  </p:par>
                                  <p:par>
                                    <p:cTn id="12" presetID="16" presetClass="entr" presetSubtype="26" fill="hold" grpId="0" nodeType="with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barn(inHorizontal)">
                                          <p:cBhvr>
                                            <p:cTn id="14" dur="500"/>
                                            <p:tgtEl>
                                              <p:spTgt spid="34"/>
                                            </p:tgtEl>
                                          </p:cBhvr>
                                        </p:animEffect>
                                      </p:childTnLst>
                                    </p:cTn>
                                  </p:par>
                                  <p:par>
                                    <p:cTn id="15" presetID="2" presetClass="entr" presetSubtype="8"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500" fill="hold"/>
                                            <p:tgtEl>
                                              <p:spTgt spid="39"/>
                                            </p:tgtEl>
                                            <p:attrNameLst>
                                              <p:attrName>ppt_x</p:attrName>
                                            </p:attrNameLst>
                                          </p:cBhvr>
                                          <p:tavLst>
                                            <p:tav tm="0">
                                              <p:val>
                                                <p:strVal val="0-#ppt_w/2"/>
                                              </p:val>
                                            </p:tav>
                                            <p:tav tm="100000">
                                              <p:val>
                                                <p:strVal val="#ppt_x"/>
                                              </p:val>
                                            </p:tav>
                                          </p:tavLst>
                                        </p:anim>
                                        <p:anim calcmode="lin" valueType="num">
                                          <p:cBhvr additive="base">
                                            <p:cTn id="18" dur="500" fill="hold"/>
                                            <p:tgtEl>
                                              <p:spTgt spid="39"/>
                                            </p:tgtEl>
                                            <p:attrNameLst>
                                              <p:attrName>ppt_y</p:attrName>
                                            </p:attrNameLst>
                                          </p:cBhvr>
                                          <p:tavLst>
                                            <p:tav tm="0">
                                              <p:val>
                                                <p:strVal val="#ppt_y"/>
                                              </p:val>
                                            </p:tav>
                                            <p:tav tm="100000">
                                              <p:val>
                                                <p:strVal val="#ppt_y"/>
                                              </p:val>
                                            </p:tav>
                                          </p:tavLst>
                                        </p:anim>
                                      </p:childTnLst>
                                    </p:cTn>
                                  </p:par>
                                  <p:par>
                                    <p:cTn id="19" presetID="2" presetClass="entr" presetSubtype="2" decel="10000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750" fill="hold"/>
                                            <p:tgtEl>
                                              <p:spTgt spid="42"/>
                                            </p:tgtEl>
                                            <p:attrNameLst>
                                              <p:attrName>ppt_x</p:attrName>
                                            </p:attrNameLst>
                                          </p:cBhvr>
                                          <p:tavLst>
                                            <p:tav tm="0">
                                              <p:val>
                                                <p:strVal val="1+#ppt_w/2"/>
                                              </p:val>
                                            </p:tav>
                                            <p:tav tm="100000">
                                              <p:val>
                                                <p:strVal val="#ppt_x"/>
                                              </p:val>
                                            </p:tav>
                                          </p:tavLst>
                                        </p:anim>
                                        <p:anim calcmode="lin" valueType="num">
                                          <p:cBhvr additive="base">
                                            <p:cTn id="22" dur="750" fill="hold"/>
                                            <p:tgtEl>
                                              <p:spTgt spid="42"/>
                                            </p:tgtEl>
                                            <p:attrNameLst>
                                              <p:attrName>ppt_y</p:attrName>
                                            </p:attrNameLst>
                                          </p:cBhvr>
                                          <p:tavLst>
                                            <p:tav tm="0">
                                              <p:val>
                                                <p:strVal val="#ppt_y"/>
                                              </p:val>
                                            </p:tav>
                                            <p:tav tm="100000">
                                              <p:val>
                                                <p:strVal val="#ppt_y"/>
                                              </p:val>
                                            </p:tav>
                                          </p:tavLst>
                                        </p:anim>
                                      </p:childTnLst>
                                    </p:cTn>
                                  </p:par>
                                  <p:par>
                                    <p:cTn id="23" presetID="41" presetClass="entr" presetSubtype="0" fill="hold" grpId="0" nodeType="withEffect">
                                      <p:stCondLst>
                                        <p:cond delay="500"/>
                                      </p:stCondLst>
                                      <p:iterate type="lt">
                                        <p:tmPct val="10000"/>
                                      </p:iterate>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9"/>
                                            </p:tgtEl>
                                            <p:attrNameLst>
                                              <p:attrName>ppt_y</p:attrName>
                                            </p:attrNameLst>
                                          </p:cBhvr>
                                          <p:tavLst>
                                            <p:tav tm="0">
                                              <p:val>
                                                <p:strVal val="#ppt_y"/>
                                              </p:val>
                                            </p:tav>
                                            <p:tav tm="100000">
                                              <p:val>
                                                <p:strVal val="#ppt_y"/>
                                              </p:val>
                                            </p:tav>
                                          </p:tavLst>
                                        </p:anim>
                                        <p:anim calcmode="lin" valueType="num">
                                          <p:cBhvr>
                                            <p:cTn id="27"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9"/>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barn(inVertical)">
                                          <p:cBhvr>
                                            <p:cTn id="32" dur="500"/>
                                            <p:tgtEl>
                                              <p:spTgt spid="40"/>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barn(inVertical)">
                                          <p:cBhvr>
                                            <p:cTn id="3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p:bldP spid="34" grpId="0" animBg="1"/>
          <p:bldP spid="39" grpId="0" animBg="1"/>
          <p:bldP spid="40" grpId="0" animBg="1"/>
          <p:bldP spid="41" grpId="0" animBg="1"/>
          <p:bldP spid="42"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045EB06-4B3A-4664-A4A1-70E542B43A29}"/>
              </a:ext>
            </a:extLst>
          </p:cNvPr>
          <p:cNvSpPr/>
          <p:nvPr/>
        </p:nvSpPr>
        <p:spPr>
          <a:xfrm>
            <a:off x="1312994" y="614750"/>
            <a:ext cx="3057247" cy="523220"/>
          </a:xfrm>
          <a:prstGeom prst="rect">
            <a:avLst/>
          </a:prstGeom>
        </p:spPr>
        <p:txBody>
          <a:bodyPr wrap="none">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环保设施运行情况</a:t>
            </a:r>
          </a:p>
        </p:txBody>
      </p:sp>
      <p:sp>
        <p:nvSpPr>
          <p:cNvPr id="13" name="文本框 12">
            <a:extLst>
              <a:ext uri="{FF2B5EF4-FFF2-40B4-BE49-F238E27FC236}">
                <a16:creationId xmlns:a16="http://schemas.microsoft.com/office/drawing/2014/main" id="{2870AA65-AF09-4EEC-9744-18A36A967F7F}"/>
              </a:ext>
            </a:extLst>
          </p:cNvPr>
          <p:cNvSpPr txBox="1"/>
          <p:nvPr/>
        </p:nvSpPr>
        <p:spPr>
          <a:xfrm>
            <a:off x="368300" y="2024986"/>
            <a:ext cx="6311900" cy="3782895"/>
          </a:xfrm>
          <a:prstGeom prst="rect">
            <a:avLst/>
          </a:prstGeom>
          <a:noFill/>
        </p:spPr>
        <p:txBody>
          <a:bodyPr wrap="square">
            <a:spAutoFit/>
          </a:bodyPr>
          <a:lstStyle/>
          <a:p>
            <a:pPr algn="just">
              <a:lnSpc>
                <a:spcPct val="150000"/>
              </a:lnSpc>
            </a:pPr>
            <a:r>
              <a:rPr lang="en-US" altLang="zh-CN" sz="1800" dirty="0">
                <a:latin typeface="微软雅黑" panose="020B0503020204020204" pitchFamily="34" charset="-122"/>
                <a:ea typeface="微软雅黑" panose="020B0503020204020204" pitchFamily="34" charset="-122"/>
              </a:rPr>
              <a:t>2021</a:t>
            </a:r>
            <a:r>
              <a:rPr lang="zh-CN" altLang="en-US" sz="1800" dirty="0">
                <a:latin typeface="微软雅黑" panose="020B0503020204020204" pitchFamily="34" charset="-122"/>
                <a:ea typeface="微软雅黑" panose="020B0503020204020204" pitchFamily="34" charset="-122"/>
              </a:rPr>
              <a:t>年，公司环保设施设备运行基本正常。污水、废气处理排放指标基本达标。</a:t>
            </a:r>
            <a:r>
              <a:rPr lang="en-US" altLang="zh-CN" sz="1800" dirty="0">
                <a:latin typeface="微软雅黑" panose="020B0503020204020204" pitchFamily="34" charset="-122"/>
                <a:ea typeface="微软雅黑" panose="020B0503020204020204" pitchFamily="34" charset="-122"/>
              </a:rPr>
              <a:t>C3</a:t>
            </a:r>
            <a:r>
              <a:rPr lang="zh-CN" altLang="en-US" sz="1800" dirty="0">
                <a:latin typeface="微软雅黑" panose="020B0503020204020204" pitchFamily="34" charset="-122"/>
                <a:ea typeface="微软雅黑" panose="020B0503020204020204" pitchFamily="34" charset="-122"/>
              </a:rPr>
              <a:t>线污水处理设施实现了全年无故障，运行较平稳，处理效果佳的状态。</a:t>
            </a:r>
            <a:r>
              <a:rPr lang="en-US" altLang="zh-CN" sz="1800" dirty="0">
                <a:latin typeface="微软雅黑" panose="020B0503020204020204" pitchFamily="34" charset="-122"/>
                <a:ea typeface="微软雅黑" panose="020B0503020204020204" pitchFamily="34" charset="-122"/>
              </a:rPr>
              <a:t>XXX</a:t>
            </a:r>
            <a:r>
              <a:rPr lang="zh-CN" altLang="en-US" sz="1800" dirty="0">
                <a:latin typeface="微软雅黑" panose="020B0503020204020204" pitchFamily="34" charset="-122"/>
                <a:ea typeface="微软雅黑" panose="020B0503020204020204" pitchFamily="34" charset="-122"/>
              </a:rPr>
              <a:t>线污水处理由于前期处理量大，其中风机、潜水泵、原水提升泵、清水泵等都有发生故障，但通过检修后均得以恢复，未严重影响出水水质。废气处理从</a:t>
            </a:r>
            <a:r>
              <a:rPr lang="en-US" altLang="zh-CN" sz="1800" dirty="0">
                <a:latin typeface="微软雅黑" panose="020B0503020204020204" pitchFamily="34" charset="-122"/>
                <a:ea typeface="微软雅黑" panose="020B0503020204020204" pitchFamily="34" charset="-122"/>
              </a:rPr>
              <a:t>X</a:t>
            </a:r>
            <a:r>
              <a:rPr lang="zh-CN" altLang="en-US" sz="1800" dirty="0">
                <a:latin typeface="微软雅黑" panose="020B0503020204020204" pitchFamily="34" charset="-122"/>
                <a:ea typeface="微软雅黑" panose="020B0503020204020204" pitchFamily="34" charset="-122"/>
              </a:rPr>
              <a:t>月下旬开机调试以来，</a:t>
            </a:r>
            <a:r>
              <a:rPr lang="en-US" altLang="zh-CN" sz="1800" dirty="0">
                <a:latin typeface="微软雅黑" panose="020B0503020204020204" pitchFamily="34" charset="-122"/>
                <a:ea typeface="微软雅黑" panose="020B0503020204020204" pitchFamily="34" charset="-122"/>
              </a:rPr>
              <a:t>1#</a:t>
            </a:r>
            <a:r>
              <a:rPr lang="zh-CN" altLang="en-US" sz="1800" dirty="0">
                <a:latin typeface="微软雅黑" panose="020B0503020204020204" pitchFamily="34" charset="-122"/>
                <a:ea typeface="微软雅黑" panose="020B0503020204020204" pitchFamily="34" charset="-122"/>
              </a:rPr>
              <a:t>螺旋加料阀电机相继烧坏</a:t>
            </a:r>
            <a:r>
              <a:rPr lang="en-US" altLang="zh-CN" sz="1800" dirty="0">
                <a:latin typeface="微软雅黑" panose="020B0503020204020204" pitchFamily="34" charset="-122"/>
                <a:ea typeface="微软雅黑" panose="020B0503020204020204" pitchFamily="34" charset="-122"/>
              </a:rPr>
              <a:t>8</a:t>
            </a:r>
            <a:r>
              <a:rPr lang="zh-CN" altLang="en-US" sz="1800" dirty="0">
                <a:latin typeface="微软雅黑" panose="020B0503020204020204" pitchFamily="34" charset="-122"/>
                <a:ea typeface="微软雅黑" panose="020B0503020204020204" pitchFamily="34" charset="-122"/>
              </a:rPr>
              <a:t>台</a:t>
            </a:r>
            <a:r>
              <a:rPr lang="en-US" altLang="zh-CN" sz="1800" dirty="0">
                <a:latin typeface="微软雅黑" panose="020B0503020204020204" pitchFamily="34" charset="-122"/>
                <a:ea typeface="微软雅黑" panose="020B0503020204020204" pitchFamily="34" charset="-122"/>
              </a:rPr>
              <a:t>(X</a:t>
            </a:r>
            <a:r>
              <a:rPr lang="zh-CN" altLang="en-US" sz="1800" dirty="0">
                <a:latin typeface="微软雅黑" panose="020B0503020204020204" pitchFamily="34" charset="-122"/>
                <a:ea typeface="微软雅黑" panose="020B0503020204020204" pitchFamily="34" charset="-122"/>
              </a:rPr>
              <a:t>月</a:t>
            </a:r>
            <a:r>
              <a:rPr lang="en-US" altLang="zh-CN" sz="1800" dirty="0">
                <a:latin typeface="微软雅黑" panose="020B0503020204020204" pitchFamily="34" charset="-122"/>
                <a:ea typeface="微软雅黑" panose="020B0503020204020204" pitchFamily="34" charset="-122"/>
              </a:rPr>
              <a:t>XX</a:t>
            </a:r>
            <a:r>
              <a:rPr lang="zh-CN" altLang="en-US" sz="1800" dirty="0">
                <a:latin typeface="微软雅黑" panose="020B0503020204020204" pitchFamily="34" charset="-122"/>
                <a:ea typeface="微软雅黑" panose="020B0503020204020204" pitchFamily="34" charset="-122"/>
              </a:rPr>
              <a:t>日， 工厂设备科更换了</a:t>
            </a:r>
            <a:r>
              <a:rPr lang="en-US" altLang="zh-CN" sz="1800" dirty="0">
                <a:latin typeface="微软雅黑" panose="020B0503020204020204" pitchFamily="34" charset="-122"/>
                <a:ea typeface="微软雅黑" panose="020B0503020204020204" pitchFamily="34" charset="-122"/>
              </a:rPr>
              <a:t>1</a:t>
            </a:r>
            <a:r>
              <a:rPr lang="zh-CN" altLang="en-US" sz="1800" dirty="0">
                <a:latin typeface="微软雅黑" panose="020B0503020204020204" pitchFamily="34" charset="-122"/>
                <a:ea typeface="微软雅黑" panose="020B0503020204020204" pitchFamily="34" charset="-122"/>
              </a:rPr>
              <a:t>台变频器后，未出现电机烧坏现象</a:t>
            </a:r>
            <a:r>
              <a:rPr lang="en-US"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，加料系统被堵塞、卡死现象时有发生，月前失重秤出现料仓计重不准等情况。</a:t>
            </a:r>
          </a:p>
        </p:txBody>
      </p:sp>
      <p:grpSp>
        <p:nvGrpSpPr>
          <p:cNvPr id="7" name="组合 6">
            <a:extLst>
              <a:ext uri="{FF2B5EF4-FFF2-40B4-BE49-F238E27FC236}">
                <a16:creationId xmlns:a16="http://schemas.microsoft.com/office/drawing/2014/main" id="{D07E70E9-4384-4512-9E16-2A2A6491E56B}"/>
              </a:ext>
            </a:extLst>
          </p:cNvPr>
          <p:cNvGrpSpPr/>
          <p:nvPr/>
        </p:nvGrpSpPr>
        <p:grpSpPr>
          <a:xfrm>
            <a:off x="6804455" y="1030815"/>
            <a:ext cx="5212435" cy="5212435"/>
            <a:chOff x="7007656" y="921665"/>
            <a:chExt cx="5014670" cy="5014670"/>
          </a:xfrm>
        </p:grpSpPr>
        <p:sp>
          <p:nvSpPr>
            <p:cNvPr id="6" name="椭圆 5">
              <a:extLst>
                <a:ext uri="{FF2B5EF4-FFF2-40B4-BE49-F238E27FC236}">
                  <a16:creationId xmlns:a16="http://schemas.microsoft.com/office/drawing/2014/main" id="{CDECE23F-8C42-41B2-9245-AFC0F9840DC1}"/>
                </a:ext>
              </a:extLst>
            </p:cNvPr>
            <p:cNvSpPr/>
            <p:nvPr/>
          </p:nvSpPr>
          <p:spPr>
            <a:xfrm>
              <a:off x="7495690" y="1923988"/>
              <a:ext cx="3858109" cy="3858109"/>
            </a:xfrm>
            <a:prstGeom prst="ellipse">
              <a:avLst/>
            </a:prstGeom>
            <a:solidFill>
              <a:srgbClr val="D1AA69"/>
            </a:solidFill>
            <a:ln w="12700" cap="flat" cmpd="sng" algn="ctr">
              <a:solidFill>
                <a:schemeClr val="bg1">
                  <a:lumMod val="75000"/>
                </a:schemeClr>
              </a:solidFill>
              <a:prstDash val="solid"/>
              <a:miter lim="800000"/>
            </a:ln>
            <a:effectLst/>
          </p:spPr>
          <p:txBody>
            <a:bodyPr rtlCol="0" anchor="ctr"/>
            <a:lstStyle/>
            <a:p>
              <a:pPr algn="ctr"/>
              <a:endParaRPr lang="zh-CN" altLang="en-US" sz="3200" kern="0">
                <a:solidFill>
                  <a:prstClr val="white"/>
                </a:solidFill>
                <a:ea typeface="思源黑体" panose="020B0500000000000000" pitchFamily="34" charset="-122"/>
              </a:endParaRPr>
            </a:p>
          </p:txBody>
        </p:sp>
        <p:pic>
          <p:nvPicPr>
            <p:cNvPr id="5" name="图片 4">
              <a:extLst>
                <a:ext uri="{FF2B5EF4-FFF2-40B4-BE49-F238E27FC236}">
                  <a16:creationId xmlns:a16="http://schemas.microsoft.com/office/drawing/2014/main" id="{FA5FAB03-45ED-4539-9E05-45E31D4C62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07656" y="921665"/>
              <a:ext cx="5014670" cy="5014670"/>
            </a:xfrm>
            <a:prstGeom prst="rect">
              <a:avLst/>
            </a:prstGeom>
          </p:spPr>
        </p:pic>
      </p:grpSp>
    </p:spTree>
    <p:extLst>
      <p:ext uri="{BB962C8B-B14F-4D97-AF65-F5344CB8AC3E}">
        <p14:creationId xmlns:p14="http://schemas.microsoft.com/office/powerpoint/2010/main" val="13076904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045EB06-4B3A-4664-A4A1-70E542B43A29}"/>
              </a:ext>
            </a:extLst>
          </p:cNvPr>
          <p:cNvSpPr/>
          <p:nvPr/>
        </p:nvSpPr>
        <p:spPr>
          <a:xfrm>
            <a:off x="1312994" y="614750"/>
            <a:ext cx="1620957" cy="523220"/>
          </a:xfrm>
          <a:prstGeom prst="rect">
            <a:avLst/>
          </a:prstGeom>
        </p:spPr>
        <p:txBody>
          <a:bodyPr wrap="none">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污水处理</a:t>
            </a:r>
          </a:p>
        </p:txBody>
      </p:sp>
      <p:sp>
        <p:nvSpPr>
          <p:cNvPr id="8" name="文本框 7">
            <a:extLst>
              <a:ext uri="{FF2B5EF4-FFF2-40B4-BE49-F238E27FC236}">
                <a16:creationId xmlns:a16="http://schemas.microsoft.com/office/drawing/2014/main" id="{5CFACB19-586E-4CCE-8FA4-3D974AA5ED57}"/>
              </a:ext>
            </a:extLst>
          </p:cNvPr>
          <p:cNvSpPr txBox="1"/>
          <p:nvPr/>
        </p:nvSpPr>
        <p:spPr>
          <a:xfrm>
            <a:off x="368300" y="1623799"/>
            <a:ext cx="11417300" cy="1289905"/>
          </a:xfrm>
          <a:prstGeom prst="rect">
            <a:avLst/>
          </a:prstGeom>
          <a:noFill/>
        </p:spPr>
        <p:txBody>
          <a:bodyPr wrap="square">
            <a:spAutoFit/>
          </a:bodyPr>
          <a:lstStyle/>
          <a:p>
            <a:pPr algn="just">
              <a:lnSpc>
                <a:spcPct val="150000"/>
              </a:lnSpc>
            </a:pPr>
            <a:r>
              <a:rPr lang="zh-CN" altLang="en-US" sz="1800" dirty="0">
                <a:latin typeface="微软雅黑" panose="020B0503020204020204" pitchFamily="34" charset="-122"/>
                <a:ea typeface="微软雅黑" panose="020B0503020204020204" pitchFamily="34" charset="-122"/>
              </a:rPr>
              <a:t>本年度污水处理均达标排放。其中</a:t>
            </a:r>
            <a:r>
              <a:rPr lang="en-US" altLang="zh-CN" sz="1800" dirty="0">
                <a:latin typeface="微软雅黑" panose="020B0503020204020204" pitchFamily="34" charset="-122"/>
                <a:ea typeface="微软雅黑" panose="020B0503020204020204" pitchFamily="34" charset="-122"/>
              </a:rPr>
              <a:t>XX</a:t>
            </a:r>
            <a:r>
              <a:rPr lang="zh-CN" altLang="en-US" sz="1800" dirty="0">
                <a:latin typeface="微软雅黑" panose="020B0503020204020204" pitchFamily="34" charset="-122"/>
                <a:ea typeface="微软雅黑" panose="020B0503020204020204" pitchFamily="34" charset="-122"/>
              </a:rPr>
              <a:t>线污水处理效果较好。</a:t>
            </a:r>
            <a:r>
              <a:rPr lang="en-US" altLang="zh-CN" sz="1800" dirty="0">
                <a:latin typeface="微软雅黑" panose="020B0503020204020204" pitchFamily="34" charset="-122"/>
                <a:ea typeface="微软雅黑" panose="020B0503020204020204" pitchFamily="34" charset="-122"/>
              </a:rPr>
              <a:t>X</a:t>
            </a:r>
            <a:r>
              <a:rPr lang="zh-CN" altLang="en-US" sz="1800" dirty="0">
                <a:latin typeface="微软雅黑" panose="020B0503020204020204" pitchFamily="34" charset="-122"/>
                <a:ea typeface="微软雅黑" panose="020B0503020204020204" pitchFamily="34" charset="-122"/>
              </a:rPr>
              <a:t>月</a:t>
            </a:r>
            <a:r>
              <a:rPr lang="en-US" altLang="zh-CN" sz="1800" dirty="0">
                <a:latin typeface="微软雅黑" panose="020B0503020204020204" pitchFamily="34" charset="-122"/>
                <a:ea typeface="微软雅黑" panose="020B0503020204020204" pitchFamily="34" charset="-122"/>
              </a:rPr>
              <a:t>XX</a:t>
            </a:r>
            <a:r>
              <a:rPr lang="zh-CN" altLang="en-US" sz="1800" dirty="0">
                <a:latin typeface="微软雅黑" panose="020B0503020204020204" pitchFamily="34" charset="-122"/>
                <a:ea typeface="微软雅黑" panose="020B0503020204020204" pitchFamily="34" charset="-122"/>
              </a:rPr>
              <a:t>日起，</a:t>
            </a:r>
            <a:r>
              <a:rPr lang="en-US" altLang="zh-CN" sz="1800" dirty="0">
                <a:latin typeface="微软雅黑" panose="020B0503020204020204" pitchFamily="34" charset="-122"/>
                <a:ea typeface="微软雅黑" panose="020B0503020204020204" pitchFamily="34" charset="-122"/>
              </a:rPr>
              <a:t>XX</a:t>
            </a:r>
            <a:r>
              <a:rPr lang="zh-CN" altLang="en-US" sz="1800" dirty="0">
                <a:latin typeface="微软雅黑" panose="020B0503020204020204" pitchFamily="34" charset="-122"/>
                <a:ea typeface="微软雅黑" panose="020B0503020204020204" pitchFamily="34" charset="-122"/>
              </a:rPr>
              <a:t>线污水处理停止运行，将产生的原水通过水泵管道直接排入大渡口区污水处理厂进行处置。而</a:t>
            </a:r>
            <a:r>
              <a:rPr lang="en-US" altLang="zh-CN" sz="1800" dirty="0">
                <a:latin typeface="微软雅黑" panose="020B0503020204020204" pitchFamily="34" charset="-122"/>
                <a:ea typeface="微软雅黑" panose="020B0503020204020204" pitchFamily="34" charset="-122"/>
              </a:rPr>
              <a:t>XX</a:t>
            </a:r>
            <a:r>
              <a:rPr lang="zh-CN" altLang="en-US" sz="1800" dirty="0">
                <a:latin typeface="微软雅黑" panose="020B0503020204020204" pitchFamily="34" charset="-122"/>
                <a:ea typeface="微软雅黑" panose="020B0503020204020204" pitchFamily="34" charset="-122"/>
              </a:rPr>
              <a:t>的绝大部分原水也通过中间管道排入</a:t>
            </a:r>
            <a:r>
              <a:rPr lang="en-US" altLang="zh-CN" sz="1800" dirty="0">
                <a:latin typeface="微软雅黑" panose="020B0503020204020204" pitchFamily="34" charset="-122"/>
                <a:ea typeface="微软雅黑" panose="020B0503020204020204" pitchFamily="34" charset="-122"/>
              </a:rPr>
              <a:t>XX</a:t>
            </a:r>
            <a:r>
              <a:rPr lang="zh-CN" altLang="en-US" sz="1800" dirty="0">
                <a:latin typeface="微软雅黑" panose="020B0503020204020204" pitchFamily="34" charset="-122"/>
                <a:ea typeface="微软雅黑" panose="020B0503020204020204" pitchFamily="34" charset="-122"/>
              </a:rPr>
              <a:t>线原水水池后并外排。</a:t>
            </a:r>
          </a:p>
        </p:txBody>
      </p:sp>
      <p:graphicFrame>
        <p:nvGraphicFramePr>
          <p:cNvPr id="9" name="表格 6">
            <a:extLst>
              <a:ext uri="{FF2B5EF4-FFF2-40B4-BE49-F238E27FC236}">
                <a16:creationId xmlns:a16="http://schemas.microsoft.com/office/drawing/2014/main" id="{DC0C1D6B-679B-4421-8590-31BB512FA413}"/>
              </a:ext>
            </a:extLst>
          </p:cNvPr>
          <p:cNvGraphicFramePr>
            <a:graphicFrameLocks noGrp="1"/>
          </p:cNvGraphicFramePr>
          <p:nvPr>
            <p:extLst>
              <p:ext uri="{D42A27DB-BD31-4B8C-83A1-F6EECF244321}">
                <p14:modId xmlns:p14="http://schemas.microsoft.com/office/powerpoint/2010/main" val="3269225918"/>
              </p:ext>
            </p:extLst>
          </p:nvPr>
        </p:nvGraphicFramePr>
        <p:xfrm>
          <a:off x="645888" y="3257917"/>
          <a:ext cx="10900224" cy="2985333"/>
        </p:xfrm>
        <a:graphic>
          <a:graphicData uri="http://schemas.openxmlformats.org/drawingml/2006/table">
            <a:tbl>
              <a:tblPr firstRow="1" bandRow="1">
                <a:tableStyleId>{21E4AEA4-8DFA-4A89-87EB-49C32662AFE0}</a:tableStyleId>
              </a:tblPr>
              <a:tblGrid>
                <a:gridCol w="1362528">
                  <a:extLst>
                    <a:ext uri="{9D8B030D-6E8A-4147-A177-3AD203B41FA5}">
                      <a16:colId xmlns:a16="http://schemas.microsoft.com/office/drawing/2014/main" val="345273723"/>
                    </a:ext>
                  </a:extLst>
                </a:gridCol>
                <a:gridCol w="1362528">
                  <a:extLst>
                    <a:ext uri="{9D8B030D-6E8A-4147-A177-3AD203B41FA5}">
                      <a16:colId xmlns:a16="http://schemas.microsoft.com/office/drawing/2014/main" val="3439472357"/>
                    </a:ext>
                  </a:extLst>
                </a:gridCol>
                <a:gridCol w="1362528">
                  <a:extLst>
                    <a:ext uri="{9D8B030D-6E8A-4147-A177-3AD203B41FA5}">
                      <a16:colId xmlns:a16="http://schemas.microsoft.com/office/drawing/2014/main" val="2214072441"/>
                    </a:ext>
                  </a:extLst>
                </a:gridCol>
                <a:gridCol w="1362528">
                  <a:extLst>
                    <a:ext uri="{9D8B030D-6E8A-4147-A177-3AD203B41FA5}">
                      <a16:colId xmlns:a16="http://schemas.microsoft.com/office/drawing/2014/main" val="1558110970"/>
                    </a:ext>
                  </a:extLst>
                </a:gridCol>
                <a:gridCol w="1362528">
                  <a:extLst>
                    <a:ext uri="{9D8B030D-6E8A-4147-A177-3AD203B41FA5}">
                      <a16:colId xmlns:a16="http://schemas.microsoft.com/office/drawing/2014/main" val="4180694627"/>
                    </a:ext>
                  </a:extLst>
                </a:gridCol>
                <a:gridCol w="1362528">
                  <a:extLst>
                    <a:ext uri="{9D8B030D-6E8A-4147-A177-3AD203B41FA5}">
                      <a16:colId xmlns:a16="http://schemas.microsoft.com/office/drawing/2014/main" val="953477414"/>
                    </a:ext>
                  </a:extLst>
                </a:gridCol>
                <a:gridCol w="1362528">
                  <a:extLst>
                    <a:ext uri="{9D8B030D-6E8A-4147-A177-3AD203B41FA5}">
                      <a16:colId xmlns:a16="http://schemas.microsoft.com/office/drawing/2014/main" val="783103774"/>
                    </a:ext>
                  </a:extLst>
                </a:gridCol>
                <a:gridCol w="1362528">
                  <a:extLst>
                    <a:ext uri="{9D8B030D-6E8A-4147-A177-3AD203B41FA5}">
                      <a16:colId xmlns:a16="http://schemas.microsoft.com/office/drawing/2014/main" val="2559651000"/>
                    </a:ext>
                  </a:extLst>
                </a:gridCol>
              </a:tblGrid>
              <a:tr h="995111">
                <a:tc gridSpan="2">
                  <a:txBody>
                    <a:bodyPr/>
                    <a:lstStyle/>
                    <a:p>
                      <a:pPr algn="ctr"/>
                      <a:r>
                        <a:rPr lang="zh-CN" altLang="en-US" dirty="0"/>
                        <a:t>一季度</a:t>
                      </a:r>
                      <a:endParaRPr lang="zh-CN" altLang="en-US" dirty="0">
                        <a:latin typeface="微软雅黑" panose="020B0503020204020204" pitchFamily="34" charset="-122"/>
                        <a:ea typeface="微软雅黑" panose="020B0503020204020204" pitchFamily="34" charset="-122"/>
                      </a:endParaRPr>
                    </a:p>
                  </a:txBody>
                  <a:tcPr anchor="ctr">
                    <a:gradFill>
                      <a:gsLst>
                        <a:gs pos="19000">
                          <a:srgbClr val="980E1B"/>
                        </a:gs>
                        <a:gs pos="100000">
                          <a:srgbClr val="FF0000"/>
                        </a:gs>
                      </a:gsLst>
                      <a:lin ang="5400000" scaled="1"/>
                    </a:gradFill>
                  </a:tcPr>
                </a:tc>
                <a:tc hMerge="1">
                  <a:txBody>
                    <a:bodyPr/>
                    <a:lstStyle/>
                    <a:p>
                      <a:endParaRPr lang="zh-CN" altLang="en-US" dirty="0"/>
                    </a:p>
                  </a:txBody>
                  <a:tcPr>
                    <a:gradFill flip="none" rotWithShape="1">
                      <a:gsLst>
                        <a:gs pos="0">
                          <a:srgbClr val="173555"/>
                        </a:gs>
                        <a:gs pos="100000">
                          <a:srgbClr val="00A7C3"/>
                        </a:gs>
                      </a:gsLst>
                      <a:lin ang="5400000" scaled="1"/>
                      <a:tileRect/>
                    </a:gra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dirty="0"/>
                        <a:t>二季度</a:t>
                      </a:r>
                      <a:endParaRPr lang="zh-CN" altLang="en-US" dirty="0">
                        <a:latin typeface="微软雅黑" panose="020B0503020204020204" pitchFamily="34" charset="-122"/>
                        <a:ea typeface="微软雅黑" panose="020B0503020204020204" pitchFamily="34" charset="-122"/>
                      </a:endParaRPr>
                    </a:p>
                  </a:txBody>
                  <a:tcPr anchor="ctr">
                    <a:gradFill>
                      <a:gsLst>
                        <a:gs pos="19000">
                          <a:srgbClr val="980E1B"/>
                        </a:gs>
                        <a:gs pos="100000">
                          <a:srgbClr val="FF0000"/>
                        </a:gs>
                      </a:gsLst>
                      <a:lin ang="5400000" scaled="1"/>
                    </a:gradFill>
                  </a:tcPr>
                </a:tc>
                <a:tc hMerge="1">
                  <a:txBody>
                    <a:bodyPr/>
                    <a:lstStyle/>
                    <a:p>
                      <a:endParaRPr lang="zh-CN" altLang="en-US" dirty="0"/>
                    </a:p>
                  </a:txBody>
                  <a:tcPr>
                    <a:gradFill flip="none" rotWithShape="1">
                      <a:gsLst>
                        <a:gs pos="0">
                          <a:srgbClr val="173555"/>
                        </a:gs>
                        <a:gs pos="100000">
                          <a:srgbClr val="00A7C3"/>
                        </a:gs>
                      </a:gsLst>
                      <a:lin ang="5400000" scaled="1"/>
                      <a:tileRect/>
                    </a:gra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dirty="0"/>
                        <a:t>三季度</a:t>
                      </a:r>
                      <a:endParaRPr lang="zh-CN" altLang="en-US" dirty="0">
                        <a:latin typeface="微软雅黑" panose="020B0503020204020204" pitchFamily="34" charset="-122"/>
                        <a:ea typeface="微软雅黑" panose="020B0503020204020204" pitchFamily="34" charset="-122"/>
                      </a:endParaRPr>
                    </a:p>
                  </a:txBody>
                  <a:tcPr anchor="ctr">
                    <a:gradFill>
                      <a:gsLst>
                        <a:gs pos="19000">
                          <a:srgbClr val="980E1B"/>
                        </a:gs>
                        <a:gs pos="100000">
                          <a:srgbClr val="FF0000"/>
                        </a:gs>
                      </a:gsLst>
                      <a:lin ang="5400000" scaled="1"/>
                    </a:gradFill>
                  </a:tcPr>
                </a:tc>
                <a:tc hMerge="1">
                  <a:txBody>
                    <a:bodyPr/>
                    <a:lstStyle/>
                    <a:p>
                      <a:endParaRPr lang="zh-CN" altLang="en-US" dirty="0"/>
                    </a:p>
                  </a:txBody>
                  <a:tcPr>
                    <a:gradFill flip="none" rotWithShape="1">
                      <a:gsLst>
                        <a:gs pos="0">
                          <a:srgbClr val="173555"/>
                        </a:gs>
                        <a:gs pos="100000">
                          <a:srgbClr val="00A7C3"/>
                        </a:gs>
                      </a:gsLst>
                      <a:lin ang="5400000" scaled="1"/>
                      <a:tileRect/>
                    </a:gra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dirty="0"/>
                        <a:t>四季度</a:t>
                      </a:r>
                      <a:endParaRPr lang="zh-CN" altLang="en-US" dirty="0">
                        <a:latin typeface="微软雅黑" panose="020B0503020204020204" pitchFamily="34" charset="-122"/>
                        <a:ea typeface="微软雅黑" panose="020B0503020204020204" pitchFamily="34" charset="-122"/>
                      </a:endParaRPr>
                    </a:p>
                  </a:txBody>
                  <a:tcPr anchor="ctr">
                    <a:gradFill>
                      <a:gsLst>
                        <a:gs pos="19000">
                          <a:srgbClr val="980E1B"/>
                        </a:gs>
                        <a:gs pos="100000">
                          <a:srgbClr val="FF0000"/>
                        </a:gs>
                      </a:gsLst>
                      <a:lin ang="5400000" scaled="1"/>
                    </a:gradFill>
                  </a:tcPr>
                </a:tc>
                <a:tc hMerge="1">
                  <a:txBody>
                    <a:bodyPr/>
                    <a:lstStyle/>
                    <a:p>
                      <a:endParaRPr lang="zh-CN" altLang="en-US" dirty="0"/>
                    </a:p>
                  </a:txBody>
                  <a:tcPr>
                    <a:gradFill flip="none" rotWithShape="1">
                      <a:gsLst>
                        <a:gs pos="0">
                          <a:srgbClr val="173555"/>
                        </a:gs>
                        <a:gs pos="100000">
                          <a:srgbClr val="00A7C3"/>
                        </a:gs>
                      </a:gsLst>
                      <a:lin ang="5400000" scaled="1"/>
                      <a:tileRect/>
                    </a:gradFill>
                  </a:tcPr>
                </a:tc>
                <a:extLst>
                  <a:ext uri="{0D108BD9-81ED-4DB2-BD59-A6C34878D82A}">
                    <a16:rowId xmlns:a16="http://schemas.microsoft.com/office/drawing/2014/main" val="1593061999"/>
                  </a:ext>
                </a:extLst>
              </a:tr>
              <a:tr h="995111">
                <a:tc>
                  <a:txBody>
                    <a:bodyPr/>
                    <a:lstStyle/>
                    <a:p>
                      <a:pPr algn="ctr"/>
                      <a:r>
                        <a:rPr lang="zh-CN" altLang="en-US" sz="2000" dirty="0"/>
                        <a:t>原水池</a:t>
                      </a:r>
                      <a:endParaRPr lang="zh-CN" altLang="en-US" sz="20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2000" dirty="0"/>
                        <a:t>清水池</a:t>
                      </a:r>
                      <a:endParaRPr lang="zh-CN" altLang="en-US" sz="2000" dirty="0">
                        <a:latin typeface="微软雅黑" panose="020B0503020204020204" pitchFamily="34" charset="-122"/>
                        <a:ea typeface="微软雅黑" panose="020B0503020204020204"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000" dirty="0"/>
                        <a:t>原水池</a:t>
                      </a:r>
                      <a:endParaRPr lang="zh-CN" altLang="en-US" sz="2000" dirty="0">
                        <a:latin typeface="微软雅黑" panose="020B0503020204020204" pitchFamily="34" charset="-122"/>
                        <a:ea typeface="微软雅黑" panose="020B0503020204020204"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000" dirty="0"/>
                        <a:t>清水池</a:t>
                      </a:r>
                      <a:endParaRPr lang="zh-CN" altLang="en-US" sz="2000" dirty="0">
                        <a:latin typeface="微软雅黑" panose="020B0503020204020204" pitchFamily="34" charset="-122"/>
                        <a:ea typeface="微软雅黑" panose="020B0503020204020204"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000" dirty="0"/>
                        <a:t>原水池</a:t>
                      </a:r>
                      <a:endParaRPr lang="zh-CN" altLang="en-US" sz="2000" dirty="0">
                        <a:latin typeface="微软雅黑" panose="020B0503020204020204" pitchFamily="34" charset="-122"/>
                        <a:ea typeface="微软雅黑" panose="020B0503020204020204"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000" dirty="0"/>
                        <a:t>清水池</a:t>
                      </a:r>
                      <a:endParaRPr lang="zh-CN" altLang="en-US" sz="2000" dirty="0">
                        <a:latin typeface="微软雅黑" panose="020B0503020204020204" pitchFamily="34" charset="-122"/>
                        <a:ea typeface="微软雅黑" panose="020B0503020204020204"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000" dirty="0"/>
                        <a:t>原水池</a:t>
                      </a:r>
                      <a:endParaRPr lang="zh-CN" altLang="en-US" sz="2000" dirty="0">
                        <a:latin typeface="微软雅黑" panose="020B0503020204020204" pitchFamily="34" charset="-122"/>
                        <a:ea typeface="微软雅黑" panose="020B0503020204020204"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000" dirty="0"/>
                        <a:t>清水池</a:t>
                      </a:r>
                      <a:endParaRPr lang="zh-CN" altLang="en-US" sz="2000" dirty="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566475304"/>
                  </a:ext>
                </a:extLst>
              </a:tr>
              <a:tr h="995111">
                <a:tc>
                  <a:txBody>
                    <a:bodyPr/>
                    <a:lstStyle/>
                    <a:p>
                      <a:pPr algn="ctr"/>
                      <a:r>
                        <a:rPr lang="en-US" altLang="zh-CN" dirty="0"/>
                        <a:t>145</a:t>
                      </a:r>
                      <a:endParaRPr lang="zh-CN" altLang="en-US" dirty="0"/>
                    </a:p>
                  </a:txBody>
                  <a:tcPr anchor="ctr"/>
                </a:tc>
                <a:tc>
                  <a:txBody>
                    <a:bodyPr/>
                    <a:lstStyle/>
                    <a:p>
                      <a:pPr algn="ctr"/>
                      <a:r>
                        <a:rPr lang="en-US" altLang="zh-CN" dirty="0"/>
                        <a:t>52</a:t>
                      </a:r>
                      <a:endParaRPr lang="zh-CN" altLang="en-US" dirty="0"/>
                    </a:p>
                  </a:txBody>
                  <a:tcPr anchor="ctr"/>
                </a:tc>
                <a:tc>
                  <a:txBody>
                    <a:bodyPr/>
                    <a:lstStyle/>
                    <a:p>
                      <a:pPr algn="ctr"/>
                      <a:r>
                        <a:rPr lang="en-US" altLang="zh-CN" dirty="0"/>
                        <a:t>90</a:t>
                      </a:r>
                      <a:endParaRPr lang="zh-CN" altLang="en-US" dirty="0"/>
                    </a:p>
                  </a:txBody>
                  <a:tcPr anchor="ctr"/>
                </a:tc>
                <a:tc>
                  <a:txBody>
                    <a:bodyPr/>
                    <a:lstStyle/>
                    <a:p>
                      <a:pPr algn="ctr"/>
                      <a:r>
                        <a:rPr lang="en-US" altLang="zh-CN" dirty="0"/>
                        <a:t>34</a:t>
                      </a:r>
                      <a:endParaRPr lang="zh-CN" altLang="en-US" dirty="0"/>
                    </a:p>
                  </a:txBody>
                  <a:tcPr anchor="ctr"/>
                </a:tc>
                <a:tc>
                  <a:txBody>
                    <a:bodyPr/>
                    <a:lstStyle/>
                    <a:p>
                      <a:pPr algn="ctr"/>
                      <a:r>
                        <a:rPr lang="en-US" altLang="zh-CN" dirty="0"/>
                        <a:t>165</a:t>
                      </a:r>
                      <a:endParaRPr lang="zh-CN" altLang="en-US" dirty="0"/>
                    </a:p>
                  </a:txBody>
                  <a:tcPr anchor="ctr"/>
                </a:tc>
                <a:tc>
                  <a:txBody>
                    <a:bodyPr/>
                    <a:lstStyle/>
                    <a:p>
                      <a:pPr algn="ctr"/>
                      <a:r>
                        <a:rPr lang="en-US" altLang="zh-CN" dirty="0"/>
                        <a:t>23</a:t>
                      </a:r>
                      <a:endParaRPr lang="zh-CN" altLang="en-US" dirty="0"/>
                    </a:p>
                  </a:txBody>
                  <a:tcPr anchor="ctr"/>
                </a:tc>
                <a:tc>
                  <a:txBody>
                    <a:bodyPr/>
                    <a:lstStyle/>
                    <a:p>
                      <a:pPr algn="ctr"/>
                      <a:r>
                        <a:rPr lang="en-US" altLang="zh-CN" dirty="0"/>
                        <a:t>189</a:t>
                      </a:r>
                      <a:endParaRPr lang="zh-CN" altLang="en-US" dirty="0"/>
                    </a:p>
                  </a:txBody>
                  <a:tcPr anchor="ctr"/>
                </a:tc>
                <a:tc>
                  <a:txBody>
                    <a:bodyPr/>
                    <a:lstStyle/>
                    <a:p>
                      <a:pPr algn="ctr"/>
                      <a:r>
                        <a:rPr lang="en-US" altLang="zh-CN" dirty="0"/>
                        <a:t>77</a:t>
                      </a:r>
                      <a:endParaRPr lang="zh-CN" altLang="en-US" dirty="0"/>
                    </a:p>
                  </a:txBody>
                  <a:tcPr anchor="ctr"/>
                </a:tc>
                <a:extLst>
                  <a:ext uri="{0D108BD9-81ED-4DB2-BD59-A6C34878D82A}">
                    <a16:rowId xmlns:a16="http://schemas.microsoft.com/office/drawing/2014/main" val="361977655"/>
                  </a:ext>
                </a:extLst>
              </a:tr>
            </a:tbl>
          </a:graphicData>
        </a:graphic>
      </p:graphicFrame>
    </p:spTree>
    <p:extLst>
      <p:ext uri="{BB962C8B-B14F-4D97-AF65-F5344CB8AC3E}">
        <p14:creationId xmlns:p14="http://schemas.microsoft.com/office/powerpoint/2010/main" val="5048762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045EB06-4B3A-4664-A4A1-70E542B43A29}"/>
              </a:ext>
            </a:extLst>
          </p:cNvPr>
          <p:cNvSpPr/>
          <p:nvPr/>
        </p:nvSpPr>
        <p:spPr>
          <a:xfrm>
            <a:off x="1312994" y="614750"/>
            <a:ext cx="1620957" cy="523220"/>
          </a:xfrm>
          <a:prstGeom prst="rect">
            <a:avLst/>
          </a:prstGeom>
        </p:spPr>
        <p:txBody>
          <a:bodyPr wrap="none">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污水处理</a:t>
            </a:r>
          </a:p>
        </p:txBody>
      </p:sp>
      <p:sp>
        <p:nvSpPr>
          <p:cNvPr id="8" name="文本框 7">
            <a:extLst>
              <a:ext uri="{FF2B5EF4-FFF2-40B4-BE49-F238E27FC236}">
                <a16:creationId xmlns:a16="http://schemas.microsoft.com/office/drawing/2014/main" id="{5CFACB19-586E-4CCE-8FA4-3D974AA5ED57}"/>
              </a:ext>
            </a:extLst>
          </p:cNvPr>
          <p:cNvSpPr txBox="1"/>
          <p:nvPr/>
        </p:nvSpPr>
        <p:spPr>
          <a:xfrm>
            <a:off x="368300" y="1623799"/>
            <a:ext cx="11417300" cy="1705403"/>
          </a:xfrm>
          <a:prstGeom prst="rect">
            <a:avLst/>
          </a:prstGeom>
          <a:noFill/>
        </p:spPr>
        <p:txBody>
          <a:bodyPr wrap="square">
            <a:spAutoFit/>
          </a:bodyPr>
          <a:lstStyle/>
          <a:p>
            <a:pPr algn="just">
              <a:lnSpc>
                <a:spcPct val="150000"/>
              </a:lnSpc>
            </a:pPr>
            <a:r>
              <a:rPr lang="zh-CN" altLang="en-US" sz="1800" dirty="0">
                <a:latin typeface="微软雅黑" panose="020B0503020204020204" pitchFamily="34" charset="-122"/>
                <a:ea typeface="微软雅黑" panose="020B0503020204020204" pitchFamily="34" charset="-122"/>
              </a:rPr>
              <a:t>废气处理站于今年</a:t>
            </a:r>
            <a:r>
              <a:rPr lang="en-US" altLang="zh-CN" sz="1800" dirty="0">
                <a:latin typeface="微软雅黑" panose="020B0503020204020204" pitchFamily="34" charset="-122"/>
                <a:ea typeface="微软雅黑" panose="020B0503020204020204" pitchFamily="34" charset="-122"/>
              </a:rPr>
              <a:t>X</a:t>
            </a:r>
            <a:r>
              <a:rPr lang="zh-CN" altLang="en-US" sz="1800" dirty="0">
                <a:latin typeface="微软雅黑" panose="020B0503020204020204" pitchFamily="34" charset="-122"/>
                <a:ea typeface="微软雅黑" panose="020B0503020204020204" pitchFamily="34" charset="-122"/>
              </a:rPr>
              <a:t>月</a:t>
            </a:r>
            <a:r>
              <a:rPr lang="en-US" altLang="zh-CN" sz="1800" dirty="0">
                <a:latin typeface="微软雅黑" panose="020B0503020204020204" pitchFamily="34" charset="-122"/>
                <a:ea typeface="微软雅黑" panose="020B0503020204020204" pitchFamily="34" charset="-122"/>
              </a:rPr>
              <a:t>XX</a:t>
            </a:r>
            <a:r>
              <a:rPr lang="zh-CN" altLang="en-US" sz="1800" dirty="0">
                <a:latin typeface="微软雅黑" panose="020B0503020204020204" pitchFamily="34" charset="-122"/>
                <a:ea typeface="微软雅黑" panose="020B0503020204020204" pitchFamily="34" charset="-122"/>
              </a:rPr>
              <a:t>日破土动工，直到</a:t>
            </a:r>
            <a:r>
              <a:rPr lang="en-US" altLang="zh-CN" sz="1800" dirty="0">
                <a:latin typeface="微软雅黑" panose="020B0503020204020204" pitchFamily="34" charset="-122"/>
                <a:ea typeface="微软雅黑" panose="020B0503020204020204" pitchFamily="34" charset="-122"/>
              </a:rPr>
              <a:t>X</a:t>
            </a:r>
            <a:r>
              <a:rPr lang="zh-CN" altLang="en-US" sz="1800" dirty="0">
                <a:latin typeface="微软雅黑" panose="020B0503020204020204" pitchFamily="34" charset="-122"/>
                <a:ea typeface="微软雅黑" panose="020B0503020204020204" pitchFamily="34" charset="-122"/>
              </a:rPr>
              <a:t>月</a:t>
            </a:r>
            <a:r>
              <a:rPr lang="en-US" altLang="zh-CN" sz="1800" dirty="0">
                <a:latin typeface="微软雅黑" panose="020B0503020204020204" pitchFamily="34" charset="-122"/>
                <a:ea typeface="微软雅黑" panose="020B0503020204020204" pitchFamily="34" charset="-122"/>
              </a:rPr>
              <a:t>XX</a:t>
            </a:r>
            <a:r>
              <a:rPr lang="zh-CN" altLang="en-US" sz="1800" dirty="0">
                <a:latin typeface="微软雅黑" panose="020B0503020204020204" pitchFamily="34" charset="-122"/>
                <a:ea typeface="微软雅黑" panose="020B0503020204020204" pitchFamily="34" charset="-122"/>
              </a:rPr>
              <a:t>日基本安装完成进入调试，总共耗时</a:t>
            </a:r>
            <a:r>
              <a:rPr lang="en-US" altLang="zh-CN" sz="1800" dirty="0">
                <a:latin typeface="微软雅黑" panose="020B0503020204020204" pitchFamily="34" charset="-122"/>
                <a:ea typeface="微软雅黑" panose="020B0503020204020204" pitchFamily="34" charset="-122"/>
              </a:rPr>
              <a:t>75</a:t>
            </a:r>
            <a:r>
              <a:rPr lang="zh-CN" altLang="en-US" sz="1800" dirty="0">
                <a:latin typeface="微软雅黑" panose="020B0503020204020204" pitchFamily="34" charset="-122"/>
                <a:ea typeface="微软雅黑" panose="020B0503020204020204" pitchFamily="34" charset="-122"/>
              </a:rPr>
              <a:t>天。不过调试运行阶段问题问题颇多，比较突出的问题是</a:t>
            </a:r>
            <a:r>
              <a:rPr lang="en-US" altLang="zh-CN" sz="1800" dirty="0">
                <a:latin typeface="微软雅黑" panose="020B0503020204020204" pitchFamily="34" charset="-122"/>
                <a:ea typeface="微软雅黑" panose="020B0503020204020204" pitchFamily="34" charset="-122"/>
              </a:rPr>
              <a:t>1#</a:t>
            </a:r>
            <a:r>
              <a:rPr lang="zh-CN" altLang="en-US" sz="1800" dirty="0">
                <a:latin typeface="微软雅黑" panose="020B0503020204020204" pitchFamily="34" charset="-122"/>
                <a:ea typeface="微软雅黑" panose="020B0503020204020204" pitchFamily="34" charset="-122"/>
              </a:rPr>
              <a:t>螺旋加料阀电机经常被烧坏，在短短</a:t>
            </a:r>
            <a:r>
              <a:rPr lang="en-US" altLang="zh-CN" sz="1800" dirty="0">
                <a:latin typeface="微软雅黑" panose="020B0503020204020204" pitchFamily="34" charset="-122"/>
                <a:ea typeface="微软雅黑" panose="020B0503020204020204" pitchFamily="34" charset="-122"/>
              </a:rPr>
              <a:t>1</a:t>
            </a:r>
            <a:r>
              <a:rPr lang="zh-CN" altLang="en-US" sz="1800" dirty="0">
                <a:latin typeface="微软雅黑" panose="020B0503020204020204" pitchFamily="34" charset="-122"/>
                <a:ea typeface="微软雅黑" panose="020B0503020204020204" pitchFamily="34" charset="-122"/>
              </a:rPr>
              <a:t>个多月时间内，烧坏电机</a:t>
            </a:r>
            <a:r>
              <a:rPr lang="en-US" altLang="zh-CN" sz="1800" dirty="0">
                <a:latin typeface="微软雅黑" panose="020B0503020204020204" pitchFamily="34" charset="-122"/>
                <a:ea typeface="微软雅黑" panose="020B0503020204020204" pitchFamily="34" charset="-122"/>
              </a:rPr>
              <a:t>8</a:t>
            </a:r>
            <a:r>
              <a:rPr lang="zh-CN" altLang="en-US" sz="1800" dirty="0">
                <a:latin typeface="微软雅黑" panose="020B0503020204020204" pitchFamily="34" charset="-122"/>
                <a:ea typeface="微软雅黑" panose="020B0503020204020204" pitchFamily="34" charset="-122"/>
              </a:rPr>
              <a:t>台。直到</a:t>
            </a:r>
            <a:r>
              <a:rPr lang="en-US" altLang="zh-CN" sz="1800" dirty="0">
                <a:latin typeface="微软雅黑" panose="020B0503020204020204" pitchFamily="34" charset="-122"/>
                <a:ea typeface="微软雅黑" panose="020B0503020204020204" pitchFamily="34" charset="-122"/>
              </a:rPr>
              <a:t>X</a:t>
            </a:r>
            <a:r>
              <a:rPr lang="zh-CN" altLang="en-US" sz="1800" dirty="0">
                <a:latin typeface="微软雅黑" panose="020B0503020204020204" pitchFamily="34" charset="-122"/>
                <a:ea typeface="微软雅黑" panose="020B0503020204020204" pitchFamily="34" charset="-122"/>
              </a:rPr>
              <a:t>月</a:t>
            </a:r>
            <a:r>
              <a:rPr lang="en-US" altLang="zh-CN" sz="1800" dirty="0">
                <a:latin typeface="微软雅黑" panose="020B0503020204020204" pitchFamily="34" charset="-122"/>
                <a:ea typeface="微软雅黑" panose="020B0503020204020204" pitchFamily="34" charset="-122"/>
              </a:rPr>
              <a:t>XX</a:t>
            </a:r>
            <a:r>
              <a:rPr lang="zh-CN" altLang="en-US" sz="1800" dirty="0">
                <a:latin typeface="微软雅黑" panose="020B0503020204020204" pitchFamily="34" charset="-122"/>
                <a:ea typeface="微软雅黑" panose="020B0503020204020204" pitchFamily="34" charset="-122"/>
              </a:rPr>
              <a:t>日，设备部一分厂设备科给螺旋加料机更换了一台变频器后，烧坏电机的现象得到解决，目前运行基本正常。</a:t>
            </a:r>
          </a:p>
        </p:txBody>
      </p:sp>
      <p:graphicFrame>
        <p:nvGraphicFramePr>
          <p:cNvPr id="5" name="表格 7">
            <a:extLst>
              <a:ext uri="{FF2B5EF4-FFF2-40B4-BE49-F238E27FC236}">
                <a16:creationId xmlns:a16="http://schemas.microsoft.com/office/drawing/2014/main" id="{8D126AE5-2428-4AEB-9193-2456C3A80F24}"/>
              </a:ext>
            </a:extLst>
          </p:cNvPr>
          <p:cNvGraphicFramePr>
            <a:graphicFrameLocks noGrp="1"/>
          </p:cNvGraphicFramePr>
          <p:nvPr>
            <p:extLst>
              <p:ext uri="{D42A27DB-BD31-4B8C-83A1-F6EECF244321}">
                <p14:modId xmlns:p14="http://schemas.microsoft.com/office/powerpoint/2010/main" val="3446970112"/>
              </p:ext>
            </p:extLst>
          </p:nvPr>
        </p:nvGraphicFramePr>
        <p:xfrm>
          <a:off x="676729" y="3517900"/>
          <a:ext cx="10900224" cy="2906484"/>
        </p:xfrm>
        <a:graphic>
          <a:graphicData uri="http://schemas.openxmlformats.org/drawingml/2006/table">
            <a:tbl>
              <a:tblPr firstRow="1" bandRow="1">
                <a:tableStyleId>{21E4AEA4-8DFA-4A89-87EB-49C32662AFE0}</a:tableStyleId>
              </a:tblPr>
              <a:tblGrid>
                <a:gridCol w="1211136">
                  <a:extLst>
                    <a:ext uri="{9D8B030D-6E8A-4147-A177-3AD203B41FA5}">
                      <a16:colId xmlns:a16="http://schemas.microsoft.com/office/drawing/2014/main" val="2851882642"/>
                    </a:ext>
                  </a:extLst>
                </a:gridCol>
                <a:gridCol w="1211136">
                  <a:extLst>
                    <a:ext uri="{9D8B030D-6E8A-4147-A177-3AD203B41FA5}">
                      <a16:colId xmlns:a16="http://schemas.microsoft.com/office/drawing/2014/main" val="2883191371"/>
                    </a:ext>
                  </a:extLst>
                </a:gridCol>
                <a:gridCol w="1211136">
                  <a:extLst>
                    <a:ext uri="{9D8B030D-6E8A-4147-A177-3AD203B41FA5}">
                      <a16:colId xmlns:a16="http://schemas.microsoft.com/office/drawing/2014/main" val="2150129160"/>
                    </a:ext>
                  </a:extLst>
                </a:gridCol>
                <a:gridCol w="1211136">
                  <a:extLst>
                    <a:ext uri="{9D8B030D-6E8A-4147-A177-3AD203B41FA5}">
                      <a16:colId xmlns:a16="http://schemas.microsoft.com/office/drawing/2014/main" val="245158169"/>
                    </a:ext>
                  </a:extLst>
                </a:gridCol>
                <a:gridCol w="1211136">
                  <a:extLst>
                    <a:ext uri="{9D8B030D-6E8A-4147-A177-3AD203B41FA5}">
                      <a16:colId xmlns:a16="http://schemas.microsoft.com/office/drawing/2014/main" val="1997493280"/>
                    </a:ext>
                  </a:extLst>
                </a:gridCol>
                <a:gridCol w="1211136">
                  <a:extLst>
                    <a:ext uri="{9D8B030D-6E8A-4147-A177-3AD203B41FA5}">
                      <a16:colId xmlns:a16="http://schemas.microsoft.com/office/drawing/2014/main" val="766626858"/>
                    </a:ext>
                  </a:extLst>
                </a:gridCol>
                <a:gridCol w="1211136">
                  <a:extLst>
                    <a:ext uri="{9D8B030D-6E8A-4147-A177-3AD203B41FA5}">
                      <a16:colId xmlns:a16="http://schemas.microsoft.com/office/drawing/2014/main" val="1218418468"/>
                    </a:ext>
                  </a:extLst>
                </a:gridCol>
                <a:gridCol w="1211136">
                  <a:extLst>
                    <a:ext uri="{9D8B030D-6E8A-4147-A177-3AD203B41FA5}">
                      <a16:colId xmlns:a16="http://schemas.microsoft.com/office/drawing/2014/main" val="942279877"/>
                    </a:ext>
                  </a:extLst>
                </a:gridCol>
                <a:gridCol w="1211136">
                  <a:extLst>
                    <a:ext uri="{9D8B030D-6E8A-4147-A177-3AD203B41FA5}">
                      <a16:colId xmlns:a16="http://schemas.microsoft.com/office/drawing/2014/main" val="350541570"/>
                    </a:ext>
                  </a:extLst>
                </a:gridCol>
              </a:tblGrid>
              <a:tr h="726621">
                <a:tc rowSpan="2">
                  <a:txBody>
                    <a:bodyPr/>
                    <a:lstStyle/>
                    <a:p>
                      <a:pPr algn="ctr"/>
                      <a:r>
                        <a:rPr lang="zh-CN" altLang="en-US" dirty="0"/>
                        <a:t>检测项目</a:t>
                      </a:r>
                      <a:endParaRPr lang="zh-CN" altLang="en-US" dirty="0">
                        <a:latin typeface="微软雅黑" panose="020B0503020204020204" pitchFamily="34" charset="-122"/>
                        <a:ea typeface="微软雅黑" panose="020B0503020204020204" pitchFamily="34" charset="-122"/>
                      </a:endParaRPr>
                    </a:p>
                  </a:txBody>
                  <a:tcPr anchor="ctr">
                    <a:gradFill>
                      <a:gsLst>
                        <a:gs pos="17000">
                          <a:srgbClr val="980E1B"/>
                        </a:gs>
                        <a:gs pos="100000">
                          <a:srgbClr val="FF0000"/>
                        </a:gs>
                      </a:gsLst>
                      <a:lin ang="5400000" scaled="1"/>
                    </a:gradFill>
                  </a:tcPr>
                </a:tc>
                <a:tc gridSpan="2">
                  <a:txBody>
                    <a:bodyPr/>
                    <a:lstStyle/>
                    <a:p>
                      <a:pPr algn="ctr"/>
                      <a:r>
                        <a:rPr lang="zh-CN" altLang="en-US" dirty="0"/>
                        <a:t>一季度</a:t>
                      </a:r>
                      <a:endParaRPr lang="zh-CN" altLang="en-US" dirty="0">
                        <a:latin typeface="微软雅黑" panose="020B0503020204020204" pitchFamily="34" charset="-122"/>
                        <a:ea typeface="微软雅黑" panose="020B0503020204020204" pitchFamily="34" charset="-122"/>
                      </a:endParaRPr>
                    </a:p>
                  </a:txBody>
                  <a:tcPr anchor="ctr">
                    <a:gradFill>
                      <a:gsLst>
                        <a:gs pos="17000">
                          <a:srgbClr val="980E1B"/>
                        </a:gs>
                        <a:gs pos="100000">
                          <a:srgbClr val="FF0000"/>
                        </a:gs>
                      </a:gsLst>
                      <a:lin ang="5400000" scaled="1"/>
                    </a:gradFill>
                  </a:tcPr>
                </a:tc>
                <a:tc hMerge="1">
                  <a:txBody>
                    <a:bodyPr/>
                    <a:lstStyle/>
                    <a:p>
                      <a:endParaRPr lang="zh-CN" altLang="en-US" dirty="0"/>
                    </a:p>
                  </a:txBody>
                  <a:tcPr>
                    <a:gradFill flip="none" rotWithShape="1">
                      <a:gsLst>
                        <a:gs pos="0">
                          <a:srgbClr val="173555"/>
                        </a:gs>
                        <a:gs pos="100000">
                          <a:srgbClr val="00A7C3"/>
                        </a:gs>
                      </a:gsLst>
                      <a:lin ang="5400000" scaled="1"/>
                      <a:tileRect/>
                    </a:gradFill>
                  </a:tcPr>
                </a:tc>
                <a:tc gridSpan="2">
                  <a:txBody>
                    <a:bodyPr/>
                    <a:lstStyle/>
                    <a:p>
                      <a:pPr algn="ctr"/>
                      <a:r>
                        <a:rPr lang="zh-CN" altLang="en-US" dirty="0"/>
                        <a:t>二季度</a:t>
                      </a:r>
                      <a:endParaRPr lang="zh-CN" altLang="en-US" dirty="0">
                        <a:latin typeface="微软雅黑" panose="020B0503020204020204" pitchFamily="34" charset="-122"/>
                        <a:ea typeface="微软雅黑" panose="020B0503020204020204" pitchFamily="34" charset="-122"/>
                      </a:endParaRPr>
                    </a:p>
                  </a:txBody>
                  <a:tcPr anchor="ctr">
                    <a:gradFill>
                      <a:gsLst>
                        <a:gs pos="17000">
                          <a:srgbClr val="980E1B"/>
                        </a:gs>
                        <a:gs pos="100000">
                          <a:srgbClr val="FF0000"/>
                        </a:gs>
                      </a:gsLst>
                      <a:lin ang="5400000" scaled="1"/>
                    </a:gradFill>
                  </a:tcPr>
                </a:tc>
                <a:tc hMerge="1">
                  <a:txBody>
                    <a:bodyPr/>
                    <a:lstStyle/>
                    <a:p>
                      <a:endParaRPr lang="zh-CN" altLang="en-US" dirty="0"/>
                    </a:p>
                  </a:txBody>
                  <a:tcPr>
                    <a:gradFill flip="none" rotWithShape="1">
                      <a:gsLst>
                        <a:gs pos="0">
                          <a:srgbClr val="173555"/>
                        </a:gs>
                        <a:gs pos="100000">
                          <a:srgbClr val="00A7C3"/>
                        </a:gs>
                      </a:gsLst>
                      <a:lin ang="5400000" scaled="1"/>
                      <a:tileRect/>
                    </a:gradFill>
                  </a:tcPr>
                </a:tc>
                <a:tc gridSpan="2">
                  <a:txBody>
                    <a:bodyPr/>
                    <a:lstStyle/>
                    <a:p>
                      <a:pPr algn="ctr"/>
                      <a:r>
                        <a:rPr lang="zh-CN" altLang="en-US" dirty="0"/>
                        <a:t>三季度</a:t>
                      </a:r>
                      <a:endParaRPr lang="zh-CN" altLang="en-US" dirty="0">
                        <a:latin typeface="微软雅黑" panose="020B0503020204020204" pitchFamily="34" charset="-122"/>
                        <a:ea typeface="微软雅黑" panose="020B0503020204020204" pitchFamily="34" charset="-122"/>
                      </a:endParaRPr>
                    </a:p>
                  </a:txBody>
                  <a:tcPr anchor="ctr">
                    <a:gradFill>
                      <a:gsLst>
                        <a:gs pos="17000">
                          <a:srgbClr val="980E1B"/>
                        </a:gs>
                        <a:gs pos="100000">
                          <a:srgbClr val="FF0000"/>
                        </a:gs>
                      </a:gsLst>
                      <a:lin ang="5400000" scaled="1"/>
                    </a:gradFill>
                  </a:tcPr>
                </a:tc>
                <a:tc hMerge="1">
                  <a:txBody>
                    <a:bodyPr/>
                    <a:lstStyle/>
                    <a:p>
                      <a:endParaRPr lang="zh-CN" altLang="en-US" dirty="0"/>
                    </a:p>
                  </a:txBody>
                  <a:tcPr>
                    <a:gradFill flip="none" rotWithShape="1">
                      <a:gsLst>
                        <a:gs pos="0">
                          <a:srgbClr val="173555"/>
                        </a:gs>
                        <a:gs pos="100000">
                          <a:srgbClr val="00A7C3"/>
                        </a:gs>
                      </a:gsLst>
                      <a:lin ang="5400000" scaled="1"/>
                      <a:tileRect/>
                    </a:gradFill>
                  </a:tcPr>
                </a:tc>
                <a:tc gridSpan="2">
                  <a:txBody>
                    <a:bodyPr/>
                    <a:lstStyle/>
                    <a:p>
                      <a:pPr algn="ctr"/>
                      <a:r>
                        <a:rPr lang="zh-CN" altLang="en-US" dirty="0"/>
                        <a:t>四季度</a:t>
                      </a:r>
                      <a:endParaRPr lang="zh-CN" altLang="en-US" dirty="0">
                        <a:latin typeface="微软雅黑" panose="020B0503020204020204" pitchFamily="34" charset="-122"/>
                        <a:ea typeface="微软雅黑" panose="020B0503020204020204" pitchFamily="34" charset="-122"/>
                      </a:endParaRPr>
                    </a:p>
                  </a:txBody>
                  <a:tcPr anchor="ctr">
                    <a:gradFill>
                      <a:gsLst>
                        <a:gs pos="17000">
                          <a:srgbClr val="980E1B"/>
                        </a:gs>
                        <a:gs pos="100000">
                          <a:srgbClr val="FF0000"/>
                        </a:gs>
                      </a:gsLst>
                      <a:lin ang="5400000" scaled="1"/>
                    </a:gradFill>
                  </a:tcPr>
                </a:tc>
                <a:tc hMerge="1">
                  <a:txBody>
                    <a:bodyPr/>
                    <a:lstStyle/>
                    <a:p>
                      <a:endParaRPr lang="zh-CN" altLang="en-US" dirty="0"/>
                    </a:p>
                  </a:txBody>
                  <a:tcPr>
                    <a:gradFill flip="none" rotWithShape="1">
                      <a:gsLst>
                        <a:gs pos="0">
                          <a:srgbClr val="173555"/>
                        </a:gs>
                        <a:gs pos="100000">
                          <a:srgbClr val="00A7C3"/>
                        </a:gs>
                      </a:gsLst>
                      <a:lin ang="5400000" scaled="1"/>
                      <a:tileRect/>
                    </a:gradFill>
                  </a:tcPr>
                </a:tc>
                <a:extLst>
                  <a:ext uri="{0D108BD9-81ED-4DB2-BD59-A6C34878D82A}">
                    <a16:rowId xmlns:a16="http://schemas.microsoft.com/office/drawing/2014/main" val="1917542749"/>
                  </a:ext>
                </a:extLst>
              </a:tr>
              <a:tr h="726621">
                <a:tc vMerge="1">
                  <a:txBody>
                    <a:bodyPr/>
                    <a:lstStyle/>
                    <a:p>
                      <a:endParaRPr lang="zh-CN" altLang="en-US" dirty="0"/>
                    </a:p>
                  </a:txBody>
                  <a:tcPr/>
                </a:tc>
                <a:tc>
                  <a:txBody>
                    <a:bodyPr/>
                    <a:lstStyle/>
                    <a:p>
                      <a:pPr algn="ctr"/>
                      <a:r>
                        <a:rPr lang="zh-CN" altLang="en-US" dirty="0"/>
                        <a:t>进口</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dirty="0"/>
                        <a:t>出口</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dirty="0"/>
                        <a:t>进口</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dirty="0"/>
                        <a:t>出口</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dirty="0"/>
                        <a:t>进口</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dirty="0"/>
                        <a:t>出口</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dirty="0"/>
                        <a:t>进口</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dirty="0"/>
                        <a:t>出口</a:t>
                      </a:r>
                      <a:endParaRPr lang="zh-CN" altLang="en-US" dirty="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9561201"/>
                  </a:ext>
                </a:extLst>
              </a:tr>
              <a:tr h="726621">
                <a:tc>
                  <a:txBody>
                    <a:bodyPr/>
                    <a:lstStyle/>
                    <a:p>
                      <a:pPr algn="ctr"/>
                      <a:r>
                        <a:rPr lang="en-US" altLang="zh-CN" dirty="0"/>
                        <a:t>F</a:t>
                      </a:r>
                      <a:endParaRPr lang="zh-CN" altLang="en-US" dirty="0"/>
                    </a:p>
                  </a:txBody>
                  <a:tcPr anchor="ctr"/>
                </a:tc>
                <a:tc>
                  <a:txBody>
                    <a:bodyPr/>
                    <a:lstStyle/>
                    <a:p>
                      <a:pPr algn="ctr"/>
                      <a:r>
                        <a:rPr lang="en-US" altLang="zh-CN" dirty="0"/>
                        <a:t>24</a:t>
                      </a:r>
                      <a:endParaRPr lang="zh-CN" altLang="en-US" dirty="0"/>
                    </a:p>
                  </a:txBody>
                  <a:tcPr anchor="ctr"/>
                </a:tc>
                <a:tc>
                  <a:txBody>
                    <a:bodyPr/>
                    <a:lstStyle/>
                    <a:p>
                      <a:pPr algn="ctr"/>
                      <a:r>
                        <a:rPr lang="en-US" altLang="zh-CN" dirty="0"/>
                        <a:t>3</a:t>
                      </a:r>
                      <a:endParaRPr lang="zh-CN" altLang="en-US" dirty="0"/>
                    </a:p>
                  </a:txBody>
                  <a:tcPr anchor="ctr"/>
                </a:tc>
                <a:tc>
                  <a:txBody>
                    <a:bodyPr/>
                    <a:lstStyle/>
                    <a:p>
                      <a:pPr algn="ctr"/>
                      <a:r>
                        <a:rPr lang="en-US" altLang="zh-CN" dirty="0"/>
                        <a:t>62</a:t>
                      </a:r>
                      <a:endParaRPr lang="zh-CN" altLang="en-US" dirty="0"/>
                    </a:p>
                  </a:txBody>
                  <a:tcPr anchor="ctr"/>
                </a:tc>
                <a:tc>
                  <a:txBody>
                    <a:bodyPr/>
                    <a:lstStyle/>
                    <a:p>
                      <a:pPr algn="ctr"/>
                      <a:r>
                        <a:rPr lang="en-US" altLang="zh-CN" dirty="0"/>
                        <a:t>7</a:t>
                      </a:r>
                      <a:endParaRPr lang="zh-CN" altLang="en-US" dirty="0"/>
                    </a:p>
                  </a:txBody>
                  <a:tcPr anchor="ctr"/>
                </a:tc>
                <a:tc>
                  <a:txBody>
                    <a:bodyPr/>
                    <a:lstStyle/>
                    <a:p>
                      <a:pPr algn="ctr"/>
                      <a:r>
                        <a:rPr lang="en-US" altLang="zh-CN" dirty="0"/>
                        <a:t>35</a:t>
                      </a:r>
                      <a:endParaRPr lang="zh-CN" altLang="en-US" dirty="0"/>
                    </a:p>
                  </a:txBody>
                  <a:tcPr anchor="ctr"/>
                </a:tc>
                <a:tc>
                  <a:txBody>
                    <a:bodyPr/>
                    <a:lstStyle/>
                    <a:p>
                      <a:pPr algn="ctr"/>
                      <a:r>
                        <a:rPr lang="en-US" altLang="zh-CN" dirty="0"/>
                        <a:t>4</a:t>
                      </a:r>
                      <a:endParaRPr lang="zh-CN" altLang="en-US" dirty="0"/>
                    </a:p>
                  </a:txBody>
                  <a:tcPr anchor="ctr"/>
                </a:tc>
                <a:tc>
                  <a:txBody>
                    <a:bodyPr/>
                    <a:lstStyle/>
                    <a:p>
                      <a:pPr algn="ctr"/>
                      <a:r>
                        <a:rPr lang="en-US" altLang="zh-CN" dirty="0"/>
                        <a:t>46</a:t>
                      </a:r>
                      <a:endParaRPr lang="zh-CN" altLang="en-US" dirty="0"/>
                    </a:p>
                  </a:txBody>
                  <a:tcPr anchor="ctr"/>
                </a:tc>
                <a:tc>
                  <a:txBody>
                    <a:bodyPr/>
                    <a:lstStyle/>
                    <a:p>
                      <a:pPr algn="ctr"/>
                      <a:r>
                        <a:rPr lang="en-US" altLang="zh-CN" dirty="0"/>
                        <a:t>6</a:t>
                      </a:r>
                      <a:endParaRPr lang="zh-CN" altLang="en-US" dirty="0"/>
                    </a:p>
                  </a:txBody>
                  <a:tcPr anchor="ctr"/>
                </a:tc>
                <a:extLst>
                  <a:ext uri="{0D108BD9-81ED-4DB2-BD59-A6C34878D82A}">
                    <a16:rowId xmlns:a16="http://schemas.microsoft.com/office/drawing/2014/main" val="2064793263"/>
                  </a:ext>
                </a:extLst>
              </a:tr>
              <a:tr h="726621">
                <a:tc>
                  <a:txBody>
                    <a:bodyPr/>
                    <a:lstStyle/>
                    <a:p>
                      <a:pPr algn="ctr"/>
                      <a:r>
                        <a:rPr lang="en-US" altLang="zh-CN" dirty="0"/>
                        <a:t>SO2</a:t>
                      </a:r>
                      <a:endParaRPr lang="zh-CN" altLang="en-US" dirty="0"/>
                    </a:p>
                  </a:txBody>
                  <a:tcPr anchor="ctr"/>
                </a:tc>
                <a:tc>
                  <a:txBody>
                    <a:bodyPr/>
                    <a:lstStyle/>
                    <a:p>
                      <a:pPr algn="ctr"/>
                      <a:r>
                        <a:rPr lang="en-US" altLang="zh-CN" dirty="0"/>
                        <a:t>2059</a:t>
                      </a:r>
                      <a:endParaRPr lang="zh-CN" altLang="en-US" dirty="0"/>
                    </a:p>
                  </a:txBody>
                  <a:tcPr anchor="ctr"/>
                </a:tc>
                <a:tc>
                  <a:txBody>
                    <a:bodyPr/>
                    <a:lstStyle/>
                    <a:p>
                      <a:pPr algn="ctr"/>
                      <a:r>
                        <a:rPr lang="en-US" altLang="zh-CN" dirty="0"/>
                        <a:t>855</a:t>
                      </a:r>
                      <a:endParaRPr lang="zh-CN" altLang="en-US" dirty="0"/>
                    </a:p>
                  </a:txBody>
                  <a:tcPr anchor="ctr"/>
                </a:tc>
                <a:tc>
                  <a:txBody>
                    <a:bodyPr/>
                    <a:lstStyle/>
                    <a:p>
                      <a:pPr algn="ctr"/>
                      <a:r>
                        <a:rPr lang="en-US" altLang="zh-CN" dirty="0"/>
                        <a:t>1522</a:t>
                      </a:r>
                      <a:endParaRPr lang="zh-CN" altLang="en-US" dirty="0"/>
                    </a:p>
                  </a:txBody>
                  <a:tcPr anchor="ctr"/>
                </a:tc>
                <a:tc>
                  <a:txBody>
                    <a:bodyPr/>
                    <a:lstStyle/>
                    <a:p>
                      <a:pPr algn="ctr"/>
                      <a:r>
                        <a:rPr lang="en-US" altLang="zh-CN" dirty="0"/>
                        <a:t>49</a:t>
                      </a:r>
                      <a:endParaRPr lang="zh-CN" altLang="en-US" dirty="0"/>
                    </a:p>
                  </a:txBody>
                  <a:tcPr anchor="ctr"/>
                </a:tc>
                <a:tc>
                  <a:txBody>
                    <a:bodyPr/>
                    <a:lstStyle/>
                    <a:p>
                      <a:pPr algn="ctr"/>
                      <a:r>
                        <a:rPr lang="en-US" altLang="zh-CN" dirty="0"/>
                        <a:t>3584</a:t>
                      </a:r>
                      <a:endParaRPr lang="zh-CN" altLang="en-US" dirty="0"/>
                    </a:p>
                  </a:txBody>
                  <a:tcPr anchor="ctr"/>
                </a:tc>
                <a:tc>
                  <a:txBody>
                    <a:bodyPr/>
                    <a:lstStyle/>
                    <a:p>
                      <a:pPr algn="ctr"/>
                      <a:r>
                        <a:rPr lang="en-US" altLang="zh-CN" dirty="0"/>
                        <a:t>896</a:t>
                      </a:r>
                      <a:endParaRPr lang="zh-CN" altLang="en-US" dirty="0"/>
                    </a:p>
                  </a:txBody>
                  <a:tcPr anchor="ctr"/>
                </a:tc>
                <a:tc>
                  <a:txBody>
                    <a:bodyPr/>
                    <a:lstStyle/>
                    <a:p>
                      <a:pPr algn="ctr"/>
                      <a:r>
                        <a:rPr lang="en-US" altLang="zh-CN" dirty="0"/>
                        <a:t>1025</a:t>
                      </a:r>
                      <a:endParaRPr lang="zh-CN" altLang="en-US" dirty="0"/>
                    </a:p>
                  </a:txBody>
                  <a:tcPr anchor="ctr"/>
                </a:tc>
                <a:tc>
                  <a:txBody>
                    <a:bodyPr/>
                    <a:lstStyle/>
                    <a:p>
                      <a:pPr algn="ctr"/>
                      <a:r>
                        <a:rPr lang="en-US" altLang="zh-CN" dirty="0"/>
                        <a:t>63</a:t>
                      </a:r>
                      <a:endParaRPr lang="zh-CN" altLang="en-US" dirty="0"/>
                    </a:p>
                  </a:txBody>
                  <a:tcPr anchor="ctr"/>
                </a:tc>
                <a:extLst>
                  <a:ext uri="{0D108BD9-81ED-4DB2-BD59-A6C34878D82A}">
                    <a16:rowId xmlns:a16="http://schemas.microsoft.com/office/drawing/2014/main" val="1541436611"/>
                  </a:ext>
                </a:extLst>
              </a:tr>
            </a:tbl>
          </a:graphicData>
        </a:graphic>
      </p:graphicFrame>
    </p:spTree>
    <p:extLst>
      <p:ext uri="{BB962C8B-B14F-4D97-AF65-F5344CB8AC3E}">
        <p14:creationId xmlns:p14="http://schemas.microsoft.com/office/powerpoint/2010/main" val="18533483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045EB06-4B3A-4664-A4A1-70E542B43A29}"/>
              </a:ext>
            </a:extLst>
          </p:cNvPr>
          <p:cNvSpPr/>
          <p:nvPr/>
        </p:nvSpPr>
        <p:spPr>
          <a:xfrm>
            <a:off x="1312994" y="614750"/>
            <a:ext cx="1620957" cy="523220"/>
          </a:xfrm>
          <a:prstGeom prst="rect">
            <a:avLst/>
          </a:prstGeom>
        </p:spPr>
        <p:txBody>
          <a:bodyPr wrap="none">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污水处理</a:t>
            </a:r>
          </a:p>
        </p:txBody>
      </p:sp>
      <p:sp>
        <p:nvSpPr>
          <p:cNvPr id="8" name="文本框 7">
            <a:extLst>
              <a:ext uri="{FF2B5EF4-FFF2-40B4-BE49-F238E27FC236}">
                <a16:creationId xmlns:a16="http://schemas.microsoft.com/office/drawing/2014/main" id="{5CFACB19-586E-4CCE-8FA4-3D974AA5ED57}"/>
              </a:ext>
            </a:extLst>
          </p:cNvPr>
          <p:cNvSpPr txBox="1"/>
          <p:nvPr/>
        </p:nvSpPr>
        <p:spPr>
          <a:xfrm>
            <a:off x="425450" y="1725399"/>
            <a:ext cx="6483350" cy="4198393"/>
          </a:xfrm>
          <a:prstGeom prst="rect">
            <a:avLst/>
          </a:prstGeom>
          <a:noFill/>
        </p:spPr>
        <p:txBody>
          <a:bodyPr wrap="square">
            <a:spAutoFit/>
          </a:bodyPr>
          <a:lstStyle/>
          <a:p>
            <a:pPr algn="just">
              <a:lnSpc>
                <a:spcPct val="150000"/>
              </a:lnSpc>
            </a:pPr>
            <a:r>
              <a:rPr lang="en-US" altLang="zh-CN" dirty="0">
                <a:latin typeface="微软雅黑" panose="020B0503020204020204" pitchFamily="34" charset="-122"/>
                <a:ea typeface="微软雅黑" panose="020B0503020204020204" pitchFamily="34" charset="-122"/>
              </a:rPr>
              <a:t>2021</a:t>
            </a:r>
            <a:r>
              <a:rPr lang="zh-CN" altLang="en-US" dirty="0">
                <a:latin typeface="微软雅黑" panose="020B0503020204020204" pitchFamily="34" charset="-122"/>
                <a:ea typeface="微软雅黑" panose="020B0503020204020204" pitchFamily="34" charset="-122"/>
              </a:rPr>
              <a:t>年，一分厂共收集危险废弃物</a:t>
            </a:r>
            <a:r>
              <a:rPr lang="en-US" altLang="zh-CN" dirty="0">
                <a:latin typeface="微软雅黑" panose="020B0503020204020204" pitchFamily="34" charset="-122"/>
                <a:ea typeface="微软雅黑" panose="020B0503020204020204" pitchFamily="34" charset="-122"/>
              </a:rPr>
              <a:t>123456</a:t>
            </a:r>
            <a:r>
              <a:rPr lang="zh-CN" altLang="en-US" dirty="0">
                <a:latin typeface="微软雅黑" panose="020B0503020204020204" pitchFamily="34" charset="-122"/>
                <a:ea typeface="微软雅黑" panose="020B0503020204020204" pitchFamily="34" charset="-122"/>
              </a:rPr>
              <a:t>公斤，其中废油</a:t>
            </a:r>
            <a:r>
              <a:rPr lang="en-US" altLang="zh-CN" dirty="0">
                <a:latin typeface="微软雅黑" panose="020B0503020204020204" pitchFamily="34" charset="-122"/>
                <a:ea typeface="微软雅黑" panose="020B0503020204020204" pitchFamily="34" charset="-122"/>
              </a:rPr>
              <a:t>1324</a:t>
            </a:r>
            <a:r>
              <a:rPr lang="zh-CN" altLang="en-US" dirty="0">
                <a:latin typeface="微软雅黑" panose="020B0503020204020204" pitchFamily="34" charset="-122"/>
                <a:ea typeface="微软雅黑" panose="020B0503020204020204" pitchFamily="34" charset="-122"/>
              </a:rPr>
              <a:t>公斤、废化工原料桶</a:t>
            </a:r>
            <a:r>
              <a:rPr lang="en-US" altLang="zh-CN" dirty="0">
                <a:latin typeface="微软雅黑" panose="020B0503020204020204" pitchFamily="34" charset="-122"/>
                <a:ea typeface="微软雅黑" panose="020B0503020204020204" pitchFamily="34" charset="-122"/>
              </a:rPr>
              <a:t>13245</a:t>
            </a:r>
            <a:r>
              <a:rPr lang="zh-CN" altLang="en-US" dirty="0">
                <a:latin typeface="微软雅黑" panose="020B0503020204020204" pitchFamily="34" charset="-122"/>
                <a:ea typeface="微软雅黑" panose="020B0503020204020204" pitchFamily="34" charset="-122"/>
              </a:rPr>
              <a:t>公斤。危险废物多的主要原因是以前老生产厂房所产生。堆积在垃圾站旁数年之久的大量废弃化工原料及危险废物在安全环保科没并入安全环保部之前一直无人问津，部分包装物已经出现破损，有部分液体开始渗漏，存在严重的安全环保隐患，且现场环境卫生极差。</a:t>
            </a:r>
            <a:r>
              <a:rPr lang="en-US" altLang="zh-CN" dirty="0">
                <a:latin typeface="微软雅黑" panose="020B0503020204020204" pitchFamily="34" charset="-122"/>
                <a:ea typeface="微软雅黑" panose="020B0503020204020204" pitchFamily="34" charset="-122"/>
              </a:rPr>
              <a:t>EHS</a:t>
            </a:r>
            <a:r>
              <a:rPr lang="zh-CN" altLang="en-US" dirty="0">
                <a:latin typeface="微软雅黑" panose="020B0503020204020204" pitchFamily="34" charset="-122"/>
                <a:ea typeface="微软雅黑" panose="020B0503020204020204" pitchFamily="34" charset="-122"/>
              </a:rPr>
              <a:t>部门于今年</a:t>
            </a: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月初开始安排人员处理，总共花费</a:t>
            </a: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周的时间对危废进行清理、分类，最终清理出危废</a:t>
            </a:r>
            <a:r>
              <a:rPr lang="en-US" altLang="zh-CN" dirty="0">
                <a:latin typeface="微软雅黑" panose="020B0503020204020204" pitchFamily="34" charset="-122"/>
                <a:ea typeface="微软雅黑" panose="020B0503020204020204" pitchFamily="34" charset="-122"/>
              </a:rPr>
              <a:t>300</a:t>
            </a:r>
            <a:r>
              <a:rPr lang="zh-CN" altLang="en-US" dirty="0">
                <a:latin typeface="微软雅黑" panose="020B0503020204020204" pitchFamily="34" charset="-122"/>
                <a:ea typeface="微软雅黑" panose="020B0503020204020204" pitchFamily="34" charset="-122"/>
              </a:rPr>
              <a:t>余桶，整装成托盘</a:t>
            </a:r>
            <a:r>
              <a:rPr lang="en-US" altLang="zh-CN" dirty="0">
                <a:latin typeface="微软雅黑" panose="020B0503020204020204" pitchFamily="34" charset="-122"/>
                <a:ea typeface="微软雅黑" panose="020B0503020204020204" pitchFamily="34" charset="-122"/>
              </a:rPr>
              <a:t>20</a:t>
            </a:r>
            <a:r>
              <a:rPr lang="zh-CN" altLang="en-US" dirty="0">
                <a:latin typeface="微软雅黑" panose="020B0503020204020204" pitchFamily="34" charset="-122"/>
                <a:ea typeface="微软雅黑" panose="020B0503020204020204" pitchFamily="34" charset="-122"/>
              </a:rPr>
              <a:t>余个，经由部门联系危废处理单位进行了妥善处理，合计约</a:t>
            </a:r>
            <a:r>
              <a:rPr lang="en-US" altLang="zh-CN" dirty="0">
                <a:latin typeface="微软雅黑" panose="020B0503020204020204" pitchFamily="34" charset="-122"/>
                <a:ea typeface="微软雅黑" panose="020B0503020204020204" pitchFamily="34" charset="-122"/>
              </a:rPr>
              <a:t>9</a:t>
            </a:r>
            <a:r>
              <a:rPr lang="zh-CN" altLang="en-US" dirty="0">
                <a:latin typeface="微软雅黑" panose="020B0503020204020204" pitchFamily="34" charset="-122"/>
                <a:ea typeface="微软雅黑" panose="020B0503020204020204" pitchFamily="34" charset="-122"/>
              </a:rPr>
              <a:t>吨。经过整治后的现场变得干净整洁。</a:t>
            </a:r>
          </a:p>
        </p:txBody>
      </p:sp>
      <p:pic>
        <p:nvPicPr>
          <p:cNvPr id="2050" name="Picture 2">
            <a:extLst>
              <a:ext uri="{FF2B5EF4-FFF2-40B4-BE49-F238E27FC236}">
                <a16:creationId xmlns:a16="http://schemas.microsoft.com/office/drawing/2014/main" id="{CC7C175F-A0AA-4DA4-8E57-79767CBFA0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22" t="2270" r="2259" b="3721"/>
          <a:stretch/>
        </p:blipFill>
        <p:spPr bwMode="auto">
          <a:xfrm>
            <a:off x="7850307" y="1725399"/>
            <a:ext cx="3505535" cy="4198393"/>
          </a:xfrm>
          <a:prstGeom prst="rect">
            <a:avLst/>
          </a:prstGeom>
          <a:effectLst>
            <a:outerShdw blurRad="254000" dist="63500" dir="2700000" algn="tl" rotWithShape="0">
              <a:prstClr val="black">
                <a:alpha val="3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86708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045EB06-4B3A-4664-A4A1-70E542B43A29}"/>
              </a:ext>
            </a:extLst>
          </p:cNvPr>
          <p:cNvSpPr/>
          <p:nvPr/>
        </p:nvSpPr>
        <p:spPr>
          <a:xfrm>
            <a:off x="1312994" y="614750"/>
            <a:ext cx="2339102" cy="523220"/>
          </a:xfrm>
          <a:prstGeom prst="rect">
            <a:avLst/>
          </a:prstGeom>
        </p:spPr>
        <p:txBody>
          <a:bodyPr wrap="none">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环保运行费用</a:t>
            </a:r>
          </a:p>
        </p:txBody>
      </p:sp>
      <p:graphicFrame>
        <p:nvGraphicFramePr>
          <p:cNvPr id="5" name="表格 5">
            <a:extLst>
              <a:ext uri="{FF2B5EF4-FFF2-40B4-BE49-F238E27FC236}">
                <a16:creationId xmlns:a16="http://schemas.microsoft.com/office/drawing/2014/main" id="{5CA88017-EA21-479B-A5A3-5192499F8C01}"/>
              </a:ext>
            </a:extLst>
          </p:cNvPr>
          <p:cNvGraphicFramePr>
            <a:graphicFrameLocks noGrp="1"/>
          </p:cNvGraphicFramePr>
          <p:nvPr>
            <p:extLst>
              <p:ext uri="{D42A27DB-BD31-4B8C-83A1-F6EECF244321}">
                <p14:modId xmlns:p14="http://schemas.microsoft.com/office/powerpoint/2010/main" val="4172511793"/>
              </p:ext>
            </p:extLst>
          </p:nvPr>
        </p:nvGraphicFramePr>
        <p:xfrm>
          <a:off x="645887" y="1628922"/>
          <a:ext cx="10900225" cy="5011653"/>
        </p:xfrm>
        <a:graphic>
          <a:graphicData uri="http://schemas.openxmlformats.org/drawingml/2006/table">
            <a:tbl>
              <a:tblPr firstRow="1" bandRow="1">
                <a:tableStyleId>{21E4AEA4-8DFA-4A89-87EB-49C32662AFE0}</a:tableStyleId>
              </a:tblPr>
              <a:tblGrid>
                <a:gridCol w="1557175">
                  <a:extLst>
                    <a:ext uri="{9D8B030D-6E8A-4147-A177-3AD203B41FA5}">
                      <a16:colId xmlns:a16="http://schemas.microsoft.com/office/drawing/2014/main" val="2897944144"/>
                    </a:ext>
                  </a:extLst>
                </a:gridCol>
                <a:gridCol w="1557175">
                  <a:extLst>
                    <a:ext uri="{9D8B030D-6E8A-4147-A177-3AD203B41FA5}">
                      <a16:colId xmlns:a16="http://schemas.microsoft.com/office/drawing/2014/main" val="2187055110"/>
                    </a:ext>
                  </a:extLst>
                </a:gridCol>
                <a:gridCol w="1557175">
                  <a:extLst>
                    <a:ext uri="{9D8B030D-6E8A-4147-A177-3AD203B41FA5}">
                      <a16:colId xmlns:a16="http://schemas.microsoft.com/office/drawing/2014/main" val="1600179179"/>
                    </a:ext>
                  </a:extLst>
                </a:gridCol>
                <a:gridCol w="1557175">
                  <a:extLst>
                    <a:ext uri="{9D8B030D-6E8A-4147-A177-3AD203B41FA5}">
                      <a16:colId xmlns:a16="http://schemas.microsoft.com/office/drawing/2014/main" val="3414811318"/>
                    </a:ext>
                  </a:extLst>
                </a:gridCol>
                <a:gridCol w="1557175">
                  <a:extLst>
                    <a:ext uri="{9D8B030D-6E8A-4147-A177-3AD203B41FA5}">
                      <a16:colId xmlns:a16="http://schemas.microsoft.com/office/drawing/2014/main" val="1946855009"/>
                    </a:ext>
                  </a:extLst>
                </a:gridCol>
                <a:gridCol w="1557175">
                  <a:extLst>
                    <a:ext uri="{9D8B030D-6E8A-4147-A177-3AD203B41FA5}">
                      <a16:colId xmlns:a16="http://schemas.microsoft.com/office/drawing/2014/main" val="2778626455"/>
                    </a:ext>
                  </a:extLst>
                </a:gridCol>
                <a:gridCol w="1557175">
                  <a:extLst>
                    <a:ext uri="{9D8B030D-6E8A-4147-A177-3AD203B41FA5}">
                      <a16:colId xmlns:a16="http://schemas.microsoft.com/office/drawing/2014/main" val="143344943"/>
                    </a:ext>
                  </a:extLst>
                </a:gridCol>
              </a:tblGrid>
              <a:tr h="969435">
                <a:tc>
                  <a:txBody>
                    <a:bodyPr/>
                    <a:lstStyle/>
                    <a:p>
                      <a:endParaRPr lang="zh-CN" altLang="en-US" dirty="0"/>
                    </a:p>
                  </a:txBody>
                  <a:tcPr>
                    <a:gradFill>
                      <a:gsLst>
                        <a:gs pos="17000">
                          <a:srgbClr val="980E1B"/>
                        </a:gs>
                        <a:gs pos="100000">
                          <a:srgbClr val="FF0000"/>
                        </a:gs>
                      </a:gsLst>
                      <a:lin ang="5400000" scaled="1"/>
                    </a:gradFill>
                  </a:tcPr>
                </a:tc>
                <a:tc>
                  <a:txBody>
                    <a:bodyPr/>
                    <a:lstStyle/>
                    <a:p>
                      <a:pPr algn="ctr"/>
                      <a:r>
                        <a:rPr lang="zh-CN" altLang="en-US" dirty="0"/>
                        <a:t>药剂</a:t>
                      </a:r>
                      <a:endParaRPr lang="zh-CN" altLang="en-US" dirty="0">
                        <a:latin typeface="微软雅黑" panose="020B0503020204020204" pitchFamily="34" charset="-122"/>
                        <a:ea typeface="微软雅黑" panose="020B0503020204020204" pitchFamily="34" charset="-122"/>
                      </a:endParaRPr>
                    </a:p>
                  </a:txBody>
                  <a:tcPr anchor="ctr">
                    <a:gradFill>
                      <a:gsLst>
                        <a:gs pos="17000">
                          <a:srgbClr val="980E1B"/>
                        </a:gs>
                        <a:gs pos="100000">
                          <a:srgbClr val="FF0000"/>
                        </a:gs>
                      </a:gsLst>
                      <a:lin ang="5400000" scaled="1"/>
                    </a:gradFill>
                  </a:tcPr>
                </a:tc>
                <a:tc>
                  <a:txBody>
                    <a:bodyPr/>
                    <a:lstStyle/>
                    <a:p>
                      <a:pPr algn="ctr"/>
                      <a:r>
                        <a:rPr lang="zh-CN" altLang="en-US" dirty="0"/>
                        <a:t>水电费</a:t>
                      </a:r>
                      <a:endParaRPr lang="zh-CN" altLang="en-US" dirty="0">
                        <a:latin typeface="微软雅黑" panose="020B0503020204020204" pitchFamily="34" charset="-122"/>
                        <a:ea typeface="微软雅黑" panose="020B0503020204020204" pitchFamily="34" charset="-122"/>
                      </a:endParaRPr>
                    </a:p>
                  </a:txBody>
                  <a:tcPr anchor="ctr">
                    <a:gradFill>
                      <a:gsLst>
                        <a:gs pos="17000">
                          <a:srgbClr val="980E1B"/>
                        </a:gs>
                        <a:gs pos="100000">
                          <a:srgbClr val="FF0000"/>
                        </a:gs>
                      </a:gsLst>
                      <a:lin ang="5400000" scaled="1"/>
                    </a:gradFill>
                  </a:tcPr>
                </a:tc>
                <a:tc>
                  <a:txBody>
                    <a:bodyPr/>
                    <a:lstStyle/>
                    <a:p>
                      <a:pPr algn="ctr"/>
                      <a:r>
                        <a:rPr lang="zh-CN" altLang="en-US" dirty="0"/>
                        <a:t>人员工资</a:t>
                      </a:r>
                      <a:endParaRPr lang="zh-CN" altLang="en-US" dirty="0">
                        <a:latin typeface="微软雅黑" panose="020B0503020204020204" pitchFamily="34" charset="-122"/>
                        <a:ea typeface="微软雅黑" panose="020B0503020204020204" pitchFamily="34" charset="-122"/>
                      </a:endParaRPr>
                    </a:p>
                  </a:txBody>
                  <a:tcPr anchor="ctr">
                    <a:gradFill>
                      <a:gsLst>
                        <a:gs pos="17000">
                          <a:srgbClr val="980E1B"/>
                        </a:gs>
                        <a:gs pos="100000">
                          <a:srgbClr val="FF0000"/>
                        </a:gs>
                      </a:gsLst>
                      <a:lin ang="5400000" scaled="1"/>
                    </a:gradFill>
                  </a:tcPr>
                </a:tc>
                <a:tc>
                  <a:txBody>
                    <a:bodyPr/>
                    <a:lstStyle/>
                    <a:p>
                      <a:pPr algn="ctr"/>
                      <a:r>
                        <a:rPr lang="zh-CN" altLang="en-US" dirty="0"/>
                        <a:t>处理水量</a:t>
                      </a:r>
                      <a:endParaRPr lang="zh-CN" altLang="en-US" dirty="0">
                        <a:latin typeface="微软雅黑" panose="020B0503020204020204" pitchFamily="34" charset="-122"/>
                        <a:ea typeface="微软雅黑" panose="020B0503020204020204" pitchFamily="34" charset="-122"/>
                      </a:endParaRPr>
                    </a:p>
                  </a:txBody>
                  <a:tcPr anchor="ctr">
                    <a:gradFill>
                      <a:gsLst>
                        <a:gs pos="17000">
                          <a:srgbClr val="980E1B"/>
                        </a:gs>
                        <a:gs pos="100000">
                          <a:srgbClr val="FF0000"/>
                        </a:gs>
                      </a:gsLst>
                      <a:lin ang="5400000" scaled="1"/>
                    </a:gradFill>
                  </a:tcPr>
                </a:tc>
                <a:tc>
                  <a:txBody>
                    <a:bodyPr/>
                    <a:lstStyle/>
                    <a:p>
                      <a:pPr algn="ctr"/>
                      <a:r>
                        <a:rPr lang="zh-CN" altLang="en-US" dirty="0"/>
                        <a:t>平均单价</a:t>
                      </a:r>
                      <a:endParaRPr lang="zh-CN" altLang="en-US" dirty="0">
                        <a:latin typeface="微软雅黑" panose="020B0503020204020204" pitchFamily="34" charset="-122"/>
                        <a:ea typeface="微软雅黑" panose="020B0503020204020204" pitchFamily="34" charset="-122"/>
                      </a:endParaRPr>
                    </a:p>
                  </a:txBody>
                  <a:tcPr anchor="ctr">
                    <a:gradFill>
                      <a:gsLst>
                        <a:gs pos="17000">
                          <a:srgbClr val="980E1B"/>
                        </a:gs>
                        <a:gs pos="100000">
                          <a:srgbClr val="FF0000"/>
                        </a:gs>
                      </a:gsLst>
                      <a:lin ang="5400000" scaled="1"/>
                    </a:gradFill>
                  </a:tcPr>
                </a:tc>
                <a:tc>
                  <a:txBody>
                    <a:bodyPr/>
                    <a:lstStyle/>
                    <a:p>
                      <a:pPr algn="ctr"/>
                      <a:r>
                        <a:rPr lang="zh-CN" altLang="en-US" dirty="0"/>
                        <a:t>季度合计</a:t>
                      </a:r>
                      <a:endParaRPr lang="zh-CN" altLang="en-US" dirty="0">
                        <a:latin typeface="微软雅黑" panose="020B0503020204020204" pitchFamily="34" charset="-122"/>
                        <a:ea typeface="微软雅黑" panose="020B0503020204020204" pitchFamily="34" charset="-122"/>
                      </a:endParaRPr>
                    </a:p>
                  </a:txBody>
                  <a:tcPr anchor="ctr">
                    <a:gradFill>
                      <a:gsLst>
                        <a:gs pos="17000">
                          <a:srgbClr val="980E1B"/>
                        </a:gs>
                        <a:gs pos="100000">
                          <a:srgbClr val="FF0000"/>
                        </a:gs>
                      </a:gsLst>
                      <a:lin ang="5400000" scaled="1"/>
                    </a:gradFill>
                  </a:tcPr>
                </a:tc>
                <a:extLst>
                  <a:ext uri="{0D108BD9-81ED-4DB2-BD59-A6C34878D82A}">
                    <a16:rowId xmlns:a16="http://schemas.microsoft.com/office/drawing/2014/main" val="2077510947"/>
                  </a:ext>
                </a:extLst>
              </a:tr>
              <a:tr h="673703">
                <a:tc>
                  <a:txBody>
                    <a:bodyPr/>
                    <a:lstStyle/>
                    <a:p>
                      <a:pPr algn="ctr"/>
                      <a:r>
                        <a:rPr lang="zh-CN" altLang="en-US" dirty="0"/>
                        <a:t>一季度</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dirty="0"/>
                        <a:t>12345</a:t>
                      </a:r>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12345</a:t>
                      </a:r>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12345</a:t>
                      </a:r>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12345</a:t>
                      </a:r>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8</a:t>
                      </a:r>
                      <a:endParaRPr lang="zh-CN" altLang="en-US" dirty="0"/>
                    </a:p>
                    <a:p>
                      <a:pPr algn="ctr"/>
                      <a:endParaRPr lang="zh-CN" altLang="en-US" dirty="0"/>
                    </a:p>
                  </a:txBody>
                  <a:tcPr anchor="ctr"/>
                </a:tc>
                <a:tc>
                  <a:txBody>
                    <a:bodyPr/>
                    <a:lstStyle/>
                    <a:p>
                      <a:pPr algn="ctr"/>
                      <a:r>
                        <a:rPr lang="en-US" altLang="zh-CN" dirty="0"/>
                        <a:t>54321</a:t>
                      </a:r>
                      <a:endParaRPr lang="zh-CN" altLang="en-US" dirty="0"/>
                    </a:p>
                  </a:txBody>
                  <a:tcPr anchor="ctr"/>
                </a:tc>
                <a:extLst>
                  <a:ext uri="{0D108BD9-81ED-4DB2-BD59-A6C34878D82A}">
                    <a16:rowId xmlns:a16="http://schemas.microsoft.com/office/drawing/2014/main" val="810480763"/>
                  </a:ext>
                </a:extLst>
              </a:tr>
              <a:tr h="6737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dirty="0"/>
                        <a:t>二季度</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12345</a:t>
                      </a:r>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12345</a:t>
                      </a:r>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12345</a:t>
                      </a:r>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12345</a:t>
                      </a:r>
                      <a:endParaRPr lang="zh-CN" altLang="en-US" dirty="0"/>
                    </a:p>
                  </a:txBody>
                  <a:tcPr anchor="ctr"/>
                </a:tc>
                <a:tc>
                  <a:txBody>
                    <a:bodyPr/>
                    <a:lstStyle/>
                    <a:p>
                      <a:pPr algn="ctr"/>
                      <a:r>
                        <a:rPr lang="en-US" altLang="zh-CN" dirty="0"/>
                        <a:t>8</a:t>
                      </a:r>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54321</a:t>
                      </a:r>
                      <a:endParaRPr lang="zh-CN" altLang="en-US" dirty="0"/>
                    </a:p>
                  </a:txBody>
                  <a:tcPr anchor="ctr"/>
                </a:tc>
                <a:extLst>
                  <a:ext uri="{0D108BD9-81ED-4DB2-BD59-A6C34878D82A}">
                    <a16:rowId xmlns:a16="http://schemas.microsoft.com/office/drawing/2014/main" val="2332278112"/>
                  </a:ext>
                </a:extLst>
              </a:tr>
              <a:tr h="6737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dirty="0"/>
                        <a:t>三季度</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12345</a:t>
                      </a:r>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12345</a:t>
                      </a:r>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12345</a:t>
                      </a:r>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12345</a:t>
                      </a:r>
                      <a:endParaRPr lang="zh-CN" altLang="en-US" dirty="0"/>
                    </a:p>
                  </a:txBody>
                  <a:tcPr anchor="ctr"/>
                </a:tc>
                <a:tc>
                  <a:txBody>
                    <a:bodyPr/>
                    <a:lstStyle/>
                    <a:p>
                      <a:pPr algn="ctr"/>
                      <a:r>
                        <a:rPr lang="en-US" altLang="zh-CN" dirty="0"/>
                        <a:t>8</a:t>
                      </a:r>
                      <a:endParaRPr lang="zh-CN" altLang="en-US" dirty="0"/>
                    </a:p>
                  </a:txBody>
                  <a:tcPr anchor="ctr"/>
                </a:tc>
                <a:tc>
                  <a:txBody>
                    <a:bodyPr/>
                    <a:lstStyle/>
                    <a:p>
                      <a:pPr algn="ctr"/>
                      <a:r>
                        <a:rPr lang="en-US" altLang="zh-CN" dirty="0"/>
                        <a:t>54321</a:t>
                      </a:r>
                      <a:endParaRPr lang="zh-CN" altLang="en-US" dirty="0"/>
                    </a:p>
                  </a:txBody>
                  <a:tcPr anchor="ctr"/>
                </a:tc>
                <a:extLst>
                  <a:ext uri="{0D108BD9-81ED-4DB2-BD59-A6C34878D82A}">
                    <a16:rowId xmlns:a16="http://schemas.microsoft.com/office/drawing/2014/main" val="3757971136"/>
                  </a:ext>
                </a:extLst>
              </a:tr>
              <a:tr h="6737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dirty="0"/>
                        <a:t>四季度</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12345</a:t>
                      </a:r>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12345</a:t>
                      </a:r>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12345</a:t>
                      </a:r>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12345</a:t>
                      </a:r>
                      <a:endParaRPr lang="zh-CN" altLang="en-US" dirty="0"/>
                    </a:p>
                  </a:txBody>
                  <a:tcPr anchor="ctr"/>
                </a:tc>
                <a:tc>
                  <a:txBody>
                    <a:bodyPr/>
                    <a:lstStyle/>
                    <a:p>
                      <a:pPr algn="ctr"/>
                      <a:r>
                        <a:rPr lang="en-US" altLang="zh-CN" dirty="0"/>
                        <a:t>8</a:t>
                      </a:r>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54321</a:t>
                      </a:r>
                      <a:endParaRPr lang="zh-CN" altLang="en-US" dirty="0"/>
                    </a:p>
                  </a:txBody>
                  <a:tcPr anchor="ctr"/>
                </a:tc>
                <a:extLst>
                  <a:ext uri="{0D108BD9-81ED-4DB2-BD59-A6C34878D82A}">
                    <a16:rowId xmlns:a16="http://schemas.microsoft.com/office/drawing/2014/main" val="2181507320"/>
                  </a:ext>
                </a:extLst>
              </a:tr>
              <a:tr h="673703">
                <a:tc>
                  <a:txBody>
                    <a:bodyPr/>
                    <a:lstStyle/>
                    <a:p>
                      <a:pPr algn="ctr"/>
                      <a:r>
                        <a:rPr lang="zh-CN" altLang="en-US" dirty="0"/>
                        <a:t>小计</a:t>
                      </a:r>
                    </a:p>
                  </a:txBody>
                  <a:tcPr anchor="ctr"/>
                </a:tc>
                <a:tc>
                  <a:txBody>
                    <a:bodyPr/>
                    <a:lstStyle/>
                    <a:p>
                      <a:pPr algn="ctr"/>
                      <a:r>
                        <a:rPr lang="en-US" altLang="zh-CN" dirty="0"/>
                        <a:t>12345</a:t>
                      </a:r>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12345</a:t>
                      </a:r>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12345</a:t>
                      </a:r>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12345</a:t>
                      </a:r>
                      <a:endParaRPr lang="zh-CN" altLang="en-US" dirty="0"/>
                    </a:p>
                  </a:txBody>
                  <a:tcPr anchor="ctr"/>
                </a:tc>
                <a:tc>
                  <a:txBody>
                    <a:bodyPr/>
                    <a:lstStyle/>
                    <a:p>
                      <a:pPr algn="ctr"/>
                      <a:r>
                        <a:rPr lang="en-US" altLang="zh-CN" dirty="0"/>
                        <a:t>8</a:t>
                      </a:r>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54321</a:t>
                      </a:r>
                      <a:endParaRPr lang="zh-CN" altLang="en-US" dirty="0"/>
                    </a:p>
                  </a:txBody>
                  <a:tcPr anchor="ctr"/>
                </a:tc>
                <a:extLst>
                  <a:ext uri="{0D108BD9-81ED-4DB2-BD59-A6C34878D82A}">
                    <a16:rowId xmlns:a16="http://schemas.microsoft.com/office/drawing/2014/main" val="2373559309"/>
                  </a:ext>
                </a:extLst>
              </a:tr>
              <a:tr h="673703">
                <a:tc gridSpan="6">
                  <a:txBody>
                    <a:bodyPr/>
                    <a:lstStyle/>
                    <a:p>
                      <a:pPr algn="ctr"/>
                      <a:r>
                        <a:rPr lang="zh-CN" altLang="en-US" b="1" dirty="0"/>
                        <a:t>合计</a:t>
                      </a:r>
                      <a:endParaRPr lang="zh-CN" altLang="en-US" b="1" dirty="0">
                        <a:latin typeface="微软雅黑" panose="020B0503020204020204" pitchFamily="34" charset="-122"/>
                        <a:ea typeface="微软雅黑" panose="020B0503020204020204" pitchFamily="34" charset="-122"/>
                      </a:endParaRPr>
                    </a:p>
                  </a:txBody>
                  <a:tcPr anchor="ct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tc>
                  <a:txBody>
                    <a:bodyPr/>
                    <a:lstStyle/>
                    <a:p>
                      <a:pPr algn="ctr"/>
                      <a:r>
                        <a:rPr lang="en-US" altLang="zh-CN" dirty="0"/>
                        <a:t>7654321</a:t>
                      </a:r>
                      <a:endParaRPr lang="zh-CN" altLang="en-US" dirty="0"/>
                    </a:p>
                  </a:txBody>
                  <a:tcPr anchor="ctr"/>
                </a:tc>
                <a:extLst>
                  <a:ext uri="{0D108BD9-81ED-4DB2-BD59-A6C34878D82A}">
                    <a16:rowId xmlns:a16="http://schemas.microsoft.com/office/drawing/2014/main" val="3169265639"/>
                  </a:ext>
                </a:extLst>
              </a:tr>
            </a:tbl>
          </a:graphicData>
        </a:graphic>
      </p:graphicFrame>
      <p:cxnSp>
        <p:nvCxnSpPr>
          <p:cNvPr id="6" name="直接连接符 5">
            <a:extLst>
              <a:ext uri="{FF2B5EF4-FFF2-40B4-BE49-F238E27FC236}">
                <a16:creationId xmlns:a16="http://schemas.microsoft.com/office/drawing/2014/main" id="{77A26E57-57CB-48B4-9958-DD9C3F8FF059}"/>
              </a:ext>
            </a:extLst>
          </p:cNvPr>
          <p:cNvCxnSpPr>
            <a:cxnSpLocks/>
          </p:cNvCxnSpPr>
          <p:nvPr/>
        </p:nvCxnSpPr>
        <p:spPr>
          <a:xfrm>
            <a:off x="794655" y="1765300"/>
            <a:ext cx="1308100" cy="69850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文本框 6">
            <a:extLst>
              <a:ext uri="{FF2B5EF4-FFF2-40B4-BE49-F238E27FC236}">
                <a16:creationId xmlns:a16="http://schemas.microsoft.com/office/drawing/2014/main" id="{C4A86BBA-1251-4822-AB51-26E168D7CFC3}"/>
              </a:ext>
            </a:extLst>
          </p:cNvPr>
          <p:cNvSpPr txBox="1"/>
          <p:nvPr/>
        </p:nvSpPr>
        <p:spPr>
          <a:xfrm>
            <a:off x="1353455" y="1745218"/>
            <a:ext cx="898068" cy="36933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类别</a:t>
            </a:r>
          </a:p>
        </p:txBody>
      </p:sp>
      <p:sp>
        <p:nvSpPr>
          <p:cNvPr id="9" name="文本框 8">
            <a:extLst>
              <a:ext uri="{FF2B5EF4-FFF2-40B4-BE49-F238E27FC236}">
                <a16:creationId xmlns:a16="http://schemas.microsoft.com/office/drawing/2014/main" id="{AB3C91B1-D932-492F-9CCF-54C92044AEDD}"/>
              </a:ext>
            </a:extLst>
          </p:cNvPr>
          <p:cNvSpPr txBox="1"/>
          <p:nvPr/>
        </p:nvSpPr>
        <p:spPr>
          <a:xfrm>
            <a:off x="785585" y="2121932"/>
            <a:ext cx="898068" cy="36933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季度</a:t>
            </a:r>
          </a:p>
        </p:txBody>
      </p:sp>
    </p:spTree>
    <p:extLst>
      <p:ext uri="{BB962C8B-B14F-4D97-AF65-F5344CB8AC3E}">
        <p14:creationId xmlns:p14="http://schemas.microsoft.com/office/powerpoint/2010/main" val="2865053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3465095"/>
            <a:ext cx="12192000" cy="3392905"/>
          </a:xfrm>
          <a:prstGeom prst="rect">
            <a:avLst/>
          </a:prstGeom>
          <a:solidFill>
            <a:srgbClr val="D1AA6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0"/>
            <a:ext cx="12192000" cy="3465095"/>
          </a:xfrm>
          <a:prstGeom prst="rect">
            <a:avLst/>
          </a:prstGeom>
          <a:solidFill>
            <a:srgbClr val="980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rot="3030775">
            <a:off x="1133642" y="432576"/>
            <a:ext cx="1424852" cy="1424852"/>
          </a:xfrm>
          <a:custGeom>
            <a:avLst/>
            <a:gdLst>
              <a:gd name="connsiteX0" fmla="*/ 2945837 w 3037540"/>
              <a:gd name="connsiteY0" fmla="*/ 1003140 h 3037540"/>
              <a:gd name="connsiteX1" fmla="*/ 2969259 w 3037540"/>
              <a:gd name="connsiteY1" fmla="*/ 1067134 h 3037540"/>
              <a:gd name="connsiteX2" fmla="*/ 3037540 w 3037540"/>
              <a:gd name="connsiteY2" fmla="*/ 1518770 h 3037540"/>
              <a:gd name="connsiteX3" fmla="*/ 2969259 w 3037540"/>
              <a:gd name="connsiteY3" fmla="*/ 1970406 h 3037540"/>
              <a:gd name="connsiteX4" fmla="*/ 2945837 w 3037540"/>
              <a:gd name="connsiteY4" fmla="*/ 2034400 h 3037540"/>
              <a:gd name="connsiteX5" fmla="*/ 92385 w 3037540"/>
              <a:gd name="connsiteY5" fmla="*/ 1001277 h 3037540"/>
              <a:gd name="connsiteX6" fmla="*/ 92385 w 3037540"/>
              <a:gd name="connsiteY6" fmla="*/ 2036264 h 3037540"/>
              <a:gd name="connsiteX7" fmla="*/ 68281 w 3037540"/>
              <a:gd name="connsiteY7" fmla="*/ 1970406 h 3037540"/>
              <a:gd name="connsiteX8" fmla="*/ 0 w 3037540"/>
              <a:gd name="connsiteY8" fmla="*/ 1518770 h 3037540"/>
              <a:gd name="connsiteX9" fmla="*/ 68281 w 3037540"/>
              <a:gd name="connsiteY9" fmla="*/ 1067134 h 3037540"/>
              <a:gd name="connsiteX10" fmla="*/ 2760902 w 3037540"/>
              <a:gd name="connsiteY10" fmla="*/ 646535 h 3037540"/>
              <a:gd name="connsiteX11" fmla="*/ 2778158 w 3037540"/>
              <a:gd name="connsiteY11" fmla="*/ 669611 h 3037540"/>
              <a:gd name="connsiteX12" fmla="*/ 2854233 w 3037540"/>
              <a:gd name="connsiteY12" fmla="*/ 794834 h 3037540"/>
              <a:gd name="connsiteX13" fmla="*/ 2866410 w 3037540"/>
              <a:gd name="connsiteY13" fmla="*/ 820112 h 3037540"/>
              <a:gd name="connsiteX14" fmla="*/ 2866410 w 3037540"/>
              <a:gd name="connsiteY14" fmla="*/ 2217428 h 3037540"/>
              <a:gd name="connsiteX15" fmla="*/ 2854233 w 3037540"/>
              <a:gd name="connsiteY15" fmla="*/ 2242706 h 3037540"/>
              <a:gd name="connsiteX16" fmla="*/ 2778158 w 3037540"/>
              <a:gd name="connsiteY16" fmla="*/ 2367929 h 3037540"/>
              <a:gd name="connsiteX17" fmla="*/ 2760902 w 3037540"/>
              <a:gd name="connsiteY17" fmla="*/ 2391005 h 3037540"/>
              <a:gd name="connsiteX18" fmla="*/ 277320 w 3037540"/>
              <a:gd name="connsiteY18" fmla="*/ 645623 h 3037540"/>
              <a:gd name="connsiteX19" fmla="*/ 277320 w 3037540"/>
              <a:gd name="connsiteY19" fmla="*/ 2391917 h 3037540"/>
              <a:gd name="connsiteX20" fmla="*/ 259382 w 3037540"/>
              <a:gd name="connsiteY20" fmla="*/ 2367929 h 3037540"/>
              <a:gd name="connsiteX21" fmla="*/ 183307 w 3037540"/>
              <a:gd name="connsiteY21" fmla="*/ 2242706 h 3037540"/>
              <a:gd name="connsiteX22" fmla="*/ 171812 w 3037540"/>
              <a:gd name="connsiteY22" fmla="*/ 2218844 h 3037540"/>
              <a:gd name="connsiteX23" fmla="*/ 171812 w 3037540"/>
              <a:gd name="connsiteY23" fmla="*/ 818697 h 3037540"/>
              <a:gd name="connsiteX24" fmla="*/ 183307 w 3037540"/>
              <a:gd name="connsiteY24" fmla="*/ 794834 h 3037540"/>
              <a:gd name="connsiteX25" fmla="*/ 259382 w 3037540"/>
              <a:gd name="connsiteY25" fmla="*/ 669611 h 3037540"/>
              <a:gd name="connsiteX26" fmla="*/ 2575967 w 3037540"/>
              <a:gd name="connsiteY26" fmla="*/ 429627 h 3037540"/>
              <a:gd name="connsiteX27" fmla="*/ 2592703 w 3037540"/>
              <a:gd name="connsiteY27" fmla="*/ 444837 h 3037540"/>
              <a:gd name="connsiteX28" fmla="*/ 2681475 w 3037540"/>
              <a:gd name="connsiteY28" fmla="*/ 542512 h 3037540"/>
              <a:gd name="connsiteX29" fmla="*/ 2681475 w 3037540"/>
              <a:gd name="connsiteY29" fmla="*/ 2495029 h 3037540"/>
              <a:gd name="connsiteX30" fmla="*/ 2592703 w 3037540"/>
              <a:gd name="connsiteY30" fmla="*/ 2592703 h 3037540"/>
              <a:gd name="connsiteX31" fmla="*/ 2575967 w 3037540"/>
              <a:gd name="connsiteY31" fmla="*/ 2607913 h 3037540"/>
              <a:gd name="connsiteX32" fmla="*/ 462255 w 3037540"/>
              <a:gd name="connsiteY32" fmla="*/ 429007 h 3037540"/>
              <a:gd name="connsiteX33" fmla="*/ 462255 w 3037540"/>
              <a:gd name="connsiteY33" fmla="*/ 2608533 h 3037540"/>
              <a:gd name="connsiteX34" fmla="*/ 444837 w 3037540"/>
              <a:gd name="connsiteY34" fmla="*/ 2592703 h 3037540"/>
              <a:gd name="connsiteX35" fmla="*/ 356747 w 3037540"/>
              <a:gd name="connsiteY35" fmla="*/ 2495779 h 3037540"/>
              <a:gd name="connsiteX36" fmla="*/ 356747 w 3037540"/>
              <a:gd name="connsiteY36" fmla="*/ 541761 h 3037540"/>
              <a:gd name="connsiteX37" fmla="*/ 444837 w 3037540"/>
              <a:gd name="connsiteY37" fmla="*/ 444837 h 3037540"/>
              <a:gd name="connsiteX38" fmla="*/ 2391032 w 3037540"/>
              <a:gd name="connsiteY38" fmla="*/ 276658 h 3037540"/>
              <a:gd name="connsiteX39" fmla="*/ 2484849 w 3037540"/>
              <a:gd name="connsiteY39" fmla="*/ 346813 h 3037540"/>
              <a:gd name="connsiteX40" fmla="*/ 2496540 w 3037540"/>
              <a:gd name="connsiteY40" fmla="*/ 357439 h 3037540"/>
              <a:gd name="connsiteX41" fmla="*/ 2496540 w 3037540"/>
              <a:gd name="connsiteY41" fmla="*/ 2680102 h 3037540"/>
              <a:gd name="connsiteX42" fmla="*/ 2484849 w 3037540"/>
              <a:gd name="connsiteY42" fmla="*/ 2690727 h 3037540"/>
              <a:gd name="connsiteX43" fmla="*/ 2391032 w 3037540"/>
              <a:gd name="connsiteY43" fmla="*/ 2760882 h 3037540"/>
              <a:gd name="connsiteX44" fmla="*/ 647190 w 3037540"/>
              <a:gd name="connsiteY44" fmla="*/ 276148 h 3037540"/>
              <a:gd name="connsiteX45" fmla="*/ 647190 w 3037540"/>
              <a:gd name="connsiteY45" fmla="*/ 2761392 h 3037540"/>
              <a:gd name="connsiteX46" fmla="*/ 552691 w 3037540"/>
              <a:gd name="connsiteY46" fmla="*/ 2690727 h 3037540"/>
              <a:gd name="connsiteX47" fmla="*/ 541682 w 3037540"/>
              <a:gd name="connsiteY47" fmla="*/ 2680722 h 3037540"/>
              <a:gd name="connsiteX48" fmla="*/ 541682 w 3037540"/>
              <a:gd name="connsiteY48" fmla="*/ 356819 h 3037540"/>
              <a:gd name="connsiteX49" fmla="*/ 552691 w 3037540"/>
              <a:gd name="connsiteY49" fmla="*/ 346813 h 3037540"/>
              <a:gd name="connsiteX50" fmla="*/ 2206097 w 3037540"/>
              <a:gd name="connsiteY50" fmla="*/ 165672 h 3037540"/>
              <a:gd name="connsiteX51" fmla="*/ 2242706 w 3037540"/>
              <a:gd name="connsiteY51" fmla="*/ 183307 h 3037540"/>
              <a:gd name="connsiteX52" fmla="*/ 2311605 w 3037540"/>
              <a:gd name="connsiteY52" fmla="*/ 225164 h 3037540"/>
              <a:gd name="connsiteX53" fmla="*/ 2311605 w 3037540"/>
              <a:gd name="connsiteY53" fmla="*/ 2812376 h 3037540"/>
              <a:gd name="connsiteX54" fmla="*/ 2242706 w 3037540"/>
              <a:gd name="connsiteY54" fmla="*/ 2854233 h 3037540"/>
              <a:gd name="connsiteX55" fmla="*/ 2206097 w 3037540"/>
              <a:gd name="connsiteY55" fmla="*/ 2871869 h 3037540"/>
              <a:gd name="connsiteX56" fmla="*/ 832125 w 3037540"/>
              <a:gd name="connsiteY56" fmla="*/ 165343 h 3037540"/>
              <a:gd name="connsiteX57" fmla="*/ 832125 w 3037540"/>
              <a:gd name="connsiteY57" fmla="*/ 2872197 h 3037540"/>
              <a:gd name="connsiteX58" fmla="*/ 794834 w 3037540"/>
              <a:gd name="connsiteY58" fmla="*/ 2854233 h 3037540"/>
              <a:gd name="connsiteX59" fmla="*/ 726617 w 3037540"/>
              <a:gd name="connsiteY59" fmla="*/ 2812790 h 3037540"/>
              <a:gd name="connsiteX60" fmla="*/ 726617 w 3037540"/>
              <a:gd name="connsiteY60" fmla="*/ 224750 h 3037540"/>
              <a:gd name="connsiteX61" fmla="*/ 794834 w 3037540"/>
              <a:gd name="connsiteY61" fmla="*/ 183307 h 3037540"/>
              <a:gd name="connsiteX62" fmla="*/ 2021162 w 3037540"/>
              <a:gd name="connsiteY62" fmla="*/ 86858 h 3037540"/>
              <a:gd name="connsiteX63" fmla="*/ 2109944 w 3037540"/>
              <a:gd name="connsiteY63" fmla="*/ 119353 h 3037540"/>
              <a:gd name="connsiteX64" fmla="*/ 2126670 w 3037540"/>
              <a:gd name="connsiteY64" fmla="*/ 127410 h 3037540"/>
              <a:gd name="connsiteX65" fmla="*/ 2126670 w 3037540"/>
              <a:gd name="connsiteY65" fmla="*/ 2910131 h 3037540"/>
              <a:gd name="connsiteX66" fmla="*/ 2109944 w 3037540"/>
              <a:gd name="connsiteY66" fmla="*/ 2918188 h 3037540"/>
              <a:gd name="connsiteX67" fmla="*/ 2021162 w 3037540"/>
              <a:gd name="connsiteY67" fmla="*/ 2950682 h 3037540"/>
              <a:gd name="connsiteX68" fmla="*/ 1017060 w 3037540"/>
              <a:gd name="connsiteY68" fmla="*/ 86608 h 3037540"/>
              <a:gd name="connsiteX69" fmla="*/ 1017060 w 3037540"/>
              <a:gd name="connsiteY69" fmla="*/ 2950932 h 3037540"/>
              <a:gd name="connsiteX70" fmla="*/ 927596 w 3037540"/>
              <a:gd name="connsiteY70" fmla="*/ 2918188 h 3037540"/>
              <a:gd name="connsiteX71" fmla="*/ 911552 w 3037540"/>
              <a:gd name="connsiteY71" fmla="*/ 2910459 h 3037540"/>
              <a:gd name="connsiteX72" fmla="*/ 911552 w 3037540"/>
              <a:gd name="connsiteY72" fmla="*/ 127081 h 3037540"/>
              <a:gd name="connsiteX73" fmla="*/ 927596 w 3037540"/>
              <a:gd name="connsiteY73" fmla="*/ 119353 h 3037540"/>
              <a:gd name="connsiteX74" fmla="*/ 1836227 w 3037540"/>
              <a:gd name="connsiteY74" fmla="*/ 33780 h 3037540"/>
              <a:gd name="connsiteX75" fmla="*/ 1941735 w 3037540"/>
              <a:gd name="connsiteY75" fmla="*/ 60909 h 3037540"/>
              <a:gd name="connsiteX76" fmla="*/ 1941735 w 3037540"/>
              <a:gd name="connsiteY76" fmla="*/ 2976631 h 3037540"/>
              <a:gd name="connsiteX77" fmla="*/ 1836227 w 3037540"/>
              <a:gd name="connsiteY77" fmla="*/ 3003760 h 3037540"/>
              <a:gd name="connsiteX78" fmla="*/ 1201995 w 3037540"/>
              <a:gd name="connsiteY78" fmla="*/ 33605 h 3037540"/>
              <a:gd name="connsiteX79" fmla="*/ 1201995 w 3037540"/>
              <a:gd name="connsiteY79" fmla="*/ 3003936 h 3037540"/>
              <a:gd name="connsiteX80" fmla="*/ 1096487 w 3037540"/>
              <a:gd name="connsiteY80" fmla="*/ 2976807 h 3037540"/>
              <a:gd name="connsiteX81" fmla="*/ 1096487 w 3037540"/>
              <a:gd name="connsiteY81" fmla="*/ 60734 h 3037540"/>
              <a:gd name="connsiteX82" fmla="*/ 1651292 w 3037540"/>
              <a:gd name="connsiteY82" fmla="*/ 6692 h 3037540"/>
              <a:gd name="connsiteX83" fmla="*/ 1674055 w 3037540"/>
              <a:gd name="connsiteY83" fmla="*/ 7841 h 3037540"/>
              <a:gd name="connsiteX84" fmla="*/ 1756800 w 3037540"/>
              <a:gd name="connsiteY84" fmla="*/ 20470 h 3037540"/>
              <a:gd name="connsiteX85" fmla="*/ 1756800 w 3037540"/>
              <a:gd name="connsiteY85" fmla="*/ 3017071 h 3037540"/>
              <a:gd name="connsiteX86" fmla="*/ 1674055 w 3037540"/>
              <a:gd name="connsiteY86" fmla="*/ 3029699 h 3037540"/>
              <a:gd name="connsiteX87" fmla="*/ 1651292 w 3037540"/>
              <a:gd name="connsiteY87" fmla="*/ 3030848 h 3037540"/>
              <a:gd name="connsiteX88" fmla="*/ 1386930 w 3037540"/>
              <a:gd name="connsiteY88" fmla="*/ 6657 h 3037540"/>
              <a:gd name="connsiteX89" fmla="*/ 1386930 w 3037540"/>
              <a:gd name="connsiteY89" fmla="*/ 3030883 h 3037540"/>
              <a:gd name="connsiteX90" fmla="*/ 1363485 w 3037540"/>
              <a:gd name="connsiteY90" fmla="*/ 3029699 h 3037540"/>
              <a:gd name="connsiteX91" fmla="*/ 1281422 w 3037540"/>
              <a:gd name="connsiteY91" fmla="*/ 3017175 h 3037540"/>
              <a:gd name="connsiteX92" fmla="*/ 1281422 w 3037540"/>
              <a:gd name="connsiteY92" fmla="*/ 20366 h 3037540"/>
              <a:gd name="connsiteX93" fmla="*/ 1363485 w 3037540"/>
              <a:gd name="connsiteY93" fmla="*/ 7841 h 3037540"/>
              <a:gd name="connsiteX94" fmla="*/ 1518770 w 3037540"/>
              <a:gd name="connsiteY94" fmla="*/ 0 h 3037540"/>
              <a:gd name="connsiteX95" fmla="*/ 1571865 w 3037540"/>
              <a:gd name="connsiteY95" fmla="*/ 2681 h 3037540"/>
              <a:gd name="connsiteX96" fmla="*/ 1571865 w 3037540"/>
              <a:gd name="connsiteY96" fmla="*/ 3034859 h 3037540"/>
              <a:gd name="connsiteX97" fmla="*/ 1518770 w 3037540"/>
              <a:gd name="connsiteY97" fmla="*/ 3037540 h 3037540"/>
              <a:gd name="connsiteX98" fmla="*/ 1466357 w 3037540"/>
              <a:gd name="connsiteY98" fmla="*/ 3034894 h 3037540"/>
              <a:gd name="connsiteX99" fmla="*/ 1466357 w 3037540"/>
              <a:gd name="connsiteY99" fmla="*/ 2647 h 303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037540" h="3037540">
                <a:moveTo>
                  <a:pt x="2945837" y="1003140"/>
                </a:moveTo>
                <a:lnTo>
                  <a:pt x="2969259" y="1067134"/>
                </a:lnTo>
                <a:cubicBezTo>
                  <a:pt x="3013635" y="1209806"/>
                  <a:pt x="3037540" y="1361496"/>
                  <a:pt x="3037540" y="1518770"/>
                </a:cubicBezTo>
                <a:cubicBezTo>
                  <a:pt x="3037540" y="1676044"/>
                  <a:pt x="3013635" y="1827734"/>
                  <a:pt x="2969259" y="1970406"/>
                </a:cubicBezTo>
                <a:lnTo>
                  <a:pt x="2945837" y="2034400"/>
                </a:lnTo>
                <a:close/>
                <a:moveTo>
                  <a:pt x="92385" y="1001277"/>
                </a:moveTo>
                <a:lnTo>
                  <a:pt x="92385" y="2036264"/>
                </a:lnTo>
                <a:lnTo>
                  <a:pt x="68281" y="1970406"/>
                </a:lnTo>
                <a:cubicBezTo>
                  <a:pt x="23905" y="1827734"/>
                  <a:pt x="0" y="1676044"/>
                  <a:pt x="0" y="1518770"/>
                </a:cubicBezTo>
                <a:cubicBezTo>
                  <a:pt x="0" y="1361496"/>
                  <a:pt x="23905" y="1209806"/>
                  <a:pt x="68281" y="1067134"/>
                </a:cubicBezTo>
                <a:close/>
                <a:moveTo>
                  <a:pt x="2760902" y="646535"/>
                </a:moveTo>
                <a:lnTo>
                  <a:pt x="2778158" y="669611"/>
                </a:lnTo>
                <a:cubicBezTo>
                  <a:pt x="2805451" y="710011"/>
                  <a:pt x="2830852" y="751794"/>
                  <a:pt x="2854233" y="794834"/>
                </a:cubicBezTo>
                <a:lnTo>
                  <a:pt x="2866410" y="820112"/>
                </a:lnTo>
                <a:lnTo>
                  <a:pt x="2866410" y="2217428"/>
                </a:lnTo>
                <a:lnTo>
                  <a:pt x="2854233" y="2242706"/>
                </a:lnTo>
                <a:cubicBezTo>
                  <a:pt x="2830852" y="2285746"/>
                  <a:pt x="2805451" y="2327530"/>
                  <a:pt x="2778158" y="2367929"/>
                </a:cubicBezTo>
                <a:lnTo>
                  <a:pt x="2760902" y="2391005"/>
                </a:lnTo>
                <a:close/>
                <a:moveTo>
                  <a:pt x="277320" y="645623"/>
                </a:moveTo>
                <a:lnTo>
                  <a:pt x="277320" y="2391917"/>
                </a:lnTo>
                <a:lnTo>
                  <a:pt x="259382" y="2367929"/>
                </a:lnTo>
                <a:cubicBezTo>
                  <a:pt x="232089" y="2327530"/>
                  <a:pt x="206688" y="2285746"/>
                  <a:pt x="183307" y="2242706"/>
                </a:cubicBezTo>
                <a:lnTo>
                  <a:pt x="171812" y="2218844"/>
                </a:lnTo>
                <a:lnTo>
                  <a:pt x="171812" y="818697"/>
                </a:lnTo>
                <a:lnTo>
                  <a:pt x="183307" y="794834"/>
                </a:lnTo>
                <a:cubicBezTo>
                  <a:pt x="206688" y="751794"/>
                  <a:pt x="232089" y="710011"/>
                  <a:pt x="259382" y="669611"/>
                </a:cubicBezTo>
                <a:close/>
                <a:moveTo>
                  <a:pt x="2575967" y="429627"/>
                </a:moveTo>
                <a:lnTo>
                  <a:pt x="2592703" y="444837"/>
                </a:lnTo>
                <a:lnTo>
                  <a:pt x="2681475" y="542512"/>
                </a:lnTo>
                <a:lnTo>
                  <a:pt x="2681475" y="2495029"/>
                </a:lnTo>
                <a:lnTo>
                  <a:pt x="2592703" y="2592703"/>
                </a:lnTo>
                <a:lnTo>
                  <a:pt x="2575967" y="2607913"/>
                </a:lnTo>
                <a:close/>
                <a:moveTo>
                  <a:pt x="462255" y="429007"/>
                </a:moveTo>
                <a:lnTo>
                  <a:pt x="462255" y="2608533"/>
                </a:lnTo>
                <a:lnTo>
                  <a:pt x="444837" y="2592703"/>
                </a:lnTo>
                <a:lnTo>
                  <a:pt x="356747" y="2495779"/>
                </a:lnTo>
                <a:lnTo>
                  <a:pt x="356747" y="541761"/>
                </a:lnTo>
                <a:lnTo>
                  <a:pt x="444837" y="444837"/>
                </a:lnTo>
                <a:close/>
                <a:moveTo>
                  <a:pt x="2391032" y="276658"/>
                </a:moveTo>
                <a:lnTo>
                  <a:pt x="2484849" y="346813"/>
                </a:lnTo>
                <a:lnTo>
                  <a:pt x="2496540" y="357439"/>
                </a:lnTo>
                <a:lnTo>
                  <a:pt x="2496540" y="2680102"/>
                </a:lnTo>
                <a:lnTo>
                  <a:pt x="2484849" y="2690727"/>
                </a:lnTo>
                <a:lnTo>
                  <a:pt x="2391032" y="2760882"/>
                </a:lnTo>
                <a:close/>
                <a:moveTo>
                  <a:pt x="647190" y="276148"/>
                </a:moveTo>
                <a:lnTo>
                  <a:pt x="647190" y="2761392"/>
                </a:lnTo>
                <a:lnTo>
                  <a:pt x="552691" y="2690727"/>
                </a:lnTo>
                <a:lnTo>
                  <a:pt x="541682" y="2680722"/>
                </a:lnTo>
                <a:lnTo>
                  <a:pt x="541682" y="356819"/>
                </a:lnTo>
                <a:lnTo>
                  <a:pt x="552691" y="346813"/>
                </a:lnTo>
                <a:close/>
                <a:moveTo>
                  <a:pt x="2206097" y="165672"/>
                </a:moveTo>
                <a:lnTo>
                  <a:pt x="2242706" y="183307"/>
                </a:lnTo>
                <a:lnTo>
                  <a:pt x="2311605" y="225164"/>
                </a:lnTo>
                <a:lnTo>
                  <a:pt x="2311605" y="2812376"/>
                </a:lnTo>
                <a:lnTo>
                  <a:pt x="2242706" y="2854233"/>
                </a:lnTo>
                <a:lnTo>
                  <a:pt x="2206097" y="2871869"/>
                </a:lnTo>
                <a:close/>
                <a:moveTo>
                  <a:pt x="832125" y="165343"/>
                </a:moveTo>
                <a:lnTo>
                  <a:pt x="832125" y="2872197"/>
                </a:lnTo>
                <a:lnTo>
                  <a:pt x="794834" y="2854233"/>
                </a:lnTo>
                <a:lnTo>
                  <a:pt x="726617" y="2812790"/>
                </a:lnTo>
                <a:lnTo>
                  <a:pt x="726617" y="224750"/>
                </a:lnTo>
                <a:lnTo>
                  <a:pt x="794834" y="183307"/>
                </a:lnTo>
                <a:close/>
                <a:moveTo>
                  <a:pt x="2021162" y="86858"/>
                </a:moveTo>
                <a:lnTo>
                  <a:pt x="2109944" y="119353"/>
                </a:lnTo>
                <a:lnTo>
                  <a:pt x="2126670" y="127410"/>
                </a:lnTo>
                <a:lnTo>
                  <a:pt x="2126670" y="2910131"/>
                </a:lnTo>
                <a:lnTo>
                  <a:pt x="2109944" y="2918188"/>
                </a:lnTo>
                <a:lnTo>
                  <a:pt x="2021162" y="2950682"/>
                </a:lnTo>
                <a:close/>
                <a:moveTo>
                  <a:pt x="1017060" y="86608"/>
                </a:moveTo>
                <a:lnTo>
                  <a:pt x="1017060" y="2950932"/>
                </a:lnTo>
                <a:lnTo>
                  <a:pt x="927596" y="2918188"/>
                </a:lnTo>
                <a:lnTo>
                  <a:pt x="911552" y="2910459"/>
                </a:lnTo>
                <a:lnTo>
                  <a:pt x="911552" y="127081"/>
                </a:lnTo>
                <a:lnTo>
                  <a:pt x="927596" y="119353"/>
                </a:lnTo>
                <a:close/>
                <a:moveTo>
                  <a:pt x="1836227" y="33780"/>
                </a:moveTo>
                <a:lnTo>
                  <a:pt x="1941735" y="60909"/>
                </a:lnTo>
                <a:lnTo>
                  <a:pt x="1941735" y="2976631"/>
                </a:lnTo>
                <a:lnTo>
                  <a:pt x="1836227" y="3003760"/>
                </a:lnTo>
                <a:close/>
                <a:moveTo>
                  <a:pt x="1201995" y="33605"/>
                </a:moveTo>
                <a:lnTo>
                  <a:pt x="1201995" y="3003936"/>
                </a:lnTo>
                <a:lnTo>
                  <a:pt x="1096487" y="2976807"/>
                </a:lnTo>
                <a:lnTo>
                  <a:pt x="1096487" y="60734"/>
                </a:lnTo>
                <a:close/>
                <a:moveTo>
                  <a:pt x="1651292" y="6692"/>
                </a:moveTo>
                <a:lnTo>
                  <a:pt x="1674055" y="7841"/>
                </a:lnTo>
                <a:lnTo>
                  <a:pt x="1756800" y="20470"/>
                </a:lnTo>
                <a:lnTo>
                  <a:pt x="1756800" y="3017071"/>
                </a:lnTo>
                <a:lnTo>
                  <a:pt x="1674055" y="3029699"/>
                </a:lnTo>
                <a:lnTo>
                  <a:pt x="1651292" y="3030848"/>
                </a:lnTo>
                <a:close/>
                <a:moveTo>
                  <a:pt x="1386930" y="6657"/>
                </a:moveTo>
                <a:lnTo>
                  <a:pt x="1386930" y="3030883"/>
                </a:lnTo>
                <a:lnTo>
                  <a:pt x="1363485" y="3029699"/>
                </a:lnTo>
                <a:lnTo>
                  <a:pt x="1281422" y="3017175"/>
                </a:lnTo>
                <a:lnTo>
                  <a:pt x="1281422" y="20366"/>
                </a:lnTo>
                <a:lnTo>
                  <a:pt x="1363485" y="7841"/>
                </a:lnTo>
                <a:close/>
                <a:moveTo>
                  <a:pt x="1518770" y="0"/>
                </a:moveTo>
                <a:lnTo>
                  <a:pt x="1571865" y="2681"/>
                </a:lnTo>
                <a:lnTo>
                  <a:pt x="1571865" y="3034859"/>
                </a:lnTo>
                <a:lnTo>
                  <a:pt x="1518770" y="3037540"/>
                </a:lnTo>
                <a:lnTo>
                  <a:pt x="1466357" y="3034894"/>
                </a:lnTo>
                <a:lnTo>
                  <a:pt x="1466357" y="2647"/>
                </a:lnTo>
                <a:close/>
              </a:path>
            </a:pathLst>
          </a:custGeom>
          <a:solidFill>
            <a:srgbClr val="D1AA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764632" y="1311437"/>
            <a:ext cx="8568935" cy="5404424"/>
          </a:xfrm>
          <a:prstGeom prst="rect">
            <a:avLst/>
          </a:prstGeom>
          <a:solidFill>
            <a:srgbClr val="D1AA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846068" y="978568"/>
            <a:ext cx="8406063" cy="2486527"/>
          </a:xfrm>
          <a:prstGeom prst="rect">
            <a:avLst/>
          </a:prstGeom>
          <a:blipFill dpi="0" rotWithShape="1">
            <a:blip r:embed="rId3" cstate="print">
              <a:extLst>
                <a:ext uri="{28A0092B-C50C-407E-A947-70E740481C1C}">
                  <a14:useLocalDpi xmlns:a14="http://schemas.microsoft.com/office/drawing/2010/main" val="0"/>
                </a:ext>
              </a:extLst>
            </a:blip>
            <a:srcRect/>
            <a:stretch>
              <a:fillRect t="-61396" b="-2870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846068" y="3465095"/>
            <a:ext cx="8406063" cy="3250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a:extLst>
              <a:ext uri="{FF2B5EF4-FFF2-40B4-BE49-F238E27FC236}">
                <a16:creationId xmlns:a16="http://schemas.microsoft.com/office/drawing/2014/main" id="{8060FEB0-0A11-4DC3-87D3-F575798C2A86}"/>
              </a:ext>
            </a:extLst>
          </p:cNvPr>
          <p:cNvSpPr txBox="1"/>
          <p:nvPr/>
        </p:nvSpPr>
        <p:spPr>
          <a:xfrm>
            <a:off x="5390488" y="3578962"/>
            <a:ext cx="1411024" cy="400110"/>
          </a:xfrm>
          <a:prstGeom prst="rect">
            <a:avLst/>
          </a:prstGeom>
          <a:noFill/>
        </p:spPr>
        <p:txBody>
          <a:bodyPr wrap="square" rtlCol="0">
            <a:spAutoFit/>
          </a:bodyPr>
          <a:lstStyle/>
          <a:p>
            <a:pPr algn="ctr" defTabSz="457200"/>
            <a:r>
              <a:rPr lang="zh-CN" altLang="en-US" sz="2000" b="1" dirty="0">
                <a:solidFill>
                  <a:prstClr val="black"/>
                </a:solidFill>
                <a:effectLst>
                  <a:outerShdw blurRad="38100" dist="38100" dir="2700000" algn="tl">
                    <a:srgbClr val="000000">
                      <a:alpha val="20000"/>
                    </a:srgbClr>
                  </a:outerShdw>
                </a:effectLst>
                <a:latin typeface="思源黑体" panose="020B0500000000000000" pitchFamily="34" charset="-122"/>
                <a:ea typeface="思源黑体" panose="020B0500000000000000" pitchFamily="34" charset="-122"/>
              </a:rPr>
              <a:t>前言</a:t>
            </a:r>
          </a:p>
        </p:txBody>
      </p:sp>
      <p:cxnSp>
        <p:nvCxnSpPr>
          <p:cNvPr id="22" name="直接连接符 21"/>
          <p:cNvCxnSpPr/>
          <p:nvPr/>
        </p:nvCxnSpPr>
        <p:spPr>
          <a:xfrm>
            <a:off x="5918200" y="4042572"/>
            <a:ext cx="355600" cy="0"/>
          </a:xfrm>
          <a:prstGeom prst="line">
            <a:avLst/>
          </a:prstGeom>
          <a:ln w="38100">
            <a:solidFill>
              <a:srgbClr val="980E1B"/>
            </a:solidFill>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id="{59386DAA-F3B9-4540-A9A2-CE6A94D62F35}"/>
              </a:ext>
            </a:extLst>
          </p:cNvPr>
          <p:cNvSpPr txBox="1"/>
          <p:nvPr/>
        </p:nvSpPr>
        <p:spPr>
          <a:xfrm>
            <a:off x="2150835" y="4194682"/>
            <a:ext cx="7890329" cy="2305568"/>
          </a:xfrm>
          <a:prstGeom prst="rect">
            <a:avLst/>
          </a:prstGeom>
          <a:noFill/>
        </p:spPr>
        <p:txBody>
          <a:bodyPr wrap="square">
            <a:spAutoFit/>
          </a:bodyPr>
          <a:lstStyle/>
          <a:p>
            <a:pPr algn="just">
              <a:lnSpc>
                <a:spcPct val="150000"/>
              </a:lnSpc>
            </a:pPr>
            <a:r>
              <a:rPr lang="en-US" altLang="zh-CN" sz="16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2021</a:t>
            </a:r>
            <a:r>
              <a:rPr lang="zh-CN" altLang="en-US" sz="16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年，公司安全生产工作在上级</a:t>
            </a:r>
            <a:r>
              <a:rPr lang="en-US" altLang="zh-CN" sz="16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XX</a:t>
            </a:r>
            <a:r>
              <a:rPr lang="zh-CN" altLang="en-US" sz="16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部门及公司</a:t>
            </a:r>
            <a:r>
              <a:rPr lang="en-US" altLang="zh-CN" sz="16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XXXX</a:t>
            </a:r>
            <a:r>
              <a:rPr lang="zh-CN" altLang="en-US" sz="16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的指导下，以贯彻执行</a:t>
            </a:r>
            <a:r>
              <a:rPr lang="en-US" altLang="zh-CN" sz="16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安全生产法</a:t>
            </a:r>
            <a:r>
              <a:rPr lang="en-US" altLang="zh-CN" sz="16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为主线，以治理安全隐患为重点，以防范和遏制安全生产事故发生为目标，坚持“安全第一，预防为主，综合治理”的方针，全面展开，重点保证，明确职责，落实措施，强化管理，以安全促生产，取得了全年无一起安全生产事故、无人员伤亡发生的好成绩，</a:t>
            </a:r>
            <a:endParaRPr lang="en-US" altLang="zh-CN" sz="16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lnSpc>
                <a:spcPct val="150000"/>
              </a:lnSpc>
            </a:pPr>
            <a:r>
              <a:rPr lang="zh-CN" altLang="en-US" sz="16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全面实现了</a:t>
            </a:r>
            <a:r>
              <a:rPr lang="en-US" altLang="zh-CN" sz="16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2021</a:t>
            </a:r>
            <a:r>
              <a:rPr lang="zh-CN" altLang="en-US" sz="16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年度安全生产目标任务。</a:t>
            </a:r>
          </a:p>
        </p:txBody>
      </p:sp>
    </p:spTree>
    <p:extLst>
      <p:ext uri="{BB962C8B-B14F-4D97-AF65-F5344CB8AC3E}">
        <p14:creationId xmlns:p14="http://schemas.microsoft.com/office/powerpoint/2010/main" val="3345763183"/>
      </p:ext>
    </p:extLst>
  </p:cSld>
  <p:clrMapOvr>
    <a:masterClrMapping/>
  </p:clrMapOvr>
  <p:transition spd="slow">
    <p:comb/>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045EB06-4B3A-4664-A4A1-70E542B43A29}"/>
              </a:ext>
            </a:extLst>
          </p:cNvPr>
          <p:cNvSpPr/>
          <p:nvPr/>
        </p:nvSpPr>
        <p:spPr>
          <a:xfrm>
            <a:off x="1312994" y="614750"/>
            <a:ext cx="3057247" cy="523220"/>
          </a:xfrm>
          <a:prstGeom prst="rect">
            <a:avLst/>
          </a:prstGeom>
        </p:spPr>
        <p:txBody>
          <a:bodyPr wrap="none">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其他环保治理情况</a:t>
            </a:r>
          </a:p>
        </p:txBody>
      </p:sp>
      <p:pic>
        <p:nvPicPr>
          <p:cNvPr id="4" name="图片 3">
            <a:extLst>
              <a:ext uri="{FF2B5EF4-FFF2-40B4-BE49-F238E27FC236}">
                <a16:creationId xmlns:a16="http://schemas.microsoft.com/office/drawing/2014/main" id="{353F8565-85CF-4D4D-9DC2-DB2B138485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5794" y="2006600"/>
            <a:ext cx="3092241" cy="2108200"/>
          </a:xfrm>
          <a:prstGeom prst="rect">
            <a:avLst/>
          </a:prstGeom>
          <a:effectLst>
            <a:outerShdw blurRad="254000" dist="63500" dir="2700000" algn="tl" rotWithShape="0">
              <a:prstClr val="black">
                <a:alpha val="30000"/>
              </a:prstClr>
            </a:outerShdw>
          </a:effectLst>
        </p:spPr>
      </p:pic>
      <p:pic>
        <p:nvPicPr>
          <p:cNvPr id="10" name="图片 9">
            <a:extLst>
              <a:ext uri="{FF2B5EF4-FFF2-40B4-BE49-F238E27FC236}">
                <a16:creationId xmlns:a16="http://schemas.microsoft.com/office/drawing/2014/main" id="{21A44702-AFB1-4F28-8B13-F998F8CD7E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4463" y="2006600"/>
            <a:ext cx="3163073" cy="2108200"/>
          </a:xfrm>
          <a:prstGeom prst="rect">
            <a:avLst/>
          </a:prstGeom>
          <a:effectLst>
            <a:outerShdw blurRad="254000" dist="63500" dir="2700000" algn="tl" rotWithShape="0">
              <a:prstClr val="black">
                <a:alpha val="30000"/>
              </a:prstClr>
            </a:outerShdw>
          </a:effectLst>
        </p:spPr>
      </p:pic>
      <p:pic>
        <p:nvPicPr>
          <p:cNvPr id="14" name="图片 13">
            <a:extLst>
              <a:ext uri="{FF2B5EF4-FFF2-40B4-BE49-F238E27FC236}">
                <a16:creationId xmlns:a16="http://schemas.microsoft.com/office/drawing/2014/main" id="{66CE50CA-5BDB-42A5-86B8-62136C6FCF5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1133"/>
          <a:stretch/>
        </p:blipFill>
        <p:spPr>
          <a:xfrm>
            <a:off x="8243964" y="2006600"/>
            <a:ext cx="3163073" cy="2108200"/>
          </a:xfrm>
          <a:prstGeom prst="rect">
            <a:avLst/>
          </a:prstGeom>
          <a:effectLst>
            <a:outerShdw blurRad="254000" dist="63500" dir="2700000" algn="tl" rotWithShape="0">
              <a:prstClr val="black">
                <a:alpha val="30000"/>
              </a:prstClr>
            </a:outerShdw>
          </a:effectLst>
        </p:spPr>
      </p:pic>
      <p:sp>
        <p:nvSpPr>
          <p:cNvPr id="15" name="矩形 14">
            <a:extLst>
              <a:ext uri="{FF2B5EF4-FFF2-40B4-BE49-F238E27FC236}">
                <a16:creationId xmlns:a16="http://schemas.microsoft.com/office/drawing/2014/main" id="{4A62CCB9-B208-4798-8076-1275E8B3FC6B}"/>
              </a:ext>
            </a:extLst>
          </p:cNvPr>
          <p:cNvSpPr/>
          <p:nvPr/>
        </p:nvSpPr>
        <p:spPr>
          <a:xfrm>
            <a:off x="808855" y="5893016"/>
            <a:ext cx="3141660" cy="96712"/>
          </a:xfrm>
          <a:prstGeom prst="rect">
            <a:avLst/>
          </a:prstGeom>
          <a:solidFill>
            <a:srgbClr val="D1AA69"/>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solidFill>
                <a:schemeClr val="bg1">
                  <a:lumMod val="65000"/>
                </a:schemeClr>
              </a:solidFill>
              <a:latin typeface="思源黑体" panose="020B0500000000000000" pitchFamily="34" charset="-122"/>
              <a:ea typeface="思源黑体" panose="020B0500000000000000" pitchFamily="34" charset="-122"/>
              <a:cs typeface="+mn-ea"/>
              <a:sym typeface="+mn-lt"/>
            </a:endParaRPr>
          </a:p>
        </p:txBody>
      </p:sp>
      <p:sp>
        <p:nvSpPr>
          <p:cNvPr id="16" name="矩形 15">
            <a:extLst>
              <a:ext uri="{FF2B5EF4-FFF2-40B4-BE49-F238E27FC236}">
                <a16:creationId xmlns:a16="http://schemas.microsoft.com/office/drawing/2014/main" id="{E8691A5C-20B5-41C1-B6EE-1640F840AA04}"/>
              </a:ext>
            </a:extLst>
          </p:cNvPr>
          <p:cNvSpPr/>
          <p:nvPr/>
        </p:nvSpPr>
        <p:spPr>
          <a:xfrm>
            <a:off x="4514463" y="5893016"/>
            <a:ext cx="3141660" cy="96712"/>
          </a:xfrm>
          <a:prstGeom prst="rect">
            <a:avLst/>
          </a:prstGeom>
          <a:solidFill>
            <a:srgbClr val="980E1B"/>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solidFill>
                <a:schemeClr val="bg1">
                  <a:lumMod val="65000"/>
                </a:schemeClr>
              </a:solidFill>
              <a:latin typeface="思源黑体" panose="020B0500000000000000" pitchFamily="34" charset="-122"/>
              <a:ea typeface="思源黑体" panose="020B0500000000000000" pitchFamily="34" charset="-122"/>
              <a:cs typeface="+mn-ea"/>
              <a:sym typeface="+mn-lt"/>
            </a:endParaRPr>
          </a:p>
        </p:txBody>
      </p:sp>
      <p:sp>
        <p:nvSpPr>
          <p:cNvPr id="17" name="矩形 16">
            <a:extLst>
              <a:ext uri="{FF2B5EF4-FFF2-40B4-BE49-F238E27FC236}">
                <a16:creationId xmlns:a16="http://schemas.microsoft.com/office/drawing/2014/main" id="{C3038E3A-E41E-4F72-AE51-FFB48C0D4613}"/>
              </a:ext>
            </a:extLst>
          </p:cNvPr>
          <p:cNvSpPr/>
          <p:nvPr/>
        </p:nvSpPr>
        <p:spPr>
          <a:xfrm>
            <a:off x="8218134" y="5893016"/>
            <a:ext cx="3141660" cy="96712"/>
          </a:xfrm>
          <a:prstGeom prst="rect">
            <a:avLst/>
          </a:prstGeom>
          <a:solidFill>
            <a:srgbClr val="D1AA69"/>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solidFill>
                <a:schemeClr val="bg1">
                  <a:lumMod val="65000"/>
                </a:schemeClr>
              </a:solidFill>
              <a:latin typeface="思源黑体" panose="020B0500000000000000" pitchFamily="34" charset="-122"/>
              <a:ea typeface="思源黑体" panose="020B0500000000000000" pitchFamily="34" charset="-122"/>
              <a:cs typeface="+mn-ea"/>
              <a:sym typeface="+mn-lt"/>
            </a:endParaRPr>
          </a:p>
        </p:txBody>
      </p:sp>
      <p:sp>
        <p:nvSpPr>
          <p:cNvPr id="19" name="文本框 18">
            <a:extLst>
              <a:ext uri="{FF2B5EF4-FFF2-40B4-BE49-F238E27FC236}">
                <a16:creationId xmlns:a16="http://schemas.microsoft.com/office/drawing/2014/main" id="{E6FFC9BB-754C-45BB-A9AC-359EFA92E475}"/>
              </a:ext>
            </a:extLst>
          </p:cNvPr>
          <p:cNvSpPr txBox="1"/>
          <p:nvPr/>
        </p:nvSpPr>
        <p:spPr>
          <a:xfrm>
            <a:off x="855794" y="5023804"/>
            <a:ext cx="3092240" cy="777457"/>
          </a:xfrm>
          <a:prstGeom prst="rect">
            <a:avLst/>
          </a:prstGeom>
          <a:noFill/>
        </p:spPr>
        <p:txBody>
          <a:bodyPr wrap="square">
            <a:spAutoFit/>
          </a:bodyPr>
          <a:lstStyle/>
          <a:p>
            <a:pPr algn="ctr">
              <a:lnSpc>
                <a:spcPct val="130000"/>
              </a:lnSpc>
            </a:pPr>
            <a:r>
              <a:rPr lang="zh-CN" altLang="en-US" dirty="0">
                <a:latin typeface="微软雅黑" panose="020B0503020204020204" pitchFamily="34" charset="-122"/>
                <a:ea typeface="微软雅黑" panose="020B0503020204020204" pitchFamily="34" charset="-122"/>
              </a:rPr>
              <a:t>治理情况一治理情况一治理情况一</a:t>
            </a:r>
          </a:p>
        </p:txBody>
      </p:sp>
      <p:sp>
        <p:nvSpPr>
          <p:cNvPr id="21" name="文本框 20">
            <a:extLst>
              <a:ext uri="{FF2B5EF4-FFF2-40B4-BE49-F238E27FC236}">
                <a16:creationId xmlns:a16="http://schemas.microsoft.com/office/drawing/2014/main" id="{191020A3-724B-4566-AC01-D3A56A0D13C9}"/>
              </a:ext>
            </a:extLst>
          </p:cNvPr>
          <p:cNvSpPr txBox="1"/>
          <p:nvPr/>
        </p:nvSpPr>
        <p:spPr>
          <a:xfrm>
            <a:off x="1447800" y="4410019"/>
            <a:ext cx="2133600" cy="400110"/>
          </a:xfrm>
          <a:prstGeom prst="rect">
            <a:avLst/>
          </a:prstGeom>
          <a:noFill/>
        </p:spPr>
        <p:txBody>
          <a:bodyPr wrap="square">
            <a:spAutoFit/>
          </a:bodyPr>
          <a:lstStyle/>
          <a:p>
            <a:pPr algn="ctr"/>
            <a:r>
              <a:rPr lang="zh-CN" altLang="en-US" sz="2000" b="1" dirty="0">
                <a:latin typeface="微软雅黑" panose="020B0503020204020204" pitchFamily="34" charset="-122"/>
                <a:ea typeface="微软雅黑" panose="020B0503020204020204" pitchFamily="34" charset="-122"/>
              </a:rPr>
              <a:t>治理情况一</a:t>
            </a:r>
          </a:p>
        </p:txBody>
      </p:sp>
      <p:sp>
        <p:nvSpPr>
          <p:cNvPr id="23" name="文本框 22">
            <a:extLst>
              <a:ext uri="{FF2B5EF4-FFF2-40B4-BE49-F238E27FC236}">
                <a16:creationId xmlns:a16="http://schemas.microsoft.com/office/drawing/2014/main" id="{E0C06156-7D20-47CD-85E0-1A1C6EA93D79}"/>
              </a:ext>
            </a:extLst>
          </p:cNvPr>
          <p:cNvSpPr txBox="1"/>
          <p:nvPr/>
        </p:nvSpPr>
        <p:spPr>
          <a:xfrm>
            <a:off x="4567376" y="5023804"/>
            <a:ext cx="3057247" cy="777457"/>
          </a:xfrm>
          <a:prstGeom prst="rect">
            <a:avLst/>
          </a:prstGeom>
          <a:noFill/>
        </p:spPr>
        <p:txBody>
          <a:bodyPr wrap="square">
            <a:spAutoFit/>
          </a:bodyPr>
          <a:lstStyle/>
          <a:p>
            <a:pPr algn="ctr">
              <a:lnSpc>
                <a:spcPct val="130000"/>
              </a:lnSpc>
            </a:pPr>
            <a:r>
              <a:rPr lang="zh-CN" altLang="en-US" dirty="0">
                <a:latin typeface="微软雅黑" panose="020B0503020204020204" pitchFamily="34" charset="-122"/>
                <a:ea typeface="微软雅黑" panose="020B0503020204020204" pitchFamily="34" charset="-122"/>
              </a:rPr>
              <a:t>治理情况二治理情况二治理情况二</a:t>
            </a:r>
          </a:p>
        </p:txBody>
      </p:sp>
      <p:sp>
        <p:nvSpPr>
          <p:cNvPr id="24" name="文本框 23">
            <a:extLst>
              <a:ext uri="{FF2B5EF4-FFF2-40B4-BE49-F238E27FC236}">
                <a16:creationId xmlns:a16="http://schemas.microsoft.com/office/drawing/2014/main" id="{758AD23F-59F1-4D56-90A1-4F71F6E8DA24}"/>
              </a:ext>
            </a:extLst>
          </p:cNvPr>
          <p:cNvSpPr txBox="1"/>
          <p:nvPr/>
        </p:nvSpPr>
        <p:spPr>
          <a:xfrm>
            <a:off x="5029200" y="4412691"/>
            <a:ext cx="2133600" cy="400110"/>
          </a:xfrm>
          <a:prstGeom prst="rect">
            <a:avLst/>
          </a:prstGeom>
          <a:noFill/>
        </p:spPr>
        <p:txBody>
          <a:bodyPr wrap="square">
            <a:spAutoFit/>
          </a:bodyPr>
          <a:lstStyle/>
          <a:p>
            <a:pPr algn="ctr"/>
            <a:r>
              <a:rPr lang="zh-CN" altLang="en-US" sz="2000" b="1" dirty="0">
                <a:latin typeface="微软雅黑" panose="020B0503020204020204" pitchFamily="34" charset="-122"/>
                <a:ea typeface="微软雅黑" panose="020B0503020204020204" pitchFamily="34" charset="-122"/>
              </a:rPr>
              <a:t>治理情况二</a:t>
            </a:r>
          </a:p>
        </p:txBody>
      </p:sp>
      <p:sp>
        <p:nvSpPr>
          <p:cNvPr id="25" name="文本框 24">
            <a:extLst>
              <a:ext uri="{FF2B5EF4-FFF2-40B4-BE49-F238E27FC236}">
                <a16:creationId xmlns:a16="http://schemas.microsoft.com/office/drawing/2014/main" id="{A85646E9-FAFE-426F-9A2A-E224082DEBBC}"/>
              </a:ext>
            </a:extLst>
          </p:cNvPr>
          <p:cNvSpPr txBox="1"/>
          <p:nvPr/>
        </p:nvSpPr>
        <p:spPr>
          <a:xfrm>
            <a:off x="8218134" y="5023804"/>
            <a:ext cx="3057247" cy="777457"/>
          </a:xfrm>
          <a:prstGeom prst="rect">
            <a:avLst/>
          </a:prstGeom>
          <a:noFill/>
        </p:spPr>
        <p:txBody>
          <a:bodyPr wrap="square">
            <a:spAutoFit/>
          </a:bodyPr>
          <a:lstStyle/>
          <a:p>
            <a:pPr algn="ctr">
              <a:lnSpc>
                <a:spcPct val="130000"/>
              </a:lnSpc>
            </a:pPr>
            <a:r>
              <a:rPr lang="zh-CN" altLang="en-US" dirty="0">
                <a:latin typeface="微软雅黑" panose="020B0503020204020204" pitchFamily="34" charset="-122"/>
                <a:ea typeface="微软雅黑" panose="020B0503020204020204" pitchFamily="34" charset="-122"/>
              </a:rPr>
              <a:t>治理情况三治理情况三治理情况三</a:t>
            </a:r>
          </a:p>
        </p:txBody>
      </p:sp>
      <p:sp>
        <p:nvSpPr>
          <p:cNvPr id="26" name="文本框 25">
            <a:extLst>
              <a:ext uri="{FF2B5EF4-FFF2-40B4-BE49-F238E27FC236}">
                <a16:creationId xmlns:a16="http://schemas.microsoft.com/office/drawing/2014/main" id="{5C3768D0-3E23-4523-8CEC-433D08D36F98}"/>
              </a:ext>
            </a:extLst>
          </p:cNvPr>
          <p:cNvSpPr txBox="1"/>
          <p:nvPr/>
        </p:nvSpPr>
        <p:spPr>
          <a:xfrm>
            <a:off x="8679958" y="4412691"/>
            <a:ext cx="2133600" cy="400110"/>
          </a:xfrm>
          <a:prstGeom prst="rect">
            <a:avLst/>
          </a:prstGeom>
          <a:noFill/>
        </p:spPr>
        <p:txBody>
          <a:bodyPr wrap="square">
            <a:spAutoFit/>
          </a:bodyPr>
          <a:lstStyle/>
          <a:p>
            <a:pPr algn="ctr"/>
            <a:r>
              <a:rPr lang="zh-CN" altLang="en-US" sz="2000" b="1" dirty="0">
                <a:latin typeface="微软雅黑" panose="020B0503020204020204" pitchFamily="34" charset="-122"/>
                <a:ea typeface="微软雅黑" panose="020B0503020204020204" pitchFamily="34" charset="-122"/>
              </a:rPr>
              <a:t>治理情况三</a:t>
            </a:r>
          </a:p>
        </p:txBody>
      </p:sp>
    </p:spTree>
    <p:extLst>
      <p:ext uri="{BB962C8B-B14F-4D97-AF65-F5344CB8AC3E}">
        <p14:creationId xmlns:p14="http://schemas.microsoft.com/office/powerpoint/2010/main" val="21273319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7273636" y="2143991"/>
            <a:ext cx="4918363" cy="2815938"/>
          </a:xfrm>
          <a:prstGeom prst="rect">
            <a:avLst/>
          </a:prstGeom>
          <a:solidFill>
            <a:srgbClr val="980E1B"/>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702148" y="3034679"/>
            <a:ext cx="6032421" cy="923330"/>
          </a:xfrm>
          <a:prstGeom prst="rect">
            <a:avLst/>
          </a:prstGeom>
          <a:noFill/>
        </p:spPr>
        <p:txBody>
          <a:bodyPr wrap="none" rtlCol="0">
            <a:spAutoFit/>
          </a:bodyPr>
          <a:lstStyle>
            <a:defPPr>
              <a:defRPr lang="zh-CN"/>
            </a:defPPr>
            <a:lvl1pPr>
              <a:defRPr sz="5400" b="1" spc="300">
                <a:solidFill>
                  <a:schemeClr val="tx1">
                    <a:lumMod val="85000"/>
                    <a:lumOff val="15000"/>
                  </a:schemeClr>
                </a:solidFill>
                <a:effectLst>
                  <a:outerShdw blurRad="25400" dist="25400" dir="2700000" algn="tl">
                    <a:srgbClr val="000000">
                      <a:alpha val="40000"/>
                    </a:srgbClr>
                  </a:outerShdw>
                </a:effectLst>
                <a:latin typeface="思源黑体" panose="020B0500000000000000" pitchFamily="34" charset="-122"/>
                <a:ea typeface="思源黑体" panose="020B0500000000000000" pitchFamily="34" charset="-122"/>
              </a:defRPr>
            </a:lvl1pPr>
          </a:lstStyle>
          <a:p>
            <a:r>
              <a:rPr lang="zh-CN" altLang="en-US" dirty="0"/>
              <a:t>工作中存在的问题</a:t>
            </a:r>
          </a:p>
        </p:txBody>
      </p:sp>
      <p:sp>
        <p:nvSpPr>
          <p:cNvPr id="34" name="矩形 33"/>
          <p:cNvSpPr/>
          <p:nvPr/>
        </p:nvSpPr>
        <p:spPr>
          <a:xfrm>
            <a:off x="8680350" y="1581150"/>
            <a:ext cx="2545299" cy="3868280"/>
          </a:xfrm>
          <a:prstGeom prst="rect">
            <a:avLst/>
          </a:prstGeom>
          <a:noFill/>
          <a:ln w="76200">
            <a:solidFill>
              <a:srgbClr val="D1AA69"/>
            </a:solid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15184" y="2143991"/>
            <a:ext cx="246983" cy="2815938"/>
          </a:xfrm>
          <a:prstGeom prst="rect">
            <a:avLst/>
          </a:prstGeom>
          <a:solidFill>
            <a:srgbClr val="980E1B"/>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8481809" y="2143991"/>
            <a:ext cx="397081" cy="2815938"/>
          </a:xfrm>
          <a:prstGeom prst="rect">
            <a:avLst/>
          </a:prstGeom>
          <a:solidFill>
            <a:srgbClr val="980E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7839070" y="2703920"/>
            <a:ext cx="1653380" cy="1653378"/>
            <a:chOff x="5036214" y="1293573"/>
            <a:chExt cx="2119572" cy="2119570"/>
          </a:xfrm>
          <a:effectLst>
            <a:outerShdw blurRad="190500" dist="63500" dir="2700000" algn="tl" rotWithShape="0">
              <a:prstClr val="black">
                <a:alpha val="25000"/>
              </a:prstClr>
            </a:outerShdw>
          </a:effectLst>
        </p:grpSpPr>
        <p:sp>
          <p:nvSpPr>
            <p:cNvPr id="18" name="椭圆 17"/>
            <p:cNvSpPr/>
            <p:nvPr/>
          </p:nvSpPr>
          <p:spPr>
            <a:xfrm>
              <a:off x="5036214" y="1293573"/>
              <a:ext cx="2119572" cy="2119570"/>
            </a:xfrm>
            <a:prstGeom prst="ellipse">
              <a:avLst/>
            </a:prstGeom>
            <a:solidFill>
              <a:schemeClr val="bg1"/>
            </a:solidFill>
            <a:ln w="76200">
              <a:solidFill>
                <a:srgbClr val="D1AA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5254161" y="1605166"/>
              <a:ext cx="1695779" cy="1538778"/>
            </a:xfrm>
            <a:prstGeom prst="rect">
              <a:avLst/>
            </a:prstGeom>
            <a:noFill/>
          </p:spPr>
          <p:txBody>
            <a:bodyPr wrap="none" rtlCol="0">
              <a:spAutoFit/>
            </a:bodyPr>
            <a:lstStyle/>
            <a:p>
              <a:pPr algn="ctr"/>
              <a:r>
                <a:rPr lang="en-US" altLang="zh-CN" sz="7200" b="1" dirty="0">
                  <a:solidFill>
                    <a:srgbClr val="980E1B"/>
                  </a:solidFill>
                  <a:effectLst>
                    <a:outerShdw blurRad="25400" dist="25400" dir="2700000" algn="tl">
                      <a:srgbClr val="000000">
                        <a:alpha val="25000"/>
                      </a:srgbClr>
                    </a:outerShdw>
                  </a:effectLst>
                  <a:latin typeface="思源宋体 CN" panose="02020400000000000000" pitchFamily="18" charset="-122"/>
                  <a:ea typeface="思源宋体 CN" panose="02020400000000000000" pitchFamily="18" charset="-122"/>
                  <a:cs typeface="Aparajita" panose="020B0604020202020204" pitchFamily="34" charset="0"/>
                </a:rPr>
                <a:t>04</a:t>
              </a:r>
              <a:endParaRPr lang="zh-CN" altLang="en-US" sz="7200" b="1" dirty="0">
                <a:solidFill>
                  <a:srgbClr val="980E1B"/>
                </a:solidFill>
                <a:effectLst>
                  <a:outerShdw blurRad="25400" dist="25400" dir="2700000" algn="tl">
                    <a:srgbClr val="000000">
                      <a:alpha val="25000"/>
                    </a:srgbClr>
                  </a:outerShdw>
                </a:effectLst>
                <a:latin typeface="思源宋体 CN" panose="02020400000000000000" pitchFamily="18" charset="-122"/>
                <a:ea typeface="思源宋体 CN" panose="02020400000000000000" pitchFamily="18" charset="-122"/>
                <a:cs typeface="Aparajita" panose="020B0604020202020204" pitchFamily="34" charset="0"/>
              </a:endParaRPr>
            </a:p>
          </p:txBody>
        </p:sp>
      </p:grpSp>
      <p:sp>
        <p:nvSpPr>
          <p:cNvPr id="41" name="矩形 40"/>
          <p:cNvSpPr/>
          <p:nvPr/>
        </p:nvSpPr>
        <p:spPr>
          <a:xfrm>
            <a:off x="10886498" y="2763253"/>
            <a:ext cx="571235" cy="1577414"/>
          </a:xfrm>
          <a:prstGeom prst="rect">
            <a:avLst/>
          </a:prstGeom>
          <a:solidFill>
            <a:srgbClr val="980E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3" name="图片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H="1">
            <a:off x="9649084" y="1006326"/>
            <a:ext cx="7010400" cy="6066710"/>
          </a:xfrm>
          <a:prstGeom prst="rect">
            <a:avLst/>
          </a:prstGeom>
        </p:spPr>
      </p:pic>
      <p:sp>
        <p:nvSpPr>
          <p:cNvPr id="42" name="文本框 41"/>
          <p:cNvSpPr txBox="1"/>
          <p:nvPr/>
        </p:nvSpPr>
        <p:spPr>
          <a:xfrm>
            <a:off x="9872721" y="3085479"/>
            <a:ext cx="2222468" cy="923330"/>
          </a:xfrm>
          <a:prstGeom prst="rect">
            <a:avLst/>
          </a:prstGeom>
          <a:noFill/>
        </p:spPr>
        <p:txBody>
          <a:bodyPr wrap="none" rtlCol="0">
            <a:spAutoFit/>
          </a:bodyPr>
          <a:lstStyle/>
          <a:p>
            <a:r>
              <a:rPr lang="en-US" altLang="zh-CN" sz="5400" b="1" spc="300" dirty="0">
                <a:solidFill>
                  <a:srgbClr val="D1AA69"/>
                </a:solidFill>
                <a:effectLst>
                  <a:outerShdw blurRad="25400" dist="25400" dir="2700000" algn="tl">
                    <a:srgbClr val="000000">
                      <a:alpha val="40000"/>
                    </a:srgbClr>
                  </a:outerShdw>
                </a:effectLst>
                <a:latin typeface="思源宋体 CN" panose="02020400000000000000" pitchFamily="18" charset="-122"/>
                <a:ea typeface="思源宋体 CN" panose="02020400000000000000" pitchFamily="18" charset="-122"/>
              </a:rPr>
              <a:t>PART</a:t>
            </a:r>
            <a:endParaRPr lang="zh-CN" altLang="en-US" sz="5400" b="1" spc="300" dirty="0">
              <a:solidFill>
                <a:srgbClr val="D1AA69"/>
              </a:solidFill>
              <a:effectLst>
                <a:outerShdw blurRad="25400" dist="25400" dir="2700000" algn="tl">
                  <a:srgbClr val="000000">
                    <a:alpha val="40000"/>
                  </a:srgbClr>
                </a:outerShdw>
              </a:effectLst>
              <a:latin typeface="思源宋体 CN" panose="02020400000000000000" pitchFamily="18" charset="-122"/>
              <a:ea typeface="思源宋体 CN" panose="02020400000000000000" pitchFamily="18" charset="-122"/>
            </a:endParaRPr>
          </a:p>
        </p:txBody>
      </p:sp>
    </p:spTree>
    <p:extLst>
      <p:ext uri="{BB962C8B-B14F-4D97-AF65-F5344CB8AC3E}">
        <p14:creationId xmlns:p14="http://schemas.microsoft.com/office/powerpoint/2010/main" val="197260700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par>
                                    <p:cTn id="8" presetID="2" presetClass="entr" presetSubtype="1" fill="hold" nodeType="withEffect" p14:presetBounceEnd="40000">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14:bounceEnd="40000">
                                          <p:cBhvr additive="base">
                                            <p:cTn id="10" dur="100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11" dur="1000" fill="hold"/>
                                            <p:tgtEl>
                                              <p:spTgt spid="6"/>
                                            </p:tgtEl>
                                            <p:attrNameLst>
                                              <p:attrName>ppt_y</p:attrName>
                                            </p:attrNameLst>
                                          </p:cBhvr>
                                          <p:tavLst>
                                            <p:tav tm="0">
                                              <p:val>
                                                <p:strVal val="0-#ppt_h/2"/>
                                              </p:val>
                                            </p:tav>
                                            <p:tav tm="100000">
                                              <p:val>
                                                <p:strVal val="#ppt_y"/>
                                              </p:val>
                                            </p:tav>
                                          </p:tavLst>
                                        </p:anim>
                                      </p:childTnLst>
                                    </p:cTn>
                                  </p:par>
                                  <p:par>
                                    <p:cTn id="12" presetID="16" presetClass="entr" presetSubtype="26" fill="hold" grpId="0" nodeType="with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barn(inHorizontal)">
                                          <p:cBhvr>
                                            <p:cTn id="14" dur="500"/>
                                            <p:tgtEl>
                                              <p:spTgt spid="34"/>
                                            </p:tgtEl>
                                          </p:cBhvr>
                                        </p:animEffect>
                                      </p:childTnLst>
                                    </p:cTn>
                                  </p:par>
                                  <p:par>
                                    <p:cTn id="15" presetID="2" presetClass="entr" presetSubtype="8"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500" fill="hold"/>
                                            <p:tgtEl>
                                              <p:spTgt spid="39"/>
                                            </p:tgtEl>
                                            <p:attrNameLst>
                                              <p:attrName>ppt_x</p:attrName>
                                            </p:attrNameLst>
                                          </p:cBhvr>
                                          <p:tavLst>
                                            <p:tav tm="0">
                                              <p:val>
                                                <p:strVal val="0-#ppt_w/2"/>
                                              </p:val>
                                            </p:tav>
                                            <p:tav tm="100000">
                                              <p:val>
                                                <p:strVal val="#ppt_x"/>
                                              </p:val>
                                            </p:tav>
                                          </p:tavLst>
                                        </p:anim>
                                        <p:anim calcmode="lin" valueType="num">
                                          <p:cBhvr additive="base">
                                            <p:cTn id="18" dur="500" fill="hold"/>
                                            <p:tgtEl>
                                              <p:spTgt spid="39"/>
                                            </p:tgtEl>
                                            <p:attrNameLst>
                                              <p:attrName>ppt_y</p:attrName>
                                            </p:attrNameLst>
                                          </p:cBhvr>
                                          <p:tavLst>
                                            <p:tav tm="0">
                                              <p:val>
                                                <p:strVal val="#ppt_y"/>
                                              </p:val>
                                            </p:tav>
                                            <p:tav tm="100000">
                                              <p:val>
                                                <p:strVal val="#ppt_y"/>
                                              </p:val>
                                            </p:tav>
                                          </p:tavLst>
                                        </p:anim>
                                      </p:childTnLst>
                                    </p:cTn>
                                  </p:par>
                                  <p:par>
                                    <p:cTn id="19" presetID="2" presetClass="entr" presetSubtype="2" decel="10000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750" fill="hold"/>
                                            <p:tgtEl>
                                              <p:spTgt spid="42"/>
                                            </p:tgtEl>
                                            <p:attrNameLst>
                                              <p:attrName>ppt_x</p:attrName>
                                            </p:attrNameLst>
                                          </p:cBhvr>
                                          <p:tavLst>
                                            <p:tav tm="0">
                                              <p:val>
                                                <p:strVal val="1+#ppt_w/2"/>
                                              </p:val>
                                            </p:tav>
                                            <p:tav tm="100000">
                                              <p:val>
                                                <p:strVal val="#ppt_x"/>
                                              </p:val>
                                            </p:tav>
                                          </p:tavLst>
                                        </p:anim>
                                        <p:anim calcmode="lin" valueType="num">
                                          <p:cBhvr additive="base">
                                            <p:cTn id="22" dur="750" fill="hold"/>
                                            <p:tgtEl>
                                              <p:spTgt spid="42"/>
                                            </p:tgtEl>
                                            <p:attrNameLst>
                                              <p:attrName>ppt_y</p:attrName>
                                            </p:attrNameLst>
                                          </p:cBhvr>
                                          <p:tavLst>
                                            <p:tav tm="0">
                                              <p:val>
                                                <p:strVal val="#ppt_y"/>
                                              </p:val>
                                            </p:tav>
                                            <p:tav tm="100000">
                                              <p:val>
                                                <p:strVal val="#ppt_y"/>
                                              </p:val>
                                            </p:tav>
                                          </p:tavLst>
                                        </p:anim>
                                      </p:childTnLst>
                                    </p:cTn>
                                  </p:par>
                                  <p:par>
                                    <p:cTn id="23" presetID="41" presetClass="entr" presetSubtype="0" fill="hold" grpId="0" nodeType="withEffect">
                                      <p:stCondLst>
                                        <p:cond delay="500"/>
                                      </p:stCondLst>
                                      <p:iterate type="lt">
                                        <p:tmPct val="10000"/>
                                      </p:iterate>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9"/>
                                            </p:tgtEl>
                                            <p:attrNameLst>
                                              <p:attrName>ppt_y</p:attrName>
                                            </p:attrNameLst>
                                          </p:cBhvr>
                                          <p:tavLst>
                                            <p:tav tm="0">
                                              <p:val>
                                                <p:strVal val="#ppt_y"/>
                                              </p:val>
                                            </p:tav>
                                            <p:tav tm="100000">
                                              <p:val>
                                                <p:strVal val="#ppt_y"/>
                                              </p:val>
                                            </p:tav>
                                          </p:tavLst>
                                        </p:anim>
                                        <p:anim calcmode="lin" valueType="num">
                                          <p:cBhvr>
                                            <p:cTn id="27"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9"/>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barn(inVertical)">
                                          <p:cBhvr>
                                            <p:cTn id="32" dur="500"/>
                                            <p:tgtEl>
                                              <p:spTgt spid="40"/>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barn(inVertical)">
                                          <p:cBhvr>
                                            <p:cTn id="3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p:bldP spid="34" grpId="0" animBg="1"/>
          <p:bldP spid="39" grpId="0" animBg="1"/>
          <p:bldP spid="40" grpId="0" animBg="1"/>
          <p:bldP spid="41" grpId="0" animBg="1"/>
          <p:bldP spid="4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par>
                                    <p:cTn id="8" presetID="2"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1000" fill="hold"/>
                                            <p:tgtEl>
                                              <p:spTgt spid="6"/>
                                            </p:tgtEl>
                                            <p:attrNameLst>
                                              <p:attrName>ppt_x</p:attrName>
                                            </p:attrNameLst>
                                          </p:cBhvr>
                                          <p:tavLst>
                                            <p:tav tm="0">
                                              <p:val>
                                                <p:strVal val="#ppt_x"/>
                                              </p:val>
                                            </p:tav>
                                            <p:tav tm="100000">
                                              <p:val>
                                                <p:strVal val="#ppt_x"/>
                                              </p:val>
                                            </p:tav>
                                          </p:tavLst>
                                        </p:anim>
                                        <p:anim calcmode="lin" valueType="num">
                                          <p:cBhvr additive="base">
                                            <p:cTn id="11" dur="1000" fill="hold"/>
                                            <p:tgtEl>
                                              <p:spTgt spid="6"/>
                                            </p:tgtEl>
                                            <p:attrNameLst>
                                              <p:attrName>ppt_y</p:attrName>
                                            </p:attrNameLst>
                                          </p:cBhvr>
                                          <p:tavLst>
                                            <p:tav tm="0">
                                              <p:val>
                                                <p:strVal val="0-#ppt_h/2"/>
                                              </p:val>
                                            </p:tav>
                                            <p:tav tm="100000">
                                              <p:val>
                                                <p:strVal val="#ppt_y"/>
                                              </p:val>
                                            </p:tav>
                                          </p:tavLst>
                                        </p:anim>
                                      </p:childTnLst>
                                    </p:cTn>
                                  </p:par>
                                  <p:par>
                                    <p:cTn id="12" presetID="16" presetClass="entr" presetSubtype="26" fill="hold" grpId="0" nodeType="with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barn(inHorizontal)">
                                          <p:cBhvr>
                                            <p:cTn id="14" dur="500"/>
                                            <p:tgtEl>
                                              <p:spTgt spid="34"/>
                                            </p:tgtEl>
                                          </p:cBhvr>
                                        </p:animEffect>
                                      </p:childTnLst>
                                    </p:cTn>
                                  </p:par>
                                  <p:par>
                                    <p:cTn id="15" presetID="2" presetClass="entr" presetSubtype="8"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500" fill="hold"/>
                                            <p:tgtEl>
                                              <p:spTgt spid="39"/>
                                            </p:tgtEl>
                                            <p:attrNameLst>
                                              <p:attrName>ppt_x</p:attrName>
                                            </p:attrNameLst>
                                          </p:cBhvr>
                                          <p:tavLst>
                                            <p:tav tm="0">
                                              <p:val>
                                                <p:strVal val="0-#ppt_w/2"/>
                                              </p:val>
                                            </p:tav>
                                            <p:tav tm="100000">
                                              <p:val>
                                                <p:strVal val="#ppt_x"/>
                                              </p:val>
                                            </p:tav>
                                          </p:tavLst>
                                        </p:anim>
                                        <p:anim calcmode="lin" valueType="num">
                                          <p:cBhvr additive="base">
                                            <p:cTn id="18" dur="500" fill="hold"/>
                                            <p:tgtEl>
                                              <p:spTgt spid="39"/>
                                            </p:tgtEl>
                                            <p:attrNameLst>
                                              <p:attrName>ppt_y</p:attrName>
                                            </p:attrNameLst>
                                          </p:cBhvr>
                                          <p:tavLst>
                                            <p:tav tm="0">
                                              <p:val>
                                                <p:strVal val="#ppt_y"/>
                                              </p:val>
                                            </p:tav>
                                            <p:tav tm="100000">
                                              <p:val>
                                                <p:strVal val="#ppt_y"/>
                                              </p:val>
                                            </p:tav>
                                          </p:tavLst>
                                        </p:anim>
                                      </p:childTnLst>
                                    </p:cTn>
                                  </p:par>
                                  <p:par>
                                    <p:cTn id="19" presetID="2" presetClass="entr" presetSubtype="2" decel="10000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750" fill="hold"/>
                                            <p:tgtEl>
                                              <p:spTgt spid="42"/>
                                            </p:tgtEl>
                                            <p:attrNameLst>
                                              <p:attrName>ppt_x</p:attrName>
                                            </p:attrNameLst>
                                          </p:cBhvr>
                                          <p:tavLst>
                                            <p:tav tm="0">
                                              <p:val>
                                                <p:strVal val="1+#ppt_w/2"/>
                                              </p:val>
                                            </p:tav>
                                            <p:tav tm="100000">
                                              <p:val>
                                                <p:strVal val="#ppt_x"/>
                                              </p:val>
                                            </p:tav>
                                          </p:tavLst>
                                        </p:anim>
                                        <p:anim calcmode="lin" valueType="num">
                                          <p:cBhvr additive="base">
                                            <p:cTn id="22" dur="750" fill="hold"/>
                                            <p:tgtEl>
                                              <p:spTgt spid="42"/>
                                            </p:tgtEl>
                                            <p:attrNameLst>
                                              <p:attrName>ppt_y</p:attrName>
                                            </p:attrNameLst>
                                          </p:cBhvr>
                                          <p:tavLst>
                                            <p:tav tm="0">
                                              <p:val>
                                                <p:strVal val="#ppt_y"/>
                                              </p:val>
                                            </p:tav>
                                            <p:tav tm="100000">
                                              <p:val>
                                                <p:strVal val="#ppt_y"/>
                                              </p:val>
                                            </p:tav>
                                          </p:tavLst>
                                        </p:anim>
                                      </p:childTnLst>
                                    </p:cTn>
                                  </p:par>
                                  <p:par>
                                    <p:cTn id="23" presetID="41" presetClass="entr" presetSubtype="0" fill="hold" grpId="0" nodeType="withEffect">
                                      <p:stCondLst>
                                        <p:cond delay="500"/>
                                      </p:stCondLst>
                                      <p:iterate type="lt">
                                        <p:tmPct val="10000"/>
                                      </p:iterate>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9"/>
                                            </p:tgtEl>
                                            <p:attrNameLst>
                                              <p:attrName>ppt_y</p:attrName>
                                            </p:attrNameLst>
                                          </p:cBhvr>
                                          <p:tavLst>
                                            <p:tav tm="0">
                                              <p:val>
                                                <p:strVal val="#ppt_y"/>
                                              </p:val>
                                            </p:tav>
                                            <p:tav tm="100000">
                                              <p:val>
                                                <p:strVal val="#ppt_y"/>
                                              </p:val>
                                            </p:tav>
                                          </p:tavLst>
                                        </p:anim>
                                        <p:anim calcmode="lin" valueType="num">
                                          <p:cBhvr>
                                            <p:cTn id="27"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9"/>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barn(inVertical)">
                                          <p:cBhvr>
                                            <p:cTn id="32" dur="500"/>
                                            <p:tgtEl>
                                              <p:spTgt spid="40"/>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barn(inVertical)">
                                          <p:cBhvr>
                                            <p:cTn id="3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p:bldP spid="34" grpId="0" animBg="1"/>
          <p:bldP spid="39" grpId="0" animBg="1"/>
          <p:bldP spid="40" grpId="0" animBg="1"/>
          <p:bldP spid="41" grpId="0" animBg="1"/>
          <p:bldP spid="42" grpId="0"/>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EC4E3AA7-7265-4F9B-85F2-CAEF469922F6}"/>
              </a:ext>
            </a:extLst>
          </p:cNvPr>
          <p:cNvPicPr>
            <a:picLocks noChangeAspect="1"/>
          </p:cNvPicPr>
          <p:nvPr/>
        </p:nvPicPr>
        <p:blipFill rotWithShape="1">
          <a:blip r:embed="rId2">
            <a:extLst>
              <a:ext uri="{28A0092B-C50C-407E-A947-70E740481C1C}">
                <a14:useLocalDpi xmlns:a14="http://schemas.microsoft.com/office/drawing/2010/main" val="0"/>
              </a:ext>
            </a:extLst>
          </a:blip>
          <a:srcRect b="38629"/>
          <a:stretch/>
        </p:blipFill>
        <p:spPr>
          <a:xfrm>
            <a:off x="0" y="-1"/>
            <a:ext cx="12224132" cy="5003801"/>
          </a:xfrm>
          <a:prstGeom prst="rect">
            <a:avLst/>
          </a:prstGeom>
        </p:spPr>
      </p:pic>
      <p:sp>
        <p:nvSpPr>
          <p:cNvPr id="20" name="矩形 19">
            <a:extLst>
              <a:ext uri="{FF2B5EF4-FFF2-40B4-BE49-F238E27FC236}">
                <a16:creationId xmlns:a16="http://schemas.microsoft.com/office/drawing/2014/main" id="{799CD8FF-874A-4549-A1F0-007D580303F3}"/>
              </a:ext>
            </a:extLst>
          </p:cNvPr>
          <p:cNvSpPr/>
          <p:nvPr/>
        </p:nvSpPr>
        <p:spPr>
          <a:xfrm>
            <a:off x="1322424" y="3887008"/>
            <a:ext cx="2500008" cy="2480553"/>
          </a:xfrm>
          <a:prstGeom prst="rect">
            <a:avLst/>
          </a:prstGeom>
          <a:solidFill>
            <a:srgbClr val="980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a typeface="思源黑体" panose="020B0500000000000000" pitchFamily="34" charset="-122"/>
            </a:endParaRPr>
          </a:p>
        </p:txBody>
      </p:sp>
      <p:sp>
        <p:nvSpPr>
          <p:cNvPr id="22" name="矩形 21">
            <a:extLst>
              <a:ext uri="{FF2B5EF4-FFF2-40B4-BE49-F238E27FC236}">
                <a16:creationId xmlns:a16="http://schemas.microsoft.com/office/drawing/2014/main" id="{9046D0C9-7305-4C7F-BC57-FF66EDA378A8}"/>
              </a:ext>
            </a:extLst>
          </p:cNvPr>
          <p:cNvSpPr/>
          <p:nvPr/>
        </p:nvSpPr>
        <p:spPr>
          <a:xfrm>
            <a:off x="4862062" y="3887007"/>
            <a:ext cx="2500008" cy="2480553"/>
          </a:xfrm>
          <a:prstGeom prst="rect">
            <a:avLst/>
          </a:prstGeom>
          <a:solidFill>
            <a:srgbClr val="D1AA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a typeface="思源黑体" panose="020B0500000000000000" pitchFamily="34" charset="-122"/>
            </a:endParaRPr>
          </a:p>
        </p:txBody>
      </p:sp>
      <p:sp>
        <p:nvSpPr>
          <p:cNvPr id="27" name="矩形 26">
            <a:extLst>
              <a:ext uri="{FF2B5EF4-FFF2-40B4-BE49-F238E27FC236}">
                <a16:creationId xmlns:a16="http://schemas.microsoft.com/office/drawing/2014/main" id="{EEE6E887-E7EB-497F-9906-8E37086F4EC9}"/>
              </a:ext>
            </a:extLst>
          </p:cNvPr>
          <p:cNvSpPr/>
          <p:nvPr/>
        </p:nvSpPr>
        <p:spPr>
          <a:xfrm>
            <a:off x="8369568" y="3887007"/>
            <a:ext cx="2500008" cy="2480553"/>
          </a:xfrm>
          <a:prstGeom prst="rect">
            <a:avLst/>
          </a:prstGeom>
          <a:solidFill>
            <a:srgbClr val="980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a typeface="思源黑体" panose="020B0500000000000000" pitchFamily="34" charset="-122"/>
            </a:endParaRPr>
          </a:p>
        </p:txBody>
      </p:sp>
      <p:sp>
        <p:nvSpPr>
          <p:cNvPr id="28" name="文本框 27">
            <a:extLst>
              <a:ext uri="{FF2B5EF4-FFF2-40B4-BE49-F238E27FC236}">
                <a16:creationId xmlns:a16="http://schemas.microsoft.com/office/drawing/2014/main" id="{6F0A7EB6-45BD-4C46-B179-D728067CFE57}"/>
              </a:ext>
            </a:extLst>
          </p:cNvPr>
          <p:cNvSpPr txBox="1"/>
          <p:nvPr/>
        </p:nvSpPr>
        <p:spPr>
          <a:xfrm>
            <a:off x="1675332" y="4862538"/>
            <a:ext cx="1767233" cy="961289"/>
          </a:xfrm>
          <a:prstGeom prst="rect">
            <a:avLst/>
          </a:prstGeom>
          <a:noFill/>
        </p:spPr>
        <p:txBody>
          <a:bodyPr wrap="square">
            <a:spAutoFit/>
          </a:bodyPr>
          <a:lstStyle/>
          <a:p>
            <a:pPr algn="ctr">
              <a:lnSpc>
                <a:spcPct val="150000"/>
              </a:lnSpc>
            </a:pPr>
            <a:r>
              <a:rPr lang="en-US" altLang="zh-CN" sz="2000" b="1" dirty="0">
                <a:solidFill>
                  <a:schemeClr val="bg1"/>
                </a:solidFill>
                <a:latin typeface="微软雅黑" panose="020B0503020204020204" pitchFamily="34" charset="-122"/>
                <a:ea typeface="微软雅黑" panose="020B0503020204020204" pitchFamily="34" charset="-122"/>
              </a:rPr>
              <a:t>EHS</a:t>
            </a:r>
            <a:r>
              <a:rPr lang="zh-CN" altLang="en-US" sz="2000" b="1" dirty="0">
                <a:solidFill>
                  <a:schemeClr val="bg1"/>
                </a:solidFill>
                <a:latin typeface="微软雅黑" panose="020B0503020204020204" pitchFamily="34" charset="-122"/>
                <a:ea typeface="微软雅黑" panose="020B0503020204020204" pitchFamily="34" charset="-122"/>
              </a:rPr>
              <a:t>程序宣贯力度不够</a:t>
            </a:r>
          </a:p>
        </p:txBody>
      </p:sp>
      <p:sp>
        <p:nvSpPr>
          <p:cNvPr id="29" name="文本框 28">
            <a:extLst>
              <a:ext uri="{FF2B5EF4-FFF2-40B4-BE49-F238E27FC236}">
                <a16:creationId xmlns:a16="http://schemas.microsoft.com/office/drawing/2014/main" id="{10C1012B-B59D-41A3-996C-4171B80484CD}"/>
              </a:ext>
            </a:extLst>
          </p:cNvPr>
          <p:cNvSpPr txBox="1"/>
          <p:nvPr/>
        </p:nvSpPr>
        <p:spPr>
          <a:xfrm>
            <a:off x="4987393" y="4862538"/>
            <a:ext cx="2217214" cy="961289"/>
          </a:xfrm>
          <a:prstGeom prst="rect">
            <a:avLst/>
          </a:prstGeom>
          <a:noFill/>
        </p:spPr>
        <p:txBody>
          <a:bodyPr wrap="square">
            <a:spAutoFit/>
          </a:bodyPr>
          <a:lstStyle>
            <a:defPPr>
              <a:defRPr lang="zh-CN"/>
            </a:defPPr>
            <a:lvl1pPr algn="ctr">
              <a:lnSpc>
                <a:spcPct val="150000"/>
              </a:lnSpc>
              <a:defRPr sz="2000" b="1">
                <a:solidFill>
                  <a:schemeClr val="bg1"/>
                </a:solidFill>
                <a:latin typeface="微软雅黑" panose="020B0503020204020204" pitchFamily="34" charset="-122"/>
                <a:ea typeface="微软雅黑" panose="020B0503020204020204" pitchFamily="34" charset="-122"/>
              </a:defRPr>
            </a:lvl1pPr>
          </a:lstStyle>
          <a:p>
            <a:r>
              <a:rPr lang="zh-CN" altLang="en-US" dirty="0"/>
              <a:t>承包商</a:t>
            </a:r>
            <a:r>
              <a:rPr lang="en-US" altLang="zh-CN" dirty="0"/>
              <a:t>EHS</a:t>
            </a:r>
            <a:r>
              <a:rPr lang="zh-CN" altLang="en-US" dirty="0"/>
              <a:t>考核奖惩机制尚不完善</a:t>
            </a:r>
          </a:p>
        </p:txBody>
      </p:sp>
      <p:sp>
        <p:nvSpPr>
          <p:cNvPr id="30" name="文本框 29">
            <a:extLst>
              <a:ext uri="{FF2B5EF4-FFF2-40B4-BE49-F238E27FC236}">
                <a16:creationId xmlns:a16="http://schemas.microsoft.com/office/drawing/2014/main" id="{8D9537AB-3D96-477B-8C84-3E12D0662C3D}"/>
              </a:ext>
            </a:extLst>
          </p:cNvPr>
          <p:cNvSpPr txBox="1"/>
          <p:nvPr/>
        </p:nvSpPr>
        <p:spPr>
          <a:xfrm>
            <a:off x="8401700" y="4862538"/>
            <a:ext cx="2500007" cy="961289"/>
          </a:xfrm>
          <a:prstGeom prst="rect">
            <a:avLst/>
          </a:prstGeom>
          <a:noFill/>
        </p:spPr>
        <p:txBody>
          <a:bodyPr wrap="square">
            <a:spAutoFit/>
          </a:bodyPr>
          <a:lstStyle>
            <a:defPPr>
              <a:defRPr lang="zh-CN"/>
            </a:defPPr>
            <a:lvl1pPr algn="ctr">
              <a:lnSpc>
                <a:spcPct val="150000"/>
              </a:lnSpc>
              <a:defRPr sz="2000" b="1">
                <a:solidFill>
                  <a:schemeClr val="bg1"/>
                </a:solidFill>
                <a:latin typeface="微软雅黑" panose="020B0503020204020204" pitchFamily="34" charset="-122"/>
                <a:ea typeface="微软雅黑" panose="020B0503020204020204" pitchFamily="34" charset="-122"/>
              </a:defRPr>
            </a:lvl1pPr>
          </a:lstStyle>
          <a:p>
            <a:r>
              <a:rPr lang="zh-CN" altLang="en-US" sz="2000" dirty="0">
                <a:latin typeface="微软雅黑" panose="020B0503020204020204" pitchFamily="34" charset="-122"/>
                <a:ea typeface="微软雅黑" panose="020B0503020204020204" pitchFamily="34" charset="-122"/>
              </a:rPr>
              <a:t>对标依托的</a:t>
            </a:r>
            <a:r>
              <a:rPr lang="en-US" altLang="zh-CN" sz="2000" dirty="0">
                <a:latin typeface="微软雅黑" panose="020B0503020204020204" pitchFamily="34" charset="-122"/>
                <a:ea typeface="微软雅黑" panose="020B0503020204020204" pitchFamily="34" charset="-122"/>
              </a:rPr>
              <a:t>EHS</a:t>
            </a:r>
            <a:r>
              <a:rPr lang="zh-CN" altLang="en-US" sz="2000" dirty="0">
                <a:latin typeface="微软雅黑" panose="020B0503020204020204" pitchFamily="34" charset="-122"/>
                <a:ea typeface="微软雅黑" panose="020B0503020204020204" pitchFamily="34" charset="-122"/>
              </a:rPr>
              <a:t>管理经验学习力度不够</a:t>
            </a:r>
          </a:p>
        </p:txBody>
      </p:sp>
      <p:grpSp>
        <p:nvGrpSpPr>
          <p:cNvPr id="31" name="Group 10">
            <a:extLst>
              <a:ext uri="{FF2B5EF4-FFF2-40B4-BE49-F238E27FC236}">
                <a16:creationId xmlns:a16="http://schemas.microsoft.com/office/drawing/2014/main" id="{686C22D8-F052-4923-A687-3B0CB721FD57}"/>
              </a:ext>
            </a:extLst>
          </p:cNvPr>
          <p:cNvGrpSpPr>
            <a:grpSpLocks noChangeAspect="1"/>
          </p:cNvGrpSpPr>
          <p:nvPr/>
        </p:nvGrpSpPr>
        <p:grpSpPr bwMode="auto">
          <a:xfrm>
            <a:off x="5817003" y="4105908"/>
            <a:ext cx="557994" cy="537729"/>
            <a:chOff x="4852" y="-620"/>
            <a:chExt cx="771" cy="743"/>
          </a:xfrm>
          <a:solidFill>
            <a:schemeClr val="bg1"/>
          </a:solidFill>
        </p:grpSpPr>
        <p:sp>
          <p:nvSpPr>
            <p:cNvPr id="32" name="Freeform 11">
              <a:extLst>
                <a:ext uri="{FF2B5EF4-FFF2-40B4-BE49-F238E27FC236}">
                  <a16:creationId xmlns:a16="http://schemas.microsoft.com/office/drawing/2014/main" id="{360ABCE5-4C5A-4F75-ABC6-7563A92FFA09}"/>
                </a:ext>
              </a:extLst>
            </p:cNvPr>
            <p:cNvSpPr>
              <a:spLocks noEditPoints="1"/>
            </p:cNvSpPr>
            <p:nvPr/>
          </p:nvSpPr>
          <p:spPr bwMode="auto">
            <a:xfrm>
              <a:off x="5019" y="-620"/>
              <a:ext cx="604" cy="536"/>
            </a:xfrm>
            <a:custGeom>
              <a:avLst/>
              <a:gdLst>
                <a:gd name="T0" fmla="*/ 6 w 29"/>
                <a:gd name="T1" fmla="*/ 21 h 26"/>
                <a:gd name="T2" fmla="*/ 6 w 29"/>
                <a:gd name="T3" fmla="*/ 21 h 26"/>
                <a:gd name="T4" fmla="*/ 6 w 29"/>
                <a:gd name="T5" fmla="*/ 21 h 26"/>
                <a:gd name="T6" fmla="*/ 6 w 29"/>
                <a:gd name="T7" fmla="*/ 21 h 26"/>
                <a:gd name="T8" fmla="*/ 14 w 29"/>
                <a:gd name="T9" fmla="*/ 22 h 26"/>
                <a:gd name="T10" fmla="*/ 8 w 29"/>
                <a:gd name="T11" fmla="*/ 20 h 26"/>
                <a:gd name="T12" fmla="*/ 8 w 29"/>
                <a:gd name="T13" fmla="*/ 7 h 26"/>
                <a:gd name="T14" fmla="*/ 14 w 29"/>
                <a:gd name="T15" fmla="*/ 5 h 26"/>
                <a:gd name="T16" fmla="*/ 20 w 29"/>
                <a:gd name="T17" fmla="*/ 7 h 26"/>
                <a:gd name="T18" fmla="*/ 20 w 29"/>
                <a:gd name="T19" fmla="*/ 20 h 26"/>
                <a:gd name="T20" fmla="*/ 14 w 29"/>
                <a:gd name="T21" fmla="*/ 22 h 26"/>
                <a:gd name="T22" fmla="*/ 14 w 29"/>
                <a:gd name="T23" fmla="*/ 0 h 26"/>
                <a:gd name="T24" fmla="*/ 5 w 29"/>
                <a:gd name="T25" fmla="*/ 4 h 26"/>
                <a:gd name="T26" fmla="*/ 5 w 29"/>
                <a:gd name="T27" fmla="*/ 23 h 26"/>
                <a:gd name="T28" fmla="*/ 14 w 29"/>
                <a:gd name="T29" fmla="*/ 26 h 26"/>
                <a:gd name="T30" fmla="*/ 24 w 29"/>
                <a:gd name="T31" fmla="*/ 23 h 26"/>
                <a:gd name="T32" fmla="*/ 24 w 29"/>
                <a:gd name="T33" fmla="*/ 4 h 26"/>
                <a:gd name="T34" fmla="*/ 14 w 29"/>
                <a:gd name="T3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6">
                  <a:moveTo>
                    <a:pt x="6" y="21"/>
                  </a:moveTo>
                  <a:cubicBezTo>
                    <a:pt x="6" y="21"/>
                    <a:pt x="6" y="21"/>
                    <a:pt x="6" y="21"/>
                  </a:cubicBezTo>
                  <a:cubicBezTo>
                    <a:pt x="6" y="21"/>
                    <a:pt x="6" y="21"/>
                    <a:pt x="6" y="21"/>
                  </a:cubicBezTo>
                  <a:cubicBezTo>
                    <a:pt x="6" y="21"/>
                    <a:pt x="6" y="21"/>
                    <a:pt x="6" y="21"/>
                  </a:cubicBezTo>
                  <a:moveTo>
                    <a:pt x="14" y="22"/>
                  </a:moveTo>
                  <a:cubicBezTo>
                    <a:pt x="12" y="22"/>
                    <a:pt x="10" y="21"/>
                    <a:pt x="8" y="20"/>
                  </a:cubicBezTo>
                  <a:cubicBezTo>
                    <a:pt x="5" y="16"/>
                    <a:pt x="5" y="11"/>
                    <a:pt x="8" y="7"/>
                  </a:cubicBezTo>
                  <a:cubicBezTo>
                    <a:pt x="10" y="6"/>
                    <a:pt x="12" y="5"/>
                    <a:pt x="14" y="5"/>
                  </a:cubicBezTo>
                  <a:cubicBezTo>
                    <a:pt x="17" y="5"/>
                    <a:pt x="19" y="6"/>
                    <a:pt x="20" y="7"/>
                  </a:cubicBezTo>
                  <a:cubicBezTo>
                    <a:pt x="24" y="11"/>
                    <a:pt x="24" y="16"/>
                    <a:pt x="20" y="20"/>
                  </a:cubicBezTo>
                  <a:cubicBezTo>
                    <a:pt x="19" y="21"/>
                    <a:pt x="17" y="22"/>
                    <a:pt x="14" y="22"/>
                  </a:cubicBezTo>
                  <a:moveTo>
                    <a:pt x="14" y="0"/>
                  </a:moveTo>
                  <a:cubicBezTo>
                    <a:pt x="11" y="0"/>
                    <a:pt x="8" y="2"/>
                    <a:pt x="5" y="4"/>
                  </a:cubicBezTo>
                  <a:cubicBezTo>
                    <a:pt x="0" y="9"/>
                    <a:pt x="0" y="18"/>
                    <a:pt x="5" y="23"/>
                  </a:cubicBezTo>
                  <a:cubicBezTo>
                    <a:pt x="8" y="25"/>
                    <a:pt x="11" y="26"/>
                    <a:pt x="14" y="26"/>
                  </a:cubicBezTo>
                  <a:cubicBezTo>
                    <a:pt x="18" y="26"/>
                    <a:pt x="21" y="25"/>
                    <a:pt x="24" y="23"/>
                  </a:cubicBezTo>
                  <a:cubicBezTo>
                    <a:pt x="29" y="18"/>
                    <a:pt x="29" y="9"/>
                    <a:pt x="24" y="4"/>
                  </a:cubicBezTo>
                  <a:cubicBezTo>
                    <a:pt x="21" y="2"/>
                    <a:pt x="18" y="0"/>
                    <a:pt x="1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Rectangle 12">
              <a:extLst>
                <a:ext uri="{FF2B5EF4-FFF2-40B4-BE49-F238E27FC236}">
                  <a16:creationId xmlns:a16="http://schemas.microsoft.com/office/drawing/2014/main" id="{C96CACED-1A8C-4F17-B7A5-EB26ACE192E7}"/>
                </a:ext>
              </a:extLst>
            </p:cNvPr>
            <p:cNvSpPr>
              <a:spLocks noChangeArrowheads="1"/>
            </p:cNvSpPr>
            <p:nvPr/>
          </p:nvSpPr>
          <p:spPr bwMode="auto">
            <a:xfrm>
              <a:off x="5144" y="-187"/>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13">
              <a:extLst>
                <a:ext uri="{FF2B5EF4-FFF2-40B4-BE49-F238E27FC236}">
                  <a16:creationId xmlns:a16="http://schemas.microsoft.com/office/drawing/2014/main" id="{E85CFD24-2FAE-42CE-A139-0946A2E46ECD}"/>
                </a:ext>
              </a:extLst>
            </p:cNvPr>
            <p:cNvSpPr>
              <a:spLocks/>
            </p:cNvSpPr>
            <p:nvPr/>
          </p:nvSpPr>
          <p:spPr bwMode="auto">
            <a:xfrm>
              <a:off x="5144" y="-187"/>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14">
              <a:extLst>
                <a:ext uri="{FF2B5EF4-FFF2-40B4-BE49-F238E27FC236}">
                  <a16:creationId xmlns:a16="http://schemas.microsoft.com/office/drawing/2014/main" id="{DD9FFE4D-7175-44FF-9344-FF7ED9EDA828}"/>
                </a:ext>
              </a:extLst>
            </p:cNvPr>
            <p:cNvSpPr>
              <a:spLocks/>
            </p:cNvSpPr>
            <p:nvPr/>
          </p:nvSpPr>
          <p:spPr bwMode="auto">
            <a:xfrm>
              <a:off x="4852" y="-166"/>
              <a:ext cx="271" cy="289"/>
            </a:xfrm>
            <a:custGeom>
              <a:avLst/>
              <a:gdLst>
                <a:gd name="T0" fmla="*/ 10 w 13"/>
                <a:gd name="T1" fmla="*/ 0 h 14"/>
                <a:gd name="T2" fmla="*/ 1 w 13"/>
                <a:gd name="T3" fmla="*/ 9 h 14"/>
                <a:gd name="T4" fmla="*/ 1 w 13"/>
                <a:gd name="T5" fmla="*/ 13 h 14"/>
                <a:gd name="T6" fmla="*/ 3 w 13"/>
                <a:gd name="T7" fmla="*/ 14 h 14"/>
                <a:gd name="T8" fmla="*/ 5 w 13"/>
                <a:gd name="T9" fmla="*/ 13 h 14"/>
                <a:gd name="T10" fmla="*/ 13 w 13"/>
                <a:gd name="T11" fmla="*/ 4 h 14"/>
                <a:gd name="T12" fmla="*/ 11 w 13"/>
                <a:gd name="T13" fmla="*/ 2 h 14"/>
                <a:gd name="T14" fmla="*/ 10 w 1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4">
                  <a:moveTo>
                    <a:pt x="10" y="0"/>
                  </a:moveTo>
                  <a:cubicBezTo>
                    <a:pt x="1" y="9"/>
                    <a:pt x="1" y="9"/>
                    <a:pt x="1" y="9"/>
                  </a:cubicBezTo>
                  <a:cubicBezTo>
                    <a:pt x="0" y="10"/>
                    <a:pt x="0" y="12"/>
                    <a:pt x="1" y="13"/>
                  </a:cubicBezTo>
                  <a:cubicBezTo>
                    <a:pt x="2" y="13"/>
                    <a:pt x="2" y="14"/>
                    <a:pt x="3" y="14"/>
                  </a:cubicBezTo>
                  <a:cubicBezTo>
                    <a:pt x="4" y="14"/>
                    <a:pt x="4" y="13"/>
                    <a:pt x="5" y="13"/>
                  </a:cubicBezTo>
                  <a:cubicBezTo>
                    <a:pt x="13" y="4"/>
                    <a:pt x="13" y="4"/>
                    <a:pt x="13" y="4"/>
                  </a:cubicBezTo>
                  <a:cubicBezTo>
                    <a:pt x="13" y="4"/>
                    <a:pt x="12" y="3"/>
                    <a:pt x="11" y="2"/>
                  </a:cubicBezTo>
                  <a:cubicBezTo>
                    <a:pt x="11" y="2"/>
                    <a:pt x="10" y="1"/>
                    <a:pt x="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6" name="Group 24">
            <a:extLst>
              <a:ext uri="{FF2B5EF4-FFF2-40B4-BE49-F238E27FC236}">
                <a16:creationId xmlns:a16="http://schemas.microsoft.com/office/drawing/2014/main" id="{59F32550-11FF-4CB4-A86E-E0856F148486}"/>
              </a:ext>
            </a:extLst>
          </p:cNvPr>
          <p:cNvGrpSpPr>
            <a:grpSpLocks noChangeAspect="1"/>
          </p:cNvGrpSpPr>
          <p:nvPr/>
        </p:nvGrpSpPr>
        <p:grpSpPr bwMode="auto">
          <a:xfrm>
            <a:off x="2440679" y="4003541"/>
            <a:ext cx="236537" cy="742464"/>
            <a:chOff x="3311" y="1595"/>
            <a:chExt cx="180" cy="565"/>
          </a:xfrm>
          <a:solidFill>
            <a:schemeClr val="bg1"/>
          </a:solidFill>
        </p:grpSpPr>
        <p:sp>
          <p:nvSpPr>
            <p:cNvPr id="37" name="Freeform 25">
              <a:extLst>
                <a:ext uri="{FF2B5EF4-FFF2-40B4-BE49-F238E27FC236}">
                  <a16:creationId xmlns:a16="http://schemas.microsoft.com/office/drawing/2014/main" id="{990ACA92-158E-4C9B-A16F-16F4DDECAF5A}"/>
                </a:ext>
              </a:extLst>
            </p:cNvPr>
            <p:cNvSpPr>
              <a:spLocks/>
            </p:cNvSpPr>
            <p:nvPr/>
          </p:nvSpPr>
          <p:spPr bwMode="auto">
            <a:xfrm>
              <a:off x="3311" y="1749"/>
              <a:ext cx="180" cy="411"/>
            </a:xfrm>
            <a:custGeom>
              <a:avLst/>
              <a:gdLst>
                <a:gd name="T0" fmla="*/ 10 w 12"/>
                <a:gd name="T1" fmla="*/ 0 h 32"/>
                <a:gd name="T2" fmla="*/ 2 w 12"/>
                <a:gd name="T3" fmla="*/ 0 h 32"/>
                <a:gd name="T4" fmla="*/ 0 w 12"/>
                <a:gd name="T5" fmla="*/ 1 h 32"/>
                <a:gd name="T6" fmla="*/ 0 w 12"/>
                <a:gd name="T7" fmla="*/ 18 h 32"/>
                <a:gd name="T8" fmla="*/ 0 w 12"/>
                <a:gd name="T9" fmla="*/ 32 h 32"/>
                <a:gd name="T10" fmla="*/ 4 w 12"/>
                <a:gd name="T11" fmla="*/ 32 h 32"/>
                <a:gd name="T12" fmla="*/ 5 w 12"/>
                <a:gd name="T13" fmla="*/ 30 h 32"/>
                <a:gd name="T14" fmla="*/ 5 w 12"/>
                <a:gd name="T15" fmla="*/ 18 h 32"/>
                <a:gd name="T16" fmla="*/ 7 w 12"/>
                <a:gd name="T17" fmla="*/ 18 h 32"/>
                <a:gd name="T18" fmla="*/ 7 w 12"/>
                <a:gd name="T19" fmla="*/ 30 h 32"/>
                <a:gd name="T20" fmla="*/ 9 w 12"/>
                <a:gd name="T21" fmla="*/ 32 h 32"/>
                <a:gd name="T22" fmla="*/ 10 w 12"/>
                <a:gd name="T23" fmla="*/ 32 h 32"/>
                <a:gd name="T24" fmla="*/ 12 w 12"/>
                <a:gd name="T25" fmla="*/ 30 h 32"/>
                <a:gd name="T26" fmla="*/ 12 w 12"/>
                <a:gd name="T27" fmla="*/ 18 h 32"/>
                <a:gd name="T28" fmla="*/ 12 w 12"/>
                <a:gd name="T29" fmla="*/ 1 h 32"/>
                <a:gd name="T30" fmla="*/ 10 w 12"/>
                <a:gd name="T3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32">
                  <a:moveTo>
                    <a:pt x="10" y="0"/>
                  </a:moveTo>
                  <a:cubicBezTo>
                    <a:pt x="2" y="0"/>
                    <a:pt x="2" y="0"/>
                    <a:pt x="2" y="0"/>
                  </a:cubicBezTo>
                  <a:cubicBezTo>
                    <a:pt x="2" y="0"/>
                    <a:pt x="0" y="0"/>
                    <a:pt x="0" y="1"/>
                  </a:cubicBezTo>
                  <a:cubicBezTo>
                    <a:pt x="0" y="3"/>
                    <a:pt x="0" y="18"/>
                    <a:pt x="0" y="18"/>
                  </a:cubicBezTo>
                  <a:cubicBezTo>
                    <a:pt x="0" y="32"/>
                    <a:pt x="0" y="32"/>
                    <a:pt x="0" y="32"/>
                  </a:cubicBezTo>
                  <a:cubicBezTo>
                    <a:pt x="4" y="32"/>
                    <a:pt x="4" y="32"/>
                    <a:pt x="4" y="32"/>
                  </a:cubicBezTo>
                  <a:cubicBezTo>
                    <a:pt x="4" y="32"/>
                    <a:pt x="5" y="32"/>
                    <a:pt x="5" y="30"/>
                  </a:cubicBezTo>
                  <a:cubicBezTo>
                    <a:pt x="5" y="28"/>
                    <a:pt x="5" y="18"/>
                    <a:pt x="5" y="18"/>
                  </a:cubicBezTo>
                  <a:cubicBezTo>
                    <a:pt x="7" y="18"/>
                    <a:pt x="7" y="18"/>
                    <a:pt x="7" y="18"/>
                  </a:cubicBezTo>
                  <a:cubicBezTo>
                    <a:pt x="7" y="30"/>
                    <a:pt x="7" y="30"/>
                    <a:pt x="7" y="30"/>
                  </a:cubicBezTo>
                  <a:cubicBezTo>
                    <a:pt x="7" y="30"/>
                    <a:pt x="7" y="32"/>
                    <a:pt x="9" y="32"/>
                  </a:cubicBezTo>
                  <a:cubicBezTo>
                    <a:pt x="10" y="32"/>
                    <a:pt x="10" y="32"/>
                    <a:pt x="10" y="32"/>
                  </a:cubicBezTo>
                  <a:cubicBezTo>
                    <a:pt x="10" y="32"/>
                    <a:pt x="12" y="32"/>
                    <a:pt x="12" y="30"/>
                  </a:cubicBezTo>
                  <a:cubicBezTo>
                    <a:pt x="12" y="28"/>
                    <a:pt x="12" y="18"/>
                    <a:pt x="12" y="18"/>
                  </a:cubicBezTo>
                  <a:cubicBezTo>
                    <a:pt x="12" y="18"/>
                    <a:pt x="12" y="3"/>
                    <a:pt x="12" y="1"/>
                  </a:cubicBezTo>
                  <a:cubicBezTo>
                    <a:pt x="12" y="0"/>
                    <a:pt x="10" y="0"/>
                    <a:pt x="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6">
              <a:extLst>
                <a:ext uri="{FF2B5EF4-FFF2-40B4-BE49-F238E27FC236}">
                  <a16:creationId xmlns:a16="http://schemas.microsoft.com/office/drawing/2014/main" id="{0A886AE3-7348-41DE-820D-902EB5ABF79D}"/>
                </a:ext>
              </a:extLst>
            </p:cNvPr>
            <p:cNvSpPr>
              <a:spLocks/>
            </p:cNvSpPr>
            <p:nvPr/>
          </p:nvSpPr>
          <p:spPr bwMode="auto">
            <a:xfrm>
              <a:off x="3341" y="1595"/>
              <a:ext cx="120" cy="103"/>
            </a:xfrm>
            <a:custGeom>
              <a:avLst/>
              <a:gdLst>
                <a:gd name="T0" fmla="*/ 7 w 8"/>
                <a:gd name="T1" fmla="*/ 0 h 8"/>
                <a:gd name="T2" fmla="*/ 2 w 8"/>
                <a:gd name="T3" fmla="*/ 0 h 8"/>
                <a:gd name="T4" fmla="*/ 0 w 8"/>
                <a:gd name="T5" fmla="*/ 1 h 8"/>
                <a:gd name="T6" fmla="*/ 0 w 8"/>
                <a:gd name="T7" fmla="*/ 8 h 8"/>
                <a:gd name="T8" fmla="*/ 2 w 8"/>
                <a:gd name="T9" fmla="*/ 8 h 8"/>
                <a:gd name="T10" fmla="*/ 7 w 8"/>
                <a:gd name="T11" fmla="*/ 8 h 8"/>
                <a:gd name="T12" fmla="*/ 8 w 8"/>
                <a:gd name="T13" fmla="*/ 6 h 8"/>
                <a:gd name="T14" fmla="*/ 8 w 8"/>
                <a:gd name="T15" fmla="*/ 1 h 8"/>
                <a:gd name="T16" fmla="*/ 7 w 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7" y="0"/>
                  </a:moveTo>
                  <a:cubicBezTo>
                    <a:pt x="7" y="0"/>
                    <a:pt x="3" y="0"/>
                    <a:pt x="2" y="0"/>
                  </a:cubicBezTo>
                  <a:cubicBezTo>
                    <a:pt x="0" y="0"/>
                    <a:pt x="0" y="1"/>
                    <a:pt x="0" y="1"/>
                  </a:cubicBezTo>
                  <a:cubicBezTo>
                    <a:pt x="0" y="8"/>
                    <a:pt x="0" y="8"/>
                    <a:pt x="0" y="8"/>
                  </a:cubicBezTo>
                  <a:cubicBezTo>
                    <a:pt x="2" y="8"/>
                    <a:pt x="2" y="8"/>
                    <a:pt x="2" y="8"/>
                  </a:cubicBezTo>
                  <a:cubicBezTo>
                    <a:pt x="2" y="8"/>
                    <a:pt x="5" y="8"/>
                    <a:pt x="7" y="8"/>
                  </a:cubicBezTo>
                  <a:cubicBezTo>
                    <a:pt x="8" y="8"/>
                    <a:pt x="8" y="6"/>
                    <a:pt x="8" y="6"/>
                  </a:cubicBezTo>
                  <a:cubicBezTo>
                    <a:pt x="8" y="6"/>
                    <a:pt x="8" y="3"/>
                    <a:pt x="8" y="1"/>
                  </a:cubicBezTo>
                  <a:cubicBezTo>
                    <a:pt x="8" y="0"/>
                    <a:pt x="7" y="0"/>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9" name="Group 4">
            <a:extLst>
              <a:ext uri="{FF2B5EF4-FFF2-40B4-BE49-F238E27FC236}">
                <a16:creationId xmlns:a16="http://schemas.microsoft.com/office/drawing/2014/main" id="{C0BC1B1E-7008-422F-83D5-C705342B795E}"/>
              </a:ext>
            </a:extLst>
          </p:cNvPr>
          <p:cNvGrpSpPr>
            <a:grpSpLocks noChangeAspect="1"/>
          </p:cNvGrpSpPr>
          <p:nvPr/>
        </p:nvGrpSpPr>
        <p:grpSpPr bwMode="auto">
          <a:xfrm>
            <a:off x="9312683" y="4094647"/>
            <a:ext cx="613778" cy="555605"/>
            <a:chOff x="2629" y="3268"/>
            <a:chExt cx="517" cy="468"/>
          </a:xfrm>
          <a:solidFill>
            <a:schemeClr val="bg1"/>
          </a:solidFill>
        </p:grpSpPr>
        <p:sp>
          <p:nvSpPr>
            <p:cNvPr id="40" name="Freeform 5">
              <a:extLst>
                <a:ext uri="{FF2B5EF4-FFF2-40B4-BE49-F238E27FC236}">
                  <a16:creationId xmlns:a16="http://schemas.microsoft.com/office/drawing/2014/main" id="{DE9D707B-06CC-4047-8395-126EC30CF2F5}"/>
                </a:ext>
              </a:extLst>
            </p:cNvPr>
            <p:cNvSpPr>
              <a:spLocks noEditPoints="1"/>
            </p:cNvSpPr>
            <p:nvPr/>
          </p:nvSpPr>
          <p:spPr bwMode="auto">
            <a:xfrm>
              <a:off x="2629" y="3395"/>
              <a:ext cx="294" cy="313"/>
            </a:xfrm>
            <a:custGeom>
              <a:avLst/>
              <a:gdLst>
                <a:gd name="T0" fmla="*/ 5 w 21"/>
                <a:gd name="T1" fmla="*/ 11 h 22"/>
                <a:gd name="T2" fmla="*/ 16 w 21"/>
                <a:gd name="T3" fmla="*/ 11 h 22"/>
                <a:gd name="T4" fmla="*/ 11 w 21"/>
                <a:gd name="T5" fmla="*/ 0 h 22"/>
                <a:gd name="T6" fmla="*/ 9 w 21"/>
                <a:gd name="T7" fmla="*/ 1 h 22"/>
                <a:gd name="T8" fmla="*/ 8 w 21"/>
                <a:gd name="T9" fmla="*/ 3 h 22"/>
                <a:gd name="T10" fmla="*/ 5 w 21"/>
                <a:gd name="T11" fmla="*/ 3 h 22"/>
                <a:gd name="T12" fmla="*/ 4 w 21"/>
                <a:gd name="T13" fmla="*/ 2 h 22"/>
                <a:gd name="T14" fmla="*/ 3 w 21"/>
                <a:gd name="T15" fmla="*/ 3 h 22"/>
                <a:gd name="T16" fmla="*/ 3 w 21"/>
                <a:gd name="T17" fmla="*/ 5 h 22"/>
                <a:gd name="T18" fmla="*/ 1 w 21"/>
                <a:gd name="T19" fmla="*/ 9 h 22"/>
                <a:gd name="T20" fmla="*/ 0 w 21"/>
                <a:gd name="T21" fmla="*/ 10 h 22"/>
                <a:gd name="T22" fmla="*/ 1 w 21"/>
                <a:gd name="T23" fmla="*/ 13 h 22"/>
                <a:gd name="T24" fmla="*/ 3 w 21"/>
                <a:gd name="T25" fmla="*/ 13 h 22"/>
                <a:gd name="T26" fmla="*/ 3 w 21"/>
                <a:gd name="T27" fmla="*/ 16 h 22"/>
                <a:gd name="T28" fmla="*/ 3 w 21"/>
                <a:gd name="T29" fmla="*/ 19 h 22"/>
                <a:gd name="T30" fmla="*/ 5 w 21"/>
                <a:gd name="T31" fmla="*/ 19 h 22"/>
                <a:gd name="T32" fmla="*/ 7 w 21"/>
                <a:gd name="T33" fmla="*/ 18 h 22"/>
                <a:gd name="T34" fmla="*/ 9 w 21"/>
                <a:gd name="T35" fmla="*/ 20 h 22"/>
                <a:gd name="T36" fmla="*/ 10 w 21"/>
                <a:gd name="T37" fmla="*/ 22 h 22"/>
                <a:gd name="T38" fmla="*/ 13 w 21"/>
                <a:gd name="T39" fmla="*/ 20 h 22"/>
                <a:gd name="T40" fmla="*/ 13 w 21"/>
                <a:gd name="T41" fmla="*/ 18 h 22"/>
                <a:gd name="T42" fmla="*/ 16 w 21"/>
                <a:gd name="T43" fmla="*/ 19 h 22"/>
                <a:gd name="T44" fmla="*/ 17 w 21"/>
                <a:gd name="T45" fmla="*/ 19 h 22"/>
                <a:gd name="T46" fmla="*/ 19 w 21"/>
                <a:gd name="T47" fmla="*/ 18 h 22"/>
                <a:gd name="T48" fmla="*/ 19 w 21"/>
                <a:gd name="T49" fmla="*/ 16 h 22"/>
                <a:gd name="T50" fmla="*/ 20 w 21"/>
                <a:gd name="T51" fmla="*/ 13 h 22"/>
                <a:gd name="T52" fmla="*/ 21 w 21"/>
                <a:gd name="T53" fmla="*/ 11 h 22"/>
                <a:gd name="T54" fmla="*/ 20 w 21"/>
                <a:gd name="T55" fmla="*/ 9 h 22"/>
                <a:gd name="T56" fmla="*/ 18 w 21"/>
                <a:gd name="T57" fmla="*/ 8 h 22"/>
                <a:gd name="T58" fmla="*/ 19 w 21"/>
                <a:gd name="T59" fmla="*/ 5 h 22"/>
                <a:gd name="T60" fmla="*/ 18 w 21"/>
                <a:gd name="T61" fmla="*/ 3 h 22"/>
                <a:gd name="T62" fmla="*/ 16 w 21"/>
                <a:gd name="T63" fmla="*/ 3 h 22"/>
                <a:gd name="T64" fmla="*/ 14 w 21"/>
                <a:gd name="T65" fmla="*/ 3 h 22"/>
                <a:gd name="T66" fmla="*/ 13 w 21"/>
                <a:gd name="T67" fmla="*/ 1 h 22"/>
                <a:gd name="T68" fmla="*/ 11 w 21"/>
                <a:gd name="T6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 h="22">
                  <a:moveTo>
                    <a:pt x="11" y="16"/>
                  </a:moveTo>
                  <a:cubicBezTo>
                    <a:pt x="8" y="16"/>
                    <a:pt x="5" y="14"/>
                    <a:pt x="5" y="11"/>
                  </a:cubicBezTo>
                  <a:cubicBezTo>
                    <a:pt x="5" y="8"/>
                    <a:pt x="8" y="5"/>
                    <a:pt x="11" y="5"/>
                  </a:cubicBezTo>
                  <a:cubicBezTo>
                    <a:pt x="14" y="5"/>
                    <a:pt x="16" y="8"/>
                    <a:pt x="16" y="11"/>
                  </a:cubicBezTo>
                  <a:cubicBezTo>
                    <a:pt x="16" y="14"/>
                    <a:pt x="14" y="16"/>
                    <a:pt x="11" y="16"/>
                  </a:cubicBezTo>
                  <a:moveTo>
                    <a:pt x="11" y="0"/>
                  </a:moveTo>
                  <a:cubicBezTo>
                    <a:pt x="10" y="0"/>
                    <a:pt x="10" y="0"/>
                    <a:pt x="10" y="0"/>
                  </a:cubicBezTo>
                  <a:cubicBezTo>
                    <a:pt x="9" y="0"/>
                    <a:pt x="9" y="1"/>
                    <a:pt x="9" y="1"/>
                  </a:cubicBezTo>
                  <a:cubicBezTo>
                    <a:pt x="9" y="1"/>
                    <a:pt x="9" y="1"/>
                    <a:pt x="9" y="1"/>
                  </a:cubicBezTo>
                  <a:cubicBezTo>
                    <a:pt x="9" y="2"/>
                    <a:pt x="8" y="3"/>
                    <a:pt x="8" y="3"/>
                  </a:cubicBezTo>
                  <a:cubicBezTo>
                    <a:pt x="8" y="3"/>
                    <a:pt x="7" y="3"/>
                    <a:pt x="7" y="3"/>
                  </a:cubicBezTo>
                  <a:cubicBezTo>
                    <a:pt x="6" y="3"/>
                    <a:pt x="6" y="3"/>
                    <a:pt x="5" y="3"/>
                  </a:cubicBezTo>
                  <a:cubicBezTo>
                    <a:pt x="5" y="3"/>
                    <a:pt x="5" y="3"/>
                    <a:pt x="5" y="3"/>
                  </a:cubicBezTo>
                  <a:cubicBezTo>
                    <a:pt x="5" y="2"/>
                    <a:pt x="5" y="2"/>
                    <a:pt x="4" y="2"/>
                  </a:cubicBezTo>
                  <a:cubicBezTo>
                    <a:pt x="4" y="2"/>
                    <a:pt x="4" y="2"/>
                    <a:pt x="3" y="3"/>
                  </a:cubicBezTo>
                  <a:cubicBezTo>
                    <a:pt x="3" y="3"/>
                    <a:pt x="3" y="3"/>
                    <a:pt x="3" y="3"/>
                  </a:cubicBezTo>
                  <a:cubicBezTo>
                    <a:pt x="2" y="4"/>
                    <a:pt x="2" y="5"/>
                    <a:pt x="3" y="5"/>
                  </a:cubicBezTo>
                  <a:cubicBezTo>
                    <a:pt x="3" y="5"/>
                    <a:pt x="3" y="5"/>
                    <a:pt x="3" y="5"/>
                  </a:cubicBezTo>
                  <a:cubicBezTo>
                    <a:pt x="3" y="6"/>
                    <a:pt x="4" y="7"/>
                    <a:pt x="3" y="7"/>
                  </a:cubicBezTo>
                  <a:cubicBezTo>
                    <a:pt x="3" y="8"/>
                    <a:pt x="2" y="9"/>
                    <a:pt x="1" y="9"/>
                  </a:cubicBezTo>
                  <a:cubicBezTo>
                    <a:pt x="1" y="9"/>
                    <a:pt x="1" y="9"/>
                    <a:pt x="1" y="9"/>
                  </a:cubicBezTo>
                  <a:cubicBezTo>
                    <a:pt x="0" y="9"/>
                    <a:pt x="0" y="9"/>
                    <a:pt x="0" y="10"/>
                  </a:cubicBezTo>
                  <a:cubicBezTo>
                    <a:pt x="0" y="11"/>
                    <a:pt x="0" y="11"/>
                    <a:pt x="0" y="11"/>
                  </a:cubicBezTo>
                  <a:cubicBezTo>
                    <a:pt x="0" y="12"/>
                    <a:pt x="0" y="13"/>
                    <a:pt x="1" y="13"/>
                  </a:cubicBezTo>
                  <a:cubicBezTo>
                    <a:pt x="1" y="13"/>
                    <a:pt x="1" y="13"/>
                    <a:pt x="1" y="13"/>
                  </a:cubicBezTo>
                  <a:cubicBezTo>
                    <a:pt x="2" y="13"/>
                    <a:pt x="3" y="13"/>
                    <a:pt x="3" y="13"/>
                  </a:cubicBezTo>
                  <a:cubicBezTo>
                    <a:pt x="3" y="14"/>
                    <a:pt x="3" y="15"/>
                    <a:pt x="3" y="16"/>
                  </a:cubicBezTo>
                  <a:cubicBezTo>
                    <a:pt x="3" y="16"/>
                    <a:pt x="3" y="16"/>
                    <a:pt x="3" y="16"/>
                  </a:cubicBezTo>
                  <a:cubicBezTo>
                    <a:pt x="2" y="17"/>
                    <a:pt x="2" y="17"/>
                    <a:pt x="3" y="18"/>
                  </a:cubicBezTo>
                  <a:cubicBezTo>
                    <a:pt x="3" y="19"/>
                    <a:pt x="3" y="19"/>
                    <a:pt x="3" y="19"/>
                  </a:cubicBezTo>
                  <a:cubicBezTo>
                    <a:pt x="4" y="19"/>
                    <a:pt x="4" y="19"/>
                    <a:pt x="4" y="19"/>
                  </a:cubicBezTo>
                  <a:cubicBezTo>
                    <a:pt x="5" y="19"/>
                    <a:pt x="5" y="19"/>
                    <a:pt x="5" y="19"/>
                  </a:cubicBezTo>
                  <a:cubicBezTo>
                    <a:pt x="5" y="19"/>
                    <a:pt x="5" y="19"/>
                    <a:pt x="5" y="19"/>
                  </a:cubicBezTo>
                  <a:cubicBezTo>
                    <a:pt x="6" y="18"/>
                    <a:pt x="6" y="18"/>
                    <a:pt x="7" y="18"/>
                  </a:cubicBezTo>
                  <a:cubicBezTo>
                    <a:pt x="7" y="18"/>
                    <a:pt x="7" y="18"/>
                    <a:pt x="7" y="18"/>
                  </a:cubicBezTo>
                  <a:cubicBezTo>
                    <a:pt x="8" y="18"/>
                    <a:pt x="9" y="19"/>
                    <a:pt x="9" y="20"/>
                  </a:cubicBezTo>
                  <a:cubicBezTo>
                    <a:pt x="9" y="20"/>
                    <a:pt x="9" y="20"/>
                    <a:pt x="9" y="20"/>
                  </a:cubicBezTo>
                  <a:cubicBezTo>
                    <a:pt x="9" y="21"/>
                    <a:pt x="9" y="22"/>
                    <a:pt x="10" y="22"/>
                  </a:cubicBezTo>
                  <a:cubicBezTo>
                    <a:pt x="11" y="22"/>
                    <a:pt x="11" y="22"/>
                    <a:pt x="11" y="22"/>
                  </a:cubicBezTo>
                  <a:cubicBezTo>
                    <a:pt x="12" y="22"/>
                    <a:pt x="13" y="21"/>
                    <a:pt x="13" y="20"/>
                  </a:cubicBezTo>
                  <a:cubicBezTo>
                    <a:pt x="13" y="20"/>
                    <a:pt x="13" y="20"/>
                    <a:pt x="13" y="20"/>
                  </a:cubicBezTo>
                  <a:cubicBezTo>
                    <a:pt x="13" y="19"/>
                    <a:pt x="13" y="18"/>
                    <a:pt x="13" y="18"/>
                  </a:cubicBezTo>
                  <a:cubicBezTo>
                    <a:pt x="14" y="18"/>
                    <a:pt x="14" y="18"/>
                    <a:pt x="14" y="18"/>
                  </a:cubicBezTo>
                  <a:cubicBezTo>
                    <a:pt x="15" y="18"/>
                    <a:pt x="16" y="18"/>
                    <a:pt x="16" y="19"/>
                  </a:cubicBezTo>
                  <a:cubicBezTo>
                    <a:pt x="16" y="19"/>
                    <a:pt x="16" y="19"/>
                    <a:pt x="16" y="19"/>
                  </a:cubicBezTo>
                  <a:cubicBezTo>
                    <a:pt x="16" y="19"/>
                    <a:pt x="17" y="19"/>
                    <a:pt x="17" y="19"/>
                  </a:cubicBezTo>
                  <a:cubicBezTo>
                    <a:pt x="17" y="19"/>
                    <a:pt x="18" y="19"/>
                    <a:pt x="18" y="19"/>
                  </a:cubicBezTo>
                  <a:cubicBezTo>
                    <a:pt x="19" y="18"/>
                    <a:pt x="19" y="18"/>
                    <a:pt x="19" y="18"/>
                  </a:cubicBezTo>
                  <a:cubicBezTo>
                    <a:pt x="19" y="17"/>
                    <a:pt x="19" y="17"/>
                    <a:pt x="19" y="16"/>
                  </a:cubicBezTo>
                  <a:cubicBezTo>
                    <a:pt x="19" y="16"/>
                    <a:pt x="19" y="16"/>
                    <a:pt x="19" y="16"/>
                  </a:cubicBezTo>
                  <a:cubicBezTo>
                    <a:pt x="18" y="15"/>
                    <a:pt x="18" y="15"/>
                    <a:pt x="18" y="14"/>
                  </a:cubicBezTo>
                  <a:cubicBezTo>
                    <a:pt x="18" y="14"/>
                    <a:pt x="19" y="13"/>
                    <a:pt x="20" y="13"/>
                  </a:cubicBezTo>
                  <a:cubicBezTo>
                    <a:pt x="20" y="13"/>
                    <a:pt x="20" y="13"/>
                    <a:pt x="20" y="13"/>
                  </a:cubicBezTo>
                  <a:cubicBezTo>
                    <a:pt x="21" y="13"/>
                    <a:pt x="21" y="12"/>
                    <a:pt x="21" y="11"/>
                  </a:cubicBezTo>
                  <a:cubicBezTo>
                    <a:pt x="21" y="10"/>
                    <a:pt x="21" y="10"/>
                    <a:pt x="21" y="10"/>
                  </a:cubicBezTo>
                  <a:cubicBezTo>
                    <a:pt x="21" y="9"/>
                    <a:pt x="21" y="9"/>
                    <a:pt x="20" y="9"/>
                  </a:cubicBezTo>
                  <a:cubicBezTo>
                    <a:pt x="20" y="9"/>
                    <a:pt x="20" y="9"/>
                    <a:pt x="20" y="9"/>
                  </a:cubicBezTo>
                  <a:cubicBezTo>
                    <a:pt x="19" y="9"/>
                    <a:pt x="18" y="8"/>
                    <a:pt x="18" y="8"/>
                  </a:cubicBezTo>
                  <a:cubicBezTo>
                    <a:pt x="18" y="8"/>
                    <a:pt x="18" y="6"/>
                    <a:pt x="19" y="5"/>
                  </a:cubicBezTo>
                  <a:cubicBezTo>
                    <a:pt x="19" y="5"/>
                    <a:pt x="19" y="5"/>
                    <a:pt x="19" y="5"/>
                  </a:cubicBezTo>
                  <a:cubicBezTo>
                    <a:pt x="19" y="5"/>
                    <a:pt x="19" y="4"/>
                    <a:pt x="19" y="3"/>
                  </a:cubicBezTo>
                  <a:cubicBezTo>
                    <a:pt x="18" y="3"/>
                    <a:pt x="18" y="3"/>
                    <a:pt x="18" y="3"/>
                  </a:cubicBezTo>
                  <a:cubicBezTo>
                    <a:pt x="18" y="2"/>
                    <a:pt x="17" y="2"/>
                    <a:pt x="17" y="2"/>
                  </a:cubicBezTo>
                  <a:cubicBezTo>
                    <a:pt x="17" y="2"/>
                    <a:pt x="16" y="2"/>
                    <a:pt x="16" y="3"/>
                  </a:cubicBezTo>
                  <a:cubicBezTo>
                    <a:pt x="16" y="3"/>
                    <a:pt x="16" y="3"/>
                    <a:pt x="16" y="3"/>
                  </a:cubicBezTo>
                  <a:cubicBezTo>
                    <a:pt x="15" y="3"/>
                    <a:pt x="15" y="3"/>
                    <a:pt x="14" y="3"/>
                  </a:cubicBezTo>
                  <a:cubicBezTo>
                    <a:pt x="14" y="3"/>
                    <a:pt x="14" y="3"/>
                    <a:pt x="14" y="3"/>
                  </a:cubicBezTo>
                  <a:cubicBezTo>
                    <a:pt x="14" y="3"/>
                    <a:pt x="13" y="2"/>
                    <a:pt x="13" y="1"/>
                  </a:cubicBezTo>
                  <a:cubicBezTo>
                    <a:pt x="13" y="1"/>
                    <a:pt x="13" y="1"/>
                    <a:pt x="13" y="1"/>
                  </a:cubicBezTo>
                  <a:cubicBezTo>
                    <a:pt x="13" y="1"/>
                    <a:pt x="12" y="0"/>
                    <a:pt x="1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6">
              <a:extLst>
                <a:ext uri="{FF2B5EF4-FFF2-40B4-BE49-F238E27FC236}">
                  <a16:creationId xmlns:a16="http://schemas.microsoft.com/office/drawing/2014/main" id="{883246D7-4573-4197-B073-6096783C0186}"/>
                </a:ext>
              </a:extLst>
            </p:cNvPr>
            <p:cNvSpPr>
              <a:spLocks noEditPoints="1"/>
            </p:cNvSpPr>
            <p:nvPr/>
          </p:nvSpPr>
          <p:spPr bwMode="auto">
            <a:xfrm>
              <a:off x="2895" y="3268"/>
              <a:ext cx="251" cy="255"/>
            </a:xfrm>
            <a:custGeom>
              <a:avLst/>
              <a:gdLst>
                <a:gd name="T0" fmla="*/ 9 w 18"/>
                <a:gd name="T1" fmla="*/ 13 h 18"/>
                <a:gd name="T2" fmla="*/ 5 w 18"/>
                <a:gd name="T3" fmla="*/ 9 h 18"/>
                <a:gd name="T4" fmla="*/ 9 w 18"/>
                <a:gd name="T5" fmla="*/ 4 h 18"/>
                <a:gd name="T6" fmla="*/ 14 w 18"/>
                <a:gd name="T7" fmla="*/ 9 h 18"/>
                <a:gd name="T8" fmla="*/ 9 w 18"/>
                <a:gd name="T9" fmla="*/ 13 h 18"/>
                <a:gd name="T10" fmla="*/ 9 w 18"/>
                <a:gd name="T11" fmla="*/ 0 h 18"/>
                <a:gd name="T12" fmla="*/ 9 w 18"/>
                <a:gd name="T13" fmla="*/ 0 h 18"/>
                <a:gd name="T14" fmla="*/ 8 w 18"/>
                <a:gd name="T15" fmla="*/ 1 h 18"/>
                <a:gd name="T16" fmla="*/ 7 w 18"/>
                <a:gd name="T17" fmla="*/ 3 h 18"/>
                <a:gd name="T18" fmla="*/ 6 w 18"/>
                <a:gd name="T19" fmla="*/ 3 h 18"/>
                <a:gd name="T20" fmla="*/ 5 w 18"/>
                <a:gd name="T21" fmla="*/ 2 h 18"/>
                <a:gd name="T22" fmla="*/ 4 w 18"/>
                <a:gd name="T23" fmla="*/ 2 h 18"/>
                <a:gd name="T24" fmla="*/ 3 w 18"/>
                <a:gd name="T25" fmla="*/ 3 h 18"/>
                <a:gd name="T26" fmla="*/ 3 w 18"/>
                <a:gd name="T27" fmla="*/ 3 h 18"/>
                <a:gd name="T28" fmla="*/ 3 w 18"/>
                <a:gd name="T29" fmla="*/ 5 h 18"/>
                <a:gd name="T30" fmla="*/ 3 w 18"/>
                <a:gd name="T31" fmla="*/ 6 h 18"/>
                <a:gd name="T32" fmla="*/ 2 w 18"/>
                <a:gd name="T33" fmla="*/ 7 h 18"/>
                <a:gd name="T34" fmla="*/ 0 w 18"/>
                <a:gd name="T35" fmla="*/ 9 h 18"/>
                <a:gd name="T36" fmla="*/ 0 w 18"/>
                <a:gd name="T37" fmla="*/ 9 h 18"/>
                <a:gd name="T38" fmla="*/ 2 w 18"/>
                <a:gd name="T39" fmla="*/ 10 h 18"/>
                <a:gd name="T40" fmla="*/ 3 w 18"/>
                <a:gd name="T41" fmla="*/ 11 h 18"/>
                <a:gd name="T42" fmla="*/ 3 w 18"/>
                <a:gd name="T43" fmla="*/ 13 h 18"/>
                <a:gd name="T44" fmla="*/ 3 w 18"/>
                <a:gd name="T45" fmla="*/ 15 h 18"/>
                <a:gd name="T46" fmla="*/ 3 w 18"/>
                <a:gd name="T47" fmla="*/ 15 h 18"/>
                <a:gd name="T48" fmla="*/ 4 w 18"/>
                <a:gd name="T49" fmla="*/ 16 h 18"/>
                <a:gd name="T50" fmla="*/ 5 w 18"/>
                <a:gd name="T51" fmla="*/ 15 h 18"/>
                <a:gd name="T52" fmla="*/ 6 w 18"/>
                <a:gd name="T53" fmla="*/ 15 h 18"/>
                <a:gd name="T54" fmla="*/ 6 w 18"/>
                <a:gd name="T55" fmla="*/ 15 h 18"/>
                <a:gd name="T56" fmla="*/ 8 w 18"/>
                <a:gd name="T57" fmla="*/ 17 h 18"/>
                <a:gd name="T58" fmla="*/ 9 w 18"/>
                <a:gd name="T59" fmla="*/ 18 h 18"/>
                <a:gd name="T60" fmla="*/ 9 w 18"/>
                <a:gd name="T61" fmla="*/ 18 h 18"/>
                <a:gd name="T62" fmla="*/ 11 w 18"/>
                <a:gd name="T63" fmla="*/ 17 h 18"/>
                <a:gd name="T64" fmla="*/ 12 w 18"/>
                <a:gd name="T65" fmla="*/ 15 h 18"/>
                <a:gd name="T66" fmla="*/ 12 w 18"/>
                <a:gd name="T67" fmla="*/ 15 h 18"/>
                <a:gd name="T68" fmla="*/ 14 w 18"/>
                <a:gd name="T69" fmla="*/ 15 h 18"/>
                <a:gd name="T70" fmla="*/ 14 w 18"/>
                <a:gd name="T71" fmla="*/ 16 h 18"/>
                <a:gd name="T72" fmla="*/ 16 w 18"/>
                <a:gd name="T73" fmla="*/ 15 h 18"/>
                <a:gd name="T74" fmla="*/ 16 w 18"/>
                <a:gd name="T75" fmla="*/ 15 h 18"/>
                <a:gd name="T76" fmla="*/ 16 w 18"/>
                <a:gd name="T77" fmla="*/ 13 h 18"/>
                <a:gd name="T78" fmla="*/ 15 w 18"/>
                <a:gd name="T79" fmla="*/ 12 h 18"/>
                <a:gd name="T80" fmla="*/ 17 w 18"/>
                <a:gd name="T81" fmla="*/ 10 h 18"/>
                <a:gd name="T82" fmla="*/ 18 w 18"/>
                <a:gd name="T83" fmla="*/ 9 h 18"/>
                <a:gd name="T84" fmla="*/ 18 w 18"/>
                <a:gd name="T85" fmla="*/ 9 h 18"/>
                <a:gd name="T86" fmla="*/ 17 w 18"/>
                <a:gd name="T87" fmla="*/ 7 h 18"/>
                <a:gd name="T88" fmla="*/ 16 w 18"/>
                <a:gd name="T89" fmla="*/ 7 h 18"/>
                <a:gd name="T90" fmla="*/ 16 w 18"/>
                <a:gd name="T91" fmla="*/ 5 h 18"/>
                <a:gd name="T92" fmla="*/ 16 w 18"/>
                <a:gd name="T93" fmla="*/ 3 h 18"/>
                <a:gd name="T94" fmla="*/ 16 w 18"/>
                <a:gd name="T95" fmla="*/ 3 h 18"/>
                <a:gd name="T96" fmla="*/ 14 w 18"/>
                <a:gd name="T97" fmla="*/ 2 h 18"/>
                <a:gd name="T98" fmla="*/ 14 w 18"/>
                <a:gd name="T99" fmla="*/ 2 h 18"/>
                <a:gd name="T100" fmla="*/ 12 w 18"/>
                <a:gd name="T101" fmla="*/ 3 h 18"/>
                <a:gd name="T102" fmla="*/ 12 w 18"/>
                <a:gd name="T103" fmla="*/ 3 h 18"/>
                <a:gd name="T104" fmla="*/ 11 w 18"/>
                <a:gd name="T105" fmla="*/ 1 h 18"/>
                <a:gd name="T106" fmla="*/ 9 w 18"/>
                <a:gd name="T10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 h="18">
                  <a:moveTo>
                    <a:pt x="9" y="13"/>
                  </a:moveTo>
                  <a:cubicBezTo>
                    <a:pt x="7" y="13"/>
                    <a:pt x="5" y="11"/>
                    <a:pt x="5" y="9"/>
                  </a:cubicBezTo>
                  <a:cubicBezTo>
                    <a:pt x="5" y="6"/>
                    <a:pt x="7" y="4"/>
                    <a:pt x="9" y="4"/>
                  </a:cubicBezTo>
                  <a:cubicBezTo>
                    <a:pt x="12" y="4"/>
                    <a:pt x="14" y="6"/>
                    <a:pt x="14" y="9"/>
                  </a:cubicBezTo>
                  <a:cubicBezTo>
                    <a:pt x="14" y="11"/>
                    <a:pt x="12" y="13"/>
                    <a:pt x="9" y="13"/>
                  </a:cubicBezTo>
                  <a:moveTo>
                    <a:pt x="9" y="0"/>
                  </a:moveTo>
                  <a:cubicBezTo>
                    <a:pt x="9" y="0"/>
                    <a:pt x="9" y="0"/>
                    <a:pt x="9" y="0"/>
                  </a:cubicBezTo>
                  <a:cubicBezTo>
                    <a:pt x="8" y="0"/>
                    <a:pt x="8" y="1"/>
                    <a:pt x="8" y="1"/>
                  </a:cubicBezTo>
                  <a:cubicBezTo>
                    <a:pt x="8" y="2"/>
                    <a:pt x="7" y="2"/>
                    <a:pt x="7" y="3"/>
                  </a:cubicBezTo>
                  <a:cubicBezTo>
                    <a:pt x="7" y="3"/>
                    <a:pt x="7" y="3"/>
                    <a:pt x="6" y="3"/>
                  </a:cubicBezTo>
                  <a:cubicBezTo>
                    <a:pt x="6" y="3"/>
                    <a:pt x="5" y="3"/>
                    <a:pt x="5" y="2"/>
                  </a:cubicBezTo>
                  <a:cubicBezTo>
                    <a:pt x="5" y="2"/>
                    <a:pt x="5" y="2"/>
                    <a:pt x="4" y="2"/>
                  </a:cubicBezTo>
                  <a:cubicBezTo>
                    <a:pt x="4" y="2"/>
                    <a:pt x="3" y="2"/>
                    <a:pt x="3" y="3"/>
                  </a:cubicBezTo>
                  <a:cubicBezTo>
                    <a:pt x="3" y="3"/>
                    <a:pt x="3" y="3"/>
                    <a:pt x="3" y="3"/>
                  </a:cubicBezTo>
                  <a:cubicBezTo>
                    <a:pt x="2" y="3"/>
                    <a:pt x="2" y="4"/>
                    <a:pt x="3" y="5"/>
                  </a:cubicBezTo>
                  <a:cubicBezTo>
                    <a:pt x="3" y="5"/>
                    <a:pt x="4" y="6"/>
                    <a:pt x="3" y="6"/>
                  </a:cubicBezTo>
                  <a:cubicBezTo>
                    <a:pt x="3" y="6"/>
                    <a:pt x="2" y="7"/>
                    <a:pt x="2" y="7"/>
                  </a:cubicBezTo>
                  <a:cubicBezTo>
                    <a:pt x="1" y="7"/>
                    <a:pt x="0" y="8"/>
                    <a:pt x="0" y="9"/>
                  </a:cubicBezTo>
                  <a:cubicBezTo>
                    <a:pt x="0" y="9"/>
                    <a:pt x="0" y="9"/>
                    <a:pt x="0" y="9"/>
                  </a:cubicBezTo>
                  <a:cubicBezTo>
                    <a:pt x="0" y="10"/>
                    <a:pt x="1" y="10"/>
                    <a:pt x="2" y="10"/>
                  </a:cubicBezTo>
                  <a:cubicBezTo>
                    <a:pt x="2" y="10"/>
                    <a:pt x="3" y="11"/>
                    <a:pt x="3" y="11"/>
                  </a:cubicBezTo>
                  <a:cubicBezTo>
                    <a:pt x="3" y="11"/>
                    <a:pt x="3" y="13"/>
                    <a:pt x="3" y="13"/>
                  </a:cubicBezTo>
                  <a:cubicBezTo>
                    <a:pt x="2" y="14"/>
                    <a:pt x="2" y="14"/>
                    <a:pt x="3" y="15"/>
                  </a:cubicBezTo>
                  <a:cubicBezTo>
                    <a:pt x="3" y="15"/>
                    <a:pt x="3" y="15"/>
                    <a:pt x="3" y="15"/>
                  </a:cubicBezTo>
                  <a:cubicBezTo>
                    <a:pt x="3" y="16"/>
                    <a:pt x="4" y="16"/>
                    <a:pt x="4" y="16"/>
                  </a:cubicBezTo>
                  <a:cubicBezTo>
                    <a:pt x="5" y="16"/>
                    <a:pt x="5" y="16"/>
                    <a:pt x="5" y="15"/>
                  </a:cubicBezTo>
                  <a:cubicBezTo>
                    <a:pt x="5" y="15"/>
                    <a:pt x="6" y="15"/>
                    <a:pt x="6" y="15"/>
                  </a:cubicBezTo>
                  <a:cubicBezTo>
                    <a:pt x="6" y="15"/>
                    <a:pt x="6" y="15"/>
                    <a:pt x="6" y="15"/>
                  </a:cubicBezTo>
                  <a:cubicBezTo>
                    <a:pt x="7" y="15"/>
                    <a:pt x="8" y="16"/>
                    <a:pt x="8" y="17"/>
                  </a:cubicBezTo>
                  <a:cubicBezTo>
                    <a:pt x="8" y="17"/>
                    <a:pt x="8" y="18"/>
                    <a:pt x="9" y="18"/>
                  </a:cubicBezTo>
                  <a:cubicBezTo>
                    <a:pt x="9" y="18"/>
                    <a:pt x="9" y="18"/>
                    <a:pt x="9" y="18"/>
                  </a:cubicBezTo>
                  <a:cubicBezTo>
                    <a:pt x="10" y="18"/>
                    <a:pt x="11" y="17"/>
                    <a:pt x="11" y="17"/>
                  </a:cubicBezTo>
                  <a:cubicBezTo>
                    <a:pt x="11" y="16"/>
                    <a:pt x="11" y="15"/>
                    <a:pt x="12" y="15"/>
                  </a:cubicBezTo>
                  <a:cubicBezTo>
                    <a:pt x="12" y="15"/>
                    <a:pt x="12" y="15"/>
                    <a:pt x="12" y="15"/>
                  </a:cubicBezTo>
                  <a:cubicBezTo>
                    <a:pt x="13" y="15"/>
                    <a:pt x="13" y="15"/>
                    <a:pt x="14" y="15"/>
                  </a:cubicBezTo>
                  <a:cubicBezTo>
                    <a:pt x="14" y="16"/>
                    <a:pt x="14" y="16"/>
                    <a:pt x="14" y="16"/>
                  </a:cubicBezTo>
                  <a:cubicBezTo>
                    <a:pt x="15" y="16"/>
                    <a:pt x="15" y="16"/>
                    <a:pt x="16" y="15"/>
                  </a:cubicBezTo>
                  <a:cubicBezTo>
                    <a:pt x="16" y="15"/>
                    <a:pt x="16" y="15"/>
                    <a:pt x="16" y="15"/>
                  </a:cubicBezTo>
                  <a:cubicBezTo>
                    <a:pt x="16" y="14"/>
                    <a:pt x="16" y="14"/>
                    <a:pt x="16" y="13"/>
                  </a:cubicBezTo>
                  <a:cubicBezTo>
                    <a:pt x="15" y="13"/>
                    <a:pt x="15" y="12"/>
                    <a:pt x="15" y="12"/>
                  </a:cubicBezTo>
                  <a:cubicBezTo>
                    <a:pt x="15" y="11"/>
                    <a:pt x="16" y="10"/>
                    <a:pt x="17" y="10"/>
                  </a:cubicBezTo>
                  <a:cubicBezTo>
                    <a:pt x="18" y="10"/>
                    <a:pt x="18" y="10"/>
                    <a:pt x="18" y="9"/>
                  </a:cubicBezTo>
                  <a:cubicBezTo>
                    <a:pt x="18" y="9"/>
                    <a:pt x="18" y="9"/>
                    <a:pt x="18" y="9"/>
                  </a:cubicBezTo>
                  <a:cubicBezTo>
                    <a:pt x="18" y="8"/>
                    <a:pt x="18" y="7"/>
                    <a:pt x="17" y="7"/>
                  </a:cubicBezTo>
                  <a:cubicBezTo>
                    <a:pt x="16" y="7"/>
                    <a:pt x="16" y="7"/>
                    <a:pt x="16" y="7"/>
                  </a:cubicBezTo>
                  <a:cubicBezTo>
                    <a:pt x="15" y="6"/>
                    <a:pt x="15" y="5"/>
                    <a:pt x="16" y="5"/>
                  </a:cubicBezTo>
                  <a:cubicBezTo>
                    <a:pt x="16" y="4"/>
                    <a:pt x="16" y="3"/>
                    <a:pt x="16" y="3"/>
                  </a:cubicBezTo>
                  <a:cubicBezTo>
                    <a:pt x="16" y="3"/>
                    <a:pt x="16" y="3"/>
                    <a:pt x="16" y="3"/>
                  </a:cubicBezTo>
                  <a:cubicBezTo>
                    <a:pt x="15" y="2"/>
                    <a:pt x="15" y="2"/>
                    <a:pt x="14" y="2"/>
                  </a:cubicBezTo>
                  <a:cubicBezTo>
                    <a:pt x="14" y="2"/>
                    <a:pt x="14" y="2"/>
                    <a:pt x="14" y="2"/>
                  </a:cubicBezTo>
                  <a:cubicBezTo>
                    <a:pt x="13" y="3"/>
                    <a:pt x="13" y="3"/>
                    <a:pt x="12" y="3"/>
                  </a:cubicBezTo>
                  <a:cubicBezTo>
                    <a:pt x="12" y="3"/>
                    <a:pt x="12" y="3"/>
                    <a:pt x="12" y="3"/>
                  </a:cubicBezTo>
                  <a:cubicBezTo>
                    <a:pt x="12" y="3"/>
                    <a:pt x="11" y="2"/>
                    <a:pt x="11" y="1"/>
                  </a:cubicBezTo>
                  <a:cubicBezTo>
                    <a:pt x="11" y="1"/>
                    <a:pt x="10" y="0"/>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7">
              <a:extLst>
                <a:ext uri="{FF2B5EF4-FFF2-40B4-BE49-F238E27FC236}">
                  <a16:creationId xmlns:a16="http://schemas.microsoft.com/office/drawing/2014/main" id="{029C0A42-E335-4CC0-9AC5-2F7C1D8C9985}"/>
                </a:ext>
              </a:extLst>
            </p:cNvPr>
            <p:cNvSpPr>
              <a:spLocks noEditPoints="1"/>
            </p:cNvSpPr>
            <p:nvPr/>
          </p:nvSpPr>
          <p:spPr bwMode="auto">
            <a:xfrm>
              <a:off x="2923" y="3552"/>
              <a:ext cx="195" cy="184"/>
            </a:xfrm>
            <a:custGeom>
              <a:avLst/>
              <a:gdLst>
                <a:gd name="T0" fmla="*/ 7 w 14"/>
                <a:gd name="T1" fmla="*/ 10 h 13"/>
                <a:gd name="T2" fmla="*/ 4 w 14"/>
                <a:gd name="T3" fmla="*/ 7 h 13"/>
                <a:gd name="T4" fmla="*/ 7 w 14"/>
                <a:gd name="T5" fmla="*/ 3 h 13"/>
                <a:gd name="T6" fmla="*/ 11 w 14"/>
                <a:gd name="T7" fmla="*/ 7 h 13"/>
                <a:gd name="T8" fmla="*/ 7 w 14"/>
                <a:gd name="T9" fmla="*/ 10 h 13"/>
                <a:gd name="T10" fmla="*/ 7 w 14"/>
                <a:gd name="T11" fmla="*/ 0 h 13"/>
                <a:gd name="T12" fmla="*/ 6 w 14"/>
                <a:gd name="T13" fmla="*/ 1 h 13"/>
                <a:gd name="T14" fmla="*/ 6 w 14"/>
                <a:gd name="T15" fmla="*/ 2 h 13"/>
                <a:gd name="T16" fmla="*/ 5 w 14"/>
                <a:gd name="T17" fmla="*/ 2 h 13"/>
                <a:gd name="T18" fmla="*/ 4 w 14"/>
                <a:gd name="T19" fmla="*/ 2 h 13"/>
                <a:gd name="T20" fmla="*/ 3 w 14"/>
                <a:gd name="T21" fmla="*/ 1 h 13"/>
                <a:gd name="T22" fmla="*/ 2 w 14"/>
                <a:gd name="T23" fmla="*/ 2 h 13"/>
                <a:gd name="T24" fmla="*/ 2 w 14"/>
                <a:gd name="T25" fmla="*/ 3 h 13"/>
                <a:gd name="T26" fmla="*/ 3 w 14"/>
                <a:gd name="T27" fmla="*/ 4 h 13"/>
                <a:gd name="T28" fmla="*/ 1 w 14"/>
                <a:gd name="T29" fmla="*/ 5 h 13"/>
                <a:gd name="T30" fmla="*/ 0 w 14"/>
                <a:gd name="T31" fmla="*/ 7 h 13"/>
                <a:gd name="T32" fmla="*/ 1 w 14"/>
                <a:gd name="T33" fmla="*/ 8 h 13"/>
                <a:gd name="T34" fmla="*/ 2 w 14"/>
                <a:gd name="T35" fmla="*/ 8 h 13"/>
                <a:gd name="T36" fmla="*/ 2 w 14"/>
                <a:gd name="T37" fmla="*/ 10 h 13"/>
                <a:gd name="T38" fmla="*/ 2 w 14"/>
                <a:gd name="T39" fmla="*/ 11 h 13"/>
                <a:gd name="T40" fmla="*/ 3 w 14"/>
                <a:gd name="T41" fmla="*/ 12 h 13"/>
                <a:gd name="T42" fmla="*/ 4 w 14"/>
                <a:gd name="T43" fmla="*/ 12 h 13"/>
                <a:gd name="T44" fmla="*/ 5 w 14"/>
                <a:gd name="T45" fmla="*/ 11 h 13"/>
                <a:gd name="T46" fmla="*/ 5 w 14"/>
                <a:gd name="T47" fmla="*/ 11 h 13"/>
                <a:gd name="T48" fmla="*/ 6 w 14"/>
                <a:gd name="T49" fmla="*/ 13 h 13"/>
                <a:gd name="T50" fmla="*/ 7 w 14"/>
                <a:gd name="T51" fmla="*/ 13 h 13"/>
                <a:gd name="T52" fmla="*/ 9 w 14"/>
                <a:gd name="T53" fmla="*/ 13 h 13"/>
                <a:gd name="T54" fmla="*/ 9 w 14"/>
                <a:gd name="T55" fmla="*/ 11 h 13"/>
                <a:gd name="T56" fmla="*/ 10 w 14"/>
                <a:gd name="T57" fmla="*/ 11 h 13"/>
                <a:gd name="T58" fmla="*/ 11 w 14"/>
                <a:gd name="T59" fmla="*/ 12 h 13"/>
                <a:gd name="T60" fmla="*/ 11 w 14"/>
                <a:gd name="T61" fmla="*/ 12 h 13"/>
                <a:gd name="T62" fmla="*/ 12 w 14"/>
                <a:gd name="T63" fmla="*/ 11 h 13"/>
                <a:gd name="T64" fmla="*/ 12 w 14"/>
                <a:gd name="T65" fmla="*/ 10 h 13"/>
                <a:gd name="T66" fmla="*/ 12 w 14"/>
                <a:gd name="T67" fmla="*/ 9 h 13"/>
                <a:gd name="T68" fmla="*/ 13 w 14"/>
                <a:gd name="T69" fmla="*/ 8 h 13"/>
                <a:gd name="T70" fmla="*/ 14 w 14"/>
                <a:gd name="T71" fmla="*/ 7 h 13"/>
                <a:gd name="T72" fmla="*/ 13 w 14"/>
                <a:gd name="T73" fmla="*/ 5 h 13"/>
                <a:gd name="T74" fmla="*/ 12 w 14"/>
                <a:gd name="T75" fmla="*/ 5 h 13"/>
                <a:gd name="T76" fmla="*/ 12 w 14"/>
                <a:gd name="T77" fmla="*/ 3 h 13"/>
                <a:gd name="T78" fmla="*/ 12 w 14"/>
                <a:gd name="T79" fmla="*/ 2 h 13"/>
                <a:gd name="T80" fmla="*/ 11 w 14"/>
                <a:gd name="T81" fmla="*/ 1 h 13"/>
                <a:gd name="T82" fmla="*/ 11 w 14"/>
                <a:gd name="T83" fmla="*/ 2 h 13"/>
                <a:gd name="T84" fmla="*/ 10 w 14"/>
                <a:gd name="T85" fmla="*/ 2 h 13"/>
                <a:gd name="T86" fmla="*/ 10 w 14"/>
                <a:gd name="T87" fmla="*/ 2 h 13"/>
                <a:gd name="T88" fmla="*/ 9 w 14"/>
                <a:gd name="T89" fmla="*/ 1 h 13"/>
                <a:gd name="T90" fmla="*/ 7 w 14"/>
                <a:gd name="T9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 h="13">
                  <a:moveTo>
                    <a:pt x="7" y="10"/>
                  </a:moveTo>
                  <a:cubicBezTo>
                    <a:pt x="5" y="10"/>
                    <a:pt x="4" y="8"/>
                    <a:pt x="4" y="7"/>
                  </a:cubicBezTo>
                  <a:cubicBezTo>
                    <a:pt x="4" y="5"/>
                    <a:pt x="5" y="3"/>
                    <a:pt x="7" y="3"/>
                  </a:cubicBezTo>
                  <a:cubicBezTo>
                    <a:pt x="9" y="3"/>
                    <a:pt x="11" y="5"/>
                    <a:pt x="11" y="7"/>
                  </a:cubicBezTo>
                  <a:cubicBezTo>
                    <a:pt x="11" y="8"/>
                    <a:pt x="9" y="10"/>
                    <a:pt x="7" y="10"/>
                  </a:cubicBezTo>
                  <a:moveTo>
                    <a:pt x="7" y="0"/>
                  </a:moveTo>
                  <a:cubicBezTo>
                    <a:pt x="7" y="0"/>
                    <a:pt x="6" y="0"/>
                    <a:pt x="6" y="1"/>
                  </a:cubicBezTo>
                  <a:cubicBezTo>
                    <a:pt x="6" y="1"/>
                    <a:pt x="6" y="2"/>
                    <a:pt x="6" y="2"/>
                  </a:cubicBezTo>
                  <a:cubicBezTo>
                    <a:pt x="5" y="2"/>
                    <a:pt x="5" y="2"/>
                    <a:pt x="5" y="2"/>
                  </a:cubicBezTo>
                  <a:cubicBezTo>
                    <a:pt x="5" y="2"/>
                    <a:pt x="4" y="2"/>
                    <a:pt x="4" y="2"/>
                  </a:cubicBezTo>
                  <a:cubicBezTo>
                    <a:pt x="4" y="1"/>
                    <a:pt x="4" y="1"/>
                    <a:pt x="3" y="1"/>
                  </a:cubicBezTo>
                  <a:cubicBezTo>
                    <a:pt x="3" y="1"/>
                    <a:pt x="3" y="1"/>
                    <a:pt x="2" y="2"/>
                  </a:cubicBezTo>
                  <a:cubicBezTo>
                    <a:pt x="2" y="2"/>
                    <a:pt x="2" y="3"/>
                    <a:pt x="2" y="3"/>
                  </a:cubicBezTo>
                  <a:cubicBezTo>
                    <a:pt x="3" y="4"/>
                    <a:pt x="3" y="4"/>
                    <a:pt x="3" y="4"/>
                  </a:cubicBezTo>
                  <a:cubicBezTo>
                    <a:pt x="3" y="5"/>
                    <a:pt x="2" y="5"/>
                    <a:pt x="1" y="5"/>
                  </a:cubicBezTo>
                  <a:cubicBezTo>
                    <a:pt x="1" y="5"/>
                    <a:pt x="0" y="6"/>
                    <a:pt x="0" y="7"/>
                  </a:cubicBezTo>
                  <a:cubicBezTo>
                    <a:pt x="0" y="7"/>
                    <a:pt x="1" y="8"/>
                    <a:pt x="1" y="8"/>
                  </a:cubicBezTo>
                  <a:cubicBezTo>
                    <a:pt x="2" y="8"/>
                    <a:pt x="2" y="8"/>
                    <a:pt x="2" y="8"/>
                  </a:cubicBezTo>
                  <a:cubicBezTo>
                    <a:pt x="3" y="9"/>
                    <a:pt x="3" y="10"/>
                    <a:pt x="2" y="10"/>
                  </a:cubicBezTo>
                  <a:cubicBezTo>
                    <a:pt x="2" y="10"/>
                    <a:pt x="2" y="11"/>
                    <a:pt x="2" y="11"/>
                  </a:cubicBezTo>
                  <a:cubicBezTo>
                    <a:pt x="3" y="12"/>
                    <a:pt x="3" y="12"/>
                    <a:pt x="3" y="12"/>
                  </a:cubicBezTo>
                  <a:cubicBezTo>
                    <a:pt x="4" y="12"/>
                    <a:pt x="4" y="12"/>
                    <a:pt x="4" y="12"/>
                  </a:cubicBezTo>
                  <a:cubicBezTo>
                    <a:pt x="4" y="11"/>
                    <a:pt x="5" y="11"/>
                    <a:pt x="5" y="11"/>
                  </a:cubicBezTo>
                  <a:cubicBezTo>
                    <a:pt x="5" y="11"/>
                    <a:pt x="5" y="11"/>
                    <a:pt x="5" y="11"/>
                  </a:cubicBezTo>
                  <a:cubicBezTo>
                    <a:pt x="5" y="11"/>
                    <a:pt x="6" y="12"/>
                    <a:pt x="6" y="13"/>
                  </a:cubicBezTo>
                  <a:cubicBezTo>
                    <a:pt x="6" y="13"/>
                    <a:pt x="7" y="13"/>
                    <a:pt x="7" y="13"/>
                  </a:cubicBezTo>
                  <a:cubicBezTo>
                    <a:pt x="8" y="13"/>
                    <a:pt x="9" y="13"/>
                    <a:pt x="9" y="13"/>
                  </a:cubicBezTo>
                  <a:cubicBezTo>
                    <a:pt x="9" y="12"/>
                    <a:pt x="9" y="12"/>
                    <a:pt x="9" y="11"/>
                  </a:cubicBezTo>
                  <a:cubicBezTo>
                    <a:pt x="9" y="11"/>
                    <a:pt x="9" y="11"/>
                    <a:pt x="10" y="11"/>
                  </a:cubicBezTo>
                  <a:cubicBezTo>
                    <a:pt x="10" y="11"/>
                    <a:pt x="10" y="11"/>
                    <a:pt x="11" y="12"/>
                  </a:cubicBezTo>
                  <a:cubicBezTo>
                    <a:pt x="11" y="12"/>
                    <a:pt x="11" y="12"/>
                    <a:pt x="11" y="12"/>
                  </a:cubicBezTo>
                  <a:cubicBezTo>
                    <a:pt x="12" y="12"/>
                    <a:pt x="12" y="12"/>
                    <a:pt x="12" y="11"/>
                  </a:cubicBezTo>
                  <a:cubicBezTo>
                    <a:pt x="13" y="11"/>
                    <a:pt x="13" y="10"/>
                    <a:pt x="12" y="10"/>
                  </a:cubicBezTo>
                  <a:cubicBezTo>
                    <a:pt x="12" y="10"/>
                    <a:pt x="12" y="9"/>
                    <a:pt x="12" y="9"/>
                  </a:cubicBezTo>
                  <a:cubicBezTo>
                    <a:pt x="12" y="9"/>
                    <a:pt x="13" y="8"/>
                    <a:pt x="13" y="8"/>
                  </a:cubicBezTo>
                  <a:cubicBezTo>
                    <a:pt x="14" y="8"/>
                    <a:pt x="14" y="7"/>
                    <a:pt x="14" y="7"/>
                  </a:cubicBezTo>
                  <a:cubicBezTo>
                    <a:pt x="14" y="6"/>
                    <a:pt x="14" y="5"/>
                    <a:pt x="13" y="5"/>
                  </a:cubicBezTo>
                  <a:cubicBezTo>
                    <a:pt x="13" y="5"/>
                    <a:pt x="12" y="5"/>
                    <a:pt x="12" y="5"/>
                  </a:cubicBezTo>
                  <a:cubicBezTo>
                    <a:pt x="12" y="5"/>
                    <a:pt x="12" y="4"/>
                    <a:pt x="12" y="3"/>
                  </a:cubicBezTo>
                  <a:cubicBezTo>
                    <a:pt x="13" y="3"/>
                    <a:pt x="13" y="2"/>
                    <a:pt x="12" y="2"/>
                  </a:cubicBezTo>
                  <a:cubicBezTo>
                    <a:pt x="12" y="1"/>
                    <a:pt x="12" y="1"/>
                    <a:pt x="11" y="1"/>
                  </a:cubicBezTo>
                  <a:cubicBezTo>
                    <a:pt x="11" y="1"/>
                    <a:pt x="11" y="1"/>
                    <a:pt x="11" y="2"/>
                  </a:cubicBezTo>
                  <a:cubicBezTo>
                    <a:pt x="10" y="2"/>
                    <a:pt x="10" y="2"/>
                    <a:pt x="10" y="2"/>
                  </a:cubicBezTo>
                  <a:cubicBezTo>
                    <a:pt x="10" y="2"/>
                    <a:pt x="10" y="2"/>
                    <a:pt x="10" y="2"/>
                  </a:cubicBezTo>
                  <a:cubicBezTo>
                    <a:pt x="9" y="2"/>
                    <a:pt x="9" y="1"/>
                    <a:pt x="9" y="1"/>
                  </a:cubicBezTo>
                  <a:cubicBezTo>
                    <a:pt x="9" y="0"/>
                    <a:pt x="8" y="0"/>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23985902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7273636" y="2143991"/>
            <a:ext cx="4918363" cy="2815938"/>
          </a:xfrm>
          <a:prstGeom prst="rect">
            <a:avLst/>
          </a:prstGeom>
          <a:solidFill>
            <a:srgbClr val="980E1B"/>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702148" y="3034679"/>
            <a:ext cx="5698996" cy="923330"/>
          </a:xfrm>
          <a:prstGeom prst="rect">
            <a:avLst/>
          </a:prstGeom>
          <a:noFill/>
        </p:spPr>
        <p:txBody>
          <a:bodyPr wrap="none" rtlCol="0">
            <a:spAutoFit/>
          </a:bodyPr>
          <a:lstStyle>
            <a:defPPr>
              <a:defRPr lang="zh-CN"/>
            </a:defPPr>
            <a:lvl1pPr>
              <a:defRPr sz="5400" b="1" spc="300">
                <a:solidFill>
                  <a:schemeClr val="tx1">
                    <a:lumMod val="85000"/>
                    <a:lumOff val="15000"/>
                  </a:schemeClr>
                </a:solidFill>
                <a:effectLst>
                  <a:outerShdw blurRad="25400" dist="25400" dir="2700000" algn="tl">
                    <a:srgbClr val="000000">
                      <a:alpha val="40000"/>
                    </a:srgbClr>
                  </a:outerShdw>
                </a:effectLst>
                <a:latin typeface="思源黑体" panose="020B0500000000000000" pitchFamily="34" charset="-122"/>
                <a:ea typeface="思源黑体" panose="020B0500000000000000" pitchFamily="34" charset="-122"/>
              </a:defRPr>
            </a:lvl1pPr>
          </a:lstStyle>
          <a:p>
            <a:r>
              <a:rPr lang="en-US" altLang="zh-CN" dirty="0"/>
              <a:t>2022</a:t>
            </a:r>
            <a:r>
              <a:rPr lang="zh-CN" altLang="en-US" dirty="0"/>
              <a:t>年工作计划</a:t>
            </a:r>
          </a:p>
        </p:txBody>
      </p:sp>
      <p:sp>
        <p:nvSpPr>
          <p:cNvPr id="34" name="矩形 33"/>
          <p:cNvSpPr/>
          <p:nvPr/>
        </p:nvSpPr>
        <p:spPr>
          <a:xfrm>
            <a:off x="8680350" y="1581150"/>
            <a:ext cx="2545299" cy="3868280"/>
          </a:xfrm>
          <a:prstGeom prst="rect">
            <a:avLst/>
          </a:prstGeom>
          <a:noFill/>
          <a:ln w="76200">
            <a:solidFill>
              <a:srgbClr val="D1AA69"/>
            </a:solid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15184" y="2143991"/>
            <a:ext cx="246983" cy="2815938"/>
          </a:xfrm>
          <a:prstGeom prst="rect">
            <a:avLst/>
          </a:prstGeom>
          <a:solidFill>
            <a:srgbClr val="980E1B"/>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8481809" y="2143991"/>
            <a:ext cx="397081" cy="2815938"/>
          </a:xfrm>
          <a:prstGeom prst="rect">
            <a:avLst/>
          </a:prstGeom>
          <a:solidFill>
            <a:srgbClr val="980E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7839070" y="2703920"/>
            <a:ext cx="1653380" cy="1653378"/>
            <a:chOff x="5036214" y="1293573"/>
            <a:chExt cx="2119572" cy="2119570"/>
          </a:xfrm>
          <a:effectLst>
            <a:outerShdw blurRad="190500" dist="63500" dir="2700000" algn="tl" rotWithShape="0">
              <a:prstClr val="black">
                <a:alpha val="25000"/>
              </a:prstClr>
            </a:outerShdw>
          </a:effectLst>
        </p:grpSpPr>
        <p:sp>
          <p:nvSpPr>
            <p:cNvPr id="18" name="椭圆 17"/>
            <p:cNvSpPr/>
            <p:nvPr/>
          </p:nvSpPr>
          <p:spPr>
            <a:xfrm>
              <a:off x="5036214" y="1293573"/>
              <a:ext cx="2119572" cy="2119570"/>
            </a:xfrm>
            <a:prstGeom prst="ellipse">
              <a:avLst/>
            </a:prstGeom>
            <a:solidFill>
              <a:schemeClr val="bg1"/>
            </a:solidFill>
            <a:ln w="76200">
              <a:solidFill>
                <a:srgbClr val="D1AA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5254161" y="1605166"/>
              <a:ext cx="1695779" cy="1538778"/>
            </a:xfrm>
            <a:prstGeom prst="rect">
              <a:avLst/>
            </a:prstGeom>
            <a:noFill/>
          </p:spPr>
          <p:txBody>
            <a:bodyPr wrap="none" rtlCol="0">
              <a:spAutoFit/>
            </a:bodyPr>
            <a:lstStyle/>
            <a:p>
              <a:pPr algn="ctr"/>
              <a:r>
                <a:rPr lang="en-US" altLang="zh-CN" sz="7200" b="1" dirty="0">
                  <a:solidFill>
                    <a:srgbClr val="980E1B"/>
                  </a:solidFill>
                  <a:effectLst>
                    <a:outerShdw blurRad="25400" dist="25400" dir="2700000" algn="tl">
                      <a:srgbClr val="000000">
                        <a:alpha val="25000"/>
                      </a:srgbClr>
                    </a:outerShdw>
                  </a:effectLst>
                  <a:latin typeface="思源宋体 CN" panose="02020400000000000000" pitchFamily="18" charset="-122"/>
                  <a:ea typeface="思源宋体 CN" panose="02020400000000000000" pitchFamily="18" charset="-122"/>
                  <a:cs typeface="Aparajita" panose="020B0604020202020204" pitchFamily="34" charset="0"/>
                </a:rPr>
                <a:t>05</a:t>
              </a:r>
              <a:endParaRPr lang="zh-CN" altLang="en-US" sz="7200" b="1" dirty="0">
                <a:solidFill>
                  <a:srgbClr val="980E1B"/>
                </a:solidFill>
                <a:effectLst>
                  <a:outerShdw blurRad="25400" dist="25400" dir="2700000" algn="tl">
                    <a:srgbClr val="000000">
                      <a:alpha val="25000"/>
                    </a:srgbClr>
                  </a:outerShdw>
                </a:effectLst>
                <a:latin typeface="思源宋体 CN" panose="02020400000000000000" pitchFamily="18" charset="-122"/>
                <a:ea typeface="思源宋体 CN" panose="02020400000000000000" pitchFamily="18" charset="-122"/>
                <a:cs typeface="Aparajita" panose="020B0604020202020204" pitchFamily="34" charset="0"/>
              </a:endParaRPr>
            </a:p>
          </p:txBody>
        </p:sp>
      </p:grpSp>
      <p:sp>
        <p:nvSpPr>
          <p:cNvPr id="41" name="矩形 40"/>
          <p:cNvSpPr/>
          <p:nvPr/>
        </p:nvSpPr>
        <p:spPr>
          <a:xfrm>
            <a:off x="10886498" y="2763253"/>
            <a:ext cx="571235" cy="1577414"/>
          </a:xfrm>
          <a:prstGeom prst="rect">
            <a:avLst/>
          </a:prstGeom>
          <a:solidFill>
            <a:srgbClr val="980E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3" name="图片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H="1">
            <a:off x="9649084" y="1006326"/>
            <a:ext cx="7010400" cy="6066710"/>
          </a:xfrm>
          <a:prstGeom prst="rect">
            <a:avLst/>
          </a:prstGeom>
        </p:spPr>
      </p:pic>
      <p:sp>
        <p:nvSpPr>
          <p:cNvPr id="42" name="文本框 41"/>
          <p:cNvSpPr txBox="1"/>
          <p:nvPr/>
        </p:nvSpPr>
        <p:spPr>
          <a:xfrm>
            <a:off x="9872721" y="3085479"/>
            <a:ext cx="2222468" cy="923330"/>
          </a:xfrm>
          <a:prstGeom prst="rect">
            <a:avLst/>
          </a:prstGeom>
          <a:noFill/>
        </p:spPr>
        <p:txBody>
          <a:bodyPr wrap="none" rtlCol="0">
            <a:spAutoFit/>
          </a:bodyPr>
          <a:lstStyle/>
          <a:p>
            <a:r>
              <a:rPr lang="en-US" altLang="zh-CN" sz="5400" b="1" spc="300" dirty="0">
                <a:solidFill>
                  <a:srgbClr val="D1AA69"/>
                </a:solidFill>
                <a:effectLst>
                  <a:outerShdw blurRad="25400" dist="25400" dir="2700000" algn="tl">
                    <a:srgbClr val="000000">
                      <a:alpha val="40000"/>
                    </a:srgbClr>
                  </a:outerShdw>
                </a:effectLst>
                <a:latin typeface="思源宋体 CN" panose="02020400000000000000" pitchFamily="18" charset="-122"/>
                <a:ea typeface="思源宋体 CN" panose="02020400000000000000" pitchFamily="18" charset="-122"/>
              </a:rPr>
              <a:t>PART</a:t>
            </a:r>
            <a:endParaRPr lang="zh-CN" altLang="en-US" sz="5400" b="1" spc="300" dirty="0">
              <a:solidFill>
                <a:srgbClr val="D1AA69"/>
              </a:solidFill>
              <a:effectLst>
                <a:outerShdw blurRad="25400" dist="25400" dir="2700000" algn="tl">
                  <a:srgbClr val="000000">
                    <a:alpha val="40000"/>
                  </a:srgbClr>
                </a:outerShdw>
              </a:effectLst>
              <a:latin typeface="思源宋体 CN" panose="02020400000000000000" pitchFamily="18" charset="-122"/>
              <a:ea typeface="思源宋体 CN" panose="02020400000000000000" pitchFamily="18" charset="-122"/>
            </a:endParaRPr>
          </a:p>
        </p:txBody>
      </p:sp>
    </p:spTree>
    <p:extLst>
      <p:ext uri="{BB962C8B-B14F-4D97-AF65-F5344CB8AC3E}">
        <p14:creationId xmlns:p14="http://schemas.microsoft.com/office/powerpoint/2010/main" val="32487217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par>
                                    <p:cTn id="8" presetID="2" presetClass="entr" presetSubtype="1" fill="hold" nodeType="withEffect" p14:presetBounceEnd="40000">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14:bounceEnd="40000">
                                          <p:cBhvr additive="base">
                                            <p:cTn id="10" dur="100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11" dur="1000" fill="hold"/>
                                            <p:tgtEl>
                                              <p:spTgt spid="6"/>
                                            </p:tgtEl>
                                            <p:attrNameLst>
                                              <p:attrName>ppt_y</p:attrName>
                                            </p:attrNameLst>
                                          </p:cBhvr>
                                          <p:tavLst>
                                            <p:tav tm="0">
                                              <p:val>
                                                <p:strVal val="0-#ppt_h/2"/>
                                              </p:val>
                                            </p:tav>
                                            <p:tav tm="100000">
                                              <p:val>
                                                <p:strVal val="#ppt_y"/>
                                              </p:val>
                                            </p:tav>
                                          </p:tavLst>
                                        </p:anim>
                                      </p:childTnLst>
                                    </p:cTn>
                                  </p:par>
                                  <p:par>
                                    <p:cTn id="12" presetID="16" presetClass="entr" presetSubtype="26" fill="hold" grpId="0" nodeType="with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barn(inHorizontal)">
                                          <p:cBhvr>
                                            <p:cTn id="14" dur="500"/>
                                            <p:tgtEl>
                                              <p:spTgt spid="34"/>
                                            </p:tgtEl>
                                          </p:cBhvr>
                                        </p:animEffect>
                                      </p:childTnLst>
                                    </p:cTn>
                                  </p:par>
                                  <p:par>
                                    <p:cTn id="15" presetID="2" presetClass="entr" presetSubtype="8"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500" fill="hold"/>
                                            <p:tgtEl>
                                              <p:spTgt spid="39"/>
                                            </p:tgtEl>
                                            <p:attrNameLst>
                                              <p:attrName>ppt_x</p:attrName>
                                            </p:attrNameLst>
                                          </p:cBhvr>
                                          <p:tavLst>
                                            <p:tav tm="0">
                                              <p:val>
                                                <p:strVal val="0-#ppt_w/2"/>
                                              </p:val>
                                            </p:tav>
                                            <p:tav tm="100000">
                                              <p:val>
                                                <p:strVal val="#ppt_x"/>
                                              </p:val>
                                            </p:tav>
                                          </p:tavLst>
                                        </p:anim>
                                        <p:anim calcmode="lin" valueType="num">
                                          <p:cBhvr additive="base">
                                            <p:cTn id="18" dur="500" fill="hold"/>
                                            <p:tgtEl>
                                              <p:spTgt spid="39"/>
                                            </p:tgtEl>
                                            <p:attrNameLst>
                                              <p:attrName>ppt_y</p:attrName>
                                            </p:attrNameLst>
                                          </p:cBhvr>
                                          <p:tavLst>
                                            <p:tav tm="0">
                                              <p:val>
                                                <p:strVal val="#ppt_y"/>
                                              </p:val>
                                            </p:tav>
                                            <p:tav tm="100000">
                                              <p:val>
                                                <p:strVal val="#ppt_y"/>
                                              </p:val>
                                            </p:tav>
                                          </p:tavLst>
                                        </p:anim>
                                      </p:childTnLst>
                                    </p:cTn>
                                  </p:par>
                                  <p:par>
                                    <p:cTn id="19" presetID="2" presetClass="entr" presetSubtype="2" decel="10000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750" fill="hold"/>
                                            <p:tgtEl>
                                              <p:spTgt spid="42"/>
                                            </p:tgtEl>
                                            <p:attrNameLst>
                                              <p:attrName>ppt_x</p:attrName>
                                            </p:attrNameLst>
                                          </p:cBhvr>
                                          <p:tavLst>
                                            <p:tav tm="0">
                                              <p:val>
                                                <p:strVal val="1+#ppt_w/2"/>
                                              </p:val>
                                            </p:tav>
                                            <p:tav tm="100000">
                                              <p:val>
                                                <p:strVal val="#ppt_x"/>
                                              </p:val>
                                            </p:tav>
                                          </p:tavLst>
                                        </p:anim>
                                        <p:anim calcmode="lin" valueType="num">
                                          <p:cBhvr additive="base">
                                            <p:cTn id="22" dur="750" fill="hold"/>
                                            <p:tgtEl>
                                              <p:spTgt spid="42"/>
                                            </p:tgtEl>
                                            <p:attrNameLst>
                                              <p:attrName>ppt_y</p:attrName>
                                            </p:attrNameLst>
                                          </p:cBhvr>
                                          <p:tavLst>
                                            <p:tav tm="0">
                                              <p:val>
                                                <p:strVal val="#ppt_y"/>
                                              </p:val>
                                            </p:tav>
                                            <p:tav tm="100000">
                                              <p:val>
                                                <p:strVal val="#ppt_y"/>
                                              </p:val>
                                            </p:tav>
                                          </p:tavLst>
                                        </p:anim>
                                      </p:childTnLst>
                                    </p:cTn>
                                  </p:par>
                                  <p:par>
                                    <p:cTn id="23" presetID="41" presetClass="entr" presetSubtype="0" fill="hold" grpId="0" nodeType="withEffect">
                                      <p:stCondLst>
                                        <p:cond delay="500"/>
                                      </p:stCondLst>
                                      <p:iterate type="lt">
                                        <p:tmPct val="10000"/>
                                      </p:iterate>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9"/>
                                            </p:tgtEl>
                                            <p:attrNameLst>
                                              <p:attrName>ppt_y</p:attrName>
                                            </p:attrNameLst>
                                          </p:cBhvr>
                                          <p:tavLst>
                                            <p:tav tm="0">
                                              <p:val>
                                                <p:strVal val="#ppt_y"/>
                                              </p:val>
                                            </p:tav>
                                            <p:tav tm="100000">
                                              <p:val>
                                                <p:strVal val="#ppt_y"/>
                                              </p:val>
                                            </p:tav>
                                          </p:tavLst>
                                        </p:anim>
                                        <p:anim calcmode="lin" valueType="num">
                                          <p:cBhvr>
                                            <p:cTn id="27"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9"/>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barn(inVertical)">
                                          <p:cBhvr>
                                            <p:cTn id="32" dur="500"/>
                                            <p:tgtEl>
                                              <p:spTgt spid="40"/>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barn(inVertical)">
                                          <p:cBhvr>
                                            <p:cTn id="3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p:bldP spid="34" grpId="0" animBg="1"/>
          <p:bldP spid="39" grpId="0" animBg="1"/>
          <p:bldP spid="40" grpId="0" animBg="1"/>
          <p:bldP spid="41" grpId="0" animBg="1"/>
          <p:bldP spid="4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par>
                                    <p:cTn id="8" presetID="2"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1000" fill="hold"/>
                                            <p:tgtEl>
                                              <p:spTgt spid="6"/>
                                            </p:tgtEl>
                                            <p:attrNameLst>
                                              <p:attrName>ppt_x</p:attrName>
                                            </p:attrNameLst>
                                          </p:cBhvr>
                                          <p:tavLst>
                                            <p:tav tm="0">
                                              <p:val>
                                                <p:strVal val="#ppt_x"/>
                                              </p:val>
                                            </p:tav>
                                            <p:tav tm="100000">
                                              <p:val>
                                                <p:strVal val="#ppt_x"/>
                                              </p:val>
                                            </p:tav>
                                          </p:tavLst>
                                        </p:anim>
                                        <p:anim calcmode="lin" valueType="num">
                                          <p:cBhvr additive="base">
                                            <p:cTn id="11" dur="1000" fill="hold"/>
                                            <p:tgtEl>
                                              <p:spTgt spid="6"/>
                                            </p:tgtEl>
                                            <p:attrNameLst>
                                              <p:attrName>ppt_y</p:attrName>
                                            </p:attrNameLst>
                                          </p:cBhvr>
                                          <p:tavLst>
                                            <p:tav tm="0">
                                              <p:val>
                                                <p:strVal val="0-#ppt_h/2"/>
                                              </p:val>
                                            </p:tav>
                                            <p:tav tm="100000">
                                              <p:val>
                                                <p:strVal val="#ppt_y"/>
                                              </p:val>
                                            </p:tav>
                                          </p:tavLst>
                                        </p:anim>
                                      </p:childTnLst>
                                    </p:cTn>
                                  </p:par>
                                  <p:par>
                                    <p:cTn id="12" presetID="16" presetClass="entr" presetSubtype="26" fill="hold" grpId="0" nodeType="with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barn(inHorizontal)">
                                          <p:cBhvr>
                                            <p:cTn id="14" dur="500"/>
                                            <p:tgtEl>
                                              <p:spTgt spid="34"/>
                                            </p:tgtEl>
                                          </p:cBhvr>
                                        </p:animEffect>
                                      </p:childTnLst>
                                    </p:cTn>
                                  </p:par>
                                  <p:par>
                                    <p:cTn id="15" presetID="2" presetClass="entr" presetSubtype="8"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500" fill="hold"/>
                                            <p:tgtEl>
                                              <p:spTgt spid="39"/>
                                            </p:tgtEl>
                                            <p:attrNameLst>
                                              <p:attrName>ppt_x</p:attrName>
                                            </p:attrNameLst>
                                          </p:cBhvr>
                                          <p:tavLst>
                                            <p:tav tm="0">
                                              <p:val>
                                                <p:strVal val="0-#ppt_w/2"/>
                                              </p:val>
                                            </p:tav>
                                            <p:tav tm="100000">
                                              <p:val>
                                                <p:strVal val="#ppt_x"/>
                                              </p:val>
                                            </p:tav>
                                          </p:tavLst>
                                        </p:anim>
                                        <p:anim calcmode="lin" valueType="num">
                                          <p:cBhvr additive="base">
                                            <p:cTn id="18" dur="500" fill="hold"/>
                                            <p:tgtEl>
                                              <p:spTgt spid="39"/>
                                            </p:tgtEl>
                                            <p:attrNameLst>
                                              <p:attrName>ppt_y</p:attrName>
                                            </p:attrNameLst>
                                          </p:cBhvr>
                                          <p:tavLst>
                                            <p:tav tm="0">
                                              <p:val>
                                                <p:strVal val="#ppt_y"/>
                                              </p:val>
                                            </p:tav>
                                            <p:tav tm="100000">
                                              <p:val>
                                                <p:strVal val="#ppt_y"/>
                                              </p:val>
                                            </p:tav>
                                          </p:tavLst>
                                        </p:anim>
                                      </p:childTnLst>
                                    </p:cTn>
                                  </p:par>
                                  <p:par>
                                    <p:cTn id="19" presetID="2" presetClass="entr" presetSubtype="2" decel="10000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750" fill="hold"/>
                                            <p:tgtEl>
                                              <p:spTgt spid="42"/>
                                            </p:tgtEl>
                                            <p:attrNameLst>
                                              <p:attrName>ppt_x</p:attrName>
                                            </p:attrNameLst>
                                          </p:cBhvr>
                                          <p:tavLst>
                                            <p:tav tm="0">
                                              <p:val>
                                                <p:strVal val="1+#ppt_w/2"/>
                                              </p:val>
                                            </p:tav>
                                            <p:tav tm="100000">
                                              <p:val>
                                                <p:strVal val="#ppt_x"/>
                                              </p:val>
                                            </p:tav>
                                          </p:tavLst>
                                        </p:anim>
                                        <p:anim calcmode="lin" valueType="num">
                                          <p:cBhvr additive="base">
                                            <p:cTn id="22" dur="750" fill="hold"/>
                                            <p:tgtEl>
                                              <p:spTgt spid="42"/>
                                            </p:tgtEl>
                                            <p:attrNameLst>
                                              <p:attrName>ppt_y</p:attrName>
                                            </p:attrNameLst>
                                          </p:cBhvr>
                                          <p:tavLst>
                                            <p:tav tm="0">
                                              <p:val>
                                                <p:strVal val="#ppt_y"/>
                                              </p:val>
                                            </p:tav>
                                            <p:tav tm="100000">
                                              <p:val>
                                                <p:strVal val="#ppt_y"/>
                                              </p:val>
                                            </p:tav>
                                          </p:tavLst>
                                        </p:anim>
                                      </p:childTnLst>
                                    </p:cTn>
                                  </p:par>
                                  <p:par>
                                    <p:cTn id="23" presetID="41" presetClass="entr" presetSubtype="0" fill="hold" grpId="0" nodeType="withEffect">
                                      <p:stCondLst>
                                        <p:cond delay="500"/>
                                      </p:stCondLst>
                                      <p:iterate type="lt">
                                        <p:tmPct val="10000"/>
                                      </p:iterate>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9"/>
                                            </p:tgtEl>
                                            <p:attrNameLst>
                                              <p:attrName>ppt_y</p:attrName>
                                            </p:attrNameLst>
                                          </p:cBhvr>
                                          <p:tavLst>
                                            <p:tav tm="0">
                                              <p:val>
                                                <p:strVal val="#ppt_y"/>
                                              </p:val>
                                            </p:tav>
                                            <p:tav tm="100000">
                                              <p:val>
                                                <p:strVal val="#ppt_y"/>
                                              </p:val>
                                            </p:tav>
                                          </p:tavLst>
                                        </p:anim>
                                        <p:anim calcmode="lin" valueType="num">
                                          <p:cBhvr>
                                            <p:cTn id="27"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9"/>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barn(inVertical)">
                                          <p:cBhvr>
                                            <p:cTn id="32" dur="500"/>
                                            <p:tgtEl>
                                              <p:spTgt spid="40"/>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barn(inVertical)">
                                          <p:cBhvr>
                                            <p:cTn id="3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p:bldP spid="34" grpId="0" animBg="1"/>
          <p:bldP spid="39" grpId="0" animBg="1"/>
          <p:bldP spid="40" grpId="0" animBg="1"/>
          <p:bldP spid="41" grpId="0" animBg="1"/>
          <p:bldP spid="42" grpId="0"/>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045EB06-4B3A-4664-A4A1-70E542B43A29}"/>
              </a:ext>
            </a:extLst>
          </p:cNvPr>
          <p:cNvSpPr/>
          <p:nvPr/>
        </p:nvSpPr>
        <p:spPr>
          <a:xfrm>
            <a:off x="1312994" y="614750"/>
            <a:ext cx="2710999" cy="523220"/>
          </a:xfrm>
          <a:prstGeom prst="rect">
            <a:avLst/>
          </a:prstGeom>
        </p:spPr>
        <p:txBody>
          <a:bodyPr wrap="none">
            <a:spAutoFit/>
          </a:bodyPr>
          <a:lstStyle/>
          <a:p>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rPr>
              <a:t>2022</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年工作计划</a:t>
            </a:r>
          </a:p>
        </p:txBody>
      </p:sp>
      <p:sp>
        <p:nvSpPr>
          <p:cNvPr id="18" name="文本框 17">
            <a:extLst>
              <a:ext uri="{FF2B5EF4-FFF2-40B4-BE49-F238E27FC236}">
                <a16:creationId xmlns:a16="http://schemas.microsoft.com/office/drawing/2014/main" id="{00B9F6CC-E2B8-4472-A169-1264E5884DE4}"/>
              </a:ext>
            </a:extLst>
          </p:cNvPr>
          <p:cNvSpPr txBox="1"/>
          <p:nvPr/>
        </p:nvSpPr>
        <p:spPr>
          <a:xfrm>
            <a:off x="406399" y="2509253"/>
            <a:ext cx="5689601" cy="1884618"/>
          </a:xfrm>
          <a:prstGeom prst="rect">
            <a:avLst/>
          </a:prstGeom>
          <a:noFill/>
        </p:spPr>
        <p:txBody>
          <a:bodyPr wrap="square">
            <a:spAutoFit/>
          </a:bodyPr>
          <a:lstStyle/>
          <a:p>
            <a:pPr algn="just">
              <a:lnSpc>
                <a:spcPct val="150000"/>
              </a:lnSpc>
            </a:pPr>
            <a:r>
              <a:rPr lang="en-US" altLang="zh-CN" sz="2000" b="1" dirty="0">
                <a:latin typeface="微软雅黑" panose="020B0503020204020204" pitchFamily="34" charset="-122"/>
                <a:ea typeface="微软雅黑" panose="020B0503020204020204" pitchFamily="34" charset="-122"/>
              </a:rPr>
              <a:t>2022</a:t>
            </a:r>
            <a:r>
              <a:rPr lang="zh-CN" altLang="en-US" sz="2000" b="1" dirty="0">
                <a:latin typeface="微软雅黑" panose="020B0503020204020204" pitchFamily="34" charset="-122"/>
                <a:ea typeface="微软雅黑" panose="020B0503020204020204" pitchFamily="34" charset="-122"/>
              </a:rPr>
              <a:t>年将通过完善体系，落实责任，加强培训，采取各项可控安全措施，按照公司和项目管理方要求开展</a:t>
            </a:r>
            <a:r>
              <a:rPr lang="en-US" altLang="zh-CN" sz="2000" b="1" dirty="0">
                <a:latin typeface="微软雅黑" panose="020B0503020204020204" pitchFamily="34" charset="-122"/>
                <a:ea typeface="微软雅黑" panose="020B0503020204020204" pitchFamily="34" charset="-122"/>
              </a:rPr>
              <a:t>HSE</a:t>
            </a:r>
            <a:r>
              <a:rPr lang="zh-CN" altLang="en-US" sz="2000" b="1" dirty="0">
                <a:latin typeface="微软雅黑" panose="020B0503020204020204" pitchFamily="34" charset="-122"/>
                <a:ea typeface="微软雅黑" panose="020B0503020204020204" pitchFamily="34" charset="-122"/>
              </a:rPr>
              <a:t>工作，确保</a:t>
            </a:r>
            <a:r>
              <a:rPr lang="en-US" altLang="zh-CN" sz="2000" b="1" dirty="0">
                <a:latin typeface="微软雅黑" panose="020B0503020204020204" pitchFamily="34" charset="-122"/>
                <a:ea typeface="微软雅黑" panose="020B0503020204020204" pitchFamily="34" charset="-122"/>
              </a:rPr>
              <a:t>2022</a:t>
            </a:r>
            <a:r>
              <a:rPr lang="zh-CN" altLang="en-US" sz="2000" b="1" dirty="0">
                <a:latin typeface="微软雅黑" panose="020B0503020204020204" pitchFamily="34" charset="-122"/>
                <a:ea typeface="微软雅黑" panose="020B0503020204020204" pitchFamily="34" charset="-122"/>
              </a:rPr>
              <a:t>年</a:t>
            </a:r>
            <a:r>
              <a:rPr lang="en-US" altLang="zh-CN" sz="2000" b="1" dirty="0">
                <a:latin typeface="微软雅黑" panose="020B0503020204020204" pitchFamily="34" charset="-122"/>
                <a:ea typeface="微软雅黑" panose="020B0503020204020204" pitchFamily="34" charset="-122"/>
              </a:rPr>
              <a:t>HSE</a:t>
            </a:r>
            <a:r>
              <a:rPr lang="zh-CN" altLang="en-US" sz="2000" b="1" dirty="0">
                <a:latin typeface="微软雅黑" panose="020B0503020204020204" pitchFamily="34" charset="-122"/>
                <a:ea typeface="微软雅黑" panose="020B0503020204020204" pitchFamily="34" charset="-122"/>
              </a:rPr>
              <a:t>目标顺利实现，主要工作和思路如下</a:t>
            </a:r>
            <a:r>
              <a:rPr lang="en-US" altLang="zh-CN" sz="2000" b="1" dirty="0">
                <a:latin typeface="微软雅黑" panose="020B0503020204020204" pitchFamily="34" charset="-122"/>
                <a:ea typeface="微软雅黑" panose="020B0503020204020204" pitchFamily="34" charset="-122"/>
              </a:rPr>
              <a:t>:</a:t>
            </a:r>
            <a:endParaRPr lang="zh-CN" altLang="en-US" sz="2000" b="1" dirty="0">
              <a:latin typeface="微软雅黑" panose="020B0503020204020204" pitchFamily="34" charset="-122"/>
              <a:ea typeface="微软雅黑" panose="020B0503020204020204" pitchFamily="34" charset="-122"/>
            </a:endParaRPr>
          </a:p>
        </p:txBody>
      </p:sp>
      <p:grpSp>
        <p:nvGrpSpPr>
          <p:cNvPr id="20" name="组合 19">
            <a:extLst>
              <a:ext uri="{FF2B5EF4-FFF2-40B4-BE49-F238E27FC236}">
                <a16:creationId xmlns:a16="http://schemas.microsoft.com/office/drawing/2014/main" id="{6D51DA68-4E37-47AC-A777-19A39A99EFA0}"/>
              </a:ext>
            </a:extLst>
          </p:cNvPr>
          <p:cNvGrpSpPr/>
          <p:nvPr/>
        </p:nvGrpSpPr>
        <p:grpSpPr>
          <a:xfrm>
            <a:off x="7350791" y="2216164"/>
            <a:ext cx="6702982" cy="6702982"/>
            <a:chOff x="7967767" y="2833140"/>
            <a:chExt cx="6086006" cy="6086006"/>
          </a:xfrm>
        </p:grpSpPr>
        <p:sp>
          <p:nvSpPr>
            <p:cNvPr id="22" name="椭圆 21">
              <a:extLst>
                <a:ext uri="{FF2B5EF4-FFF2-40B4-BE49-F238E27FC236}">
                  <a16:creationId xmlns:a16="http://schemas.microsoft.com/office/drawing/2014/main" id="{011D277E-5DB8-452D-BA03-F7B11F9D5582}"/>
                </a:ext>
              </a:extLst>
            </p:cNvPr>
            <p:cNvSpPr/>
            <p:nvPr/>
          </p:nvSpPr>
          <p:spPr>
            <a:xfrm>
              <a:off x="7967767" y="2833140"/>
              <a:ext cx="6086006" cy="6086006"/>
            </a:xfrm>
            <a:prstGeom prst="ellipse">
              <a:avLst/>
            </a:prstGeom>
            <a:solidFill>
              <a:srgbClr val="980E1B"/>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a:extLst>
                <a:ext uri="{FF2B5EF4-FFF2-40B4-BE49-F238E27FC236}">
                  <a16:creationId xmlns:a16="http://schemas.microsoft.com/office/drawing/2014/main" id="{940EFE2C-EF83-4E57-9A4E-03A630D4DF9B}"/>
                </a:ext>
              </a:extLst>
            </p:cNvPr>
            <p:cNvSpPr/>
            <p:nvPr/>
          </p:nvSpPr>
          <p:spPr>
            <a:xfrm>
              <a:off x="9294892" y="4160264"/>
              <a:ext cx="3431758" cy="34317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a:extLst>
              <a:ext uri="{FF2B5EF4-FFF2-40B4-BE49-F238E27FC236}">
                <a16:creationId xmlns:a16="http://schemas.microsoft.com/office/drawing/2014/main" id="{635467D1-843A-45F4-B2E0-A5EECA29F22A}"/>
              </a:ext>
            </a:extLst>
          </p:cNvPr>
          <p:cNvGrpSpPr/>
          <p:nvPr/>
        </p:nvGrpSpPr>
        <p:grpSpPr>
          <a:xfrm>
            <a:off x="7227007" y="1338562"/>
            <a:ext cx="1097975" cy="1097975"/>
            <a:chOff x="6105994" y="1506016"/>
            <a:chExt cx="6086006" cy="6086006"/>
          </a:xfrm>
        </p:grpSpPr>
        <p:sp>
          <p:nvSpPr>
            <p:cNvPr id="29" name="椭圆 28">
              <a:extLst>
                <a:ext uri="{FF2B5EF4-FFF2-40B4-BE49-F238E27FC236}">
                  <a16:creationId xmlns:a16="http://schemas.microsoft.com/office/drawing/2014/main" id="{2BD5856E-89A6-4BBC-B9EE-6AB5B0AB66E8}"/>
                </a:ext>
              </a:extLst>
            </p:cNvPr>
            <p:cNvSpPr/>
            <p:nvPr/>
          </p:nvSpPr>
          <p:spPr>
            <a:xfrm>
              <a:off x="6105994" y="1506016"/>
              <a:ext cx="6086006" cy="6086006"/>
            </a:xfrm>
            <a:prstGeom prst="ellipse">
              <a:avLst/>
            </a:prstGeom>
            <a:solidFill>
              <a:srgbClr val="D1AA69"/>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a:extLst>
                <a:ext uri="{FF2B5EF4-FFF2-40B4-BE49-F238E27FC236}">
                  <a16:creationId xmlns:a16="http://schemas.microsoft.com/office/drawing/2014/main" id="{EE7A2125-2E4D-423E-91AC-25DDD5DC0547}"/>
                </a:ext>
              </a:extLst>
            </p:cNvPr>
            <p:cNvSpPr/>
            <p:nvPr/>
          </p:nvSpPr>
          <p:spPr>
            <a:xfrm>
              <a:off x="7433118" y="2833140"/>
              <a:ext cx="3431758" cy="34317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a:extLst>
              <a:ext uri="{FF2B5EF4-FFF2-40B4-BE49-F238E27FC236}">
                <a16:creationId xmlns:a16="http://schemas.microsoft.com/office/drawing/2014/main" id="{B8C9B55D-15A3-4BA9-BA1D-E707F5AF5A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013435" y="0"/>
            <a:ext cx="10364807" cy="6903124"/>
          </a:xfrm>
          <a:prstGeom prst="rect">
            <a:avLst/>
          </a:prstGeom>
        </p:spPr>
      </p:pic>
    </p:spTree>
    <p:extLst>
      <p:ext uri="{BB962C8B-B14F-4D97-AF65-F5344CB8AC3E}">
        <p14:creationId xmlns:p14="http://schemas.microsoft.com/office/powerpoint/2010/main" val="33929219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a:extLst>
              <a:ext uri="{FF2B5EF4-FFF2-40B4-BE49-F238E27FC236}">
                <a16:creationId xmlns:a16="http://schemas.microsoft.com/office/drawing/2014/main" id="{2B566E70-AFE2-4E2C-A4BA-6E0516FB60E3}"/>
              </a:ext>
            </a:extLst>
          </p:cNvPr>
          <p:cNvSpPr/>
          <p:nvPr/>
        </p:nvSpPr>
        <p:spPr>
          <a:xfrm>
            <a:off x="1305663" y="4603755"/>
            <a:ext cx="2701662" cy="827421"/>
          </a:xfrm>
          <a:prstGeom prst="rect">
            <a:avLst/>
          </a:prstGeom>
          <a:solidFill>
            <a:schemeClr val="bg1"/>
          </a:solidFill>
          <a:ln w="38100">
            <a:solidFill>
              <a:srgbClr val="980E1B"/>
            </a:solidFill>
          </a:ln>
          <a:effectLst>
            <a:outerShdw blurRad="190500" dist="38100" dir="5400000" algn="t" rotWithShape="0">
              <a:prstClr val="black">
                <a:alpha val="20000"/>
              </a:prstClr>
            </a:outerShdw>
          </a:effectLst>
        </p:spPr>
        <p:txBody>
          <a:bodyPr vert="horz" wrap="square" lIns="91440" tIns="45720" rIns="91440" bIns="45720" numCol="1" anchor="t" anchorCtr="0" compatLnSpc="1">
            <a:prstTxWarp prst="textNoShape">
              <a:avLst/>
            </a:prstTxWarp>
            <a:noAutofit/>
          </a:bodyPr>
          <a:lstStyle/>
          <a:p>
            <a:endParaRPr lang="zh-CN" altLang="en-US" dirty="0">
              <a:solidFill>
                <a:prstClr val="black"/>
              </a:solidFill>
              <a:latin typeface="思源黑体" panose="020B0500000000000000" pitchFamily="34" charset="-122"/>
              <a:ea typeface="思源黑体" panose="020B0500000000000000" pitchFamily="34" charset="-122"/>
            </a:endParaRPr>
          </a:p>
        </p:txBody>
      </p:sp>
      <p:sp>
        <p:nvSpPr>
          <p:cNvPr id="54" name="矩形 53">
            <a:extLst>
              <a:ext uri="{FF2B5EF4-FFF2-40B4-BE49-F238E27FC236}">
                <a16:creationId xmlns:a16="http://schemas.microsoft.com/office/drawing/2014/main" id="{F0574886-2B9D-4506-B0B4-4C4AD1AFCB76}"/>
              </a:ext>
            </a:extLst>
          </p:cNvPr>
          <p:cNvSpPr/>
          <p:nvPr/>
        </p:nvSpPr>
        <p:spPr>
          <a:xfrm>
            <a:off x="8229507" y="2083795"/>
            <a:ext cx="2701662" cy="827421"/>
          </a:xfrm>
          <a:prstGeom prst="rect">
            <a:avLst/>
          </a:prstGeom>
          <a:solidFill>
            <a:schemeClr val="bg1"/>
          </a:solidFill>
          <a:ln w="38100">
            <a:solidFill>
              <a:srgbClr val="980E1B"/>
            </a:solidFill>
          </a:ln>
          <a:effectLst>
            <a:outerShdw blurRad="190500" dist="38100" dir="5400000" algn="t" rotWithShape="0">
              <a:prstClr val="black">
                <a:alpha val="20000"/>
              </a:prstClr>
            </a:outerShdw>
          </a:effectLst>
        </p:spPr>
        <p:txBody>
          <a:bodyPr vert="horz" wrap="square" lIns="91440" tIns="45720" rIns="91440" bIns="45720" numCol="1" anchor="t" anchorCtr="0" compatLnSpc="1">
            <a:prstTxWarp prst="textNoShape">
              <a:avLst/>
            </a:prstTxWarp>
            <a:noAutofit/>
          </a:bodyPr>
          <a:lstStyle/>
          <a:p>
            <a:endParaRPr lang="zh-CN" altLang="en-US" dirty="0">
              <a:solidFill>
                <a:prstClr val="black"/>
              </a:solidFill>
              <a:latin typeface="思源黑体" panose="020B0500000000000000" pitchFamily="34" charset="-122"/>
              <a:ea typeface="思源黑体" panose="020B0500000000000000" pitchFamily="34" charset="-122"/>
            </a:endParaRPr>
          </a:p>
        </p:txBody>
      </p:sp>
      <p:sp>
        <p:nvSpPr>
          <p:cNvPr id="53" name="矩形 52">
            <a:extLst>
              <a:ext uri="{FF2B5EF4-FFF2-40B4-BE49-F238E27FC236}">
                <a16:creationId xmlns:a16="http://schemas.microsoft.com/office/drawing/2014/main" id="{548BD7C8-4D6E-440E-9F47-DFCBA6DB5778}"/>
              </a:ext>
            </a:extLst>
          </p:cNvPr>
          <p:cNvSpPr/>
          <p:nvPr/>
        </p:nvSpPr>
        <p:spPr>
          <a:xfrm>
            <a:off x="8229508" y="4603756"/>
            <a:ext cx="2701662" cy="827421"/>
          </a:xfrm>
          <a:prstGeom prst="rect">
            <a:avLst/>
          </a:prstGeom>
          <a:solidFill>
            <a:schemeClr val="bg1"/>
          </a:solidFill>
          <a:ln w="38100">
            <a:solidFill>
              <a:srgbClr val="D1AA69"/>
            </a:solidFill>
          </a:ln>
          <a:effectLst>
            <a:outerShdw blurRad="190500" dist="38100" dir="5400000" algn="t" rotWithShape="0">
              <a:prstClr val="black">
                <a:alpha val="20000"/>
              </a:prstClr>
            </a:outerShdw>
          </a:effectLst>
        </p:spPr>
        <p:txBody>
          <a:bodyPr vert="horz" wrap="square" lIns="91440" tIns="45720" rIns="91440" bIns="45720" numCol="1" anchor="t" anchorCtr="0" compatLnSpc="1">
            <a:prstTxWarp prst="textNoShape">
              <a:avLst/>
            </a:prstTxWarp>
            <a:noAutofit/>
          </a:bodyPr>
          <a:lstStyle/>
          <a:p>
            <a:endParaRPr lang="zh-CN" altLang="en-US" dirty="0">
              <a:solidFill>
                <a:prstClr val="black"/>
              </a:solidFill>
              <a:latin typeface="思源黑体" panose="020B0500000000000000" pitchFamily="34" charset="-122"/>
              <a:ea typeface="思源黑体" panose="020B0500000000000000" pitchFamily="34" charset="-122"/>
            </a:endParaRPr>
          </a:p>
        </p:txBody>
      </p:sp>
      <p:sp>
        <p:nvSpPr>
          <p:cNvPr id="52" name="矩形 51">
            <a:extLst>
              <a:ext uri="{FF2B5EF4-FFF2-40B4-BE49-F238E27FC236}">
                <a16:creationId xmlns:a16="http://schemas.microsoft.com/office/drawing/2014/main" id="{FD7DE34A-8E20-4C62-9CC2-19AF4EC3DCB3}"/>
              </a:ext>
            </a:extLst>
          </p:cNvPr>
          <p:cNvSpPr/>
          <p:nvPr/>
        </p:nvSpPr>
        <p:spPr>
          <a:xfrm>
            <a:off x="1286467" y="2083796"/>
            <a:ext cx="2701662" cy="827421"/>
          </a:xfrm>
          <a:prstGeom prst="rect">
            <a:avLst/>
          </a:prstGeom>
          <a:solidFill>
            <a:schemeClr val="bg1"/>
          </a:solidFill>
          <a:ln w="38100">
            <a:solidFill>
              <a:srgbClr val="D1AA69"/>
            </a:solidFill>
          </a:ln>
          <a:effectLst>
            <a:outerShdw blurRad="190500" dist="38100" dir="5400000" algn="t" rotWithShape="0">
              <a:prstClr val="black">
                <a:alpha val="20000"/>
              </a:prstClr>
            </a:outerShdw>
          </a:effectLst>
        </p:spPr>
        <p:txBody>
          <a:bodyPr vert="horz" wrap="square" lIns="91440" tIns="45720" rIns="91440" bIns="45720" numCol="1" anchor="t" anchorCtr="0" compatLnSpc="1">
            <a:prstTxWarp prst="textNoShape">
              <a:avLst/>
            </a:prstTxWarp>
            <a:noAutofit/>
          </a:bodyPr>
          <a:lstStyle/>
          <a:p>
            <a:endParaRPr lang="zh-CN" altLang="en-US" dirty="0">
              <a:solidFill>
                <a:prstClr val="black"/>
              </a:solidFill>
              <a:latin typeface="思源黑体" panose="020B0500000000000000" pitchFamily="34" charset="-122"/>
              <a:ea typeface="思源黑体" panose="020B0500000000000000" pitchFamily="34" charset="-122"/>
            </a:endParaRPr>
          </a:p>
        </p:txBody>
      </p:sp>
      <p:sp>
        <p:nvSpPr>
          <p:cNvPr id="2" name="矩形 1">
            <a:extLst>
              <a:ext uri="{FF2B5EF4-FFF2-40B4-BE49-F238E27FC236}">
                <a16:creationId xmlns:a16="http://schemas.microsoft.com/office/drawing/2014/main" id="{B045EB06-4B3A-4664-A4A1-70E542B43A29}"/>
              </a:ext>
            </a:extLst>
          </p:cNvPr>
          <p:cNvSpPr/>
          <p:nvPr/>
        </p:nvSpPr>
        <p:spPr>
          <a:xfrm>
            <a:off x="1312994" y="614750"/>
            <a:ext cx="3055645" cy="523220"/>
          </a:xfrm>
          <a:prstGeom prst="rect">
            <a:avLst/>
          </a:prstGeom>
        </p:spPr>
        <p:txBody>
          <a:bodyPr wrap="none">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完善</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rPr>
              <a:t>EHS</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管理体系</a:t>
            </a:r>
          </a:p>
        </p:txBody>
      </p:sp>
      <p:grpSp>
        <p:nvGrpSpPr>
          <p:cNvPr id="11" name="图形 4">
            <a:extLst>
              <a:ext uri="{FF2B5EF4-FFF2-40B4-BE49-F238E27FC236}">
                <a16:creationId xmlns:a16="http://schemas.microsoft.com/office/drawing/2014/main" id="{22A0BFAF-9845-4FD5-A76C-AC9074F09038}"/>
              </a:ext>
            </a:extLst>
          </p:cNvPr>
          <p:cNvGrpSpPr/>
          <p:nvPr/>
        </p:nvGrpSpPr>
        <p:grpSpPr>
          <a:xfrm>
            <a:off x="4334351" y="2057342"/>
            <a:ext cx="3523297" cy="3523297"/>
            <a:chOff x="4333875" y="1666875"/>
            <a:chExt cx="3523297" cy="3523297"/>
          </a:xfrm>
        </p:grpSpPr>
        <p:sp>
          <p:nvSpPr>
            <p:cNvPr id="12" name="图形 4">
              <a:extLst>
                <a:ext uri="{FF2B5EF4-FFF2-40B4-BE49-F238E27FC236}">
                  <a16:creationId xmlns:a16="http://schemas.microsoft.com/office/drawing/2014/main" id="{F4B9BFA7-EDD0-45AC-A61B-8603F94A18A8}"/>
                </a:ext>
              </a:extLst>
            </p:cNvPr>
            <p:cNvSpPr/>
            <p:nvPr/>
          </p:nvSpPr>
          <p:spPr>
            <a:xfrm>
              <a:off x="5946171" y="1675256"/>
              <a:ext cx="1911000" cy="1775269"/>
            </a:xfrm>
            <a:custGeom>
              <a:avLst/>
              <a:gdLst>
                <a:gd name="connsiteX0" fmla="*/ 0 w 1911000"/>
                <a:gd name="connsiteY0" fmla="*/ 462058 h 1775269"/>
                <a:gd name="connsiteX1" fmla="*/ 319850 w 1911000"/>
                <a:gd name="connsiteY1" fmla="*/ 921734 h 1775269"/>
                <a:gd name="connsiteX2" fmla="*/ 998125 w 1911000"/>
                <a:gd name="connsiteY2" fmla="*/ 1753267 h 1775269"/>
                <a:gd name="connsiteX3" fmla="*/ 998029 w 1911000"/>
                <a:gd name="connsiteY3" fmla="*/ 1755362 h 1775269"/>
                <a:gd name="connsiteX4" fmla="*/ 1440085 w 1911000"/>
                <a:gd name="connsiteY4" fmla="*/ 1447800 h 1775269"/>
                <a:gd name="connsiteX5" fmla="*/ 1910715 w 1911000"/>
                <a:gd name="connsiteY5" fmla="*/ 1775270 h 1775269"/>
                <a:gd name="connsiteX6" fmla="*/ 1911001 w 1911000"/>
                <a:gd name="connsiteY6" fmla="*/ 1753267 h 1775269"/>
                <a:gd name="connsiteX7" fmla="*/ 321469 w 1911000"/>
                <a:gd name="connsiteY7" fmla="*/ 0 h 1775269"/>
                <a:gd name="connsiteX8" fmla="*/ 0 w 1911000"/>
                <a:gd name="connsiteY8" fmla="*/ 462058 h 1775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1000" h="1775269">
                  <a:moveTo>
                    <a:pt x="0" y="462058"/>
                  </a:moveTo>
                  <a:lnTo>
                    <a:pt x="319850" y="921734"/>
                  </a:lnTo>
                  <a:cubicBezTo>
                    <a:pt x="706850" y="1000601"/>
                    <a:pt x="998125" y="1342930"/>
                    <a:pt x="998125" y="1753267"/>
                  </a:cubicBezTo>
                  <a:cubicBezTo>
                    <a:pt x="998125" y="1753934"/>
                    <a:pt x="998029" y="1754696"/>
                    <a:pt x="998029" y="1755362"/>
                  </a:cubicBezTo>
                  <a:lnTo>
                    <a:pt x="1440085" y="1447800"/>
                  </a:lnTo>
                  <a:lnTo>
                    <a:pt x="1910715" y="1775270"/>
                  </a:lnTo>
                  <a:cubicBezTo>
                    <a:pt x="1910810" y="1767935"/>
                    <a:pt x="1911001" y="1760601"/>
                    <a:pt x="1911001" y="1753267"/>
                  </a:cubicBezTo>
                  <a:cubicBezTo>
                    <a:pt x="1911001" y="838391"/>
                    <a:pt x="1213580" y="86487"/>
                    <a:pt x="321469" y="0"/>
                  </a:cubicBezTo>
                  <a:lnTo>
                    <a:pt x="0" y="462058"/>
                  </a:lnTo>
                  <a:close/>
                </a:path>
              </a:pathLst>
            </a:custGeom>
            <a:solidFill>
              <a:srgbClr val="980E1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13" name="图形 4">
              <a:extLst>
                <a:ext uri="{FF2B5EF4-FFF2-40B4-BE49-F238E27FC236}">
                  <a16:creationId xmlns:a16="http://schemas.microsoft.com/office/drawing/2014/main" id="{74D1D72D-9E86-429A-9B64-9E0F50719284}"/>
                </a:ext>
              </a:extLst>
            </p:cNvPr>
            <p:cNvSpPr/>
            <p:nvPr/>
          </p:nvSpPr>
          <p:spPr>
            <a:xfrm>
              <a:off x="4342256" y="1666875"/>
              <a:ext cx="1774317" cy="1910524"/>
            </a:xfrm>
            <a:custGeom>
              <a:avLst/>
              <a:gdLst>
                <a:gd name="connsiteX0" fmla="*/ 461486 w 1774317"/>
                <a:gd name="connsiteY0" fmla="*/ 1910525 h 1910524"/>
                <a:gd name="connsiteX1" fmla="*/ 921925 w 1774317"/>
                <a:gd name="connsiteY1" fmla="*/ 1590199 h 1910524"/>
                <a:gd name="connsiteX2" fmla="*/ 1753267 w 1774317"/>
                <a:gd name="connsiteY2" fmla="*/ 912971 h 1910524"/>
                <a:gd name="connsiteX3" fmla="*/ 1755172 w 1774317"/>
                <a:gd name="connsiteY3" fmla="*/ 913067 h 1910524"/>
                <a:gd name="connsiteX4" fmla="*/ 1447229 w 1774317"/>
                <a:gd name="connsiteY4" fmla="*/ 470440 h 1910524"/>
                <a:gd name="connsiteX5" fmla="*/ 1774317 w 1774317"/>
                <a:gd name="connsiteY5" fmla="*/ 286 h 1910524"/>
                <a:gd name="connsiteX6" fmla="*/ 1753267 w 1774317"/>
                <a:gd name="connsiteY6" fmla="*/ 0 h 1910524"/>
                <a:gd name="connsiteX7" fmla="*/ 0 w 1774317"/>
                <a:gd name="connsiteY7" fmla="*/ 1589437 h 1910524"/>
                <a:gd name="connsiteX8" fmla="*/ 461486 w 1774317"/>
                <a:gd name="connsiteY8" fmla="*/ 1910525 h 191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317" h="1910524">
                  <a:moveTo>
                    <a:pt x="461486" y="1910525"/>
                  </a:moveTo>
                  <a:lnTo>
                    <a:pt x="921925" y="1590199"/>
                  </a:lnTo>
                  <a:cubicBezTo>
                    <a:pt x="1001268" y="1203674"/>
                    <a:pt x="1343311" y="912971"/>
                    <a:pt x="1753267" y="912971"/>
                  </a:cubicBezTo>
                  <a:cubicBezTo>
                    <a:pt x="1753934" y="912971"/>
                    <a:pt x="1754505" y="912971"/>
                    <a:pt x="1755172" y="913067"/>
                  </a:cubicBezTo>
                  <a:lnTo>
                    <a:pt x="1447229" y="470440"/>
                  </a:lnTo>
                  <a:lnTo>
                    <a:pt x="1774317" y="286"/>
                  </a:lnTo>
                  <a:cubicBezTo>
                    <a:pt x="1767269" y="191"/>
                    <a:pt x="1760315" y="0"/>
                    <a:pt x="1753267" y="0"/>
                  </a:cubicBezTo>
                  <a:cubicBezTo>
                    <a:pt x="838486" y="0"/>
                    <a:pt x="86582" y="697325"/>
                    <a:pt x="0" y="1589437"/>
                  </a:cubicBezTo>
                  <a:lnTo>
                    <a:pt x="461486" y="1910525"/>
                  </a:lnTo>
                  <a:close/>
                </a:path>
              </a:pathLst>
            </a:custGeom>
            <a:solidFill>
              <a:srgbClr val="D1AA6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14" name="图形 4">
              <a:extLst>
                <a:ext uri="{FF2B5EF4-FFF2-40B4-BE49-F238E27FC236}">
                  <a16:creationId xmlns:a16="http://schemas.microsoft.com/office/drawing/2014/main" id="{4254CD07-7E03-4C24-8089-6BDD3FA13430}"/>
                </a:ext>
              </a:extLst>
            </p:cNvPr>
            <p:cNvSpPr/>
            <p:nvPr/>
          </p:nvSpPr>
          <p:spPr>
            <a:xfrm>
              <a:off x="6073425" y="3279648"/>
              <a:ext cx="1775269" cy="1910524"/>
            </a:xfrm>
            <a:custGeom>
              <a:avLst/>
              <a:gdLst>
                <a:gd name="connsiteX0" fmla="*/ 1312831 w 1775269"/>
                <a:gd name="connsiteY0" fmla="*/ 0 h 1910524"/>
                <a:gd name="connsiteX1" fmla="*/ 853630 w 1775269"/>
                <a:gd name="connsiteY1" fmla="*/ 319468 h 1910524"/>
                <a:gd name="connsiteX2" fmla="*/ 22098 w 1775269"/>
                <a:gd name="connsiteY2" fmla="*/ 997553 h 1910524"/>
                <a:gd name="connsiteX3" fmla="*/ 19145 w 1775269"/>
                <a:gd name="connsiteY3" fmla="*/ 997458 h 1910524"/>
                <a:gd name="connsiteX4" fmla="*/ 327088 w 1775269"/>
                <a:gd name="connsiteY4" fmla="*/ 1440085 h 1910524"/>
                <a:gd name="connsiteX5" fmla="*/ 0 w 1775269"/>
                <a:gd name="connsiteY5" fmla="*/ 1910239 h 1910524"/>
                <a:gd name="connsiteX6" fmla="*/ 22098 w 1775269"/>
                <a:gd name="connsiteY6" fmla="*/ 1910524 h 1910524"/>
                <a:gd name="connsiteX7" fmla="*/ 1775270 w 1775269"/>
                <a:gd name="connsiteY7" fmla="*/ 321850 h 1910524"/>
                <a:gd name="connsiteX8" fmla="*/ 1312831 w 1775269"/>
                <a:gd name="connsiteY8" fmla="*/ 0 h 191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5269" h="1910524">
                  <a:moveTo>
                    <a:pt x="1312831" y="0"/>
                  </a:moveTo>
                  <a:lnTo>
                    <a:pt x="853630" y="319468"/>
                  </a:lnTo>
                  <a:cubicBezTo>
                    <a:pt x="774668" y="706374"/>
                    <a:pt x="432435" y="997553"/>
                    <a:pt x="22098" y="997553"/>
                  </a:cubicBezTo>
                  <a:cubicBezTo>
                    <a:pt x="21050" y="997553"/>
                    <a:pt x="20098" y="997458"/>
                    <a:pt x="19145" y="997458"/>
                  </a:cubicBezTo>
                  <a:lnTo>
                    <a:pt x="327088" y="1440085"/>
                  </a:lnTo>
                  <a:lnTo>
                    <a:pt x="0" y="1910239"/>
                  </a:lnTo>
                  <a:cubicBezTo>
                    <a:pt x="7334" y="1910334"/>
                    <a:pt x="14764" y="1910524"/>
                    <a:pt x="22098" y="1910524"/>
                  </a:cubicBezTo>
                  <a:cubicBezTo>
                    <a:pt x="936688" y="1910524"/>
                    <a:pt x="1688402" y="1213580"/>
                    <a:pt x="1775270" y="321850"/>
                  </a:cubicBezTo>
                  <a:lnTo>
                    <a:pt x="1312831" y="0"/>
                  </a:lnTo>
                  <a:close/>
                </a:path>
              </a:pathLst>
            </a:custGeom>
            <a:solidFill>
              <a:srgbClr val="D1AA6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15" name="图形 4">
              <a:extLst>
                <a:ext uri="{FF2B5EF4-FFF2-40B4-BE49-F238E27FC236}">
                  <a16:creationId xmlns:a16="http://schemas.microsoft.com/office/drawing/2014/main" id="{5F329669-3059-4C46-9047-EEEE8EAE06B5}"/>
                </a:ext>
              </a:extLst>
            </p:cNvPr>
            <p:cNvSpPr/>
            <p:nvPr/>
          </p:nvSpPr>
          <p:spPr>
            <a:xfrm>
              <a:off x="4333875" y="3407283"/>
              <a:ext cx="1909953" cy="1774412"/>
            </a:xfrm>
            <a:custGeom>
              <a:avLst/>
              <a:gdLst>
                <a:gd name="connsiteX0" fmla="*/ 1909953 w 1909953"/>
                <a:gd name="connsiteY0" fmla="*/ 1312450 h 1774412"/>
                <a:gd name="connsiteX1" fmla="*/ 1589913 w 1909953"/>
                <a:gd name="connsiteY1" fmla="*/ 852488 h 1774412"/>
                <a:gd name="connsiteX2" fmla="*/ 912971 w 1909953"/>
                <a:gd name="connsiteY2" fmla="*/ 21241 h 1774412"/>
                <a:gd name="connsiteX3" fmla="*/ 913067 w 1909953"/>
                <a:gd name="connsiteY3" fmla="*/ 18383 h 1774412"/>
                <a:gd name="connsiteX4" fmla="*/ 469868 w 1909953"/>
                <a:gd name="connsiteY4" fmla="*/ 326708 h 1774412"/>
                <a:gd name="connsiteX5" fmla="*/ 286 w 1909953"/>
                <a:gd name="connsiteY5" fmla="*/ 0 h 1774412"/>
                <a:gd name="connsiteX6" fmla="*/ 0 w 1909953"/>
                <a:gd name="connsiteY6" fmla="*/ 21241 h 1774412"/>
                <a:gd name="connsiteX7" fmla="*/ 1588580 w 1909953"/>
                <a:gd name="connsiteY7" fmla="*/ 1774412 h 1774412"/>
                <a:gd name="connsiteX8" fmla="*/ 1909953 w 1909953"/>
                <a:gd name="connsiteY8" fmla="*/ 1312450 h 1774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9953" h="1774412">
                  <a:moveTo>
                    <a:pt x="1909953" y="1312450"/>
                  </a:moveTo>
                  <a:lnTo>
                    <a:pt x="1589913" y="852488"/>
                  </a:lnTo>
                  <a:cubicBezTo>
                    <a:pt x="1203484" y="773144"/>
                    <a:pt x="912971" y="431101"/>
                    <a:pt x="912971" y="21241"/>
                  </a:cubicBezTo>
                  <a:cubicBezTo>
                    <a:pt x="912971" y="20288"/>
                    <a:pt x="913067" y="19336"/>
                    <a:pt x="913067" y="18383"/>
                  </a:cubicBezTo>
                  <a:lnTo>
                    <a:pt x="469868" y="326708"/>
                  </a:lnTo>
                  <a:lnTo>
                    <a:pt x="286" y="0"/>
                  </a:lnTo>
                  <a:cubicBezTo>
                    <a:pt x="191" y="7144"/>
                    <a:pt x="0" y="14192"/>
                    <a:pt x="0" y="21241"/>
                  </a:cubicBezTo>
                  <a:cubicBezTo>
                    <a:pt x="0" y="935736"/>
                    <a:pt x="696849" y="1687449"/>
                    <a:pt x="1588580" y="1774412"/>
                  </a:cubicBezTo>
                  <a:lnTo>
                    <a:pt x="1909953" y="1312450"/>
                  </a:lnTo>
                  <a:close/>
                </a:path>
              </a:pathLst>
            </a:custGeom>
            <a:solidFill>
              <a:srgbClr val="980E1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grpSp>
      <p:sp>
        <p:nvSpPr>
          <p:cNvPr id="17" name="文本框 16">
            <a:extLst>
              <a:ext uri="{FF2B5EF4-FFF2-40B4-BE49-F238E27FC236}">
                <a16:creationId xmlns:a16="http://schemas.microsoft.com/office/drawing/2014/main" id="{D0864251-E361-4A59-BB81-642EEEA27498}"/>
              </a:ext>
            </a:extLst>
          </p:cNvPr>
          <p:cNvSpPr txBox="1"/>
          <p:nvPr/>
        </p:nvSpPr>
        <p:spPr>
          <a:xfrm>
            <a:off x="1170012" y="2297451"/>
            <a:ext cx="2972965" cy="400110"/>
          </a:xfrm>
          <a:prstGeom prst="rect">
            <a:avLst/>
          </a:prstGeom>
          <a:noFill/>
        </p:spPr>
        <p:txBody>
          <a:bodyPr wrap="square">
            <a:spAutoFit/>
          </a:bodyPr>
          <a:lstStyle>
            <a:defPPr>
              <a:defRPr lang="zh-CN"/>
            </a:defPPr>
            <a:lvl1pPr algn="ctr">
              <a:defRPr sz="2000" b="1">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en-US" altLang="zh-CN" dirty="0"/>
              <a:t>EHS</a:t>
            </a:r>
            <a:r>
              <a:rPr lang="zh-CN" altLang="en-US" dirty="0"/>
              <a:t>程序文件宣贯</a:t>
            </a:r>
          </a:p>
        </p:txBody>
      </p:sp>
      <p:grpSp>
        <p:nvGrpSpPr>
          <p:cNvPr id="32" name="组合 31">
            <a:extLst>
              <a:ext uri="{FF2B5EF4-FFF2-40B4-BE49-F238E27FC236}">
                <a16:creationId xmlns:a16="http://schemas.microsoft.com/office/drawing/2014/main" id="{12CDB69A-15A4-47DE-9A6D-A4A19553C324}"/>
              </a:ext>
            </a:extLst>
          </p:cNvPr>
          <p:cNvGrpSpPr/>
          <p:nvPr/>
        </p:nvGrpSpPr>
        <p:grpSpPr>
          <a:xfrm>
            <a:off x="4823406" y="2888842"/>
            <a:ext cx="306941" cy="400875"/>
            <a:chOff x="6896086" y="1486078"/>
            <a:chExt cx="245065" cy="320063"/>
          </a:xfrm>
          <a:solidFill>
            <a:schemeClr val="bg1"/>
          </a:solidFill>
        </p:grpSpPr>
        <p:sp>
          <p:nvSpPr>
            <p:cNvPr id="34" name="Freeform 110">
              <a:extLst>
                <a:ext uri="{FF2B5EF4-FFF2-40B4-BE49-F238E27FC236}">
                  <a16:creationId xmlns:a16="http://schemas.microsoft.com/office/drawing/2014/main" id="{3A7BC184-C3FB-4A96-8E73-51BDA1E31787}"/>
                </a:ext>
              </a:extLst>
            </p:cNvPr>
            <p:cNvSpPr/>
            <p:nvPr/>
          </p:nvSpPr>
          <p:spPr>
            <a:xfrm>
              <a:off x="6896086" y="1486078"/>
              <a:ext cx="245065" cy="320063"/>
            </a:xfrm>
            <a:custGeom>
              <a:avLst/>
              <a:gdLst/>
              <a:ahLst/>
              <a:cxnLst>
                <a:cxn ang="0">
                  <a:pos x="wd2" y="hd2"/>
                </a:cxn>
                <a:cxn ang="5400000">
                  <a:pos x="wd2" y="hd2"/>
                </a:cxn>
                <a:cxn ang="10800000">
                  <a:pos x="wd2" y="hd2"/>
                </a:cxn>
                <a:cxn ang="16200000">
                  <a:pos x="wd2" y="hd2"/>
                </a:cxn>
              </a:cxnLst>
              <a:rect l="0" t="0" r="r" b="b"/>
              <a:pathLst>
                <a:path w="21600" h="21600" extrusionOk="0">
                  <a:moveTo>
                    <a:pt x="16107" y="0"/>
                  </a:moveTo>
                  <a:lnTo>
                    <a:pt x="0" y="0"/>
                  </a:lnTo>
                  <a:lnTo>
                    <a:pt x="0" y="21600"/>
                  </a:lnTo>
                  <a:lnTo>
                    <a:pt x="21600" y="21600"/>
                  </a:lnTo>
                  <a:lnTo>
                    <a:pt x="21600" y="4206"/>
                  </a:lnTo>
                  <a:lnTo>
                    <a:pt x="16107" y="0"/>
                  </a:lnTo>
                  <a:close/>
                  <a:moveTo>
                    <a:pt x="18528" y="19248"/>
                  </a:moveTo>
                  <a:lnTo>
                    <a:pt x="3072" y="19248"/>
                  </a:lnTo>
                  <a:lnTo>
                    <a:pt x="3072" y="2495"/>
                  </a:lnTo>
                  <a:lnTo>
                    <a:pt x="13034" y="2495"/>
                  </a:lnTo>
                  <a:lnTo>
                    <a:pt x="13034" y="6558"/>
                  </a:lnTo>
                  <a:lnTo>
                    <a:pt x="18528" y="6558"/>
                  </a:lnTo>
                  <a:lnTo>
                    <a:pt x="18528" y="19248"/>
                  </a:lnTo>
                  <a:close/>
                </a:path>
              </a:pathLst>
            </a:custGeom>
            <a:grpFill/>
            <a:ln w="12700" cap="flat">
              <a:noFill/>
              <a:miter lim="400000"/>
            </a:ln>
            <a:effectLst/>
          </p:spPr>
          <p:txBody>
            <a:bodyPr wrap="square" lIns="45720" tIns="45720" rIns="45720" bIns="4572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思源黑体 Light" panose="020B0300000000000000" pitchFamily="34" charset="-122"/>
                <a:ea typeface="+mn-ea"/>
                <a:cs typeface="+mn-cs"/>
              </a:endParaRPr>
            </a:p>
          </p:txBody>
        </p:sp>
        <p:sp>
          <p:nvSpPr>
            <p:cNvPr id="35" name="Rectangle 111">
              <a:extLst>
                <a:ext uri="{FF2B5EF4-FFF2-40B4-BE49-F238E27FC236}">
                  <a16:creationId xmlns:a16="http://schemas.microsoft.com/office/drawing/2014/main" id="{A67B6FB6-C98E-4CDC-9646-D7C596FD8B8F}"/>
                </a:ext>
              </a:extLst>
            </p:cNvPr>
            <p:cNvSpPr/>
            <p:nvPr/>
          </p:nvSpPr>
          <p:spPr>
            <a:xfrm>
              <a:off x="6968972" y="1610723"/>
              <a:ext cx="49648" cy="25352"/>
            </a:xfrm>
            <a:prstGeom prst="rect">
              <a:avLst/>
            </a:prstGeom>
            <a:grpFill/>
            <a:ln w="12700" cap="flat">
              <a:noFill/>
              <a:miter lim="400000"/>
            </a:ln>
            <a:effectLst/>
          </p:spPr>
          <p:txBody>
            <a:bodyPr wrap="square" lIns="45720" tIns="45720" rIns="45720" bIns="4572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思源黑体 Light" panose="020B0300000000000000" pitchFamily="34" charset="-122"/>
                <a:ea typeface="+mn-ea"/>
                <a:cs typeface="+mn-cs"/>
              </a:endParaRPr>
            </a:p>
          </p:txBody>
        </p:sp>
        <p:sp>
          <p:nvSpPr>
            <p:cNvPr id="36" name="Rectangle 112">
              <a:extLst>
                <a:ext uri="{FF2B5EF4-FFF2-40B4-BE49-F238E27FC236}">
                  <a16:creationId xmlns:a16="http://schemas.microsoft.com/office/drawing/2014/main" id="{8EA7B444-BFF4-4F4C-95CA-2D5D99006C77}"/>
                </a:ext>
              </a:extLst>
            </p:cNvPr>
            <p:cNvSpPr/>
            <p:nvPr/>
          </p:nvSpPr>
          <p:spPr>
            <a:xfrm>
              <a:off x="6968972" y="1660370"/>
              <a:ext cx="99294" cy="23239"/>
            </a:xfrm>
            <a:prstGeom prst="rect">
              <a:avLst/>
            </a:prstGeom>
            <a:grpFill/>
            <a:ln w="12700" cap="flat">
              <a:noFill/>
              <a:miter lim="400000"/>
            </a:ln>
            <a:effectLst/>
          </p:spPr>
          <p:txBody>
            <a:bodyPr wrap="square" lIns="45720" tIns="45720" rIns="45720" bIns="4572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思源黑体 Light" panose="020B0300000000000000" pitchFamily="34" charset="-122"/>
                <a:ea typeface="+mn-ea"/>
                <a:cs typeface="+mn-cs"/>
              </a:endParaRPr>
            </a:p>
          </p:txBody>
        </p:sp>
        <p:sp>
          <p:nvSpPr>
            <p:cNvPr id="37" name="Rectangle 113">
              <a:extLst>
                <a:ext uri="{FF2B5EF4-FFF2-40B4-BE49-F238E27FC236}">
                  <a16:creationId xmlns:a16="http://schemas.microsoft.com/office/drawing/2014/main" id="{B536FA55-96FE-48C2-A0BE-BF2DE76B8030}"/>
                </a:ext>
              </a:extLst>
            </p:cNvPr>
            <p:cNvSpPr/>
            <p:nvPr/>
          </p:nvSpPr>
          <p:spPr>
            <a:xfrm>
              <a:off x="6968972" y="1707904"/>
              <a:ext cx="99294" cy="25352"/>
            </a:xfrm>
            <a:prstGeom prst="rect">
              <a:avLst/>
            </a:prstGeom>
            <a:grpFill/>
            <a:ln w="12700" cap="flat">
              <a:noFill/>
              <a:miter lim="400000"/>
            </a:ln>
            <a:effectLst/>
          </p:spPr>
          <p:txBody>
            <a:bodyPr wrap="square" lIns="45720" tIns="45720" rIns="45720" bIns="4572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思源黑体 Light" panose="020B0300000000000000" pitchFamily="34" charset="-122"/>
                <a:ea typeface="+mn-ea"/>
                <a:cs typeface="+mn-cs"/>
              </a:endParaRPr>
            </a:p>
          </p:txBody>
        </p:sp>
      </p:grpSp>
      <p:sp>
        <p:nvSpPr>
          <p:cNvPr id="4" name="文本框 3">
            <a:extLst>
              <a:ext uri="{FF2B5EF4-FFF2-40B4-BE49-F238E27FC236}">
                <a16:creationId xmlns:a16="http://schemas.microsoft.com/office/drawing/2014/main" id="{D0A7D75C-0657-44B0-8635-E2657A56B732}"/>
              </a:ext>
            </a:extLst>
          </p:cNvPr>
          <p:cNvSpPr txBox="1"/>
          <p:nvPr/>
        </p:nvSpPr>
        <p:spPr>
          <a:xfrm>
            <a:off x="5079336" y="2434771"/>
            <a:ext cx="465160" cy="400110"/>
          </a:xfrm>
          <a:prstGeom prst="rect">
            <a:avLst/>
          </a:prstGeom>
          <a:noFill/>
        </p:spPr>
        <p:txBody>
          <a:bodyPr wrap="square" rtlCol="0">
            <a:spAutoFit/>
          </a:bodyPr>
          <a:lstStyle/>
          <a:p>
            <a:pPr algn="ctr"/>
            <a:r>
              <a:rPr lang="en-US" altLang="zh-CN" sz="2000" dirty="0">
                <a:solidFill>
                  <a:schemeClr val="bg1"/>
                </a:solidFill>
                <a:latin typeface="Arial" panose="020B0604020202020204" pitchFamily="34" charset="0"/>
                <a:cs typeface="Arial" panose="020B0604020202020204" pitchFamily="34" charset="0"/>
              </a:rPr>
              <a:t>1</a:t>
            </a:r>
            <a:endParaRPr lang="zh-CN" altLang="en-US" sz="2000" dirty="0">
              <a:solidFill>
                <a:schemeClr val="bg1"/>
              </a:solidFill>
              <a:latin typeface="Arial" panose="020B0604020202020204" pitchFamily="34" charset="0"/>
              <a:cs typeface="Arial" panose="020B0604020202020204" pitchFamily="34" charset="0"/>
            </a:endParaRPr>
          </a:p>
        </p:txBody>
      </p:sp>
      <p:sp>
        <p:nvSpPr>
          <p:cNvPr id="38" name="文本框 37">
            <a:extLst>
              <a:ext uri="{FF2B5EF4-FFF2-40B4-BE49-F238E27FC236}">
                <a16:creationId xmlns:a16="http://schemas.microsoft.com/office/drawing/2014/main" id="{203CBA0F-0CBA-4E92-A702-752D38A3FC71}"/>
              </a:ext>
            </a:extLst>
          </p:cNvPr>
          <p:cNvSpPr txBox="1"/>
          <p:nvPr/>
        </p:nvSpPr>
        <p:spPr>
          <a:xfrm>
            <a:off x="6425279" y="2434771"/>
            <a:ext cx="465160" cy="400110"/>
          </a:xfrm>
          <a:prstGeom prst="rect">
            <a:avLst/>
          </a:prstGeom>
          <a:noFill/>
        </p:spPr>
        <p:txBody>
          <a:bodyPr wrap="square" rtlCol="0">
            <a:spAutoFit/>
          </a:bodyPr>
          <a:lstStyle/>
          <a:p>
            <a:pPr algn="ctr"/>
            <a:r>
              <a:rPr lang="en-US" altLang="zh-CN" sz="2000" dirty="0">
                <a:solidFill>
                  <a:schemeClr val="bg1"/>
                </a:solidFill>
                <a:latin typeface="Arial" panose="020B0604020202020204" pitchFamily="34" charset="0"/>
                <a:cs typeface="Arial" panose="020B0604020202020204" pitchFamily="34" charset="0"/>
              </a:rPr>
              <a:t>2</a:t>
            </a:r>
            <a:endParaRPr lang="zh-CN" altLang="en-US" sz="2000" dirty="0">
              <a:solidFill>
                <a:schemeClr val="bg1"/>
              </a:solidFill>
              <a:latin typeface="Arial" panose="020B0604020202020204" pitchFamily="34" charset="0"/>
              <a:cs typeface="Arial" panose="020B0604020202020204" pitchFamily="34" charset="0"/>
            </a:endParaRPr>
          </a:p>
        </p:txBody>
      </p:sp>
      <p:grpSp>
        <p:nvGrpSpPr>
          <p:cNvPr id="39" name="组合 38">
            <a:extLst>
              <a:ext uri="{FF2B5EF4-FFF2-40B4-BE49-F238E27FC236}">
                <a16:creationId xmlns:a16="http://schemas.microsoft.com/office/drawing/2014/main" id="{39B55501-8BD9-4987-AED9-730259A2E33E}"/>
              </a:ext>
            </a:extLst>
          </p:cNvPr>
          <p:cNvGrpSpPr/>
          <p:nvPr/>
        </p:nvGrpSpPr>
        <p:grpSpPr>
          <a:xfrm>
            <a:off x="6935436" y="2840786"/>
            <a:ext cx="357644" cy="357643"/>
            <a:chOff x="9416446" y="2126204"/>
            <a:chExt cx="320064" cy="320063"/>
          </a:xfrm>
          <a:solidFill>
            <a:schemeClr val="bg1"/>
          </a:solidFill>
        </p:grpSpPr>
        <p:sp>
          <p:nvSpPr>
            <p:cNvPr id="40" name="Freeform 73">
              <a:extLst>
                <a:ext uri="{FF2B5EF4-FFF2-40B4-BE49-F238E27FC236}">
                  <a16:creationId xmlns:a16="http://schemas.microsoft.com/office/drawing/2014/main" id="{50D1C33B-C039-4658-AA92-87785FD19F77}"/>
                </a:ext>
              </a:extLst>
            </p:cNvPr>
            <p:cNvSpPr/>
            <p:nvPr/>
          </p:nvSpPr>
          <p:spPr>
            <a:xfrm>
              <a:off x="9416446" y="2126204"/>
              <a:ext cx="87675" cy="87675"/>
            </a:xfrm>
            <a:custGeom>
              <a:avLst/>
              <a:gdLst/>
              <a:ahLst/>
              <a:cxnLst>
                <a:cxn ang="0">
                  <a:pos x="wd2" y="hd2"/>
                </a:cxn>
                <a:cxn ang="5400000">
                  <a:pos x="wd2" y="hd2"/>
                </a:cxn>
                <a:cxn ang="10800000">
                  <a:pos x="wd2" y="hd2"/>
                </a:cxn>
                <a:cxn ang="16200000">
                  <a:pos x="wd2" y="hd2"/>
                </a:cxn>
              </a:cxnLst>
              <a:rect l="0" t="0" r="r" b="b"/>
              <a:pathLst>
                <a:path w="21600" h="21600" extrusionOk="0">
                  <a:moveTo>
                    <a:pt x="21600" y="8588"/>
                  </a:moveTo>
                  <a:lnTo>
                    <a:pt x="13012" y="0"/>
                  </a:lnTo>
                  <a:lnTo>
                    <a:pt x="0" y="12752"/>
                  </a:lnTo>
                  <a:lnTo>
                    <a:pt x="8588" y="21600"/>
                  </a:lnTo>
                  <a:lnTo>
                    <a:pt x="21600" y="8588"/>
                  </a:lnTo>
                  <a:close/>
                </a:path>
              </a:pathLst>
            </a:custGeom>
            <a:grpFill/>
            <a:ln w="12700" cap="flat">
              <a:noFill/>
              <a:miter lim="400000"/>
            </a:ln>
            <a:effectLst/>
          </p:spPr>
          <p:txBody>
            <a:bodyPr wrap="square" lIns="45720" tIns="45720" rIns="45720" bIns="4572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思源黑体 Light" panose="020B0300000000000000" pitchFamily="34" charset="-122"/>
                <a:ea typeface="+mn-ea"/>
                <a:cs typeface="+mn-cs"/>
              </a:endParaRPr>
            </a:p>
          </p:txBody>
        </p:sp>
        <p:sp>
          <p:nvSpPr>
            <p:cNvPr id="41" name="Freeform 74">
              <a:extLst>
                <a:ext uri="{FF2B5EF4-FFF2-40B4-BE49-F238E27FC236}">
                  <a16:creationId xmlns:a16="http://schemas.microsoft.com/office/drawing/2014/main" id="{994A3AD6-FD2B-40E0-8114-A8F1F7751F01}"/>
                </a:ext>
              </a:extLst>
            </p:cNvPr>
            <p:cNvSpPr/>
            <p:nvPr/>
          </p:nvSpPr>
          <p:spPr>
            <a:xfrm>
              <a:off x="9679468" y="2388169"/>
              <a:ext cx="57042" cy="58098"/>
            </a:xfrm>
            <a:custGeom>
              <a:avLst/>
              <a:gdLst/>
              <a:ahLst/>
              <a:cxnLst>
                <a:cxn ang="0">
                  <a:pos x="wd2" y="hd2"/>
                </a:cxn>
                <a:cxn ang="5400000">
                  <a:pos x="wd2" y="hd2"/>
                </a:cxn>
                <a:cxn ang="10800000">
                  <a:pos x="wd2" y="hd2"/>
                </a:cxn>
                <a:cxn ang="16200000">
                  <a:pos x="wd2" y="hd2"/>
                </a:cxn>
              </a:cxnLst>
              <a:rect l="0" t="0" r="r" b="b"/>
              <a:pathLst>
                <a:path w="21600" h="21600" extrusionOk="0">
                  <a:moveTo>
                    <a:pt x="19600" y="0"/>
                  </a:moveTo>
                  <a:lnTo>
                    <a:pt x="0" y="19636"/>
                  </a:lnTo>
                  <a:lnTo>
                    <a:pt x="21600" y="21600"/>
                  </a:lnTo>
                  <a:lnTo>
                    <a:pt x="19600" y="0"/>
                  </a:lnTo>
                  <a:close/>
                </a:path>
              </a:pathLst>
            </a:custGeom>
            <a:grpFill/>
            <a:ln w="12700" cap="flat">
              <a:noFill/>
              <a:miter lim="400000"/>
            </a:ln>
            <a:effectLst/>
          </p:spPr>
          <p:txBody>
            <a:bodyPr wrap="square" lIns="45720" tIns="45720" rIns="45720" bIns="4572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思源黑体 Light" panose="020B0300000000000000" pitchFamily="34" charset="-122"/>
                <a:ea typeface="+mn-ea"/>
                <a:cs typeface="+mn-cs"/>
              </a:endParaRPr>
            </a:p>
          </p:txBody>
        </p:sp>
        <p:sp>
          <p:nvSpPr>
            <p:cNvPr id="42" name="Freeform 75">
              <a:extLst>
                <a:ext uri="{FF2B5EF4-FFF2-40B4-BE49-F238E27FC236}">
                  <a16:creationId xmlns:a16="http://schemas.microsoft.com/office/drawing/2014/main" id="{84A84478-6C1B-47A6-868E-12A6E679DF74}"/>
                </a:ext>
              </a:extLst>
            </p:cNvPr>
            <p:cNvSpPr/>
            <p:nvPr/>
          </p:nvSpPr>
          <p:spPr>
            <a:xfrm>
              <a:off x="9599188" y="2126204"/>
              <a:ext cx="137322" cy="137322"/>
            </a:xfrm>
            <a:custGeom>
              <a:avLst/>
              <a:gdLst/>
              <a:ahLst/>
              <a:cxnLst>
                <a:cxn ang="0">
                  <a:pos x="wd2" y="hd2"/>
                </a:cxn>
                <a:cxn ang="5400000">
                  <a:pos x="wd2" y="hd2"/>
                </a:cxn>
                <a:cxn ang="10800000">
                  <a:pos x="wd2" y="hd2"/>
                </a:cxn>
                <a:cxn ang="16200000">
                  <a:pos x="wd2" y="hd2"/>
                </a:cxn>
              </a:cxnLst>
              <a:rect l="0" t="0" r="r" b="b"/>
              <a:pathLst>
                <a:path w="21600" h="21600" extrusionOk="0">
                  <a:moveTo>
                    <a:pt x="21600" y="8142"/>
                  </a:moveTo>
                  <a:lnTo>
                    <a:pt x="13292" y="0"/>
                  </a:lnTo>
                  <a:lnTo>
                    <a:pt x="9471" y="3822"/>
                  </a:lnTo>
                  <a:lnTo>
                    <a:pt x="12129" y="6646"/>
                  </a:lnTo>
                  <a:lnTo>
                    <a:pt x="10634" y="8142"/>
                  </a:lnTo>
                  <a:lnTo>
                    <a:pt x="7809" y="5483"/>
                  </a:lnTo>
                  <a:lnTo>
                    <a:pt x="4652" y="8640"/>
                  </a:lnTo>
                  <a:lnTo>
                    <a:pt x="7477" y="11298"/>
                  </a:lnTo>
                  <a:lnTo>
                    <a:pt x="5815" y="12960"/>
                  </a:lnTo>
                  <a:lnTo>
                    <a:pt x="3157" y="10135"/>
                  </a:lnTo>
                  <a:lnTo>
                    <a:pt x="0" y="13292"/>
                  </a:lnTo>
                  <a:lnTo>
                    <a:pt x="8308" y="21600"/>
                  </a:lnTo>
                  <a:lnTo>
                    <a:pt x="21600" y="8142"/>
                  </a:lnTo>
                  <a:close/>
                </a:path>
              </a:pathLst>
            </a:custGeom>
            <a:grpFill/>
            <a:ln w="12700" cap="flat">
              <a:noFill/>
              <a:miter lim="400000"/>
            </a:ln>
            <a:effectLst/>
          </p:spPr>
          <p:txBody>
            <a:bodyPr wrap="square" lIns="45720" tIns="45720" rIns="45720" bIns="4572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思源黑体 Light" panose="020B0300000000000000" pitchFamily="34" charset="-122"/>
                <a:ea typeface="+mn-ea"/>
                <a:cs typeface="+mn-cs"/>
              </a:endParaRPr>
            </a:p>
          </p:txBody>
        </p:sp>
        <p:sp>
          <p:nvSpPr>
            <p:cNvPr id="43" name="Freeform 76">
              <a:extLst>
                <a:ext uri="{FF2B5EF4-FFF2-40B4-BE49-F238E27FC236}">
                  <a16:creationId xmlns:a16="http://schemas.microsoft.com/office/drawing/2014/main" id="{8AF108B2-5CE8-42FE-AFBF-FE9EA6074B3C}"/>
                </a:ext>
              </a:extLst>
            </p:cNvPr>
            <p:cNvSpPr/>
            <p:nvPr/>
          </p:nvSpPr>
          <p:spPr>
            <a:xfrm>
              <a:off x="9416446" y="2307889"/>
              <a:ext cx="137322" cy="138378"/>
            </a:xfrm>
            <a:custGeom>
              <a:avLst/>
              <a:gdLst/>
              <a:ahLst/>
              <a:cxnLst>
                <a:cxn ang="0">
                  <a:pos x="wd2" y="hd2"/>
                </a:cxn>
                <a:cxn ang="5400000">
                  <a:pos x="wd2" y="hd2"/>
                </a:cxn>
                <a:cxn ang="10800000">
                  <a:pos x="wd2" y="hd2"/>
                </a:cxn>
                <a:cxn ang="16200000">
                  <a:pos x="wd2" y="hd2"/>
                </a:cxn>
              </a:cxnLst>
              <a:rect l="0" t="0" r="r" b="b"/>
              <a:pathLst>
                <a:path w="21600" h="21600" extrusionOk="0">
                  <a:moveTo>
                    <a:pt x="16117" y="2803"/>
                  </a:moveTo>
                  <a:lnTo>
                    <a:pt x="13458" y="0"/>
                  </a:lnTo>
                  <a:lnTo>
                    <a:pt x="10302" y="3133"/>
                  </a:lnTo>
                  <a:lnTo>
                    <a:pt x="12960" y="5936"/>
                  </a:lnTo>
                  <a:lnTo>
                    <a:pt x="11465" y="7420"/>
                  </a:lnTo>
                  <a:lnTo>
                    <a:pt x="8640" y="4782"/>
                  </a:lnTo>
                  <a:lnTo>
                    <a:pt x="5483" y="7915"/>
                  </a:lnTo>
                  <a:lnTo>
                    <a:pt x="8308" y="10553"/>
                  </a:lnTo>
                  <a:lnTo>
                    <a:pt x="6646" y="12202"/>
                  </a:lnTo>
                  <a:lnTo>
                    <a:pt x="3988" y="9398"/>
                  </a:lnTo>
                  <a:lnTo>
                    <a:pt x="0" y="13356"/>
                  </a:lnTo>
                  <a:lnTo>
                    <a:pt x="8308" y="21600"/>
                  </a:lnTo>
                  <a:lnTo>
                    <a:pt x="21600" y="8244"/>
                  </a:lnTo>
                  <a:lnTo>
                    <a:pt x="16117" y="2803"/>
                  </a:lnTo>
                  <a:close/>
                </a:path>
              </a:pathLst>
            </a:custGeom>
            <a:grpFill/>
            <a:ln w="12700" cap="flat">
              <a:noFill/>
              <a:miter lim="400000"/>
            </a:ln>
            <a:effectLst/>
          </p:spPr>
          <p:txBody>
            <a:bodyPr wrap="square" lIns="45720" tIns="45720" rIns="45720" bIns="4572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思源黑体 Light" panose="020B0300000000000000" pitchFamily="34" charset="-122"/>
                <a:ea typeface="+mn-ea"/>
                <a:cs typeface="+mn-cs"/>
              </a:endParaRPr>
            </a:p>
          </p:txBody>
        </p:sp>
        <p:sp>
          <p:nvSpPr>
            <p:cNvPr id="44" name="Freeform 77">
              <a:extLst>
                <a:ext uri="{FF2B5EF4-FFF2-40B4-BE49-F238E27FC236}">
                  <a16:creationId xmlns:a16="http://schemas.microsoft.com/office/drawing/2014/main" id="{8F6CF72D-9E67-4428-8A61-825144B1C182}"/>
                </a:ext>
              </a:extLst>
            </p:cNvPr>
            <p:cNvSpPr/>
            <p:nvPr/>
          </p:nvSpPr>
          <p:spPr>
            <a:xfrm>
              <a:off x="9469262" y="2177963"/>
              <a:ext cx="245065" cy="245065"/>
            </a:xfrm>
            <a:custGeom>
              <a:avLst/>
              <a:gdLst/>
              <a:ahLst/>
              <a:cxnLst>
                <a:cxn ang="0">
                  <a:pos x="wd2" y="hd2"/>
                </a:cxn>
                <a:cxn ang="5400000">
                  <a:pos x="wd2" y="hd2"/>
                </a:cxn>
                <a:cxn ang="10800000">
                  <a:pos x="wd2" y="hd2"/>
                </a:cxn>
                <a:cxn ang="16200000">
                  <a:pos x="wd2" y="hd2"/>
                </a:cxn>
              </a:cxnLst>
              <a:rect l="0" t="0" r="r" b="b"/>
              <a:pathLst>
                <a:path w="21600" h="21600" extrusionOk="0">
                  <a:moveTo>
                    <a:pt x="4655" y="0"/>
                  </a:moveTo>
                  <a:lnTo>
                    <a:pt x="0" y="4655"/>
                  </a:lnTo>
                  <a:lnTo>
                    <a:pt x="16945" y="21600"/>
                  </a:lnTo>
                  <a:lnTo>
                    <a:pt x="21600" y="17038"/>
                  </a:lnTo>
                  <a:lnTo>
                    <a:pt x="4655" y="0"/>
                  </a:lnTo>
                  <a:close/>
                </a:path>
              </a:pathLst>
            </a:custGeom>
            <a:grpFill/>
            <a:ln w="12700" cap="flat">
              <a:noFill/>
              <a:miter lim="400000"/>
            </a:ln>
            <a:effectLst/>
          </p:spPr>
          <p:txBody>
            <a:bodyPr wrap="square" lIns="45720" tIns="45720" rIns="45720" bIns="4572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思源黑体 Light" panose="020B0300000000000000" pitchFamily="34" charset="-122"/>
                <a:ea typeface="+mn-ea"/>
                <a:cs typeface="+mn-cs"/>
              </a:endParaRPr>
            </a:p>
          </p:txBody>
        </p:sp>
      </p:grpSp>
      <p:sp>
        <p:nvSpPr>
          <p:cNvPr id="45" name="文本框 44">
            <a:extLst>
              <a:ext uri="{FF2B5EF4-FFF2-40B4-BE49-F238E27FC236}">
                <a16:creationId xmlns:a16="http://schemas.microsoft.com/office/drawing/2014/main" id="{D6F039AB-3330-419B-9ED7-3E2406140DFB}"/>
              </a:ext>
            </a:extLst>
          </p:cNvPr>
          <p:cNvSpPr txBox="1"/>
          <p:nvPr/>
        </p:nvSpPr>
        <p:spPr>
          <a:xfrm>
            <a:off x="4806480" y="4275844"/>
            <a:ext cx="465160" cy="400110"/>
          </a:xfrm>
          <a:prstGeom prst="rect">
            <a:avLst/>
          </a:prstGeom>
          <a:noFill/>
        </p:spPr>
        <p:txBody>
          <a:bodyPr wrap="square" rtlCol="0">
            <a:spAutoFit/>
          </a:bodyPr>
          <a:lstStyle/>
          <a:p>
            <a:pPr algn="ctr"/>
            <a:r>
              <a:rPr lang="en-US" altLang="zh-CN" sz="2000" dirty="0">
                <a:solidFill>
                  <a:schemeClr val="bg1"/>
                </a:solidFill>
                <a:latin typeface="Arial" panose="020B0604020202020204" pitchFamily="34" charset="0"/>
                <a:cs typeface="Arial" panose="020B0604020202020204" pitchFamily="34" charset="0"/>
              </a:rPr>
              <a:t>3</a:t>
            </a:r>
            <a:endParaRPr lang="zh-CN" altLang="en-US" sz="2000" dirty="0">
              <a:solidFill>
                <a:schemeClr val="bg1"/>
              </a:solidFill>
              <a:latin typeface="Arial" panose="020B0604020202020204" pitchFamily="34" charset="0"/>
              <a:cs typeface="Arial" panose="020B0604020202020204" pitchFamily="34" charset="0"/>
            </a:endParaRPr>
          </a:p>
        </p:txBody>
      </p:sp>
      <p:sp>
        <p:nvSpPr>
          <p:cNvPr id="46" name="文本框 45">
            <a:extLst>
              <a:ext uri="{FF2B5EF4-FFF2-40B4-BE49-F238E27FC236}">
                <a16:creationId xmlns:a16="http://schemas.microsoft.com/office/drawing/2014/main" id="{3B986668-FBC3-4923-A3F1-AB9F12A708B9}"/>
              </a:ext>
            </a:extLst>
          </p:cNvPr>
          <p:cNvSpPr txBox="1"/>
          <p:nvPr/>
        </p:nvSpPr>
        <p:spPr>
          <a:xfrm>
            <a:off x="7011190" y="4273781"/>
            <a:ext cx="465160" cy="400110"/>
          </a:xfrm>
          <a:prstGeom prst="rect">
            <a:avLst/>
          </a:prstGeom>
          <a:noFill/>
        </p:spPr>
        <p:txBody>
          <a:bodyPr wrap="square" rtlCol="0">
            <a:spAutoFit/>
          </a:bodyPr>
          <a:lstStyle/>
          <a:p>
            <a:pPr algn="ctr"/>
            <a:r>
              <a:rPr lang="en-US" altLang="zh-CN" sz="2000" dirty="0">
                <a:solidFill>
                  <a:schemeClr val="bg1"/>
                </a:solidFill>
                <a:latin typeface="Arial" panose="020B0604020202020204" pitchFamily="34" charset="0"/>
                <a:cs typeface="Arial" panose="020B0604020202020204" pitchFamily="34" charset="0"/>
              </a:rPr>
              <a:t>4</a:t>
            </a:r>
            <a:endParaRPr lang="zh-CN" altLang="en-US" sz="2000" dirty="0">
              <a:solidFill>
                <a:schemeClr val="bg1"/>
              </a:solidFill>
              <a:latin typeface="Arial" panose="020B0604020202020204" pitchFamily="34" charset="0"/>
              <a:cs typeface="Arial" panose="020B0604020202020204" pitchFamily="34" charset="0"/>
            </a:endParaRPr>
          </a:p>
        </p:txBody>
      </p:sp>
      <p:sp>
        <p:nvSpPr>
          <p:cNvPr id="47" name="Freeform 48">
            <a:extLst>
              <a:ext uri="{FF2B5EF4-FFF2-40B4-BE49-F238E27FC236}">
                <a16:creationId xmlns:a16="http://schemas.microsoft.com/office/drawing/2014/main" id="{1132BB7D-688B-47C6-A658-0D0C7CC1A3C5}"/>
              </a:ext>
            </a:extLst>
          </p:cNvPr>
          <p:cNvSpPr/>
          <p:nvPr/>
        </p:nvSpPr>
        <p:spPr>
          <a:xfrm>
            <a:off x="5150676" y="4684736"/>
            <a:ext cx="393820" cy="332731"/>
          </a:xfrm>
          <a:custGeom>
            <a:avLst/>
            <a:gdLst/>
            <a:ahLst/>
            <a:cxnLst>
              <a:cxn ang="0">
                <a:pos x="wd2" y="hd2"/>
              </a:cxn>
              <a:cxn ang="5400000">
                <a:pos x="wd2" y="hd2"/>
              </a:cxn>
              <a:cxn ang="10800000">
                <a:pos x="wd2" y="hd2"/>
              </a:cxn>
              <a:cxn ang="16200000">
                <a:pos x="wd2" y="hd2"/>
              </a:cxn>
            </a:cxnLst>
            <a:rect l="0" t="0" r="r" b="b"/>
            <a:pathLst>
              <a:path w="21600" h="21600" extrusionOk="0">
                <a:moveTo>
                  <a:pt x="19912" y="9800"/>
                </a:moveTo>
                <a:cubicBezTo>
                  <a:pt x="17381" y="9800"/>
                  <a:pt x="17381" y="9800"/>
                  <a:pt x="17381" y="9800"/>
                </a:cubicBezTo>
                <a:cubicBezTo>
                  <a:pt x="17381" y="5000"/>
                  <a:pt x="17381" y="5000"/>
                  <a:pt x="17381" y="5000"/>
                </a:cubicBezTo>
                <a:cubicBezTo>
                  <a:pt x="13162" y="0"/>
                  <a:pt x="13162" y="0"/>
                  <a:pt x="13162" y="0"/>
                </a:cubicBezTo>
                <a:cubicBezTo>
                  <a:pt x="4219" y="0"/>
                  <a:pt x="4219" y="0"/>
                  <a:pt x="4219" y="0"/>
                </a:cubicBezTo>
                <a:cubicBezTo>
                  <a:pt x="4219" y="9800"/>
                  <a:pt x="4219" y="9800"/>
                  <a:pt x="4219" y="9800"/>
                </a:cubicBezTo>
                <a:cubicBezTo>
                  <a:pt x="1688" y="9800"/>
                  <a:pt x="1688" y="9800"/>
                  <a:pt x="1688" y="9800"/>
                </a:cubicBezTo>
                <a:cubicBezTo>
                  <a:pt x="675" y="9800"/>
                  <a:pt x="0" y="10600"/>
                  <a:pt x="0" y="11800"/>
                </a:cubicBezTo>
                <a:cubicBezTo>
                  <a:pt x="0" y="19600"/>
                  <a:pt x="0" y="19600"/>
                  <a:pt x="0" y="19600"/>
                </a:cubicBezTo>
                <a:cubicBezTo>
                  <a:pt x="0" y="20800"/>
                  <a:pt x="675" y="21600"/>
                  <a:pt x="1688" y="21600"/>
                </a:cubicBezTo>
                <a:cubicBezTo>
                  <a:pt x="19912" y="21600"/>
                  <a:pt x="19912" y="21600"/>
                  <a:pt x="19912" y="21600"/>
                </a:cubicBezTo>
                <a:cubicBezTo>
                  <a:pt x="20925" y="21600"/>
                  <a:pt x="21600" y="20800"/>
                  <a:pt x="21600" y="19600"/>
                </a:cubicBezTo>
                <a:cubicBezTo>
                  <a:pt x="21600" y="11800"/>
                  <a:pt x="21600" y="11800"/>
                  <a:pt x="21600" y="11800"/>
                </a:cubicBezTo>
                <a:cubicBezTo>
                  <a:pt x="21600" y="10600"/>
                  <a:pt x="20925" y="9800"/>
                  <a:pt x="19912" y="9800"/>
                </a:cubicBezTo>
                <a:close/>
                <a:moveTo>
                  <a:pt x="5906" y="2000"/>
                </a:moveTo>
                <a:cubicBezTo>
                  <a:pt x="12487" y="2000"/>
                  <a:pt x="12487" y="2000"/>
                  <a:pt x="12487" y="2000"/>
                </a:cubicBezTo>
                <a:cubicBezTo>
                  <a:pt x="12487" y="5800"/>
                  <a:pt x="12487" y="5800"/>
                  <a:pt x="12487" y="5800"/>
                </a:cubicBezTo>
                <a:cubicBezTo>
                  <a:pt x="15694" y="5800"/>
                  <a:pt x="15694" y="5800"/>
                  <a:pt x="15694" y="5800"/>
                </a:cubicBezTo>
                <a:cubicBezTo>
                  <a:pt x="15694" y="11800"/>
                  <a:pt x="15694" y="11800"/>
                  <a:pt x="15694" y="11800"/>
                </a:cubicBezTo>
                <a:cubicBezTo>
                  <a:pt x="5906" y="11800"/>
                  <a:pt x="5906" y="11800"/>
                  <a:pt x="5906" y="11800"/>
                </a:cubicBezTo>
                <a:lnTo>
                  <a:pt x="5906" y="2000"/>
                </a:lnTo>
                <a:close/>
                <a:moveTo>
                  <a:pt x="17381" y="18600"/>
                </a:moveTo>
                <a:cubicBezTo>
                  <a:pt x="4219" y="18600"/>
                  <a:pt x="4219" y="18600"/>
                  <a:pt x="4219" y="18600"/>
                </a:cubicBezTo>
                <a:cubicBezTo>
                  <a:pt x="4219" y="16600"/>
                  <a:pt x="4219" y="16600"/>
                  <a:pt x="4219" y="16600"/>
                </a:cubicBezTo>
                <a:cubicBezTo>
                  <a:pt x="17381" y="16600"/>
                  <a:pt x="17381" y="16600"/>
                  <a:pt x="17381" y="16600"/>
                </a:cubicBezTo>
                <a:lnTo>
                  <a:pt x="17381" y="18600"/>
                </a:lnTo>
                <a:close/>
              </a:path>
            </a:pathLst>
          </a:custGeom>
          <a:solidFill>
            <a:schemeClr val="bg1"/>
          </a:solidFill>
          <a:ln w="12700" cap="flat">
            <a:noFill/>
            <a:miter lim="400000"/>
          </a:ln>
          <a:effectLst/>
        </p:spPr>
        <p:txBody>
          <a:bodyPr wrap="square" lIns="45720" tIns="45720" rIns="45720" bIns="4572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思源黑体 Light" panose="020B0300000000000000" pitchFamily="34" charset="-122"/>
              <a:ea typeface="+mn-ea"/>
              <a:cs typeface="+mn-cs"/>
            </a:endParaRPr>
          </a:p>
        </p:txBody>
      </p:sp>
      <p:sp>
        <p:nvSpPr>
          <p:cNvPr id="48" name="Freeform 144">
            <a:extLst>
              <a:ext uri="{FF2B5EF4-FFF2-40B4-BE49-F238E27FC236}">
                <a16:creationId xmlns:a16="http://schemas.microsoft.com/office/drawing/2014/main" id="{13B1055C-65BD-4CC7-A978-72CEC4126864}"/>
              </a:ext>
            </a:extLst>
          </p:cNvPr>
          <p:cNvSpPr/>
          <p:nvPr/>
        </p:nvSpPr>
        <p:spPr>
          <a:xfrm>
            <a:off x="6794411" y="4705394"/>
            <a:ext cx="400083" cy="281247"/>
          </a:xfrm>
          <a:custGeom>
            <a:avLst/>
            <a:gdLst/>
            <a:ahLst/>
            <a:cxnLst>
              <a:cxn ang="0">
                <a:pos x="wd2" y="hd2"/>
              </a:cxn>
              <a:cxn ang="5400000">
                <a:pos x="wd2" y="hd2"/>
              </a:cxn>
              <a:cxn ang="10800000">
                <a:pos x="wd2" y="hd2"/>
              </a:cxn>
              <a:cxn ang="16200000">
                <a:pos x="wd2" y="hd2"/>
              </a:cxn>
            </a:cxnLst>
            <a:rect l="0" t="0" r="r" b="b"/>
            <a:pathLst>
              <a:path w="21600" h="21600" extrusionOk="0">
                <a:moveTo>
                  <a:pt x="19744" y="2160"/>
                </a:moveTo>
                <a:cubicBezTo>
                  <a:pt x="19744" y="480"/>
                  <a:pt x="19744" y="480"/>
                  <a:pt x="19744" y="480"/>
                </a:cubicBezTo>
                <a:cubicBezTo>
                  <a:pt x="18225" y="240"/>
                  <a:pt x="18225" y="240"/>
                  <a:pt x="18225" y="240"/>
                </a:cubicBezTo>
                <a:cubicBezTo>
                  <a:pt x="17719" y="0"/>
                  <a:pt x="17212" y="0"/>
                  <a:pt x="16706" y="0"/>
                </a:cubicBezTo>
                <a:cubicBezTo>
                  <a:pt x="15525" y="0"/>
                  <a:pt x="14344" y="240"/>
                  <a:pt x="13162" y="720"/>
                </a:cubicBezTo>
                <a:cubicBezTo>
                  <a:pt x="12319" y="960"/>
                  <a:pt x="11644" y="1440"/>
                  <a:pt x="10800" y="1920"/>
                </a:cubicBezTo>
                <a:cubicBezTo>
                  <a:pt x="9956" y="1440"/>
                  <a:pt x="9281" y="960"/>
                  <a:pt x="8438" y="720"/>
                </a:cubicBezTo>
                <a:cubicBezTo>
                  <a:pt x="7256" y="240"/>
                  <a:pt x="6075" y="0"/>
                  <a:pt x="4894" y="0"/>
                </a:cubicBezTo>
                <a:cubicBezTo>
                  <a:pt x="4388" y="0"/>
                  <a:pt x="3881" y="0"/>
                  <a:pt x="3375" y="240"/>
                </a:cubicBezTo>
                <a:cubicBezTo>
                  <a:pt x="1856" y="480"/>
                  <a:pt x="1856" y="480"/>
                  <a:pt x="1856" y="480"/>
                </a:cubicBezTo>
                <a:cubicBezTo>
                  <a:pt x="1856" y="2160"/>
                  <a:pt x="1856" y="2160"/>
                  <a:pt x="1856" y="2160"/>
                </a:cubicBezTo>
                <a:cubicBezTo>
                  <a:pt x="0" y="2160"/>
                  <a:pt x="0" y="2160"/>
                  <a:pt x="0" y="2160"/>
                </a:cubicBezTo>
                <a:cubicBezTo>
                  <a:pt x="0" y="20160"/>
                  <a:pt x="0" y="20160"/>
                  <a:pt x="0" y="20160"/>
                </a:cubicBezTo>
                <a:cubicBezTo>
                  <a:pt x="8775" y="20160"/>
                  <a:pt x="8775" y="20160"/>
                  <a:pt x="8775" y="20160"/>
                </a:cubicBezTo>
                <a:cubicBezTo>
                  <a:pt x="9113" y="20400"/>
                  <a:pt x="10800" y="21600"/>
                  <a:pt x="10800" y="21600"/>
                </a:cubicBezTo>
                <a:cubicBezTo>
                  <a:pt x="10800" y="21600"/>
                  <a:pt x="12319" y="20400"/>
                  <a:pt x="12825" y="20160"/>
                </a:cubicBezTo>
                <a:cubicBezTo>
                  <a:pt x="21600" y="20160"/>
                  <a:pt x="21600" y="20160"/>
                  <a:pt x="21600" y="20160"/>
                </a:cubicBezTo>
                <a:cubicBezTo>
                  <a:pt x="21600" y="2160"/>
                  <a:pt x="21600" y="2160"/>
                  <a:pt x="21600" y="2160"/>
                </a:cubicBezTo>
                <a:lnTo>
                  <a:pt x="19744" y="2160"/>
                </a:lnTo>
                <a:close/>
                <a:moveTo>
                  <a:pt x="1856" y="18720"/>
                </a:moveTo>
                <a:cubicBezTo>
                  <a:pt x="1013" y="18720"/>
                  <a:pt x="1013" y="18720"/>
                  <a:pt x="1013" y="18720"/>
                </a:cubicBezTo>
                <a:cubicBezTo>
                  <a:pt x="1013" y="3600"/>
                  <a:pt x="1013" y="3600"/>
                  <a:pt x="1013" y="3600"/>
                </a:cubicBezTo>
                <a:cubicBezTo>
                  <a:pt x="1856" y="3600"/>
                  <a:pt x="1856" y="3600"/>
                  <a:pt x="1856" y="3600"/>
                </a:cubicBezTo>
                <a:lnTo>
                  <a:pt x="1856" y="18720"/>
                </a:lnTo>
                <a:close/>
                <a:moveTo>
                  <a:pt x="9956" y="18240"/>
                </a:moveTo>
                <a:cubicBezTo>
                  <a:pt x="8438" y="17280"/>
                  <a:pt x="6750" y="16560"/>
                  <a:pt x="4894" y="16560"/>
                </a:cubicBezTo>
                <a:cubicBezTo>
                  <a:pt x="4388" y="16560"/>
                  <a:pt x="4050" y="16560"/>
                  <a:pt x="3544" y="16800"/>
                </a:cubicBezTo>
                <a:cubicBezTo>
                  <a:pt x="3544" y="2400"/>
                  <a:pt x="3544" y="2400"/>
                  <a:pt x="3544" y="2400"/>
                </a:cubicBezTo>
                <a:cubicBezTo>
                  <a:pt x="4050" y="2400"/>
                  <a:pt x="4388" y="2400"/>
                  <a:pt x="4894" y="2400"/>
                </a:cubicBezTo>
                <a:cubicBezTo>
                  <a:pt x="6750" y="2400"/>
                  <a:pt x="8438" y="2880"/>
                  <a:pt x="9956" y="4080"/>
                </a:cubicBezTo>
                <a:lnTo>
                  <a:pt x="9956" y="18240"/>
                </a:lnTo>
                <a:close/>
                <a:moveTo>
                  <a:pt x="18056" y="16800"/>
                </a:moveTo>
                <a:cubicBezTo>
                  <a:pt x="17550" y="16560"/>
                  <a:pt x="17212" y="16560"/>
                  <a:pt x="16706" y="16560"/>
                </a:cubicBezTo>
                <a:cubicBezTo>
                  <a:pt x="14850" y="16560"/>
                  <a:pt x="13162" y="17280"/>
                  <a:pt x="11644" y="18240"/>
                </a:cubicBezTo>
                <a:cubicBezTo>
                  <a:pt x="11644" y="4080"/>
                  <a:pt x="11644" y="4080"/>
                  <a:pt x="11644" y="4080"/>
                </a:cubicBezTo>
                <a:cubicBezTo>
                  <a:pt x="13162" y="2880"/>
                  <a:pt x="14850" y="2400"/>
                  <a:pt x="16706" y="2400"/>
                </a:cubicBezTo>
                <a:cubicBezTo>
                  <a:pt x="17212" y="2400"/>
                  <a:pt x="17550" y="2400"/>
                  <a:pt x="18056" y="2400"/>
                </a:cubicBezTo>
                <a:lnTo>
                  <a:pt x="18056" y="16800"/>
                </a:lnTo>
                <a:close/>
                <a:moveTo>
                  <a:pt x="20587" y="18720"/>
                </a:moveTo>
                <a:cubicBezTo>
                  <a:pt x="19744" y="18720"/>
                  <a:pt x="19744" y="18720"/>
                  <a:pt x="19744" y="18720"/>
                </a:cubicBezTo>
                <a:cubicBezTo>
                  <a:pt x="19744" y="3600"/>
                  <a:pt x="19744" y="3600"/>
                  <a:pt x="19744" y="3600"/>
                </a:cubicBezTo>
                <a:cubicBezTo>
                  <a:pt x="20587" y="3600"/>
                  <a:pt x="20587" y="3600"/>
                  <a:pt x="20587" y="3600"/>
                </a:cubicBezTo>
                <a:lnTo>
                  <a:pt x="20587" y="18720"/>
                </a:lnTo>
                <a:close/>
              </a:path>
            </a:pathLst>
          </a:custGeom>
          <a:solidFill>
            <a:schemeClr val="bg1"/>
          </a:solidFill>
          <a:ln w="12700" cap="flat">
            <a:noFill/>
            <a:miter lim="400000"/>
          </a:ln>
          <a:effectLst/>
        </p:spPr>
        <p:txBody>
          <a:bodyPr wrap="square" lIns="45720" tIns="45720" rIns="45720" bIns="4572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思源黑体 Light" panose="020B0300000000000000" pitchFamily="34" charset="-122"/>
              <a:ea typeface="+mn-ea"/>
              <a:cs typeface="+mn-cs"/>
            </a:endParaRPr>
          </a:p>
        </p:txBody>
      </p:sp>
      <p:sp>
        <p:nvSpPr>
          <p:cNvPr id="49" name="文本框 48">
            <a:extLst>
              <a:ext uri="{FF2B5EF4-FFF2-40B4-BE49-F238E27FC236}">
                <a16:creationId xmlns:a16="http://schemas.microsoft.com/office/drawing/2014/main" id="{293F3454-05FF-48B6-BB50-3599A92D22A2}"/>
              </a:ext>
            </a:extLst>
          </p:cNvPr>
          <p:cNvSpPr txBox="1"/>
          <p:nvPr/>
        </p:nvSpPr>
        <p:spPr>
          <a:xfrm>
            <a:off x="1557410" y="4817410"/>
            <a:ext cx="2237478" cy="400110"/>
          </a:xfrm>
          <a:prstGeom prst="rect">
            <a:avLst/>
          </a:prstGeom>
          <a:noFill/>
        </p:spPr>
        <p:txBody>
          <a:bodyPr wrap="square">
            <a:spAutoFit/>
          </a:bodyPr>
          <a:lstStyle>
            <a:defPPr>
              <a:defRPr lang="zh-CN"/>
            </a:defPPr>
            <a:lvl1pPr algn="ctr">
              <a:defRPr sz="2000" b="1">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en-US" altLang="zh-CN" dirty="0"/>
              <a:t>EHS</a:t>
            </a:r>
            <a:r>
              <a:rPr lang="zh-CN" altLang="en-US" dirty="0"/>
              <a:t>程序文件发布</a:t>
            </a:r>
          </a:p>
        </p:txBody>
      </p:sp>
      <p:sp>
        <p:nvSpPr>
          <p:cNvPr id="50" name="文本框 49">
            <a:extLst>
              <a:ext uri="{FF2B5EF4-FFF2-40B4-BE49-F238E27FC236}">
                <a16:creationId xmlns:a16="http://schemas.microsoft.com/office/drawing/2014/main" id="{09E406BA-A95F-4F6F-8448-2896559D1930}"/>
              </a:ext>
            </a:extLst>
          </p:cNvPr>
          <p:cNvSpPr txBox="1"/>
          <p:nvPr/>
        </p:nvSpPr>
        <p:spPr>
          <a:xfrm>
            <a:off x="8416058" y="2316158"/>
            <a:ext cx="2328559" cy="400110"/>
          </a:xfrm>
          <a:prstGeom prst="rect">
            <a:avLst/>
          </a:prstGeom>
          <a:noFill/>
        </p:spPr>
        <p:txBody>
          <a:bodyPr wrap="square">
            <a:spAutoFit/>
          </a:bodyPr>
          <a:lstStyle/>
          <a:p>
            <a:pPr algn="ctr"/>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rPr>
              <a:t>EHS</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程序文件评审</a:t>
            </a:r>
          </a:p>
        </p:txBody>
      </p:sp>
      <p:sp>
        <p:nvSpPr>
          <p:cNvPr id="51" name="文本框 50">
            <a:extLst>
              <a:ext uri="{FF2B5EF4-FFF2-40B4-BE49-F238E27FC236}">
                <a16:creationId xmlns:a16="http://schemas.microsoft.com/office/drawing/2014/main" id="{EBA7E501-9633-4F1B-B9AB-75F29FA72F3C}"/>
              </a:ext>
            </a:extLst>
          </p:cNvPr>
          <p:cNvSpPr txBox="1"/>
          <p:nvPr/>
        </p:nvSpPr>
        <p:spPr>
          <a:xfrm>
            <a:off x="8471383" y="4817411"/>
            <a:ext cx="2217911" cy="400110"/>
          </a:xfrm>
          <a:prstGeom prst="rect">
            <a:avLst/>
          </a:prstGeom>
          <a:noFill/>
        </p:spPr>
        <p:txBody>
          <a:bodyPr wrap="square">
            <a:spAutoFit/>
          </a:bodyPr>
          <a:lstStyle/>
          <a:p>
            <a:pPr algn="ctr"/>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rPr>
              <a:t>EHS</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程序文件发布</a:t>
            </a:r>
          </a:p>
        </p:txBody>
      </p:sp>
    </p:spTree>
    <p:extLst>
      <p:ext uri="{BB962C8B-B14F-4D97-AF65-F5344CB8AC3E}">
        <p14:creationId xmlns:p14="http://schemas.microsoft.com/office/powerpoint/2010/main" val="22037714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7B39D860-6F85-4714-B4CC-53577AD760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52" y="-11781"/>
            <a:ext cx="4569172" cy="6860457"/>
          </a:xfrm>
          <a:prstGeom prst="rect">
            <a:avLst/>
          </a:prstGeom>
        </p:spPr>
      </p:pic>
      <p:sp>
        <p:nvSpPr>
          <p:cNvPr id="2" name="矩形 1">
            <a:extLst>
              <a:ext uri="{FF2B5EF4-FFF2-40B4-BE49-F238E27FC236}">
                <a16:creationId xmlns:a16="http://schemas.microsoft.com/office/drawing/2014/main" id="{B045EB06-4B3A-4664-A4A1-70E542B43A29}"/>
              </a:ext>
            </a:extLst>
          </p:cNvPr>
          <p:cNvSpPr/>
          <p:nvPr/>
        </p:nvSpPr>
        <p:spPr>
          <a:xfrm>
            <a:off x="1312994" y="614750"/>
            <a:ext cx="4493538" cy="523220"/>
          </a:xfrm>
          <a:prstGeom prst="rect">
            <a:avLst/>
          </a:prstGeom>
        </p:spPr>
        <p:txBody>
          <a:bodyPr wrap="none">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完善全员安全生产责任体制</a:t>
            </a:r>
          </a:p>
        </p:txBody>
      </p:sp>
      <p:grpSp>
        <p:nvGrpSpPr>
          <p:cNvPr id="29" name="组合 28">
            <a:extLst>
              <a:ext uri="{FF2B5EF4-FFF2-40B4-BE49-F238E27FC236}">
                <a16:creationId xmlns:a16="http://schemas.microsoft.com/office/drawing/2014/main" id="{282AF220-090D-4440-BD37-CF012A27F3D0}"/>
              </a:ext>
            </a:extLst>
          </p:cNvPr>
          <p:cNvGrpSpPr/>
          <p:nvPr/>
        </p:nvGrpSpPr>
        <p:grpSpPr>
          <a:xfrm>
            <a:off x="4148419" y="2233863"/>
            <a:ext cx="7427595" cy="3334385"/>
            <a:chOff x="1352" y="2158"/>
            <a:chExt cx="11697" cy="5251"/>
          </a:xfrm>
        </p:grpSpPr>
        <p:sp>
          <p:nvSpPr>
            <p:cNvPr id="30" name="AutoShape 9">
              <a:extLst>
                <a:ext uri="{FF2B5EF4-FFF2-40B4-BE49-F238E27FC236}">
                  <a16:creationId xmlns:a16="http://schemas.microsoft.com/office/drawing/2014/main" id="{59C4D5D8-18ED-4343-B022-8F3F0E1CD101}"/>
                </a:ext>
              </a:extLst>
            </p:cNvPr>
            <p:cNvSpPr/>
            <p:nvPr/>
          </p:nvSpPr>
          <p:spPr bwMode="auto">
            <a:xfrm>
              <a:off x="4152" y="2181"/>
              <a:ext cx="8897" cy="876"/>
            </a:xfrm>
            <a:prstGeom prst="rightArrow">
              <a:avLst>
                <a:gd name="adj1" fmla="val 100000"/>
                <a:gd name="adj2" fmla="val 33990"/>
              </a:avLst>
            </a:pr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6789" tIns="26789" rIns="26789" bIns="26789" anchor="ctr"/>
            <a:lstStyle/>
            <a:p>
              <a:endParaRPr lang="es-ES" sz="675">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1" name="AutoShape 6">
              <a:extLst>
                <a:ext uri="{FF2B5EF4-FFF2-40B4-BE49-F238E27FC236}">
                  <a16:creationId xmlns:a16="http://schemas.microsoft.com/office/drawing/2014/main" id="{C0D5D98E-BB98-4E9B-B28D-FD924BBB53F2}"/>
                </a:ext>
              </a:extLst>
            </p:cNvPr>
            <p:cNvSpPr/>
            <p:nvPr/>
          </p:nvSpPr>
          <p:spPr bwMode="auto">
            <a:xfrm>
              <a:off x="4152" y="5568"/>
              <a:ext cx="8897" cy="844"/>
            </a:xfrm>
            <a:prstGeom prst="rightArrow">
              <a:avLst>
                <a:gd name="adj1" fmla="val 100000"/>
                <a:gd name="adj2" fmla="val 35254"/>
              </a:avLst>
            </a:prstGeom>
            <a:solidFill>
              <a:srgbClr val="D94B4A"/>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6789" tIns="26789" rIns="26789" bIns="26789" anchor="ctr"/>
            <a:lstStyle/>
            <a:p>
              <a:endParaRPr lang="es-ES" sz="675">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3" name="AutoShape 7">
              <a:extLst>
                <a:ext uri="{FF2B5EF4-FFF2-40B4-BE49-F238E27FC236}">
                  <a16:creationId xmlns:a16="http://schemas.microsoft.com/office/drawing/2014/main" id="{83D72E7C-0C97-4C8A-83F6-329E34A7733C}"/>
                </a:ext>
              </a:extLst>
            </p:cNvPr>
            <p:cNvSpPr/>
            <p:nvPr/>
          </p:nvSpPr>
          <p:spPr bwMode="auto">
            <a:xfrm>
              <a:off x="4152" y="4364"/>
              <a:ext cx="8897" cy="845"/>
            </a:xfrm>
            <a:prstGeom prst="rightArrow">
              <a:avLst>
                <a:gd name="adj1" fmla="val 100000"/>
                <a:gd name="adj2" fmla="val 35254"/>
              </a:avLst>
            </a:prstGeom>
            <a:solidFill>
              <a:srgbClr val="D1AA69"/>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6789" tIns="26789" rIns="26789" bIns="26789" anchor="ctr"/>
            <a:lstStyle/>
            <a:p>
              <a:endParaRPr lang="es-ES" sz="675">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52" name="AutoShape 8">
              <a:extLst>
                <a:ext uri="{FF2B5EF4-FFF2-40B4-BE49-F238E27FC236}">
                  <a16:creationId xmlns:a16="http://schemas.microsoft.com/office/drawing/2014/main" id="{B57D1FD5-10A6-42A6-BD08-22AFB4A6B7B5}"/>
                </a:ext>
              </a:extLst>
            </p:cNvPr>
            <p:cNvSpPr/>
            <p:nvPr/>
          </p:nvSpPr>
          <p:spPr bwMode="auto">
            <a:xfrm>
              <a:off x="4152" y="3276"/>
              <a:ext cx="8897" cy="845"/>
            </a:xfrm>
            <a:prstGeom prst="rightArrow">
              <a:avLst>
                <a:gd name="adj1" fmla="val 100000"/>
                <a:gd name="adj2" fmla="val 35254"/>
              </a:avLst>
            </a:pr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6789" tIns="26789" rIns="26789" bIns="26789" anchor="ctr"/>
            <a:lstStyle/>
            <a:p>
              <a:endParaRPr lang="es-ES" sz="675">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53" name="AutoShape 10">
              <a:extLst>
                <a:ext uri="{FF2B5EF4-FFF2-40B4-BE49-F238E27FC236}">
                  <a16:creationId xmlns:a16="http://schemas.microsoft.com/office/drawing/2014/main" id="{B65EE2F3-114D-4802-A2ED-3A824EDD639D}"/>
                </a:ext>
              </a:extLst>
            </p:cNvPr>
            <p:cNvSpPr/>
            <p:nvPr/>
          </p:nvSpPr>
          <p:spPr bwMode="auto">
            <a:xfrm>
              <a:off x="5350" y="2185"/>
              <a:ext cx="1214" cy="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26789" tIns="26789" rIns="26789" bIns="26789" anchor="ctr"/>
            <a:lstStyle/>
            <a:p>
              <a:pPr defTabSz="410210">
                <a:defRPr/>
              </a:pPr>
              <a:r>
                <a:rPr lang="es-ES">
                  <a:solidFill>
                    <a:srgbClr val="FFFFFF"/>
                  </a:solidFill>
                  <a:latin typeface="思源黑体" panose="020B0500000000000000" pitchFamily="34" charset="-122"/>
                  <a:ea typeface="思源黑体" panose="020B0500000000000000" pitchFamily="34" charset="-122"/>
                  <a:cs typeface="+mn-ea"/>
                  <a:sym typeface="思源黑体" panose="020B0500000000000000" pitchFamily="34" charset="-122"/>
                </a:rPr>
                <a:t>01</a:t>
              </a:r>
            </a:p>
          </p:txBody>
        </p:sp>
        <p:sp>
          <p:nvSpPr>
            <p:cNvPr id="54" name="AutoShape 11">
              <a:extLst>
                <a:ext uri="{FF2B5EF4-FFF2-40B4-BE49-F238E27FC236}">
                  <a16:creationId xmlns:a16="http://schemas.microsoft.com/office/drawing/2014/main" id="{919862FF-A878-4029-9020-9702A38C31A8}"/>
                </a:ext>
              </a:extLst>
            </p:cNvPr>
            <p:cNvSpPr/>
            <p:nvPr/>
          </p:nvSpPr>
          <p:spPr bwMode="auto">
            <a:xfrm>
              <a:off x="6010" y="3265"/>
              <a:ext cx="1216" cy="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26789" tIns="26789" rIns="26789" bIns="26789" anchor="ctr"/>
            <a:lstStyle/>
            <a:p>
              <a:pPr defTabSz="410210">
                <a:defRPr/>
              </a:pPr>
              <a:r>
                <a:rPr lang="es-ES">
                  <a:solidFill>
                    <a:srgbClr val="FFFFFF"/>
                  </a:solidFill>
                  <a:latin typeface="思源黑体" panose="020B0500000000000000" pitchFamily="34" charset="-122"/>
                  <a:ea typeface="思源黑体" panose="020B0500000000000000" pitchFamily="34" charset="-122"/>
                  <a:cs typeface="+mn-ea"/>
                  <a:sym typeface="思源黑体" panose="020B0500000000000000" pitchFamily="34" charset="-122"/>
                </a:rPr>
                <a:t>02</a:t>
              </a:r>
            </a:p>
          </p:txBody>
        </p:sp>
        <p:sp>
          <p:nvSpPr>
            <p:cNvPr id="55" name="AutoShape 12">
              <a:extLst>
                <a:ext uri="{FF2B5EF4-FFF2-40B4-BE49-F238E27FC236}">
                  <a16:creationId xmlns:a16="http://schemas.microsoft.com/office/drawing/2014/main" id="{91376DDC-257C-4232-87C2-6E25AAF85757}"/>
                </a:ext>
              </a:extLst>
            </p:cNvPr>
            <p:cNvSpPr/>
            <p:nvPr/>
          </p:nvSpPr>
          <p:spPr bwMode="auto">
            <a:xfrm>
              <a:off x="6791" y="4353"/>
              <a:ext cx="1216" cy="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26789" tIns="26789" rIns="26789" bIns="26789" anchor="ctr"/>
            <a:lstStyle/>
            <a:p>
              <a:pPr defTabSz="410210">
                <a:defRPr/>
              </a:pPr>
              <a:r>
                <a:rPr lang="es-ES">
                  <a:solidFill>
                    <a:srgbClr val="FFFFFF"/>
                  </a:solidFill>
                  <a:latin typeface="思源黑体" panose="020B0500000000000000" pitchFamily="34" charset="-122"/>
                  <a:ea typeface="思源黑体" panose="020B0500000000000000" pitchFamily="34" charset="-122"/>
                  <a:cs typeface="+mn-ea"/>
                  <a:sym typeface="思源黑体" panose="020B0500000000000000" pitchFamily="34" charset="-122"/>
                </a:rPr>
                <a:t>03</a:t>
              </a:r>
            </a:p>
          </p:txBody>
        </p:sp>
        <p:sp>
          <p:nvSpPr>
            <p:cNvPr id="56" name="AutoShape 13">
              <a:extLst>
                <a:ext uri="{FF2B5EF4-FFF2-40B4-BE49-F238E27FC236}">
                  <a16:creationId xmlns:a16="http://schemas.microsoft.com/office/drawing/2014/main" id="{8B5406A3-40A3-429A-A44B-B4D66CF3C612}"/>
                </a:ext>
              </a:extLst>
            </p:cNvPr>
            <p:cNvSpPr/>
            <p:nvPr/>
          </p:nvSpPr>
          <p:spPr bwMode="auto">
            <a:xfrm>
              <a:off x="7687" y="5556"/>
              <a:ext cx="1214" cy="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26789" tIns="26789" rIns="26789" bIns="26789" anchor="ctr"/>
            <a:lstStyle/>
            <a:p>
              <a:pPr defTabSz="410210">
                <a:defRPr/>
              </a:pPr>
              <a:r>
                <a:rPr lang="es-ES">
                  <a:solidFill>
                    <a:srgbClr val="FFFFFF"/>
                  </a:solidFill>
                  <a:latin typeface="思源黑体" panose="020B0500000000000000" pitchFamily="34" charset="-122"/>
                  <a:ea typeface="思源黑体" panose="020B0500000000000000" pitchFamily="34" charset="-122"/>
                  <a:cs typeface="+mn-ea"/>
                  <a:sym typeface="思源黑体" panose="020B0500000000000000" pitchFamily="34" charset="-122"/>
                </a:rPr>
                <a:t>04</a:t>
              </a:r>
            </a:p>
          </p:txBody>
        </p:sp>
        <p:grpSp>
          <p:nvGrpSpPr>
            <p:cNvPr id="58" name="Group 22">
              <a:extLst>
                <a:ext uri="{FF2B5EF4-FFF2-40B4-BE49-F238E27FC236}">
                  <a16:creationId xmlns:a16="http://schemas.microsoft.com/office/drawing/2014/main" id="{3E099505-5B05-4F1C-AD09-E58AABFC4F8F}"/>
                </a:ext>
              </a:extLst>
            </p:cNvPr>
            <p:cNvGrpSpPr/>
            <p:nvPr/>
          </p:nvGrpSpPr>
          <p:grpSpPr bwMode="auto">
            <a:xfrm>
              <a:off x="1352" y="4975"/>
              <a:ext cx="5371" cy="2434"/>
              <a:chOff x="0" y="0"/>
              <a:chExt cx="8685302" cy="3936116"/>
            </a:xfrm>
          </p:grpSpPr>
          <p:sp>
            <p:nvSpPr>
              <p:cNvPr id="82" name="AutoShape 23">
                <a:extLst>
                  <a:ext uri="{FF2B5EF4-FFF2-40B4-BE49-F238E27FC236}">
                    <a16:creationId xmlns:a16="http://schemas.microsoft.com/office/drawing/2014/main" id="{00839E77-0BA1-4694-B86F-ED1A3A98B52F}"/>
                  </a:ext>
                </a:extLst>
              </p:cNvPr>
              <p:cNvSpPr/>
              <p:nvPr/>
            </p:nvSpPr>
            <p:spPr bwMode="auto">
              <a:xfrm>
                <a:off x="4813349" y="952286"/>
                <a:ext cx="3871953" cy="2983830"/>
              </a:xfrm>
              <a:custGeom>
                <a:avLst/>
                <a:gdLst>
                  <a:gd name="T0" fmla="*/ 1935977 w 21600"/>
                  <a:gd name="T1" fmla="*/ 1491915 h 21600"/>
                  <a:gd name="T2" fmla="*/ 1935977 w 21600"/>
                  <a:gd name="T3" fmla="*/ 1491915 h 21600"/>
                  <a:gd name="T4" fmla="*/ 1935977 w 21600"/>
                  <a:gd name="T5" fmla="*/ 1491915 h 21600"/>
                  <a:gd name="T6" fmla="*/ 1935977 w 21600"/>
                  <a:gd name="T7" fmla="*/ 149191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9562"/>
                    </a:moveTo>
                    <a:lnTo>
                      <a:pt x="16867" y="0"/>
                    </a:lnTo>
                    <a:lnTo>
                      <a:pt x="21600" y="9954"/>
                    </a:lnTo>
                    <a:lnTo>
                      <a:pt x="286" y="21599"/>
                    </a:lnTo>
                    <a:lnTo>
                      <a:pt x="0" y="9562"/>
                    </a:lnTo>
                    <a:close/>
                  </a:path>
                </a:pathLst>
              </a:custGeom>
              <a:solidFill>
                <a:srgbClr val="980E1B"/>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6789" tIns="26789" rIns="26789" bIns="26789" anchor="ctr"/>
              <a:lstStyle/>
              <a:p>
                <a:endParaRPr lang="zh-CN" altLang="en-US" sz="675">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83" name="AutoShape 24">
                <a:extLst>
                  <a:ext uri="{FF2B5EF4-FFF2-40B4-BE49-F238E27FC236}">
                    <a16:creationId xmlns:a16="http://schemas.microsoft.com/office/drawing/2014/main" id="{17B24719-2131-41B3-A0C1-5082892D489D}"/>
                  </a:ext>
                </a:extLst>
              </p:cNvPr>
              <p:cNvSpPr/>
              <p:nvPr/>
            </p:nvSpPr>
            <p:spPr bwMode="auto">
              <a:xfrm>
                <a:off x="0" y="964983"/>
                <a:ext cx="4881613" cy="2969546"/>
              </a:xfrm>
              <a:custGeom>
                <a:avLst/>
                <a:gdLst>
                  <a:gd name="T0" fmla="*/ 2440807 w 21600"/>
                  <a:gd name="T1" fmla="*/ 1484773 h 21600"/>
                  <a:gd name="T2" fmla="*/ 2440807 w 21600"/>
                  <a:gd name="T3" fmla="*/ 1484773 h 21600"/>
                  <a:gd name="T4" fmla="*/ 2440807 w 21600"/>
                  <a:gd name="T5" fmla="*/ 1484773 h 21600"/>
                  <a:gd name="T6" fmla="*/ 2440807 w 21600"/>
                  <a:gd name="T7" fmla="*/ 148477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4895" y="0"/>
                    </a:moveTo>
                    <a:lnTo>
                      <a:pt x="21388" y="9540"/>
                    </a:lnTo>
                    <a:lnTo>
                      <a:pt x="21599" y="21599"/>
                    </a:lnTo>
                    <a:lnTo>
                      <a:pt x="0" y="9719"/>
                    </a:lnTo>
                    <a:lnTo>
                      <a:pt x="4895" y="0"/>
                    </a:lnTo>
                    <a:close/>
                  </a:path>
                </a:pathLst>
              </a:custGeom>
              <a:solidFill>
                <a:srgbClr val="FF0000"/>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6789" tIns="26789" rIns="26789" bIns="26789" anchor="ctr"/>
              <a:lstStyle/>
              <a:p>
                <a:endParaRPr lang="zh-CN" altLang="en-US" sz="675">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84" name="AutoShape 25">
                <a:extLst>
                  <a:ext uri="{FF2B5EF4-FFF2-40B4-BE49-F238E27FC236}">
                    <a16:creationId xmlns:a16="http://schemas.microsoft.com/office/drawing/2014/main" id="{BD95EA62-E4CD-4EB5-9253-6C97802826CF}"/>
                  </a:ext>
                </a:extLst>
              </p:cNvPr>
              <p:cNvSpPr/>
              <p:nvPr/>
            </p:nvSpPr>
            <p:spPr bwMode="auto">
              <a:xfrm rot="1020000">
                <a:off x="2465413" y="2075984"/>
                <a:ext cx="547693" cy="634857"/>
              </a:xfrm>
              <a:custGeom>
                <a:avLst/>
                <a:gdLst>
                  <a:gd name="T0" fmla="*/ 273847 w 21600"/>
                  <a:gd name="T1" fmla="*/ 317429 h 21600"/>
                  <a:gd name="T2" fmla="*/ 273847 w 21600"/>
                  <a:gd name="T3" fmla="*/ 317429 h 21600"/>
                  <a:gd name="T4" fmla="*/ 273847 w 21600"/>
                  <a:gd name="T5" fmla="*/ 317429 h 21600"/>
                  <a:gd name="T6" fmla="*/ 273847 w 21600"/>
                  <a:gd name="T7" fmla="*/ 31742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600"/>
                      <a:pt x="14380" y="21600"/>
                    </a:cubicBezTo>
                    <a:cubicBezTo>
                      <a:pt x="13730" y="21600"/>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599" y="9409"/>
                      <a:pt x="21599" y="10002"/>
                    </a:cubicBezTo>
                    <a:cubicBezTo>
                      <a:pt x="21599"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7" tIns="14287" rIns="14287" bIns="14287" anchor="ctr"/>
              <a:lstStyle/>
              <a:p>
                <a:endParaRPr lang="zh-CN" altLang="en-US" sz="675">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85" name="AutoShape 26">
                <a:extLst>
                  <a:ext uri="{FF2B5EF4-FFF2-40B4-BE49-F238E27FC236}">
                    <a16:creationId xmlns:a16="http://schemas.microsoft.com/office/drawing/2014/main" id="{09EE7088-71A7-424C-9D64-D11E67A26D7B}"/>
                  </a:ext>
                </a:extLst>
              </p:cNvPr>
              <p:cNvSpPr/>
              <p:nvPr/>
            </p:nvSpPr>
            <p:spPr bwMode="auto">
              <a:xfrm>
                <a:off x="1093799" y="0"/>
                <a:ext cx="6745356" cy="2307707"/>
              </a:xfrm>
              <a:custGeom>
                <a:avLst/>
                <a:gdLst>
                  <a:gd name="T0" fmla="*/ 3372678 w 21600"/>
                  <a:gd name="T1" fmla="*/ 1153854 h 21600"/>
                  <a:gd name="T2" fmla="*/ 3372678 w 21600"/>
                  <a:gd name="T3" fmla="*/ 1153854 h 21600"/>
                  <a:gd name="T4" fmla="*/ 3372678 w 21600"/>
                  <a:gd name="T5" fmla="*/ 1153854 h 21600"/>
                  <a:gd name="T6" fmla="*/ 3372678 w 21600"/>
                  <a:gd name="T7" fmla="*/ 115385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9106"/>
                    </a:moveTo>
                    <a:lnTo>
                      <a:pt x="11233" y="0"/>
                    </a:lnTo>
                    <a:lnTo>
                      <a:pt x="21599" y="9009"/>
                    </a:lnTo>
                    <a:lnTo>
                      <a:pt x="11911" y="21599"/>
                    </a:lnTo>
                    <a:lnTo>
                      <a:pt x="0" y="9106"/>
                    </a:lnTo>
                    <a:close/>
                  </a:path>
                </a:pathLst>
              </a:custGeom>
              <a:solidFill>
                <a:schemeClr val="bg1">
                  <a:lumMod val="8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6789" tIns="26789" rIns="26789" bIns="26789" anchor="ctr"/>
              <a:lstStyle/>
              <a:p>
                <a:endParaRPr lang="zh-CN" altLang="en-US" sz="675">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grpSp>
          <p:nvGrpSpPr>
            <p:cNvPr id="59" name="Group 27">
              <a:extLst>
                <a:ext uri="{FF2B5EF4-FFF2-40B4-BE49-F238E27FC236}">
                  <a16:creationId xmlns:a16="http://schemas.microsoft.com/office/drawing/2014/main" id="{96464E16-6308-414F-B2C7-7741F7F8841F}"/>
                </a:ext>
              </a:extLst>
            </p:cNvPr>
            <p:cNvGrpSpPr/>
            <p:nvPr/>
          </p:nvGrpSpPr>
          <p:grpSpPr bwMode="auto">
            <a:xfrm>
              <a:off x="2113" y="3990"/>
              <a:ext cx="3941" cy="1959"/>
              <a:chOff x="0" y="0"/>
              <a:chExt cx="6374798" cy="3168650"/>
            </a:xfrm>
          </p:grpSpPr>
          <p:sp>
            <p:nvSpPr>
              <p:cNvPr id="78" name="AutoShape 28">
                <a:extLst>
                  <a:ext uri="{FF2B5EF4-FFF2-40B4-BE49-F238E27FC236}">
                    <a16:creationId xmlns:a16="http://schemas.microsoft.com/office/drawing/2014/main" id="{809C5CDD-77E5-4A44-B028-584E22814DB8}"/>
                  </a:ext>
                </a:extLst>
              </p:cNvPr>
              <p:cNvSpPr/>
              <p:nvPr/>
            </p:nvSpPr>
            <p:spPr bwMode="auto">
              <a:xfrm>
                <a:off x="974876" y="0"/>
                <a:ext cx="4566356" cy="1592263"/>
              </a:xfrm>
              <a:custGeom>
                <a:avLst/>
                <a:gdLst>
                  <a:gd name="T0" fmla="*/ 2283178 w 21600"/>
                  <a:gd name="T1" fmla="*/ 796132 h 21600"/>
                  <a:gd name="T2" fmla="*/ 2283178 w 21600"/>
                  <a:gd name="T3" fmla="*/ 796132 h 21600"/>
                  <a:gd name="T4" fmla="*/ 2283178 w 21600"/>
                  <a:gd name="T5" fmla="*/ 796132 h 21600"/>
                  <a:gd name="T6" fmla="*/ 2283178 w 21600"/>
                  <a:gd name="T7" fmla="*/ 7961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9522"/>
                    </a:moveTo>
                    <a:lnTo>
                      <a:pt x="10344" y="0"/>
                    </a:lnTo>
                    <a:lnTo>
                      <a:pt x="21599" y="8368"/>
                    </a:lnTo>
                    <a:lnTo>
                      <a:pt x="11955" y="21600"/>
                    </a:lnTo>
                    <a:lnTo>
                      <a:pt x="0" y="9522"/>
                    </a:lnTo>
                    <a:close/>
                  </a:path>
                </a:pathLst>
              </a:custGeom>
              <a:solidFill>
                <a:schemeClr val="bg1">
                  <a:lumMod val="8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6789" tIns="26789" rIns="26789" bIns="26789" anchor="ctr"/>
              <a:lstStyle/>
              <a:p>
                <a:endParaRPr lang="zh-CN" altLang="en-US" sz="675">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79" name="AutoShape 29">
                <a:extLst>
                  <a:ext uri="{FF2B5EF4-FFF2-40B4-BE49-F238E27FC236}">
                    <a16:creationId xmlns:a16="http://schemas.microsoft.com/office/drawing/2014/main" id="{1225EB01-EA41-473C-B9C6-BDF917CE07A0}"/>
                  </a:ext>
                </a:extLst>
              </p:cNvPr>
              <p:cNvSpPr/>
              <p:nvPr/>
            </p:nvSpPr>
            <p:spPr bwMode="auto">
              <a:xfrm>
                <a:off x="3486689" y="614363"/>
                <a:ext cx="2888109" cy="2547937"/>
              </a:xfrm>
              <a:custGeom>
                <a:avLst/>
                <a:gdLst>
                  <a:gd name="T0" fmla="*/ 1444055 w 21600"/>
                  <a:gd name="T1" fmla="*/ 1273969 h 21600"/>
                  <a:gd name="T2" fmla="*/ 1444055 w 21600"/>
                  <a:gd name="T3" fmla="*/ 1273969 h 21600"/>
                  <a:gd name="T4" fmla="*/ 1444055 w 21600"/>
                  <a:gd name="T5" fmla="*/ 1273969 h 21600"/>
                  <a:gd name="T6" fmla="*/ 1444055 w 21600"/>
                  <a:gd name="T7" fmla="*/ 12739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8091"/>
                    </a:moveTo>
                    <a:lnTo>
                      <a:pt x="15256" y="0"/>
                    </a:lnTo>
                    <a:lnTo>
                      <a:pt x="21599" y="11656"/>
                    </a:lnTo>
                    <a:lnTo>
                      <a:pt x="375" y="21600"/>
                    </a:lnTo>
                    <a:lnTo>
                      <a:pt x="0" y="8091"/>
                    </a:lnTo>
                    <a:close/>
                  </a:path>
                </a:pathLst>
              </a:custGeom>
              <a:solidFill>
                <a:schemeClr val="accent4">
                  <a:lumMod val="7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6789" tIns="26789" rIns="26789" bIns="26789" anchor="ctr"/>
              <a:lstStyle/>
              <a:p>
                <a:endParaRPr lang="zh-CN" altLang="en-US" sz="675">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80" name="AutoShape 30">
                <a:extLst>
                  <a:ext uri="{FF2B5EF4-FFF2-40B4-BE49-F238E27FC236}">
                    <a16:creationId xmlns:a16="http://schemas.microsoft.com/office/drawing/2014/main" id="{CB631C85-D1EB-4328-BD43-1D2C31C5114A}"/>
                  </a:ext>
                </a:extLst>
              </p:cNvPr>
              <p:cNvSpPr/>
              <p:nvPr/>
            </p:nvSpPr>
            <p:spPr bwMode="auto">
              <a:xfrm>
                <a:off x="0" y="698500"/>
                <a:ext cx="3556550" cy="2470150"/>
              </a:xfrm>
              <a:custGeom>
                <a:avLst/>
                <a:gdLst>
                  <a:gd name="T0" fmla="*/ 1778275 w 21600"/>
                  <a:gd name="T1" fmla="*/ 1235075 h 21600"/>
                  <a:gd name="T2" fmla="*/ 1778275 w 21600"/>
                  <a:gd name="T3" fmla="*/ 1235075 h 21600"/>
                  <a:gd name="T4" fmla="*/ 1778275 w 21600"/>
                  <a:gd name="T5" fmla="*/ 1235075 h 21600"/>
                  <a:gd name="T6" fmla="*/ 1778275 w 21600"/>
                  <a:gd name="T7" fmla="*/ 12350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5985" y="0"/>
                    </a:moveTo>
                    <a:lnTo>
                      <a:pt x="21280" y="7603"/>
                    </a:lnTo>
                    <a:lnTo>
                      <a:pt x="21599" y="21600"/>
                    </a:lnTo>
                    <a:lnTo>
                      <a:pt x="0" y="11202"/>
                    </a:lnTo>
                    <a:lnTo>
                      <a:pt x="5985" y="0"/>
                    </a:lnTo>
                    <a:close/>
                  </a:path>
                </a:pathLst>
              </a:custGeom>
              <a:solidFill>
                <a:srgbClr val="D1AA69"/>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6789" tIns="26789" rIns="26789" bIns="26789" anchor="ctr"/>
              <a:lstStyle/>
              <a:p>
                <a:endParaRPr lang="zh-CN" altLang="en-US" sz="675">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81" name="AutoShape 31">
                <a:extLst>
                  <a:ext uri="{FF2B5EF4-FFF2-40B4-BE49-F238E27FC236}">
                    <a16:creationId xmlns:a16="http://schemas.microsoft.com/office/drawing/2014/main" id="{1D9D4484-260C-4678-BBA8-F8E30988B2EC}"/>
                  </a:ext>
                </a:extLst>
              </p:cNvPr>
              <p:cNvSpPr/>
              <p:nvPr/>
            </p:nvSpPr>
            <p:spPr bwMode="auto">
              <a:xfrm rot="840000">
                <a:off x="1803679" y="1549400"/>
                <a:ext cx="536658" cy="635000"/>
              </a:xfrm>
              <a:custGeom>
                <a:avLst/>
                <a:gdLst>
                  <a:gd name="T0" fmla="*/ 268329 w 21600"/>
                  <a:gd name="T1" fmla="*/ 318737 h 21558"/>
                  <a:gd name="T2" fmla="*/ 268329 w 21600"/>
                  <a:gd name="T3" fmla="*/ 318737 h 21558"/>
                  <a:gd name="T4" fmla="*/ 268329 w 21600"/>
                  <a:gd name="T5" fmla="*/ 318737 h 21558"/>
                  <a:gd name="T6" fmla="*/ 268329 w 21600"/>
                  <a:gd name="T7" fmla="*/ 318737 h 215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58">
                    <a:moveTo>
                      <a:pt x="18076" y="8547"/>
                    </a:moveTo>
                    <a:cubicBezTo>
                      <a:pt x="19181" y="9499"/>
                      <a:pt x="20046" y="10569"/>
                      <a:pt x="20670" y="11749"/>
                    </a:cubicBezTo>
                    <a:cubicBezTo>
                      <a:pt x="21291" y="12932"/>
                      <a:pt x="21600" y="14075"/>
                      <a:pt x="21600" y="15179"/>
                    </a:cubicBezTo>
                    <a:cubicBezTo>
                      <a:pt x="21600" y="16159"/>
                      <a:pt x="21344" y="17040"/>
                      <a:pt x="20832" y="17815"/>
                    </a:cubicBezTo>
                    <a:cubicBezTo>
                      <a:pt x="20320" y="18592"/>
                      <a:pt x="19593" y="19260"/>
                      <a:pt x="18660" y="19812"/>
                    </a:cubicBezTo>
                    <a:cubicBezTo>
                      <a:pt x="17724" y="20363"/>
                      <a:pt x="16585" y="20794"/>
                      <a:pt x="15252" y="21098"/>
                    </a:cubicBezTo>
                    <a:cubicBezTo>
                      <a:pt x="13917" y="21403"/>
                      <a:pt x="12435" y="21557"/>
                      <a:pt x="10800" y="21557"/>
                    </a:cubicBezTo>
                    <a:cubicBezTo>
                      <a:pt x="9168" y="21557"/>
                      <a:pt x="7682" y="21403"/>
                      <a:pt x="6350" y="21098"/>
                    </a:cubicBezTo>
                    <a:cubicBezTo>
                      <a:pt x="5014" y="20794"/>
                      <a:pt x="3878" y="20363"/>
                      <a:pt x="2936" y="19812"/>
                    </a:cubicBezTo>
                    <a:cubicBezTo>
                      <a:pt x="1993" y="19260"/>
                      <a:pt x="1270" y="18589"/>
                      <a:pt x="761" y="17809"/>
                    </a:cubicBezTo>
                    <a:cubicBezTo>
                      <a:pt x="255" y="17029"/>
                      <a:pt x="0" y="16150"/>
                      <a:pt x="0" y="15179"/>
                    </a:cubicBezTo>
                    <a:cubicBezTo>
                      <a:pt x="0" y="14075"/>
                      <a:pt x="318" y="12934"/>
                      <a:pt x="948" y="11757"/>
                    </a:cubicBezTo>
                    <a:cubicBezTo>
                      <a:pt x="1582" y="10580"/>
                      <a:pt x="2449" y="9510"/>
                      <a:pt x="3557" y="8547"/>
                    </a:cubicBezTo>
                    <a:cubicBezTo>
                      <a:pt x="3654" y="8403"/>
                      <a:pt x="3822" y="8344"/>
                      <a:pt x="4056" y="8369"/>
                    </a:cubicBezTo>
                    <a:cubicBezTo>
                      <a:pt x="4290" y="8398"/>
                      <a:pt x="4446" y="8491"/>
                      <a:pt x="4527" y="8654"/>
                    </a:cubicBezTo>
                    <a:cubicBezTo>
                      <a:pt x="4565" y="8800"/>
                      <a:pt x="4565" y="8930"/>
                      <a:pt x="4527" y="9045"/>
                    </a:cubicBezTo>
                    <a:cubicBezTo>
                      <a:pt x="4446" y="9361"/>
                      <a:pt x="4378" y="9738"/>
                      <a:pt x="4318" y="10177"/>
                    </a:cubicBezTo>
                    <a:cubicBezTo>
                      <a:pt x="4259" y="10617"/>
                      <a:pt x="4237" y="11073"/>
                      <a:pt x="4259" y="11546"/>
                    </a:cubicBezTo>
                    <a:cubicBezTo>
                      <a:pt x="4278" y="12016"/>
                      <a:pt x="4343" y="12475"/>
                      <a:pt x="4452" y="12915"/>
                    </a:cubicBezTo>
                    <a:cubicBezTo>
                      <a:pt x="4562" y="13354"/>
                      <a:pt x="4749" y="13734"/>
                      <a:pt x="5020" y="14047"/>
                    </a:cubicBezTo>
                    <a:cubicBezTo>
                      <a:pt x="5329" y="14379"/>
                      <a:pt x="5716" y="14599"/>
                      <a:pt x="6184" y="14709"/>
                    </a:cubicBezTo>
                    <a:cubicBezTo>
                      <a:pt x="5698" y="13323"/>
                      <a:pt x="5498" y="12008"/>
                      <a:pt x="5588" y="10757"/>
                    </a:cubicBezTo>
                    <a:cubicBezTo>
                      <a:pt x="5676" y="9510"/>
                      <a:pt x="5919" y="8344"/>
                      <a:pt x="6318" y="7265"/>
                    </a:cubicBezTo>
                    <a:cubicBezTo>
                      <a:pt x="6718" y="6187"/>
                      <a:pt x="7223" y="5212"/>
                      <a:pt x="7835" y="4339"/>
                    </a:cubicBezTo>
                    <a:cubicBezTo>
                      <a:pt x="8450" y="3469"/>
                      <a:pt x="9040" y="2720"/>
                      <a:pt x="9607" y="2089"/>
                    </a:cubicBezTo>
                    <a:cubicBezTo>
                      <a:pt x="10172" y="1459"/>
                      <a:pt x="10662" y="980"/>
                      <a:pt x="11068" y="653"/>
                    </a:cubicBezTo>
                    <a:cubicBezTo>
                      <a:pt x="11477" y="326"/>
                      <a:pt x="11692" y="149"/>
                      <a:pt x="11711" y="124"/>
                    </a:cubicBezTo>
                    <a:cubicBezTo>
                      <a:pt x="11960" y="-42"/>
                      <a:pt x="12194" y="-42"/>
                      <a:pt x="12416" y="124"/>
                    </a:cubicBezTo>
                    <a:cubicBezTo>
                      <a:pt x="12513" y="191"/>
                      <a:pt x="12581" y="293"/>
                      <a:pt x="12616" y="414"/>
                    </a:cubicBezTo>
                    <a:cubicBezTo>
                      <a:pt x="12650" y="535"/>
                      <a:pt x="12647" y="645"/>
                      <a:pt x="12609" y="746"/>
                    </a:cubicBezTo>
                    <a:cubicBezTo>
                      <a:pt x="12609" y="760"/>
                      <a:pt x="12531" y="954"/>
                      <a:pt x="12375" y="1318"/>
                    </a:cubicBezTo>
                    <a:cubicBezTo>
                      <a:pt x="12222" y="1681"/>
                      <a:pt x="12116" y="2140"/>
                      <a:pt x="12057" y="2692"/>
                    </a:cubicBezTo>
                    <a:cubicBezTo>
                      <a:pt x="11995" y="3244"/>
                      <a:pt x="12029" y="3849"/>
                      <a:pt x="12160" y="4503"/>
                    </a:cubicBezTo>
                    <a:cubicBezTo>
                      <a:pt x="12291" y="5162"/>
                      <a:pt x="12644" y="5773"/>
                      <a:pt x="13221" y="6339"/>
                    </a:cubicBezTo>
                    <a:cubicBezTo>
                      <a:pt x="13589" y="6728"/>
                      <a:pt x="13926" y="7108"/>
                      <a:pt x="14229" y="7485"/>
                    </a:cubicBezTo>
                    <a:cubicBezTo>
                      <a:pt x="14532" y="7862"/>
                      <a:pt x="14791" y="8282"/>
                      <a:pt x="15006" y="8744"/>
                    </a:cubicBezTo>
                    <a:cubicBezTo>
                      <a:pt x="15218" y="9209"/>
                      <a:pt x="15390" y="9749"/>
                      <a:pt x="15515" y="10363"/>
                    </a:cubicBezTo>
                    <a:cubicBezTo>
                      <a:pt x="15639" y="10977"/>
                      <a:pt x="15702" y="11709"/>
                      <a:pt x="15702" y="12554"/>
                    </a:cubicBezTo>
                    <a:cubicBezTo>
                      <a:pt x="15702" y="12850"/>
                      <a:pt x="15546" y="13027"/>
                      <a:pt x="15237" y="13078"/>
                    </a:cubicBezTo>
                    <a:cubicBezTo>
                      <a:pt x="15118" y="13098"/>
                      <a:pt x="14997" y="13078"/>
                      <a:pt x="14872" y="13027"/>
                    </a:cubicBezTo>
                    <a:cubicBezTo>
                      <a:pt x="14747" y="12971"/>
                      <a:pt x="14666" y="12886"/>
                      <a:pt x="14625" y="12768"/>
                    </a:cubicBezTo>
                    <a:cubicBezTo>
                      <a:pt x="14485" y="12489"/>
                      <a:pt x="14276" y="12270"/>
                      <a:pt x="13998" y="12109"/>
                    </a:cubicBezTo>
                    <a:cubicBezTo>
                      <a:pt x="13720" y="11946"/>
                      <a:pt x="13405" y="11867"/>
                      <a:pt x="13056" y="11867"/>
                    </a:cubicBezTo>
                    <a:cubicBezTo>
                      <a:pt x="12588" y="11867"/>
                      <a:pt x="12191" y="12016"/>
                      <a:pt x="11870" y="12318"/>
                    </a:cubicBezTo>
                    <a:cubicBezTo>
                      <a:pt x="11545" y="12619"/>
                      <a:pt x="11383" y="12985"/>
                      <a:pt x="11383" y="13419"/>
                    </a:cubicBezTo>
                    <a:cubicBezTo>
                      <a:pt x="11383" y="14503"/>
                      <a:pt x="12160" y="15044"/>
                      <a:pt x="13714" y="15035"/>
                    </a:cubicBezTo>
                    <a:cubicBezTo>
                      <a:pt x="14691" y="15035"/>
                      <a:pt x="15452" y="14751"/>
                      <a:pt x="15998" y="14185"/>
                    </a:cubicBezTo>
                    <a:cubicBezTo>
                      <a:pt x="16370" y="13799"/>
                      <a:pt x="16635" y="13343"/>
                      <a:pt x="16797" y="12819"/>
                    </a:cubicBezTo>
                    <a:cubicBezTo>
                      <a:pt x="16963" y="12290"/>
                      <a:pt x="17065" y="11777"/>
                      <a:pt x="17103" y="11273"/>
                    </a:cubicBezTo>
                    <a:cubicBezTo>
                      <a:pt x="17143" y="10769"/>
                      <a:pt x="17156" y="10310"/>
                      <a:pt x="17134" y="9893"/>
                    </a:cubicBezTo>
                    <a:cubicBezTo>
                      <a:pt x="17115" y="9473"/>
                      <a:pt x="17097" y="9195"/>
                      <a:pt x="17075" y="9048"/>
                    </a:cubicBezTo>
                    <a:cubicBezTo>
                      <a:pt x="17016" y="8941"/>
                      <a:pt x="17016" y="8812"/>
                      <a:pt x="17075" y="8657"/>
                    </a:cubicBezTo>
                    <a:cubicBezTo>
                      <a:pt x="17156" y="8493"/>
                      <a:pt x="17312" y="8400"/>
                      <a:pt x="17546" y="8372"/>
                    </a:cubicBezTo>
                    <a:cubicBezTo>
                      <a:pt x="17780" y="8347"/>
                      <a:pt x="17955" y="8403"/>
                      <a:pt x="18076" y="8547"/>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7" tIns="14287" rIns="14287" bIns="14287" anchor="ctr"/>
              <a:lstStyle/>
              <a:p>
                <a:endParaRPr lang="zh-CN" altLang="en-US" sz="675">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grpSp>
          <p:nvGrpSpPr>
            <p:cNvPr id="60" name="Group 32">
              <a:extLst>
                <a:ext uri="{FF2B5EF4-FFF2-40B4-BE49-F238E27FC236}">
                  <a16:creationId xmlns:a16="http://schemas.microsoft.com/office/drawing/2014/main" id="{69BC0C5A-0AEC-4D22-B1E9-BA6D127FCC0F}"/>
                </a:ext>
              </a:extLst>
            </p:cNvPr>
            <p:cNvGrpSpPr/>
            <p:nvPr/>
          </p:nvGrpSpPr>
          <p:grpSpPr bwMode="auto">
            <a:xfrm>
              <a:off x="2815" y="3060"/>
              <a:ext cx="2584" cy="1558"/>
              <a:chOff x="0" y="0"/>
              <a:chExt cx="4180147" cy="2519346"/>
            </a:xfrm>
          </p:grpSpPr>
          <p:sp>
            <p:nvSpPr>
              <p:cNvPr id="74" name="AutoShape 33">
                <a:extLst>
                  <a:ext uri="{FF2B5EF4-FFF2-40B4-BE49-F238E27FC236}">
                    <a16:creationId xmlns:a16="http://schemas.microsoft.com/office/drawing/2014/main" id="{66C23FD5-3A3E-45D3-B6D4-117BF4737D1F}"/>
                  </a:ext>
                </a:extLst>
              </p:cNvPr>
              <p:cNvSpPr/>
              <p:nvPr/>
            </p:nvSpPr>
            <p:spPr bwMode="auto">
              <a:xfrm>
                <a:off x="952559" y="0"/>
                <a:ext cx="2390924" cy="893756"/>
              </a:xfrm>
              <a:custGeom>
                <a:avLst/>
                <a:gdLst>
                  <a:gd name="T0" fmla="*/ 1195462 w 21600"/>
                  <a:gd name="T1" fmla="*/ 446878 h 21600"/>
                  <a:gd name="T2" fmla="*/ 1195462 w 21600"/>
                  <a:gd name="T3" fmla="*/ 446878 h 21600"/>
                  <a:gd name="T4" fmla="*/ 1195462 w 21600"/>
                  <a:gd name="T5" fmla="*/ 446878 h 21600"/>
                  <a:gd name="T6" fmla="*/ 1195462 w 21600"/>
                  <a:gd name="T7" fmla="*/ 44687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9443"/>
                    </a:moveTo>
                    <a:lnTo>
                      <a:pt x="10175" y="0"/>
                    </a:lnTo>
                    <a:lnTo>
                      <a:pt x="21600" y="9504"/>
                    </a:lnTo>
                    <a:lnTo>
                      <a:pt x="11681" y="21600"/>
                    </a:lnTo>
                    <a:lnTo>
                      <a:pt x="0" y="9443"/>
                    </a:lnTo>
                    <a:close/>
                  </a:path>
                </a:pathLst>
              </a:custGeom>
              <a:solidFill>
                <a:schemeClr val="bg1">
                  <a:lumMod val="8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6789" tIns="26789" rIns="26789" bIns="26789" anchor="ctr"/>
              <a:lstStyle/>
              <a:p>
                <a:endParaRPr lang="zh-CN" altLang="en-US" sz="675">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75" name="AutoShape 34">
                <a:extLst>
                  <a:ext uri="{FF2B5EF4-FFF2-40B4-BE49-F238E27FC236}">
                    <a16:creationId xmlns:a16="http://schemas.microsoft.com/office/drawing/2014/main" id="{5639CA08-607C-4D56-A44F-7B2696A1C298}"/>
                  </a:ext>
                </a:extLst>
              </p:cNvPr>
              <p:cNvSpPr/>
              <p:nvPr/>
            </p:nvSpPr>
            <p:spPr bwMode="auto">
              <a:xfrm>
                <a:off x="2240101" y="388935"/>
                <a:ext cx="1940046" cy="2130411"/>
              </a:xfrm>
              <a:custGeom>
                <a:avLst/>
                <a:gdLst>
                  <a:gd name="T0" fmla="*/ 970023 w 21600"/>
                  <a:gd name="T1" fmla="*/ 1065206 h 21600"/>
                  <a:gd name="T2" fmla="*/ 970023 w 21600"/>
                  <a:gd name="T3" fmla="*/ 1065206 h 21600"/>
                  <a:gd name="T4" fmla="*/ 970023 w 21600"/>
                  <a:gd name="T5" fmla="*/ 1065206 h 21600"/>
                  <a:gd name="T6" fmla="*/ 970023 w 21600"/>
                  <a:gd name="T7" fmla="*/ 106520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4935"/>
                    </a:moveTo>
                    <a:lnTo>
                      <a:pt x="12180" y="0"/>
                    </a:lnTo>
                    <a:lnTo>
                      <a:pt x="21599" y="13331"/>
                    </a:lnTo>
                    <a:lnTo>
                      <a:pt x="559" y="21600"/>
                    </a:lnTo>
                    <a:lnTo>
                      <a:pt x="0" y="4935"/>
                    </a:lnTo>
                    <a:close/>
                  </a:path>
                </a:pathLst>
              </a:custGeom>
              <a:solidFill>
                <a:schemeClr val="bg2">
                  <a:lumMod val="50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6789" tIns="26789" rIns="26789" bIns="26789" anchor="ctr"/>
              <a:lstStyle/>
              <a:p>
                <a:endParaRPr lang="zh-CN" altLang="en-US" sz="675" dirty="0">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76" name="AutoShape 35">
                <a:extLst>
                  <a:ext uri="{FF2B5EF4-FFF2-40B4-BE49-F238E27FC236}">
                    <a16:creationId xmlns:a16="http://schemas.microsoft.com/office/drawing/2014/main" id="{C23E4943-4F2B-4299-9945-A1D37B492482}"/>
                  </a:ext>
                </a:extLst>
              </p:cNvPr>
              <p:cNvSpPr/>
              <p:nvPr/>
            </p:nvSpPr>
            <p:spPr bwMode="auto">
              <a:xfrm>
                <a:off x="0" y="387348"/>
                <a:ext cx="2305193" cy="2125649"/>
              </a:xfrm>
              <a:custGeom>
                <a:avLst/>
                <a:gdLst>
                  <a:gd name="T0" fmla="*/ 1152597 w 21600"/>
                  <a:gd name="T1" fmla="*/ 1062825 h 21600"/>
                  <a:gd name="T2" fmla="*/ 1152597 w 21600"/>
                  <a:gd name="T3" fmla="*/ 1062825 h 21600"/>
                  <a:gd name="T4" fmla="*/ 1152597 w 21600"/>
                  <a:gd name="T5" fmla="*/ 1062825 h 21600"/>
                  <a:gd name="T6" fmla="*/ 1152597 w 21600"/>
                  <a:gd name="T7" fmla="*/ 10628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8971" y="0"/>
                    </a:moveTo>
                    <a:lnTo>
                      <a:pt x="21126" y="4976"/>
                    </a:lnTo>
                    <a:lnTo>
                      <a:pt x="21600" y="21599"/>
                    </a:lnTo>
                    <a:lnTo>
                      <a:pt x="0" y="13569"/>
                    </a:lnTo>
                    <a:lnTo>
                      <a:pt x="8971" y="0"/>
                    </a:lnTo>
                    <a:close/>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6789" tIns="26789" rIns="26789" bIns="26789" anchor="ctr"/>
              <a:lstStyle/>
              <a:p>
                <a:endParaRPr lang="zh-CN" altLang="en-US" sz="675">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77" name="AutoShape 36">
                <a:extLst>
                  <a:ext uri="{FF2B5EF4-FFF2-40B4-BE49-F238E27FC236}">
                    <a16:creationId xmlns:a16="http://schemas.microsoft.com/office/drawing/2014/main" id="{7552A743-4595-4B4A-AD74-C1355B8E0A28}"/>
                  </a:ext>
                </a:extLst>
              </p:cNvPr>
              <p:cNvSpPr/>
              <p:nvPr/>
            </p:nvSpPr>
            <p:spPr bwMode="auto">
              <a:xfrm rot="840000">
                <a:off x="1117670" y="1060443"/>
                <a:ext cx="593762" cy="634996"/>
              </a:xfrm>
              <a:custGeom>
                <a:avLst/>
                <a:gdLst>
                  <a:gd name="T0" fmla="*/ 296867 w 21497"/>
                  <a:gd name="T1" fmla="*/ 317498 h 21544"/>
                  <a:gd name="T2" fmla="*/ 296867 w 21497"/>
                  <a:gd name="T3" fmla="*/ 317498 h 21544"/>
                  <a:gd name="T4" fmla="*/ 296867 w 21497"/>
                  <a:gd name="T5" fmla="*/ 317498 h 21544"/>
                  <a:gd name="T6" fmla="*/ 296867 w 21497"/>
                  <a:gd name="T7" fmla="*/ 317498 h 215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497" h="21544">
                    <a:moveTo>
                      <a:pt x="357" y="9006"/>
                    </a:moveTo>
                    <a:cubicBezTo>
                      <a:pt x="57" y="8710"/>
                      <a:pt x="-52" y="8437"/>
                      <a:pt x="22" y="8189"/>
                    </a:cubicBezTo>
                    <a:cubicBezTo>
                      <a:pt x="100" y="7941"/>
                      <a:pt x="330" y="7789"/>
                      <a:pt x="716" y="7738"/>
                    </a:cubicBezTo>
                    <a:lnTo>
                      <a:pt x="7205" y="6739"/>
                    </a:lnTo>
                    <a:lnTo>
                      <a:pt x="10113" y="551"/>
                    </a:lnTo>
                    <a:cubicBezTo>
                      <a:pt x="10284" y="183"/>
                      <a:pt x="10496" y="0"/>
                      <a:pt x="10742" y="0"/>
                    </a:cubicBezTo>
                    <a:cubicBezTo>
                      <a:pt x="10989" y="0"/>
                      <a:pt x="11203" y="180"/>
                      <a:pt x="11382" y="551"/>
                    </a:cubicBezTo>
                    <a:lnTo>
                      <a:pt x="14293" y="6739"/>
                    </a:lnTo>
                    <a:lnTo>
                      <a:pt x="20779" y="7738"/>
                    </a:lnTo>
                    <a:cubicBezTo>
                      <a:pt x="21167" y="7789"/>
                      <a:pt x="21392" y="7941"/>
                      <a:pt x="21473" y="8189"/>
                    </a:cubicBezTo>
                    <a:cubicBezTo>
                      <a:pt x="21547" y="8437"/>
                      <a:pt x="21448" y="8710"/>
                      <a:pt x="21178" y="9006"/>
                    </a:cubicBezTo>
                    <a:lnTo>
                      <a:pt x="16473" y="13804"/>
                    </a:lnTo>
                    <a:lnTo>
                      <a:pt x="17574" y="20597"/>
                    </a:lnTo>
                    <a:cubicBezTo>
                      <a:pt x="17643" y="21005"/>
                      <a:pt x="17576" y="21281"/>
                      <a:pt x="17375" y="21442"/>
                    </a:cubicBezTo>
                    <a:cubicBezTo>
                      <a:pt x="17177" y="21599"/>
                      <a:pt x="16899" y="21574"/>
                      <a:pt x="16548" y="21369"/>
                    </a:cubicBezTo>
                    <a:lnTo>
                      <a:pt x="10753" y="18172"/>
                    </a:lnTo>
                    <a:lnTo>
                      <a:pt x="4947" y="21369"/>
                    </a:lnTo>
                    <a:cubicBezTo>
                      <a:pt x="4596" y="21574"/>
                      <a:pt x="4321" y="21599"/>
                      <a:pt x="4120" y="21442"/>
                    </a:cubicBezTo>
                    <a:cubicBezTo>
                      <a:pt x="3919" y="21281"/>
                      <a:pt x="3849" y="21002"/>
                      <a:pt x="3922" y="20597"/>
                    </a:cubicBezTo>
                    <a:lnTo>
                      <a:pt x="5022" y="13804"/>
                    </a:lnTo>
                    <a:lnTo>
                      <a:pt x="357" y="9006"/>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7" tIns="14287" rIns="14287" bIns="14287" anchor="ctr"/>
              <a:lstStyle/>
              <a:p>
                <a:endParaRPr lang="zh-CN" altLang="en-US" sz="675">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grpSp>
          <p:nvGrpSpPr>
            <p:cNvPr id="61" name="Group 37">
              <a:extLst>
                <a:ext uri="{FF2B5EF4-FFF2-40B4-BE49-F238E27FC236}">
                  <a16:creationId xmlns:a16="http://schemas.microsoft.com/office/drawing/2014/main" id="{280AE946-72A0-4FDE-AECB-87B667ED54BB}"/>
                </a:ext>
              </a:extLst>
            </p:cNvPr>
            <p:cNvGrpSpPr/>
            <p:nvPr/>
          </p:nvGrpSpPr>
          <p:grpSpPr bwMode="auto">
            <a:xfrm>
              <a:off x="3494" y="2158"/>
              <a:ext cx="1277" cy="1158"/>
              <a:chOff x="0" y="0"/>
              <a:chExt cx="2065394" cy="1873374"/>
            </a:xfrm>
          </p:grpSpPr>
          <p:sp>
            <p:nvSpPr>
              <p:cNvPr id="71" name="AutoShape 38">
                <a:extLst>
                  <a:ext uri="{FF2B5EF4-FFF2-40B4-BE49-F238E27FC236}">
                    <a16:creationId xmlns:a16="http://schemas.microsoft.com/office/drawing/2014/main" id="{37980608-CA47-4EB8-A14C-635D905D8959}"/>
                  </a:ext>
                </a:extLst>
              </p:cNvPr>
              <p:cNvSpPr/>
              <p:nvPr/>
            </p:nvSpPr>
            <p:spPr bwMode="auto">
              <a:xfrm>
                <a:off x="1065241" y="0"/>
                <a:ext cx="1000153" cy="1873374"/>
              </a:xfrm>
              <a:custGeom>
                <a:avLst/>
                <a:gdLst>
                  <a:gd name="T0" fmla="*/ 500077 w 21600"/>
                  <a:gd name="T1" fmla="*/ 936687 h 21600"/>
                  <a:gd name="T2" fmla="*/ 500077 w 21600"/>
                  <a:gd name="T3" fmla="*/ 936687 h 21600"/>
                  <a:gd name="T4" fmla="*/ 500077 w 21600"/>
                  <a:gd name="T5" fmla="*/ 936687 h 21600"/>
                  <a:gd name="T6" fmla="*/ 500077 w 21600"/>
                  <a:gd name="T7" fmla="*/ 93668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5" y="21600"/>
                    </a:moveTo>
                    <a:lnTo>
                      <a:pt x="0" y="0"/>
                    </a:lnTo>
                    <a:lnTo>
                      <a:pt x="21600" y="16734"/>
                    </a:lnTo>
                    <a:lnTo>
                      <a:pt x="1085" y="21600"/>
                    </a:lnTo>
                    <a:close/>
                  </a:path>
                </a:pathLst>
              </a:custGeom>
              <a:solidFill>
                <a:schemeClr val="accent2">
                  <a:lumMod val="7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6789" tIns="26789" rIns="26789" bIns="26789" anchor="ctr"/>
              <a:lstStyle/>
              <a:p>
                <a:endParaRPr lang="zh-CN" altLang="en-US" sz="675" dirty="0">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72" name="AutoShape 39">
                <a:extLst>
                  <a:ext uri="{FF2B5EF4-FFF2-40B4-BE49-F238E27FC236}">
                    <a16:creationId xmlns:a16="http://schemas.microsoft.com/office/drawing/2014/main" id="{91280214-B8BE-4C0A-835A-C750084FBD9F}"/>
                  </a:ext>
                </a:extLst>
              </p:cNvPr>
              <p:cNvSpPr/>
              <p:nvPr/>
            </p:nvSpPr>
            <p:spPr bwMode="auto">
              <a:xfrm>
                <a:off x="0" y="1587"/>
                <a:ext cx="1127156" cy="1862261"/>
              </a:xfrm>
              <a:custGeom>
                <a:avLst/>
                <a:gdLst>
                  <a:gd name="T0" fmla="*/ 563578 w 21600"/>
                  <a:gd name="T1" fmla="*/ 931131 h 21600"/>
                  <a:gd name="T2" fmla="*/ 563578 w 21600"/>
                  <a:gd name="T3" fmla="*/ 931131 h 21600"/>
                  <a:gd name="T4" fmla="*/ 563578 w 21600"/>
                  <a:gd name="T5" fmla="*/ 931131 h 21600"/>
                  <a:gd name="T6" fmla="*/ 563578 w 21600"/>
                  <a:gd name="T7" fmla="*/ 93113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6610"/>
                    </a:moveTo>
                    <a:lnTo>
                      <a:pt x="20599" y="0"/>
                    </a:lnTo>
                    <a:lnTo>
                      <a:pt x="21599" y="21600"/>
                    </a:lnTo>
                    <a:lnTo>
                      <a:pt x="0" y="16610"/>
                    </a:lnTo>
                    <a:close/>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6789" tIns="26789" rIns="26789" bIns="26789" anchor="ctr"/>
              <a:lstStyle/>
              <a:p>
                <a:endParaRPr lang="zh-CN" altLang="en-US" sz="675">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73" name="AutoShape 40">
                <a:extLst>
                  <a:ext uri="{FF2B5EF4-FFF2-40B4-BE49-F238E27FC236}">
                    <a16:creationId xmlns:a16="http://schemas.microsoft.com/office/drawing/2014/main" id="{ED51ED5C-A7B4-426B-918E-A82B0252B20C}"/>
                  </a:ext>
                </a:extLst>
              </p:cNvPr>
              <p:cNvSpPr/>
              <p:nvPr/>
            </p:nvSpPr>
            <p:spPr bwMode="auto">
              <a:xfrm rot="960000">
                <a:off x="522301" y="830317"/>
                <a:ext cx="469913" cy="535023"/>
              </a:xfrm>
              <a:custGeom>
                <a:avLst/>
                <a:gdLst>
                  <a:gd name="T0" fmla="*/ 234957 w 21600"/>
                  <a:gd name="T1" fmla="*/ 267512 h 21600"/>
                  <a:gd name="T2" fmla="*/ 234957 w 21600"/>
                  <a:gd name="T3" fmla="*/ 267512 h 21600"/>
                  <a:gd name="T4" fmla="*/ 234957 w 21600"/>
                  <a:gd name="T5" fmla="*/ 267512 h 21600"/>
                  <a:gd name="T6" fmla="*/ 234957 w 21600"/>
                  <a:gd name="T7" fmla="*/ 26751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2940" y="15371"/>
                      <a:pt x="13018" y="15447"/>
                      <a:pt x="13101" y="15519"/>
                    </a:cubicBezTo>
                    <a:cubicBezTo>
                      <a:pt x="13183" y="15592"/>
                      <a:pt x="13271" y="15662"/>
                      <a:pt x="13364" y="15728"/>
                    </a:cubicBezTo>
                    <a:cubicBezTo>
                      <a:pt x="13546" y="15866"/>
                      <a:pt x="13717" y="16010"/>
                      <a:pt x="13874" y="16169"/>
                    </a:cubicBezTo>
                    <a:cubicBezTo>
                      <a:pt x="14032" y="16330"/>
                      <a:pt x="14125" y="16574"/>
                      <a:pt x="14160" y="16903"/>
                    </a:cubicBezTo>
                    <a:cubicBezTo>
                      <a:pt x="14177" y="17010"/>
                      <a:pt x="14184" y="17119"/>
                      <a:pt x="14180" y="17230"/>
                    </a:cubicBezTo>
                    <a:cubicBezTo>
                      <a:pt x="14175" y="17340"/>
                      <a:pt x="14160" y="17452"/>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45" y="20571"/>
                      <a:pt x="17543" y="20718"/>
                      <a:pt x="17530" y="20855"/>
                    </a:cubicBezTo>
                    <a:cubicBezTo>
                      <a:pt x="17518" y="20992"/>
                      <a:pt x="17495" y="21121"/>
                      <a:pt x="17463" y="21241"/>
                    </a:cubicBezTo>
                    <a:cubicBezTo>
                      <a:pt x="17428" y="21360"/>
                      <a:pt x="17380" y="21450"/>
                      <a:pt x="17317" y="21510"/>
                    </a:cubicBezTo>
                    <a:cubicBezTo>
                      <a:pt x="17255" y="21569"/>
                      <a:pt x="17179" y="21599"/>
                      <a:pt x="17089" y="21599"/>
                    </a:cubicBezTo>
                    <a:lnTo>
                      <a:pt x="4496" y="21599"/>
                    </a:lnTo>
                    <a:cubicBezTo>
                      <a:pt x="4412" y="21599"/>
                      <a:pt x="4339" y="21569"/>
                      <a:pt x="4278" y="21510"/>
                    </a:cubicBezTo>
                    <a:cubicBezTo>
                      <a:pt x="4217" y="21450"/>
                      <a:pt x="4168" y="21360"/>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269" y="17859"/>
                      <a:pt x="7357" y="17810"/>
                      <a:pt x="7410" y="17754"/>
                    </a:cubicBezTo>
                    <a:cubicBezTo>
                      <a:pt x="7463" y="17697"/>
                      <a:pt x="7480" y="17634"/>
                      <a:pt x="7463" y="17564"/>
                    </a:cubicBezTo>
                    <a:cubicBezTo>
                      <a:pt x="7446" y="17498"/>
                      <a:pt x="7433" y="17434"/>
                      <a:pt x="7425" y="17375"/>
                    </a:cubicBezTo>
                    <a:cubicBezTo>
                      <a:pt x="7416" y="17315"/>
                      <a:pt x="7412" y="17258"/>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16" y="3196"/>
                      <a:pt x="5109" y="3139"/>
                      <a:pt x="5104" y="3081"/>
                    </a:cubicBezTo>
                    <a:cubicBezTo>
                      <a:pt x="5100" y="3022"/>
                      <a:pt x="5097" y="2963"/>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841" y="74"/>
                      <a:pt x="5944" y="46"/>
                      <a:pt x="6062" y="28"/>
                    </a:cubicBezTo>
                    <a:cubicBezTo>
                      <a:pt x="6181" y="9"/>
                      <a:pt x="6315" y="0"/>
                      <a:pt x="6464" y="0"/>
                    </a:cubicBezTo>
                    <a:lnTo>
                      <a:pt x="15132" y="0"/>
                    </a:lnTo>
                    <a:cubicBezTo>
                      <a:pt x="15271" y="0"/>
                      <a:pt x="15399" y="9"/>
                      <a:pt x="15516" y="28"/>
                    </a:cubicBezTo>
                    <a:cubicBezTo>
                      <a:pt x="15632" y="46"/>
                      <a:pt x="15737" y="74"/>
                      <a:pt x="15829" y="111"/>
                    </a:cubicBezTo>
                    <a:cubicBezTo>
                      <a:pt x="15920" y="149"/>
                      <a:pt x="16000" y="201"/>
                      <a:pt x="16069" y="266"/>
                    </a:cubicBezTo>
                    <a:cubicBezTo>
                      <a:pt x="16138" y="331"/>
                      <a:pt x="16196" y="409"/>
                      <a:pt x="16243" y="499"/>
                    </a:cubicBezTo>
                    <a:cubicBezTo>
                      <a:pt x="16336" y="684"/>
                      <a:pt x="16403" y="939"/>
                      <a:pt x="16435" y="1265"/>
                    </a:cubicBezTo>
                    <a:cubicBezTo>
                      <a:pt x="16470" y="1594"/>
                      <a:pt x="16486" y="2006"/>
                      <a:pt x="16486" y="2505"/>
                    </a:cubicBezTo>
                    <a:lnTo>
                      <a:pt x="16486" y="2863"/>
                    </a:lnTo>
                    <a:cubicBezTo>
                      <a:pt x="16486" y="2926"/>
                      <a:pt x="16484" y="2990"/>
                      <a:pt x="16480" y="3055"/>
                    </a:cubicBezTo>
                    <a:cubicBezTo>
                      <a:pt x="16475" y="3119"/>
                      <a:pt x="16469" y="3185"/>
                      <a:pt x="16459" y="3251"/>
                    </a:cubicBezTo>
                    <a:lnTo>
                      <a:pt x="20603" y="3251"/>
                    </a:lnTo>
                    <a:cubicBezTo>
                      <a:pt x="20744" y="3251"/>
                      <a:pt x="20872" y="3276"/>
                      <a:pt x="20991" y="3326"/>
                    </a:cubicBezTo>
                    <a:cubicBezTo>
                      <a:pt x="21109" y="3376"/>
                      <a:pt x="21216" y="3451"/>
                      <a:pt x="21314" y="3550"/>
                    </a:cubicBezTo>
                    <a:cubicBezTo>
                      <a:pt x="21409" y="3652"/>
                      <a:pt x="21480" y="3766"/>
                      <a:pt x="21528" y="3893"/>
                    </a:cubicBezTo>
                    <a:cubicBezTo>
                      <a:pt x="21575" y="4020"/>
                      <a:pt x="21599" y="4161"/>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7" tIns="14287" rIns="14287" bIns="14287" anchor="ctr"/>
              <a:lstStyle/>
              <a:p>
                <a:endParaRPr lang="zh-CN" altLang="en-US" sz="675">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grpSp>
      <p:sp>
        <p:nvSpPr>
          <p:cNvPr id="88" name="文本框 87">
            <a:extLst>
              <a:ext uri="{FF2B5EF4-FFF2-40B4-BE49-F238E27FC236}">
                <a16:creationId xmlns:a16="http://schemas.microsoft.com/office/drawing/2014/main" id="{8D3D7E96-5F8E-4AB9-9A0E-C8F21BCE3BF2}"/>
              </a:ext>
            </a:extLst>
          </p:cNvPr>
          <p:cNvSpPr txBox="1"/>
          <p:nvPr/>
        </p:nvSpPr>
        <p:spPr>
          <a:xfrm>
            <a:off x="7226735" y="2360862"/>
            <a:ext cx="3590925" cy="369332"/>
          </a:xfrm>
          <a:prstGeom prst="rect">
            <a:avLst/>
          </a:prstGeom>
          <a:noFill/>
        </p:spPr>
        <p:txBody>
          <a:bodyPr wrap="square">
            <a:spAutoFit/>
          </a:bodyPr>
          <a:lstStyle/>
          <a:p>
            <a:r>
              <a:rPr lang="en-US" altLang="zh-CN" sz="1800" dirty="0">
                <a:solidFill>
                  <a:schemeClr val="bg1"/>
                </a:solidFill>
                <a:latin typeface="微软雅黑" panose="020B0503020204020204" pitchFamily="34" charset="-122"/>
                <a:ea typeface="微软雅黑" panose="020B0503020204020204" pitchFamily="34" charset="-122"/>
              </a:rPr>
              <a:t>EHS</a:t>
            </a:r>
            <a:r>
              <a:rPr lang="zh-CN" altLang="en-US" sz="1800" dirty="0">
                <a:solidFill>
                  <a:schemeClr val="bg1"/>
                </a:solidFill>
                <a:latin typeface="微软雅黑" panose="020B0503020204020204" pitchFamily="34" charset="-122"/>
                <a:ea typeface="微软雅黑" panose="020B0503020204020204" pitchFamily="34" charset="-122"/>
              </a:rPr>
              <a:t>目标分解、层层签订责任书</a:t>
            </a:r>
          </a:p>
        </p:txBody>
      </p:sp>
      <p:sp>
        <p:nvSpPr>
          <p:cNvPr id="89" name="文本框 88">
            <a:extLst>
              <a:ext uri="{FF2B5EF4-FFF2-40B4-BE49-F238E27FC236}">
                <a16:creationId xmlns:a16="http://schemas.microsoft.com/office/drawing/2014/main" id="{E805B1BC-5A5A-40D5-B04D-75386D4D907C}"/>
              </a:ext>
            </a:extLst>
          </p:cNvPr>
          <p:cNvSpPr txBox="1"/>
          <p:nvPr/>
        </p:nvSpPr>
        <p:spPr>
          <a:xfrm>
            <a:off x="7655953" y="3036543"/>
            <a:ext cx="3590925" cy="369332"/>
          </a:xfrm>
          <a:prstGeom prst="rect">
            <a:avLst/>
          </a:prstGeom>
          <a:noFill/>
        </p:spPr>
        <p:txBody>
          <a:bodyPr wrap="square">
            <a:spAutoFit/>
          </a:bodyPr>
          <a:lstStyle/>
          <a:p>
            <a:r>
              <a:rPr lang="zh-CN" altLang="en-US" sz="1800" dirty="0">
                <a:solidFill>
                  <a:schemeClr val="bg1"/>
                </a:solidFill>
                <a:latin typeface="微软雅黑" panose="020B0503020204020204" pitchFamily="34" charset="-122"/>
                <a:ea typeface="微软雅黑" panose="020B0503020204020204" pitchFamily="34" charset="-122"/>
              </a:rPr>
              <a:t>落实责任体系与监督体系</a:t>
            </a:r>
          </a:p>
        </p:txBody>
      </p:sp>
      <p:sp>
        <p:nvSpPr>
          <p:cNvPr id="90" name="文本框 89">
            <a:extLst>
              <a:ext uri="{FF2B5EF4-FFF2-40B4-BE49-F238E27FC236}">
                <a16:creationId xmlns:a16="http://schemas.microsoft.com/office/drawing/2014/main" id="{7BB1C91A-56D3-4573-97B0-713DFD3705B3}"/>
              </a:ext>
            </a:extLst>
          </p:cNvPr>
          <p:cNvSpPr txBox="1"/>
          <p:nvPr/>
        </p:nvSpPr>
        <p:spPr>
          <a:xfrm>
            <a:off x="8087023" y="3708333"/>
            <a:ext cx="3590925" cy="369332"/>
          </a:xfrm>
          <a:prstGeom prst="rect">
            <a:avLst/>
          </a:prstGeom>
          <a:noFill/>
        </p:spPr>
        <p:txBody>
          <a:bodyPr wrap="square">
            <a:spAutoFit/>
          </a:bodyPr>
          <a:lstStyle>
            <a:defPPr>
              <a:defRPr lang="zh-CN"/>
            </a:defPPr>
            <a:lvl1pPr>
              <a:defRPr>
                <a:solidFill>
                  <a:schemeClr val="bg1"/>
                </a:solidFill>
                <a:latin typeface="微软雅黑" panose="020B0503020204020204" pitchFamily="34" charset="-122"/>
                <a:ea typeface="微软雅黑" panose="020B0503020204020204" pitchFamily="34" charset="-122"/>
              </a:defRPr>
            </a:lvl1pPr>
          </a:lstStyle>
          <a:p>
            <a:r>
              <a:rPr lang="zh-CN" altLang="en-US" dirty="0"/>
              <a:t>“一岗双责”意识宣贯培训</a:t>
            </a:r>
          </a:p>
        </p:txBody>
      </p:sp>
      <p:sp>
        <p:nvSpPr>
          <p:cNvPr id="91" name="文本框 90">
            <a:extLst>
              <a:ext uri="{FF2B5EF4-FFF2-40B4-BE49-F238E27FC236}">
                <a16:creationId xmlns:a16="http://schemas.microsoft.com/office/drawing/2014/main" id="{173E292B-A146-4AC4-A229-127BE27654B5}"/>
              </a:ext>
            </a:extLst>
          </p:cNvPr>
          <p:cNvSpPr txBox="1"/>
          <p:nvPr/>
        </p:nvSpPr>
        <p:spPr>
          <a:xfrm>
            <a:off x="8463563" y="4483360"/>
            <a:ext cx="3130580" cy="369332"/>
          </a:xfrm>
          <a:prstGeom prst="rect">
            <a:avLst/>
          </a:prstGeom>
          <a:noFill/>
        </p:spPr>
        <p:txBody>
          <a:bodyPr wrap="square">
            <a:spAutoFit/>
          </a:bodyPr>
          <a:lstStyle>
            <a:defPPr>
              <a:defRPr lang="zh-CN"/>
            </a:defPPr>
            <a:lvl1pPr>
              <a:defRPr>
                <a:solidFill>
                  <a:schemeClr val="bg1"/>
                </a:solidFill>
                <a:latin typeface="微软雅黑" panose="020B0503020204020204" pitchFamily="34" charset="-122"/>
                <a:ea typeface="微软雅黑" panose="020B0503020204020204" pitchFamily="34" charset="-122"/>
              </a:defRPr>
            </a:lvl1pPr>
          </a:lstStyle>
          <a:p>
            <a:r>
              <a:rPr lang="zh-CN" altLang="en-US" sz="1800" dirty="0">
                <a:latin typeface="微软雅黑" panose="020B0503020204020204" pitchFamily="34" charset="-122"/>
                <a:ea typeface="微软雅黑" panose="020B0503020204020204" pitchFamily="34" charset="-122"/>
              </a:rPr>
              <a:t>季度评估，年度考核、奖惩</a:t>
            </a:r>
          </a:p>
        </p:txBody>
      </p:sp>
      <p:sp>
        <p:nvSpPr>
          <p:cNvPr id="93" name="矩形 92">
            <a:extLst>
              <a:ext uri="{FF2B5EF4-FFF2-40B4-BE49-F238E27FC236}">
                <a16:creationId xmlns:a16="http://schemas.microsoft.com/office/drawing/2014/main" id="{D2433203-1B45-45B4-876F-2721F1904F23}"/>
              </a:ext>
            </a:extLst>
          </p:cNvPr>
          <p:cNvSpPr/>
          <p:nvPr/>
        </p:nvSpPr>
        <p:spPr>
          <a:xfrm>
            <a:off x="393700" y="0"/>
            <a:ext cx="718820" cy="1287780"/>
          </a:xfrm>
          <a:prstGeom prst="rect">
            <a:avLst/>
          </a:prstGeom>
          <a:solidFill>
            <a:srgbClr val="980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4364187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045EB06-4B3A-4664-A4A1-70E542B43A29}"/>
              </a:ext>
            </a:extLst>
          </p:cNvPr>
          <p:cNvSpPr/>
          <p:nvPr/>
        </p:nvSpPr>
        <p:spPr>
          <a:xfrm>
            <a:off x="1312994" y="614750"/>
            <a:ext cx="4134465" cy="523220"/>
          </a:xfrm>
          <a:prstGeom prst="rect">
            <a:avLst/>
          </a:prstGeom>
        </p:spPr>
        <p:txBody>
          <a:bodyPr wrap="none">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加强监管，杜绝现场事故</a:t>
            </a:r>
          </a:p>
        </p:txBody>
      </p:sp>
      <p:sp>
        <p:nvSpPr>
          <p:cNvPr id="37" name="矩形 36">
            <a:extLst>
              <a:ext uri="{FF2B5EF4-FFF2-40B4-BE49-F238E27FC236}">
                <a16:creationId xmlns:a16="http://schemas.microsoft.com/office/drawing/2014/main" id="{EAB2C90E-FCDF-4B23-88B0-030341A14BE6}"/>
              </a:ext>
            </a:extLst>
          </p:cNvPr>
          <p:cNvSpPr/>
          <p:nvPr/>
        </p:nvSpPr>
        <p:spPr>
          <a:xfrm>
            <a:off x="5206949" y="1761611"/>
            <a:ext cx="6325844" cy="961289"/>
          </a:xfrm>
          <a:prstGeom prst="rect">
            <a:avLst/>
          </a:prstGeom>
          <a:noFill/>
        </p:spPr>
        <p:txBody>
          <a:bodyPr wrap="square" rtlCol="0">
            <a:spAutoFit/>
          </a:bodyPr>
          <a:lstStyle/>
          <a:p>
            <a:pPr algn="just">
              <a:lnSpc>
                <a:spcPct val="150000"/>
              </a:lnSpc>
            </a:pPr>
            <a:r>
              <a:rPr lang="zh-CN" altLang="en-US" sz="2000" dirty="0">
                <a:latin typeface="微软雅黑" panose="020B0503020204020204" pitchFamily="34" charset="-122"/>
                <a:ea typeface="微软雅黑" panose="020B0503020204020204" pitchFamily="34" charset="-122"/>
              </a:rPr>
              <a:t>制定</a:t>
            </a:r>
            <a:r>
              <a:rPr lang="en-US" altLang="zh-CN" sz="2000" dirty="0">
                <a:latin typeface="微软雅黑" panose="020B0503020204020204" pitchFamily="34" charset="-122"/>
                <a:ea typeface="微软雅黑" panose="020B0503020204020204" pitchFamily="34" charset="-122"/>
              </a:rPr>
              <a:t>2022</a:t>
            </a:r>
            <a:r>
              <a:rPr lang="zh-CN" altLang="en-US" sz="2000" dirty="0">
                <a:latin typeface="微软雅黑" panose="020B0503020204020204" pitchFamily="34" charset="-122"/>
                <a:ea typeface="微软雅黑" panose="020B0503020204020204" pitchFamily="34" charset="-122"/>
              </a:rPr>
              <a:t>年安全监查计划，定期组织开展季节性、临时用电、脚手架、高处作业、反违章等专项监查。</a:t>
            </a:r>
          </a:p>
        </p:txBody>
      </p:sp>
      <p:sp>
        <p:nvSpPr>
          <p:cNvPr id="38" name="等腰三角形 37">
            <a:extLst>
              <a:ext uri="{FF2B5EF4-FFF2-40B4-BE49-F238E27FC236}">
                <a16:creationId xmlns:a16="http://schemas.microsoft.com/office/drawing/2014/main" id="{69E63A9A-44E4-46BB-B19D-056CFEB770C2}"/>
              </a:ext>
            </a:extLst>
          </p:cNvPr>
          <p:cNvSpPr/>
          <p:nvPr/>
        </p:nvSpPr>
        <p:spPr>
          <a:xfrm rot="5400000">
            <a:off x="4620740" y="2106186"/>
            <a:ext cx="362857" cy="312808"/>
          </a:xfrm>
          <a:prstGeom prst="triangle">
            <a:avLst/>
          </a:prstGeom>
          <a:gradFill>
            <a:gsLst>
              <a:gs pos="100000">
                <a:srgbClr val="980E1B"/>
              </a:gs>
              <a:gs pos="31000">
                <a:srgbClr val="FF0000"/>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9" name="等腰三角形 38">
            <a:extLst>
              <a:ext uri="{FF2B5EF4-FFF2-40B4-BE49-F238E27FC236}">
                <a16:creationId xmlns:a16="http://schemas.microsoft.com/office/drawing/2014/main" id="{63516035-0DF2-415B-962A-94AF1F3609C9}"/>
              </a:ext>
            </a:extLst>
          </p:cNvPr>
          <p:cNvSpPr/>
          <p:nvPr/>
        </p:nvSpPr>
        <p:spPr>
          <a:xfrm rot="5400000">
            <a:off x="4620739" y="3260611"/>
            <a:ext cx="362857" cy="312808"/>
          </a:xfrm>
          <a:prstGeom prst="triangle">
            <a:avLst/>
          </a:prstGeom>
          <a:gradFill>
            <a:gsLst>
              <a:gs pos="100000">
                <a:srgbClr val="980E1B"/>
              </a:gs>
              <a:gs pos="31000">
                <a:srgbClr val="FF0000"/>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0" name="矩形 39">
            <a:extLst>
              <a:ext uri="{FF2B5EF4-FFF2-40B4-BE49-F238E27FC236}">
                <a16:creationId xmlns:a16="http://schemas.microsoft.com/office/drawing/2014/main" id="{B63D2DB2-9E50-4494-8670-607E97DAABF9}"/>
              </a:ext>
            </a:extLst>
          </p:cNvPr>
          <p:cNvSpPr/>
          <p:nvPr/>
        </p:nvSpPr>
        <p:spPr>
          <a:xfrm>
            <a:off x="5206949" y="3235586"/>
            <a:ext cx="4976017" cy="400110"/>
          </a:xfrm>
          <a:prstGeom prst="rect">
            <a:avLst/>
          </a:prstGeom>
          <a:noFill/>
        </p:spPr>
        <p:txBody>
          <a:bodyPr wrap="square" rtlCol="0">
            <a:spAutoFit/>
          </a:bodyPr>
          <a:lstStyle/>
          <a:p>
            <a:pPr algn="just"/>
            <a:r>
              <a:rPr lang="zh-CN" altLang="en-US" sz="2000" dirty="0">
                <a:latin typeface="微软雅黑" panose="020B0503020204020204" pitchFamily="34" charset="-122"/>
                <a:ea typeface="微软雅黑" panose="020B0503020204020204" pitchFamily="34" charset="-122"/>
              </a:rPr>
              <a:t>现场责任区划分，建立现场安全管理矩阵</a:t>
            </a:r>
          </a:p>
        </p:txBody>
      </p:sp>
      <p:sp>
        <p:nvSpPr>
          <p:cNvPr id="41" name="等腰三角形 40">
            <a:extLst>
              <a:ext uri="{FF2B5EF4-FFF2-40B4-BE49-F238E27FC236}">
                <a16:creationId xmlns:a16="http://schemas.microsoft.com/office/drawing/2014/main" id="{C1A1ED71-DA3D-47AA-9AF0-E949D229696E}"/>
              </a:ext>
            </a:extLst>
          </p:cNvPr>
          <p:cNvSpPr/>
          <p:nvPr/>
        </p:nvSpPr>
        <p:spPr>
          <a:xfrm rot="5400000">
            <a:off x="4620740" y="4345485"/>
            <a:ext cx="362857" cy="312808"/>
          </a:xfrm>
          <a:prstGeom prst="triangle">
            <a:avLst/>
          </a:prstGeom>
          <a:gradFill>
            <a:gsLst>
              <a:gs pos="100000">
                <a:srgbClr val="980E1B"/>
              </a:gs>
              <a:gs pos="31000">
                <a:srgbClr val="FF0000"/>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2" name="矩形 41">
            <a:extLst>
              <a:ext uri="{FF2B5EF4-FFF2-40B4-BE49-F238E27FC236}">
                <a16:creationId xmlns:a16="http://schemas.microsoft.com/office/drawing/2014/main" id="{35F1A924-5CE1-438A-91F7-6D87B10E15DE}"/>
              </a:ext>
            </a:extLst>
          </p:cNvPr>
          <p:cNvSpPr/>
          <p:nvPr/>
        </p:nvSpPr>
        <p:spPr>
          <a:xfrm>
            <a:off x="5206949" y="3982772"/>
            <a:ext cx="6325845" cy="961289"/>
          </a:xfrm>
          <a:prstGeom prst="rect">
            <a:avLst/>
          </a:prstGeom>
          <a:noFill/>
        </p:spPr>
        <p:txBody>
          <a:bodyPr wrap="square" rtlCol="0">
            <a:spAutoFit/>
          </a:bodyPr>
          <a:lstStyle/>
          <a:p>
            <a:pPr algn="just">
              <a:lnSpc>
                <a:spcPct val="150000"/>
              </a:lnSpc>
            </a:pPr>
            <a:r>
              <a:rPr lang="zh-CN" altLang="en-US" sz="2000" dirty="0">
                <a:latin typeface="微软雅黑" panose="020B0503020204020204" pitchFamily="34" charset="-122"/>
                <a:ea typeface="微软雅黑" panose="020B0503020204020204" pitchFamily="34" charset="-122"/>
              </a:rPr>
              <a:t>做好重大作业活动施工方案审查，实施过程安全监督控制，制定重大作业施工前检查单、安全出入和应急预案。</a:t>
            </a:r>
          </a:p>
        </p:txBody>
      </p:sp>
      <p:sp>
        <p:nvSpPr>
          <p:cNvPr id="43" name="等腰三角形 42">
            <a:extLst>
              <a:ext uri="{FF2B5EF4-FFF2-40B4-BE49-F238E27FC236}">
                <a16:creationId xmlns:a16="http://schemas.microsoft.com/office/drawing/2014/main" id="{9B7FE9CA-F862-4884-8A85-E7B7C27DFA25}"/>
              </a:ext>
            </a:extLst>
          </p:cNvPr>
          <p:cNvSpPr/>
          <p:nvPr/>
        </p:nvSpPr>
        <p:spPr>
          <a:xfrm rot="5400000">
            <a:off x="4620739" y="5606201"/>
            <a:ext cx="362857" cy="312808"/>
          </a:xfrm>
          <a:prstGeom prst="triangle">
            <a:avLst/>
          </a:prstGeom>
          <a:gradFill>
            <a:gsLst>
              <a:gs pos="100000">
                <a:srgbClr val="980E1B"/>
              </a:gs>
              <a:gs pos="31000">
                <a:srgbClr val="FF0000"/>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4" name="矩形 43">
            <a:extLst>
              <a:ext uri="{FF2B5EF4-FFF2-40B4-BE49-F238E27FC236}">
                <a16:creationId xmlns:a16="http://schemas.microsoft.com/office/drawing/2014/main" id="{0FE66204-2937-49DA-A5FD-6243B6BA88B2}"/>
              </a:ext>
            </a:extLst>
          </p:cNvPr>
          <p:cNvSpPr/>
          <p:nvPr/>
        </p:nvSpPr>
        <p:spPr>
          <a:xfrm>
            <a:off x="5206948" y="5281961"/>
            <a:ext cx="6325843" cy="961289"/>
          </a:xfrm>
          <a:prstGeom prst="rect">
            <a:avLst/>
          </a:prstGeom>
          <a:noFill/>
        </p:spPr>
        <p:txBody>
          <a:bodyPr wrap="square" rtlCol="0">
            <a:spAutoFit/>
          </a:bodyPr>
          <a:lstStyle/>
          <a:p>
            <a:pPr algn="just">
              <a:lnSpc>
                <a:spcPct val="150000"/>
              </a:lnSpc>
            </a:pPr>
            <a:r>
              <a:rPr lang="zh-CN" altLang="en-US" sz="2000" dirty="0">
                <a:latin typeface="微软雅黑" panose="020B0503020204020204" pitchFamily="34" charset="-122"/>
                <a:ea typeface="微软雅黑" panose="020B0503020204020204" pitchFamily="34" charset="-122"/>
              </a:rPr>
              <a:t>严格大型吊具、机械设备入场报验程序，杜绝不合格设备入场。</a:t>
            </a:r>
          </a:p>
        </p:txBody>
      </p:sp>
      <p:pic>
        <p:nvPicPr>
          <p:cNvPr id="45" name="图片 44">
            <a:extLst>
              <a:ext uri="{FF2B5EF4-FFF2-40B4-BE49-F238E27FC236}">
                <a16:creationId xmlns:a16="http://schemas.microsoft.com/office/drawing/2014/main" id="{851F1767-FA69-4223-A1E9-9BF443551B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98179"/>
            <a:ext cx="3813632" cy="5759821"/>
          </a:xfrm>
          <a:prstGeom prst="rect">
            <a:avLst/>
          </a:prstGeom>
        </p:spPr>
      </p:pic>
    </p:spTree>
    <p:extLst>
      <p:ext uri="{BB962C8B-B14F-4D97-AF65-F5344CB8AC3E}">
        <p14:creationId xmlns:p14="http://schemas.microsoft.com/office/powerpoint/2010/main" val="22945963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045EB06-4B3A-4664-A4A1-70E542B43A29}"/>
              </a:ext>
            </a:extLst>
          </p:cNvPr>
          <p:cNvSpPr/>
          <p:nvPr/>
        </p:nvSpPr>
        <p:spPr>
          <a:xfrm>
            <a:off x="1312994" y="614750"/>
            <a:ext cx="7366119" cy="523220"/>
          </a:xfrm>
          <a:prstGeom prst="rect">
            <a:avLst/>
          </a:prstGeom>
        </p:spPr>
        <p:txBody>
          <a:bodyPr wrap="none">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抓住一个重点、解决二个难点、关注三个焦点</a:t>
            </a:r>
            <a:endParaRPr lang="zh-CN" altLang="zh-CN"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3" name="矩形 92">
            <a:extLst>
              <a:ext uri="{FF2B5EF4-FFF2-40B4-BE49-F238E27FC236}">
                <a16:creationId xmlns:a16="http://schemas.microsoft.com/office/drawing/2014/main" id="{D2433203-1B45-45B4-876F-2721F1904F23}"/>
              </a:ext>
            </a:extLst>
          </p:cNvPr>
          <p:cNvSpPr/>
          <p:nvPr/>
        </p:nvSpPr>
        <p:spPr>
          <a:xfrm>
            <a:off x="393700" y="0"/>
            <a:ext cx="718820" cy="1287780"/>
          </a:xfrm>
          <a:prstGeom prst="rect">
            <a:avLst/>
          </a:prstGeom>
          <a:solidFill>
            <a:srgbClr val="980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386" name="Picture 2">
            <a:extLst>
              <a:ext uri="{FF2B5EF4-FFF2-40B4-BE49-F238E27FC236}">
                <a16:creationId xmlns:a16="http://schemas.microsoft.com/office/drawing/2014/main" id="{10A6B05F-DA88-4CE4-99B5-E58BE7174F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7381" b="24276"/>
          <a:stretch/>
        </p:blipFill>
        <p:spPr bwMode="auto">
          <a:xfrm>
            <a:off x="0" y="2362201"/>
            <a:ext cx="12192000" cy="3114560"/>
          </a:xfrm>
          <a:prstGeom prst="rect">
            <a:avLst/>
          </a:prstGeom>
          <a:noFill/>
          <a:extLst>
            <a:ext uri="{909E8E84-426E-40DD-AFC4-6F175D3DCCD1}">
              <a14:hiddenFill xmlns:a14="http://schemas.microsoft.com/office/drawing/2010/main">
                <a:solidFill>
                  <a:srgbClr val="FFFFFF"/>
                </a:solidFill>
              </a14:hiddenFill>
            </a:ext>
          </a:extLst>
        </p:spPr>
      </p:pic>
      <p:sp>
        <p:nvSpPr>
          <p:cNvPr id="38" name="矩形 37">
            <a:extLst>
              <a:ext uri="{FF2B5EF4-FFF2-40B4-BE49-F238E27FC236}">
                <a16:creationId xmlns:a16="http://schemas.microsoft.com/office/drawing/2014/main" id="{A408D59A-1E89-4A85-B454-6D12648C674B}"/>
              </a:ext>
            </a:extLst>
          </p:cNvPr>
          <p:cNvSpPr/>
          <p:nvPr/>
        </p:nvSpPr>
        <p:spPr>
          <a:xfrm>
            <a:off x="4061174" y="1998606"/>
            <a:ext cx="4069652" cy="3841750"/>
          </a:xfrm>
          <a:prstGeom prst="rect">
            <a:avLst/>
          </a:prstGeom>
          <a:solidFill>
            <a:srgbClr val="980E1B">
              <a:alpha val="86000"/>
            </a:srgbClr>
          </a:solidFill>
          <a:ln>
            <a:noFill/>
          </a:ln>
          <a:effectLst>
            <a:outerShdw blurRad="2540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a typeface="思源黑体" panose="020B0500000000000000" pitchFamily="34" charset="-122"/>
            </a:endParaRPr>
          </a:p>
        </p:txBody>
      </p:sp>
      <p:sp>
        <p:nvSpPr>
          <p:cNvPr id="40" name="文本框 39">
            <a:extLst>
              <a:ext uri="{FF2B5EF4-FFF2-40B4-BE49-F238E27FC236}">
                <a16:creationId xmlns:a16="http://schemas.microsoft.com/office/drawing/2014/main" id="{B35F42E7-223C-4350-BFF8-651BE931294F}"/>
              </a:ext>
            </a:extLst>
          </p:cNvPr>
          <p:cNvSpPr txBox="1"/>
          <p:nvPr/>
        </p:nvSpPr>
        <p:spPr>
          <a:xfrm>
            <a:off x="4495800" y="2910148"/>
            <a:ext cx="3200400" cy="1308884"/>
          </a:xfrm>
          <a:prstGeom prst="rect">
            <a:avLst/>
          </a:prstGeom>
          <a:noFill/>
        </p:spPr>
        <p:txBody>
          <a:bodyPr wrap="square">
            <a:spAutoFit/>
          </a:bodyPr>
          <a:lstStyle/>
          <a:p>
            <a:pPr algn="ctr" eaLnBrk="1" hangingPunct="1">
              <a:lnSpc>
                <a:spcPct val="150000"/>
              </a:lnSpc>
            </a:pPr>
            <a:r>
              <a:rPr lang="zh-CN" altLang="en-US" sz="2800" b="1" dirty="0">
                <a:solidFill>
                  <a:schemeClr val="bg1"/>
                </a:solidFill>
                <a:latin typeface="微软雅黑" panose="020B0503020204020204" pitchFamily="34" charset="-122"/>
                <a:ea typeface="微软雅黑" panose="020B0503020204020204" pitchFamily="34" charset="-122"/>
              </a:rPr>
              <a:t>一个重点：企业合规性评估</a:t>
            </a:r>
          </a:p>
        </p:txBody>
      </p:sp>
      <p:sp>
        <p:nvSpPr>
          <p:cNvPr id="41" name="文本框 40">
            <a:extLst>
              <a:ext uri="{FF2B5EF4-FFF2-40B4-BE49-F238E27FC236}">
                <a16:creationId xmlns:a16="http://schemas.microsoft.com/office/drawing/2014/main" id="{4B58349E-F6EF-4D26-8CF1-5C5975367715}"/>
              </a:ext>
            </a:extLst>
          </p:cNvPr>
          <p:cNvSpPr txBox="1"/>
          <p:nvPr/>
        </p:nvSpPr>
        <p:spPr>
          <a:xfrm>
            <a:off x="4495800" y="4283514"/>
            <a:ext cx="3200400" cy="458908"/>
          </a:xfrm>
          <a:prstGeom prst="rect">
            <a:avLst/>
          </a:prstGeom>
          <a:noFill/>
        </p:spPr>
        <p:txBody>
          <a:bodyPr wrap="square">
            <a:spAutoFit/>
          </a:bodyPr>
          <a:lstStyle/>
          <a:p>
            <a:pPr algn="ctr" eaLnBrk="1" hangingPunct="1">
              <a:lnSpc>
                <a:spcPct val="150000"/>
              </a:lnSpc>
            </a:pPr>
            <a:r>
              <a:rPr lang="zh-CN" altLang="en-US" dirty="0">
                <a:solidFill>
                  <a:schemeClr val="bg1"/>
                </a:solidFill>
                <a:latin typeface="微软雅黑" panose="020B0503020204020204" pitchFamily="34" charset="-122"/>
                <a:ea typeface="微软雅黑" panose="020B0503020204020204" pitchFamily="34" charset="-122"/>
              </a:rPr>
              <a:t>建立公司合规性法规信息库</a:t>
            </a:r>
          </a:p>
        </p:txBody>
      </p:sp>
    </p:spTree>
    <p:extLst>
      <p:ext uri="{BB962C8B-B14F-4D97-AF65-F5344CB8AC3E}">
        <p14:creationId xmlns:p14="http://schemas.microsoft.com/office/powerpoint/2010/main" val="35067988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045EB06-4B3A-4664-A4A1-70E542B43A29}"/>
              </a:ext>
            </a:extLst>
          </p:cNvPr>
          <p:cNvSpPr/>
          <p:nvPr/>
        </p:nvSpPr>
        <p:spPr>
          <a:xfrm>
            <a:off x="1312994" y="614750"/>
            <a:ext cx="7366119" cy="523220"/>
          </a:xfrm>
          <a:prstGeom prst="rect">
            <a:avLst/>
          </a:prstGeom>
        </p:spPr>
        <p:txBody>
          <a:bodyPr wrap="none">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抓住一个重点、解决二个难点、关注三个焦点</a:t>
            </a:r>
            <a:endParaRPr lang="zh-CN" altLang="zh-CN"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3" name="矩形 92">
            <a:extLst>
              <a:ext uri="{FF2B5EF4-FFF2-40B4-BE49-F238E27FC236}">
                <a16:creationId xmlns:a16="http://schemas.microsoft.com/office/drawing/2014/main" id="{D2433203-1B45-45B4-876F-2721F1904F23}"/>
              </a:ext>
            </a:extLst>
          </p:cNvPr>
          <p:cNvSpPr/>
          <p:nvPr/>
        </p:nvSpPr>
        <p:spPr>
          <a:xfrm>
            <a:off x="393700" y="0"/>
            <a:ext cx="718820" cy="1287780"/>
          </a:xfrm>
          <a:prstGeom prst="rect">
            <a:avLst/>
          </a:prstGeom>
          <a:solidFill>
            <a:srgbClr val="980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箭头: 左右 2">
            <a:extLst>
              <a:ext uri="{FF2B5EF4-FFF2-40B4-BE49-F238E27FC236}">
                <a16:creationId xmlns:a16="http://schemas.microsoft.com/office/drawing/2014/main" id="{8C77A16A-B2B3-4D46-AA06-B89705557AFE}"/>
              </a:ext>
            </a:extLst>
          </p:cNvPr>
          <p:cNvSpPr/>
          <p:nvPr/>
        </p:nvSpPr>
        <p:spPr>
          <a:xfrm>
            <a:off x="4313223" y="2956994"/>
            <a:ext cx="3565554" cy="1635780"/>
          </a:xfrm>
          <a:prstGeom prst="leftRightArrow">
            <a:avLst/>
          </a:prstGeom>
          <a:solidFill>
            <a:srgbClr val="980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a:extLst>
              <a:ext uri="{FF2B5EF4-FFF2-40B4-BE49-F238E27FC236}">
                <a16:creationId xmlns:a16="http://schemas.microsoft.com/office/drawing/2014/main" id="{15D44B1E-142F-472E-BCDB-2E97FD4B1174}"/>
              </a:ext>
            </a:extLst>
          </p:cNvPr>
          <p:cNvGrpSpPr/>
          <p:nvPr/>
        </p:nvGrpSpPr>
        <p:grpSpPr>
          <a:xfrm>
            <a:off x="1312994" y="2268495"/>
            <a:ext cx="2407094" cy="3348692"/>
            <a:chOff x="4401178" y="1296237"/>
            <a:chExt cx="3416440" cy="4752871"/>
          </a:xfrm>
          <a:effectLst>
            <a:outerShdw blurRad="63500" sx="102000" sy="102000" algn="ctr" rotWithShape="0">
              <a:prstClr val="black">
                <a:alpha val="20000"/>
              </a:prstClr>
            </a:outerShdw>
          </a:effectLst>
        </p:grpSpPr>
        <p:sp>
          <p:nvSpPr>
            <p:cNvPr id="10" name="圆角矩形 10">
              <a:extLst>
                <a:ext uri="{FF2B5EF4-FFF2-40B4-BE49-F238E27FC236}">
                  <a16:creationId xmlns:a16="http://schemas.microsoft.com/office/drawing/2014/main" id="{F2050FBB-AE98-4D46-BB59-190775797455}"/>
                </a:ext>
              </a:extLst>
            </p:cNvPr>
            <p:cNvSpPr/>
            <p:nvPr/>
          </p:nvSpPr>
          <p:spPr>
            <a:xfrm>
              <a:off x="4401178" y="1296237"/>
              <a:ext cx="3416440" cy="4752871"/>
            </a:xfrm>
            <a:prstGeom prst="roundRect">
              <a:avLst>
                <a:gd name="adj" fmla="val 19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思源黑体" panose="020B0500000000000000" pitchFamily="34" charset="-122"/>
                <a:ea typeface="思源黑体" panose="020B0500000000000000" pitchFamily="34" charset="-122"/>
              </a:endParaRPr>
            </a:p>
          </p:txBody>
        </p:sp>
        <p:sp>
          <p:nvSpPr>
            <p:cNvPr id="11" name="椭圆 10">
              <a:extLst>
                <a:ext uri="{FF2B5EF4-FFF2-40B4-BE49-F238E27FC236}">
                  <a16:creationId xmlns:a16="http://schemas.microsoft.com/office/drawing/2014/main" id="{2F1F4060-7191-4960-9D05-183E173A0A4F}"/>
                </a:ext>
              </a:extLst>
            </p:cNvPr>
            <p:cNvSpPr/>
            <p:nvPr/>
          </p:nvSpPr>
          <p:spPr>
            <a:xfrm>
              <a:off x="5393453" y="1557494"/>
              <a:ext cx="1431890" cy="1431890"/>
            </a:xfrm>
            <a:prstGeom prst="ellipse">
              <a:avLst/>
            </a:prstGeom>
            <a:solidFill>
              <a:srgbClr val="D1AA69"/>
            </a:solid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黑体" panose="020B0500000000000000" pitchFamily="34" charset="-122"/>
                  <a:ea typeface="思源黑体" panose="020B0500000000000000" pitchFamily="34" charset="-122"/>
                </a:rPr>
                <a:t>一</a:t>
              </a:r>
            </a:p>
          </p:txBody>
        </p:sp>
      </p:grpSp>
      <p:grpSp>
        <p:nvGrpSpPr>
          <p:cNvPr id="14" name="组合 13">
            <a:extLst>
              <a:ext uri="{FF2B5EF4-FFF2-40B4-BE49-F238E27FC236}">
                <a16:creationId xmlns:a16="http://schemas.microsoft.com/office/drawing/2014/main" id="{FEF4A16F-7783-4A59-AC37-4625C43DFEFB}"/>
              </a:ext>
            </a:extLst>
          </p:cNvPr>
          <p:cNvGrpSpPr/>
          <p:nvPr/>
        </p:nvGrpSpPr>
        <p:grpSpPr>
          <a:xfrm>
            <a:off x="8577394" y="2268495"/>
            <a:ext cx="2407094" cy="3348692"/>
            <a:chOff x="4401178" y="1296237"/>
            <a:chExt cx="3416440" cy="4752871"/>
          </a:xfrm>
          <a:effectLst>
            <a:outerShdw blurRad="63500" sx="102000" sy="102000" algn="ctr" rotWithShape="0">
              <a:prstClr val="black">
                <a:alpha val="20000"/>
              </a:prstClr>
            </a:outerShdw>
          </a:effectLst>
        </p:grpSpPr>
        <p:sp>
          <p:nvSpPr>
            <p:cNvPr id="15" name="圆角矩形 10">
              <a:extLst>
                <a:ext uri="{FF2B5EF4-FFF2-40B4-BE49-F238E27FC236}">
                  <a16:creationId xmlns:a16="http://schemas.microsoft.com/office/drawing/2014/main" id="{E41912DE-FB59-44DE-BD7F-504805C079A6}"/>
                </a:ext>
              </a:extLst>
            </p:cNvPr>
            <p:cNvSpPr/>
            <p:nvPr/>
          </p:nvSpPr>
          <p:spPr>
            <a:xfrm>
              <a:off x="4401178" y="1296237"/>
              <a:ext cx="3416440" cy="4752871"/>
            </a:xfrm>
            <a:prstGeom prst="roundRect">
              <a:avLst>
                <a:gd name="adj" fmla="val 19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思源黑体" panose="020B0500000000000000" pitchFamily="34" charset="-122"/>
                <a:ea typeface="思源黑体" panose="020B0500000000000000" pitchFamily="34" charset="-122"/>
              </a:endParaRPr>
            </a:p>
          </p:txBody>
        </p:sp>
        <p:sp>
          <p:nvSpPr>
            <p:cNvPr id="16" name="椭圆 15">
              <a:extLst>
                <a:ext uri="{FF2B5EF4-FFF2-40B4-BE49-F238E27FC236}">
                  <a16:creationId xmlns:a16="http://schemas.microsoft.com/office/drawing/2014/main" id="{93E0F5E8-876C-4806-822E-C4BEFC9B7572}"/>
                </a:ext>
              </a:extLst>
            </p:cNvPr>
            <p:cNvSpPr/>
            <p:nvPr/>
          </p:nvSpPr>
          <p:spPr>
            <a:xfrm>
              <a:off x="5393453" y="1557494"/>
              <a:ext cx="1431890" cy="1431890"/>
            </a:xfrm>
            <a:prstGeom prst="ellipse">
              <a:avLst/>
            </a:prstGeom>
            <a:solidFill>
              <a:srgbClr val="D1AA69"/>
            </a:solid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黑体" panose="020B0500000000000000" pitchFamily="34" charset="-122"/>
                  <a:ea typeface="思源黑体" panose="020B0500000000000000" pitchFamily="34" charset="-122"/>
                </a:rPr>
                <a:t>二</a:t>
              </a:r>
            </a:p>
          </p:txBody>
        </p:sp>
      </p:grpSp>
      <p:sp>
        <p:nvSpPr>
          <p:cNvPr id="20" name="文本框 19">
            <a:extLst>
              <a:ext uri="{FF2B5EF4-FFF2-40B4-BE49-F238E27FC236}">
                <a16:creationId xmlns:a16="http://schemas.microsoft.com/office/drawing/2014/main" id="{FA3ED54D-E683-40F4-BFC5-5DFD9A1C6C10}"/>
              </a:ext>
            </a:extLst>
          </p:cNvPr>
          <p:cNvSpPr txBox="1"/>
          <p:nvPr/>
        </p:nvSpPr>
        <p:spPr>
          <a:xfrm>
            <a:off x="1601302" y="3605653"/>
            <a:ext cx="1831829" cy="707886"/>
          </a:xfrm>
          <a:prstGeom prst="rect">
            <a:avLst/>
          </a:prstGeom>
          <a:noFill/>
        </p:spPr>
        <p:txBody>
          <a:bodyPr wrap="square">
            <a:spAutoFit/>
          </a:bodyPr>
          <a:lstStyle/>
          <a:p>
            <a:pPr algn="ctr">
              <a:defRPr/>
            </a:pPr>
            <a:r>
              <a:rPr lang="zh-CN" altLang="en-US" sz="2000" b="1" dirty="0">
                <a:latin typeface="微软雅黑" panose="020B0503020204020204" pitchFamily="34" charset="-122"/>
                <a:ea typeface="微软雅黑" panose="020B0503020204020204" pitchFamily="34" charset="-122"/>
                <a:sym typeface="Wingdings" panose="05000000000000000000" pitchFamily="2" charset="2"/>
              </a:rPr>
              <a:t>高危作业重复或严重违规</a:t>
            </a:r>
            <a:endParaRPr lang="en-US" altLang="zh-CN" sz="2000" kern="0" dirty="0">
              <a:latin typeface="Arial" panose="020B0604020202020204" pitchFamily="34" charset="0"/>
              <a:cs typeface="Arial" panose="020B0604020202020204" pitchFamily="34" charset="0"/>
            </a:endParaRPr>
          </a:p>
        </p:txBody>
      </p:sp>
      <p:sp>
        <p:nvSpPr>
          <p:cNvPr id="22" name="文本框 21">
            <a:extLst>
              <a:ext uri="{FF2B5EF4-FFF2-40B4-BE49-F238E27FC236}">
                <a16:creationId xmlns:a16="http://schemas.microsoft.com/office/drawing/2014/main" id="{86588BEA-C18B-4200-A24D-918ABBF08E61}"/>
              </a:ext>
            </a:extLst>
          </p:cNvPr>
          <p:cNvSpPr txBox="1"/>
          <p:nvPr/>
        </p:nvSpPr>
        <p:spPr>
          <a:xfrm>
            <a:off x="1478945" y="4512023"/>
            <a:ext cx="2076541" cy="613694"/>
          </a:xfrm>
          <a:prstGeom prst="rect">
            <a:avLst/>
          </a:prstGeom>
          <a:noFill/>
        </p:spPr>
        <p:txBody>
          <a:bodyPr wrap="square">
            <a:spAutoFit/>
          </a:bodyPr>
          <a:lstStyle>
            <a:defPPr>
              <a:defRPr lang="zh-CN"/>
            </a:defPPr>
            <a:lvl1pPr algn="ctr">
              <a:lnSpc>
                <a:spcPct val="150000"/>
              </a:lnSpc>
              <a:defRPr sz="1200">
                <a:latin typeface="微软雅黑" panose="020B0503020204020204" pitchFamily="34" charset="-122"/>
                <a:ea typeface="微软雅黑" panose="020B0503020204020204" pitchFamily="34" charset="-122"/>
              </a:defRPr>
            </a:lvl1pPr>
          </a:lstStyle>
          <a:p>
            <a:r>
              <a:rPr lang="zh-CN" altLang="en-US" dirty="0">
                <a:sym typeface="Wingdings" panose="05000000000000000000" pitchFamily="2" charset="2"/>
              </a:rPr>
              <a:t>就是在刀尖上行走</a:t>
            </a:r>
            <a:r>
              <a:rPr lang="en-US" altLang="zh-CN" dirty="0">
                <a:sym typeface="Wingdings" panose="05000000000000000000" pitchFamily="2" charset="2"/>
              </a:rPr>
              <a:t>,</a:t>
            </a:r>
            <a:r>
              <a:rPr lang="zh-CN" altLang="en-US" dirty="0">
                <a:sym typeface="Wingdings" panose="05000000000000000000" pitchFamily="2" charset="2"/>
              </a:rPr>
              <a:t>今天不解决，明天就会演变成事故</a:t>
            </a:r>
            <a:endParaRPr lang="zh-CN" altLang="en-US" dirty="0"/>
          </a:p>
        </p:txBody>
      </p:sp>
      <p:sp>
        <p:nvSpPr>
          <p:cNvPr id="23" name="文本框 22">
            <a:extLst>
              <a:ext uri="{FF2B5EF4-FFF2-40B4-BE49-F238E27FC236}">
                <a16:creationId xmlns:a16="http://schemas.microsoft.com/office/drawing/2014/main" id="{92A746E2-CD2C-4C8A-91FE-98D84CA07D60}"/>
              </a:ext>
            </a:extLst>
          </p:cNvPr>
          <p:cNvSpPr txBox="1"/>
          <p:nvPr/>
        </p:nvSpPr>
        <p:spPr>
          <a:xfrm>
            <a:off x="8881903" y="3599286"/>
            <a:ext cx="1831829" cy="707886"/>
          </a:xfrm>
          <a:prstGeom prst="rect">
            <a:avLst/>
          </a:prstGeom>
          <a:noFill/>
        </p:spPr>
        <p:txBody>
          <a:bodyPr wrap="square">
            <a:spAutoFit/>
          </a:bodyPr>
          <a:lstStyle>
            <a:defPPr>
              <a:defRPr lang="zh-CN"/>
            </a:defPPr>
            <a:lvl1pPr algn="ctr">
              <a:defRPr sz="2000" b="1">
                <a:latin typeface="微软雅黑" panose="020B0503020204020204" pitchFamily="34" charset="-122"/>
                <a:ea typeface="微软雅黑" panose="020B0503020204020204" pitchFamily="34" charset="-122"/>
              </a:defRPr>
            </a:lvl1pPr>
          </a:lstStyle>
          <a:p>
            <a:r>
              <a:rPr lang="zh-CN" altLang="en-US" dirty="0">
                <a:sym typeface="Wingdings" panose="05000000000000000000" pitchFamily="2" charset="2"/>
              </a:rPr>
              <a:t>安全技术改造难点问题</a:t>
            </a:r>
            <a:endParaRPr lang="en-US" altLang="zh-CN" dirty="0"/>
          </a:p>
        </p:txBody>
      </p:sp>
      <p:sp>
        <p:nvSpPr>
          <p:cNvPr id="24" name="文本框 23">
            <a:extLst>
              <a:ext uri="{FF2B5EF4-FFF2-40B4-BE49-F238E27FC236}">
                <a16:creationId xmlns:a16="http://schemas.microsoft.com/office/drawing/2014/main" id="{340C08C3-5410-4868-88F8-5FE619A81134}"/>
              </a:ext>
            </a:extLst>
          </p:cNvPr>
          <p:cNvSpPr txBox="1"/>
          <p:nvPr/>
        </p:nvSpPr>
        <p:spPr>
          <a:xfrm>
            <a:off x="8759546" y="4235431"/>
            <a:ext cx="2076541" cy="1167692"/>
          </a:xfrm>
          <a:prstGeom prst="rect">
            <a:avLst/>
          </a:prstGeom>
          <a:noFill/>
        </p:spPr>
        <p:txBody>
          <a:bodyPr wrap="square">
            <a:spAutoFit/>
          </a:bodyPr>
          <a:lstStyle/>
          <a:p>
            <a:pPr algn="ctr" eaLnBrk="1" hangingPunct="1">
              <a:lnSpc>
                <a:spcPct val="150000"/>
              </a:lnSpc>
            </a:pPr>
            <a:r>
              <a:rPr lang="zh-CN" altLang="en-US" sz="1200" dirty="0">
                <a:latin typeface="微软雅黑" panose="020B0503020204020204" pitchFamily="34" charset="-122"/>
                <a:ea typeface="微软雅黑" panose="020B0503020204020204" pitchFamily="34" charset="-122"/>
              </a:rPr>
              <a:t>消防隐患险于明火，我们</a:t>
            </a:r>
            <a:r>
              <a:rPr lang="zh-CN" altLang="en-US" sz="1200" dirty="0">
                <a:latin typeface="微软雅黑" panose="020B0503020204020204" pitchFamily="34" charset="-122"/>
                <a:ea typeface="微软雅黑" panose="020B0503020204020204" pitchFamily="34" charset="-122"/>
                <a:sym typeface="Wingdings" panose="05000000000000000000" pitchFamily="2" charset="2"/>
              </a:rPr>
              <a:t>站在火山上</a:t>
            </a:r>
          </a:p>
          <a:p>
            <a:pPr algn="ctr" eaLnBrk="1" hangingPunct="1">
              <a:lnSpc>
                <a:spcPct val="150000"/>
              </a:lnSpc>
            </a:pPr>
            <a:r>
              <a:rPr lang="zh-CN" altLang="en-US" sz="1200" dirty="0">
                <a:latin typeface="微软雅黑" panose="020B0503020204020204" pitchFamily="34" charset="-122"/>
                <a:ea typeface="微软雅黑" panose="020B0503020204020204" pitchFamily="34" charset="-122"/>
                <a:sym typeface="Wingdings" panose="05000000000000000000" pitchFamily="2" charset="2"/>
              </a:rPr>
              <a:t>今天我们不彻底解决掉隐患</a:t>
            </a:r>
            <a:r>
              <a:rPr lang="en-US" altLang="zh-CN" sz="1200" dirty="0">
                <a:latin typeface="微软雅黑" panose="020B0503020204020204" pitchFamily="34" charset="-122"/>
                <a:ea typeface="微软雅黑" panose="020B0503020204020204" pitchFamily="34" charset="-122"/>
                <a:sym typeface="Wingdings" panose="05000000000000000000" pitchFamily="2" charset="2"/>
              </a:rPr>
              <a:t>,</a:t>
            </a:r>
            <a:r>
              <a:rPr lang="zh-CN" altLang="en-US" sz="1200" dirty="0">
                <a:latin typeface="微软雅黑" panose="020B0503020204020204" pitchFamily="34" charset="-122"/>
                <a:ea typeface="微软雅黑" panose="020B0503020204020204" pitchFamily="34" charset="-122"/>
                <a:sym typeface="Wingdings" panose="05000000000000000000" pitchFamily="2" charset="2"/>
              </a:rPr>
              <a:t>明天我们就会被隐患解决掉</a:t>
            </a:r>
            <a:endParaRPr lang="zh-CN" altLang="en-US" sz="1200" dirty="0">
              <a:latin typeface="微软雅黑" panose="020B0503020204020204" pitchFamily="34" charset="-122"/>
              <a:ea typeface="微软雅黑" panose="020B0503020204020204" pitchFamily="34" charset="-122"/>
            </a:endParaRPr>
          </a:p>
        </p:txBody>
      </p:sp>
      <p:sp>
        <p:nvSpPr>
          <p:cNvPr id="26" name="文本框 25">
            <a:extLst>
              <a:ext uri="{FF2B5EF4-FFF2-40B4-BE49-F238E27FC236}">
                <a16:creationId xmlns:a16="http://schemas.microsoft.com/office/drawing/2014/main" id="{D8FA3F7C-69D5-4C7B-8964-8F9AAAF327A3}"/>
              </a:ext>
            </a:extLst>
          </p:cNvPr>
          <p:cNvSpPr txBox="1"/>
          <p:nvPr/>
        </p:nvSpPr>
        <p:spPr>
          <a:xfrm>
            <a:off x="5057729" y="3542731"/>
            <a:ext cx="2076541" cy="400110"/>
          </a:xfrm>
          <a:prstGeom prst="rect">
            <a:avLst/>
          </a:prstGeom>
          <a:noFill/>
        </p:spPr>
        <p:txBody>
          <a:bodyPr wrap="squar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二个难点</a:t>
            </a:r>
            <a:endParaRPr lang="zh-CN" altLang="en-US" sz="2000" dirty="0">
              <a:solidFill>
                <a:schemeClr val="bg1"/>
              </a:solidFill>
            </a:endParaRPr>
          </a:p>
        </p:txBody>
      </p:sp>
    </p:spTree>
    <p:extLst>
      <p:ext uri="{BB962C8B-B14F-4D97-AF65-F5344CB8AC3E}">
        <p14:creationId xmlns:p14="http://schemas.microsoft.com/office/powerpoint/2010/main" val="2383892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7273636" y="2143991"/>
            <a:ext cx="4918363" cy="2815938"/>
          </a:xfrm>
          <a:prstGeom prst="rect">
            <a:avLst/>
          </a:prstGeom>
          <a:solidFill>
            <a:srgbClr val="980E1B"/>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702148" y="3034679"/>
            <a:ext cx="6032421" cy="923330"/>
          </a:xfrm>
          <a:prstGeom prst="rect">
            <a:avLst/>
          </a:prstGeom>
          <a:noFill/>
        </p:spPr>
        <p:txBody>
          <a:bodyPr wrap="none" rtlCol="0">
            <a:spAutoFit/>
          </a:bodyPr>
          <a:lstStyle>
            <a:defPPr>
              <a:defRPr lang="zh-CN"/>
            </a:defPPr>
            <a:lvl1pPr>
              <a:defRPr sz="5400" b="1" spc="300">
                <a:solidFill>
                  <a:schemeClr val="tx1">
                    <a:lumMod val="85000"/>
                    <a:lumOff val="15000"/>
                  </a:schemeClr>
                </a:solidFill>
                <a:effectLst>
                  <a:outerShdw blurRad="25400" dist="25400" dir="2700000" algn="tl">
                    <a:srgbClr val="000000">
                      <a:alpha val="40000"/>
                    </a:srgbClr>
                  </a:outerShdw>
                </a:effectLst>
                <a:latin typeface="思源黑体" panose="020B0500000000000000" pitchFamily="34" charset="-122"/>
                <a:ea typeface="思源黑体" panose="020B0500000000000000" pitchFamily="34" charset="-122"/>
              </a:defRPr>
            </a:lvl1pPr>
          </a:lstStyle>
          <a:p>
            <a:r>
              <a:rPr lang="zh-CN" altLang="en-US" dirty="0"/>
              <a:t>目标指标完成情况</a:t>
            </a:r>
          </a:p>
        </p:txBody>
      </p:sp>
      <p:sp>
        <p:nvSpPr>
          <p:cNvPr id="34" name="矩形 33"/>
          <p:cNvSpPr/>
          <p:nvPr/>
        </p:nvSpPr>
        <p:spPr>
          <a:xfrm>
            <a:off x="8680350" y="1581150"/>
            <a:ext cx="2545299" cy="3868280"/>
          </a:xfrm>
          <a:prstGeom prst="rect">
            <a:avLst/>
          </a:prstGeom>
          <a:noFill/>
          <a:ln w="76200">
            <a:solidFill>
              <a:srgbClr val="D1AA69"/>
            </a:solid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15184" y="2143991"/>
            <a:ext cx="246983" cy="2815938"/>
          </a:xfrm>
          <a:prstGeom prst="rect">
            <a:avLst/>
          </a:prstGeom>
          <a:solidFill>
            <a:srgbClr val="980E1B"/>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8481809" y="2143991"/>
            <a:ext cx="397081" cy="2815938"/>
          </a:xfrm>
          <a:prstGeom prst="rect">
            <a:avLst/>
          </a:prstGeom>
          <a:solidFill>
            <a:srgbClr val="980E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7839070" y="2703920"/>
            <a:ext cx="1653380" cy="1653378"/>
            <a:chOff x="5036214" y="1293573"/>
            <a:chExt cx="2119572" cy="2119570"/>
          </a:xfrm>
          <a:effectLst>
            <a:outerShdw blurRad="190500" dist="63500" dir="2700000" algn="tl" rotWithShape="0">
              <a:prstClr val="black">
                <a:alpha val="25000"/>
              </a:prstClr>
            </a:outerShdw>
          </a:effectLst>
        </p:grpSpPr>
        <p:sp>
          <p:nvSpPr>
            <p:cNvPr id="18" name="椭圆 17"/>
            <p:cNvSpPr/>
            <p:nvPr/>
          </p:nvSpPr>
          <p:spPr>
            <a:xfrm>
              <a:off x="5036214" y="1293573"/>
              <a:ext cx="2119572" cy="2119570"/>
            </a:xfrm>
            <a:prstGeom prst="ellipse">
              <a:avLst/>
            </a:prstGeom>
            <a:solidFill>
              <a:schemeClr val="bg1"/>
            </a:solidFill>
            <a:ln w="76200">
              <a:solidFill>
                <a:srgbClr val="D1AA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5343072" y="1566539"/>
              <a:ext cx="1617689" cy="1538778"/>
            </a:xfrm>
            <a:prstGeom prst="rect">
              <a:avLst/>
            </a:prstGeom>
            <a:noFill/>
          </p:spPr>
          <p:txBody>
            <a:bodyPr wrap="none" rtlCol="0">
              <a:spAutoFit/>
            </a:bodyPr>
            <a:lstStyle/>
            <a:p>
              <a:pPr algn="ctr"/>
              <a:r>
                <a:rPr lang="en-US" altLang="zh-CN" sz="7200" b="1" dirty="0">
                  <a:solidFill>
                    <a:srgbClr val="980E1B"/>
                  </a:solidFill>
                  <a:effectLst>
                    <a:outerShdw blurRad="25400" dist="25400" dir="2700000" algn="tl">
                      <a:srgbClr val="000000">
                        <a:alpha val="25000"/>
                      </a:srgbClr>
                    </a:outerShdw>
                  </a:effectLst>
                  <a:latin typeface="思源宋体 CN" panose="02020400000000000000" pitchFamily="18" charset="-122"/>
                  <a:ea typeface="思源宋体 CN" panose="02020400000000000000" pitchFamily="18" charset="-122"/>
                  <a:cs typeface="Aparajita" panose="020B0604020202020204" pitchFamily="34" charset="0"/>
                </a:rPr>
                <a:t>01</a:t>
              </a:r>
              <a:endParaRPr lang="zh-CN" altLang="en-US" sz="7200" b="1" dirty="0">
                <a:solidFill>
                  <a:srgbClr val="980E1B"/>
                </a:solidFill>
                <a:effectLst>
                  <a:outerShdw blurRad="25400" dist="25400" dir="2700000" algn="tl">
                    <a:srgbClr val="000000">
                      <a:alpha val="25000"/>
                    </a:srgbClr>
                  </a:outerShdw>
                </a:effectLst>
                <a:latin typeface="思源宋体 CN" panose="02020400000000000000" pitchFamily="18" charset="-122"/>
                <a:ea typeface="思源宋体 CN" panose="02020400000000000000" pitchFamily="18" charset="-122"/>
                <a:cs typeface="Aparajita" panose="020B0604020202020204" pitchFamily="34" charset="0"/>
              </a:endParaRPr>
            </a:p>
          </p:txBody>
        </p:sp>
      </p:grpSp>
      <p:sp>
        <p:nvSpPr>
          <p:cNvPr id="41" name="矩形 40"/>
          <p:cNvSpPr/>
          <p:nvPr/>
        </p:nvSpPr>
        <p:spPr>
          <a:xfrm>
            <a:off x="10886498" y="2763253"/>
            <a:ext cx="571235" cy="1577414"/>
          </a:xfrm>
          <a:prstGeom prst="rect">
            <a:avLst/>
          </a:prstGeom>
          <a:solidFill>
            <a:srgbClr val="980E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3" name="图片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H="1">
            <a:off x="9649084" y="1006326"/>
            <a:ext cx="7010400" cy="6066710"/>
          </a:xfrm>
          <a:prstGeom prst="rect">
            <a:avLst/>
          </a:prstGeom>
        </p:spPr>
      </p:pic>
      <p:sp>
        <p:nvSpPr>
          <p:cNvPr id="42" name="文本框 41"/>
          <p:cNvSpPr txBox="1"/>
          <p:nvPr/>
        </p:nvSpPr>
        <p:spPr>
          <a:xfrm>
            <a:off x="9872721" y="3085479"/>
            <a:ext cx="2222468" cy="923330"/>
          </a:xfrm>
          <a:prstGeom prst="rect">
            <a:avLst/>
          </a:prstGeom>
          <a:noFill/>
        </p:spPr>
        <p:txBody>
          <a:bodyPr wrap="none" rtlCol="0">
            <a:spAutoFit/>
          </a:bodyPr>
          <a:lstStyle/>
          <a:p>
            <a:r>
              <a:rPr lang="en-US" altLang="zh-CN" sz="5400" b="1" spc="300" dirty="0">
                <a:solidFill>
                  <a:srgbClr val="D1AA69"/>
                </a:solidFill>
                <a:effectLst>
                  <a:outerShdw blurRad="25400" dist="25400" dir="2700000" algn="tl">
                    <a:srgbClr val="000000">
                      <a:alpha val="40000"/>
                    </a:srgbClr>
                  </a:outerShdw>
                </a:effectLst>
                <a:latin typeface="思源宋体 CN" panose="02020400000000000000" pitchFamily="18" charset="-122"/>
                <a:ea typeface="思源宋体 CN" panose="02020400000000000000" pitchFamily="18" charset="-122"/>
              </a:rPr>
              <a:t>PART</a:t>
            </a:r>
            <a:endParaRPr lang="zh-CN" altLang="en-US" sz="5400" b="1" spc="300" dirty="0">
              <a:solidFill>
                <a:srgbClr val="D1AA69"/>
              </a:solidFill>
              <a:effectLst>
                <a:outerShdw blurRad="25400" dist="25400" dir="2700000" algn="tl">
                  <a:srgbClr val="000000">
                    <a:alpha val="40000"/>
                  </a:srgbClr>
                </a:outerShdw>
              </a:effectLst>
              <a:latin typeface="思源宋体 CN" panose="02020400000000000000" pitchFamily="18" charset="-122"/>
              <a:ea typeface="思源宋体 CN" panose="02020400000000000000" pitchFamily="18" charset="-122"/>
            </a:endParaRPr>
          </a:p>
        </p:txBody>
      </p:sp>
    </p:spTree>
    <p:extLst>
      <p:ext uri="{BB962C8B-B14F-4D97-AF65-F5344CB8AC3E}">
        <p14:creationId xmlns:p14="http://schemas.microsoft.com/office/powerpoint/2010/main" val="92186197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par>
                                    <p:cTn id="8" presetID="2" presetClass="entr" presetSubtype="1" fill="hold" nodeType="withEffect" p14:presetBounceEnd="40000">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14:bounceEnd="40000">
                                          <p:cBhvr additive="base">
                                            <p:cTn id="10" dur="100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11" dur="1000" fill="hold"/>
                                            <p:tgtEl>
                                              <p:spTgt spid="6"/>
                                            </p:tgtEl>
                                            <p:attrNameLst>
                                              <p:attrName>ppt_y</p:attrName>
                                            </p:attrNameLst>
                                          </p:cBhvr>
                                          <p:tavLst>
                                            <p:tav tm="0">
                                              <p:val>
                                                <p:strVal val="0-#ppt_h/2"/>
                                              </p:val>
                                            </p:tav>
                                            <p:tav tm="100000">
                                              <p:val>
                                                <p:strVal val="#ppt_y"/>
                                              </p:val>
                                            </p:tav>
                                          </p:tavLst>
                                        </p:anim>
                                      </p:childTnLst>
                                    </p:cTn>
                                  </p:par>
                                  <p:par>
                                    <p:cTn id="12" presetID="16" presetClass="entr" presetSubtype="26" fill="hold" grpId="0" nodeType="with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barn(inHorizontal)">
                                          <p:cBhvr>
                                            <p:cTn id="14" dur="500"/>
                                            <p:tgtEl>
                                              <p:spTgt spid="34"/>
                                            </p:tgtEl>
                                          </p:cBhvr>
                                        </p:animEffect>
                                      </p:childTnLst>
                                    </p:cTn>
                                  </p:par>
                                  <p:par>
                                    <p:cTn id="15" presetID="2" presetClass="entr" presetSubtype="8"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500" fill="hold"/>
                                            <p:tgtEl>
                                              <p:spTgt spid="39"/>
                                            </p:tgtEl>
                                            <p:attrNameLst>
                                              <p:attrName>ppt_x</p:attrName>
                                            </p:attrNameLst>
                                          </p:cBhvr>
                                          <p:tavLst>
                                            <p:tav tm="0">
                                              <p:val>
                                                <p:strVal val="0-#ppt_w/2"/>
                                              </p:val>
                                            </p:tav>
                                            <p:tav tm="100000">
                                              <p:val>
                                                <p:strVal val="#ppt_x"/>
                                              </p:val>
                                            </p:tav>
                                          </p:tavLst>
                                        </p:anim>
                                        <p:anim calcmode="lin" valueType="num">
                                          <p:cBhvr additive="base">
                                            <p:cTn id="18" dur="500" fill="hold"/>
                                            <p:tgtEl>
                                              <p:spTgt spid="39"/>
                                            </p:tgtEl>
                                            <p:attrNameLst>
                                              <p:attrName>ppt_y</p:attrName>
                                            </p:attrNameLst>
                                          </p:cBhvr>
                                          <p:tavLst>
                                            <p:tav tm="0">
                                              <p:val>
                                                <p:strVal val="#ppt_y"/>
                                              </p:val>
                                            </p:tav>
                                            <p:tav tm="100000">
                                              <p:val>
                                                <p:strVal val="#ppt_y"/>
                                              </p:val>
                                            </p:tav>
                                          </p:tavLst>
                                        </p:anim>
                                      </p:childTnLst>
                                    </p:cTn>
                                  </p:par>
                                  <p:par>
                                    <p:cTn id="19" presetID="2" presetClass="entr" presetSubtype="2" decel="10000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750" fill="hold"/>
                                            <p:tgtEl>
                                              <p:spTgt spid="42"/>
                                            </p:tgtEl>
                                            <p:attrNameLst>
                                              <p:attrName>ppt_x</p:attrName>
                                            </p:attrNameLst>
                                          </p:cBhvr>
                                          <p:tavLst>
                                            <p:tav tm="0">
                                              <p:val>
                                                <p:strVal val="1+#ppt_w/2"/>
                                              </p:val>
                                            </p:tav>
                                            <p:tav tm="100000">
                                              <p:val>
                                                <p:strVal val="#ppt_x"/>
                                              </p:val>
                                            </p:tav>
                                          </p:tavLst>
                                        </p:anim>
                                        <p:anim calcmode="lin" valueType="num">
                                          <p:cBhvr additive="base">
                                            <p:cTn id="22" dur="750" fill="hold"/>
                                            <p:tgtEl>
                                              <p:spTgt spid="42"/>
                                            </p:tgtEl>
                                            <p:attrNameLst>
                                              <p:attrName>ppt_y</p:attrName>
                                            </p:attrNameLst>
                                          </p:cBhvr>
                                          <p:tavLst>
                                            <p:tav tm="0">
                                              <p:val>
                                                <p:strVal val="#ppt_y"/>
                                              </p:val>
                                            </p:tav>
                                            <p:tav tm="100000">
                                              <p:val>
                                                <p:strVal val="#ppt_y"/>
                                              </p:val>
                                            </p:tav>
                                          </p:tavLst>
                                        </p:anim>
                                      </p:childTnLst>
                                    </p:cTn>
                                  </p:par>
                                  <p:par>
                                    <p:cTn id="23" presetID="41" presetClass="entr" presetSubtype="0" fill="hold" grpId="0" nodeType="withEffect">
                                      <p:stCondLst>
                                        <p:cond delay="500"/>
                                      </p:stCondLst>
                                      <p:iterate type="lt">
                                        <p:tmPct val="10000"/>
                                      </p:iterate>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9"/>
                                            </p:tgtEl>
                                            <p:attrNameLst>
                                              <p:attrName>ppt_y</p:attrName>
                                            </p:attrNameLst>
                                          </p:cBhvr>
                                          <p:tavLst>
                                            <p:tav tm="0">
                                              <p:val>
                                                <p:strVal val="#ppt_y"/>
                                              </p:val>
                                            </p:tav>
                                            <p:tav tm="100000">
                                              <p:val>
                                                <p:strVal val="#ppt_y"/>
                                              </p:val>
                                            </p:tav>
                                          </p:tavLst>
                                        </p:anim>
                                        <p:anim calcmode="lin" valueType="num">
                                          <p:cBhvr>
                                            <p:cTn id="27"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9"/>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barn(inVertical)">
                                          <p:cBhvr>
                                            <p:cTn id="32" dur="500"/>
                                            <p:tgtEl>
                                              <p:spTgt spid="40"/>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barn(inVertical)">
                                          <p:cBhvr>
                                            <p:cTn id="3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p:bldP spid="34" grpId="0" animBg="1"/>
          <p:bldP spid="39" grpId="0" animBg="1"/>
          <p:bldP spid="40" grpId="0" animBg="1"/>
          <p:bldP spid="41" grpId="0" animBg="1"/>
          <p:bldP spid="4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par>
                                    <p:cTn id="8" presetID="2"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1000" fill="hold"/>
                                            <p:tgtEl>
                                              <p:spTgt spid="6"/>
                                            </p:tgtEl>
                                            <p:attrNameLst>
                                              <p:attrName>ppt_x</p:attrName>
                                            </p:attrNameLst>
                                          </p:cBhvr>
                                          <p:tavLst>
                                            <p:tav tm="0">
                                              <p:val>
                                                <p:strVal val="#ppt_x"/>
                                              </p:val>
                                            </p:tav>
                                            <p:tav tm="100000">
                                              <p:val>
                                                <p:strVal val="#ppt_x"/>
                                              </p:val>
                                            </p:tav>
                                          </p:tavLst>
                                        </p:anim>
                                        <p:anim calcmode="lin" valueType="num">
                                          <p:cBhvr additive="base">
                                            <p:cTn id="11" dur="1000" fill="hold"/>
                                            <p:tgtEl>
                                              <p:spTgt spid="6"/>
                                            </p:tgtEl>
                                            <p:attrNameLst>
                                              <p:attrName>ppt_y</p:attrName>
                                            </p:attrNameLst>
                                          </p:cBhvr>
                                          <p:tavLst>
                                            <p:tav tm="0">
                                              <p:val>
                                                <p:strVal val="0-#ppt_h/2"/>
                                              </p:val>
                                            </p:tav>
                                            <p:tav tm="100000">
                                              <p:val>
                                                <p:strVal val="#ppt_y"/>
                                              </p:val>
                                            </p:tav>
                                          </p:tavLst>
                                        </p:anim>
                                      </p:childTnLst>
                                    </p:cTn>
                                  </p:par>
                                  <p:par>
                                    <p:cTn id="12" presetID="16" presetClass="entr" presetSubtype="26" fill="hold" grpId="0" nodeType="with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barn(inHorizontal)">
                                          <p:cBhvr>
                                            <p:cTn id="14" dur="500"/>
                                            <p:tgtEl>
                                              <p:spTgt spid="34"/>
                                            </p:tgtEl>
                                          </p:cBhvr>
                                        </p:animEffect>
                                      </p:childTnLst>
                                    </p:cTn>
                                  </p:par>
                                  <p:par>
                                    <p:cTn id="15" presetID="2" presetClass="entr" presetSubtype="8"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500" fill="hold"/>
                                            <p:tgtEl>
                                              <p:spTgt spid="39"/>
                                            </p:tgtEl>
                                            <p:attrNameLst>
                                              <p:attrName>ppt_x</p:attrName>
                                            </p:attrNameLst>
                                          </p:cBhvr>
                                          <p:tavLst>
                                            <p:tav tm="0">
                                              <p:val>
                                                <p:strVal val="0-#ppt_w/2"/>
                                              </p:val>
                                            </p:tav>
                                            <p:tav tm="100000">
                                              <p:val>
                                                <p:strVal val="#ppt_x"/>
                                              </p:val>
                                            </p:tav>
                                          </p:tavLst>
                                        </p:anim>
                                        <p:anim calcmode="lin" valueType="num">
                                          <p:cBhvr additive="base">
                                            <p:cTn id="18" dur="500" fill="hold"/>
                                            <p:tgtEl>
                                              <p:spTgt spid="39"/>
                                            </p:tgtEl>
                                            <p:attrNameLst>
                                              <p:attrName>ppt_y</p:attrName>
                                            </p:attrNameLst>
                                          </p:cBhvr>
                                          <p:tavLst>
                                            <p:tav tm="0">
                                              <p:val>
                                                <p:strVal val="#ppt_y"/>
                                              </p:val>
                                            </p:tav>
                                            <p:tav tm="100000">
                                              <p:val>
                                                <p:strVal val="#ppt_y"/>
                                              </p:val>
                                            </p:tav>
                                          </p:tavLst>
                                        </p:anim>
                                      </p:childTnLst>
                                    </p:cTn>
                                  </p:par>
                                  <p:par>
                                    <p:cTn id="19" presetID="2" presetClass="entr" presetSubtype="2" decel="10000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750" fill="hold"/>
                                            <p:tgtEl>
                                              <p:spTgt spid="42"/>
                                            </p:tgtEl>
                                            <p:attrNameLst>
                                              <p:attrName>ppt_x</p:attrName>
                                            </p:attrNameLst>
                                          </p:cBhvr>
                                          <p:tavLst>
                                            <p:tav tm="0">
                                              <p:val>
                                                <p:strVal val="1+#ppt_w/2"/>
                                              </p:val>
                                            </p:tav>
                                            <p:tav tm="100000">
                                              <p:val>
                                                <p:strVal val="#ppt_x"/>
                                              </p:val>
                                            </p:tav>
                                          </p:tavLst>
                                        </p:anim>
                                        <p:anim calcmode="lin" valueType="num">
                                          <p:cBhvr additive="base">
                                            <p:cTn id="22" dur="750" fill="hold"/>
                                            <p:tgtEl>
                                              <p:spTgt spid="42"/>
                                            </p:tgtEl>
                                            <p:attrNameLst>
                                              <p:attrName>ppt_y</p:attrName>
                                            </p:attrNameLst>
                                          </p:cBhvr>
                                          <p:tavLst>
                                            <p:tav tm="0">
                                              <p:val>
                                                <p:strVal val="#ppt_y"/>
                                              </p:val>
                                            </p:tav>
                                            <p:tav tm="100000">
                                              <p:val>
                                                <p:strVal val="#ppt_y"/>
                                              </p:val>
                                            </p:tav>
                                          </p:tavLst>
                                        </p:anim>
                                      </p:childTnLst>
                                    </p:cTn>
                                  </p:par>
                                  <p:par>
                                    <p:cTn id="23" presetID="41" presetClass="entr" presetSubtype="0" fill="hold" grpId="0" nodeType="withEffect">
                                      <p:stCondLst>
                                        <p:cond delay="500"/>
                                      </p:stCondLst>
                                      <p:iterate type="lt">
                                        <p:tmPct val="10000"/>
                                      </p:iterate>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9"/>
                                            </p:tgtEl>
                                            <p:attrNameLst>
                                              <p:attrName>ppt_y</p:attrName>
                                            </p:attrNameLst>
                                          </p:cBhvr>
                                          <p:tavLst>
                                            <p:tav tm="0">
                                              <p:val>
                                                <p:strVal val="#ppt_y"/>
                                              </p:val>
                                            </p:tav>
                                            <p:tav tm="100000">
                                              <p:val>
                                                <p:strVal val="#ppt_y"/>
                                              </p:val>
                                            </p:tav>
                                          </p:tavLst>
                                        </p:anim>
                                        <p:anim calcmode="lin" valueType="num">
                                          <p:cBhvr>
                                            <p:cTn id="27"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9"/>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barn(inVertical)">
                                          <p:cBhvr>
                                            <p:cTn id="32" dur="500"/>
                                            <p:tgtEl>
                                              <p:spTgt spid="40"/>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barn(inVertical)">
                                          <p:cBhvr>
                                            <p:cTn id="3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p:bldP spid="34" grpId="0" animBg="1"/>
          <p:bldP spid="39" grpId="0" animBg="1"/>
          <p:bldP spid="40" grpId="0" animBg="1"/>
          <p:bldP spid="41" grpId="0" animBg="1"/>
          <p:bldP spid="42" grpId="0"/>
        </p:bldLst>
      </p:timing>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045EB06-4B3A-4664-A4A1-70E542B43A29}"/>
              </a:ext>
            </a:extLst>
          </p:cNvPr>
          <p:cNvSpPr/>
          <p:nvPr/>
        </p:nvSpPr>
        <p:spPr>
          <a:xfrm>
            <a:off x="1312994" y="614750"/>
            <a:ext cx="7366119" cy="523220"/>
          </a:xfrm>
          <a:prstGeom prst="rect">
            <a:avLst/>
          </a:prstGeom>
        </p:spPr>
        <p:txBody>
          <a:bodyPr wrap="none">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抓住一个重点、解决二个难点、关注三个焦点</a:t>
            </a:r>
            <a:endParaRPr lang="zh-CN" altLang="zh-CN"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3" name="矩形 92">
            <a:extLst>
              <a:ext uri="{FF2B5EF4-FFF2-40B4-BE49-F238E27FC236}">
                <a16:creationId xmlns:a16="http://schemas.microsoft.com/office/drawing/2014/main" id="{D2433203-1B45-45B4-876F-2721F1904F23}"/>
              </a:ext>
            </a:extLst>
          </p:cNvPr>
          <p:cNvSpPr/>
          <p:nvPr/>
        </p:nvSpPr>
        <p:spPr>
          <a:xfrm>
            <a:off x="393700" y="0"/>
            <a:ext cx="718820" cy="1287780"/>
          </a:xfrm>
          <a:prstGeom prst="rect">
            <a:avLst/>
          </a:prstGeom>
          <a:solidFill>
            <a:srgbClr val="980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Group 4">
            <a:extLst>
              <a:ext uri="{FF2B5EF4-FFF2-40B4-BE49-F238E27FC236}">
                <a16:creationId xmlns:a16="http://schemas.microsoft.com/office/drawing/2014/main" id="{FEA937ED-3CF8-4D67-A347-078324BB67CC}"/>
              </a:ext>
            </a:extLst>
          </p:cNvPr>
          <p:cNvGrpSpPr>
            <a:grpSpLocks noChangeAspect="1"/>
          </p:cNvGrpSpPr>
          <p:nvPr/>
        </p:nvGrpSpPr>
        <p:grpSpPr bwMode="auto">
          <a:xfrm flipH="1" flipV="1">
            <a:off x="3956672" y="4763926"/>
            <a:ext cx="1668460" cy="1164679"/>
            <a:chOff x="3781" y="1766"/>
            <a:chExt cx="1646" cy="1149"/>
          </a:xfrm>
        </p:grpSpPr>
        <p:sp>
          <p:nvSpPr>
            <p:cNvPr id="18" name="Freeform 5">
              <a:extLst>
                <a:ext uri="{FF2B5EF4-FFF2-40B4-BE49-F238E27FC236}">
                  <a16:creationId xmlns:a16="http://schemas.microsoft.com/office/drawing/2014/main" id="{08B49FA3-4161-4E2F-859F-A7E1D608AF06}"/>
                </a:ext>
              </a:extLst>
            </p:cNvPr>
            <p:cNvSpPr>
              <a:spLocks/>
            </p:cNvSpPr>
            <p:nvPr/>
          </p:nvSpPr>
          <p:spPr bwMode="auto">
            <a:xfrm>
              <a:off x="4606" y="2220"/>
              <a:ext cx="8" cy="8"/>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0" y="0"/>
                    <a:pt x="0" y="0"/>
                    <a:pt x="0" y="0"/>
                  </a:cubicBezTo>
                  <a:close/>
                </a:path>
              </a:pathLst>
            </a:custGeom>
            <a:gradFill>
              <a:gsLst>
                <a:gs pos="0">
                  <a:srgbClr val="173555"/>
                </a:gs>
                <a:gs pos="100000">
                  <a:srgbClr val="00A7C3"/>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19" name="Freeform 6">
              <a:extLst>
                <a:ext uri="{FF2B5EF4-FFF2-40B4-BE49-F238E27FC236}">
                  <a16:creationId xmlns:a16="http://schemas.microsoft.com/office/drawing/2014/main" id="{FC8B60D6-9252-4DA6-BA94-E002A174B218}"/>
                </a:ext>
              </a:extLst>
            </p:cNvPr>
            <p:cNvSpPr>
              <a:spLocks/>
            </p:cNvSpPr>
            <p:nvPr/>
          </p:nvSpPr>
          <p:spPr bwMode="auto">
            <a:xfrm>
              <a:off x="5412" y="2220"/>
              <a:ext cx="15" cy="16"/>
            </a:xfrm>
            <a:custGeom>
              <a:avLst/>
              <a:gdLst>
                <a:gd name="T0" fmla="*/ 2 w 2"/>
                <a:gd name="T1" fmla="*/ 0 h 2"/>
                <a:gd name="T2" fmla="*/ 2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cubicBezTo>
                    <a:pt x="2" y="0"/>
                    <a:pt x="2" y="0"/>
                    <a:pt x="2" y="0"/>
                  </a:cubicBezTo>
                  <a:cubicBezTo>
                    <a:pt x="0" y="2"/>
                    <a:pt x="0" y="2"/>
                    <a:pt x="0" y="2"/>
                  </a:cubicBezTo>
                  <a:cubicBezTo>
                    <a:pt x="1" y="2"/>
                    <a:pt x="1" y="1"/>
                    <a:pt x="2" y="0"/>
                  </a:cubicBezTo>
                  <a:close/>
                </a:path>
              </a:pathLst>
            </a:custGeom>
            <a:gradFill>
              <a:gsLst>
                <a:gs pos="0">
                  <a:srgbClr val="173555"/>
                </a:gs>
                <a:gs pos="100000">
                  <a:srgbClr val="00A7C3"/>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21" name="Freeform 7">
              <a:extLst>
                <a:ext uri="{FF2B5EF4-FFF2-40B4-BE49-F238E27FC236}">
                  <a16:creationId xmlns:a16="http://schemas.microsoft.com/office/drawing/2014/main" id="{5D7F2E64-3277-49EF-81EA-4B36B8314A63}"/>
                </a:ext>
              </a:extLst>
            </p:cNvPr>
            <p:cNvSpPr>
              <a:spLocks/>
            </p:cNvSpPr>
            <p:nvPr/>
          </p:nvSpPr>
          <p:spPr bwMode="auto">
            <a:xfrm>
              <a:off x="3781" y="1766"/>
              <a:ext cx="1517" cy="1149"/>
            </a:xfrm>
            <a:custGeom>
              <a:avLst/>
              <a:gdLst>
                <a:gd name="T0" fmla="*/ 53 w 194"/>
                <a:gd name="T1" fmla="*/ 88 h 146"/>
                <a:gd name="T2" fmla="*/ 53 w 194"/>
                <a:gd name="T3" fmla="*/ 88 h 146"/>
                <a:gd name="T4" fmla="*/ 53 w 194"/>
                <a:gd name="T5" fmla="*/ 88 h 146"/>
                <a:gd name="T6" fmla="*/ 0 w 194"/>
                <a:gd name="T7" fmla="*/ 91 h 146"/>
                <a:gd name="T8" fmla="*/ 28 w 194"/>
                <a:gd name="T9" fmla="*/ 119 h 146"/>
                <a:gd name="T10" fmla="*/ 128 w 194"/>
                <a:gd name="T11" fmla="*/ 118 h 146"/>
                <a:gd name="T12" fmla="*/ 175 w 194"/>
                <a:gd name="T13" fmla="*/ 71 h 146"/>
                <a:gd name="T14" fmla="*/ 181 w 194"/>
                <a:gd name="T15" fmla="*/ 77 h 146"/>
                <a:gd name="T16" fmla="*/ 187 w 194"/>
                <a:gd name="T17" fmla="*/ 75 h 146"/>
                <a:gd name="T18" fmla="*/ 194 w 194"/>
                <a:gd name="T19" fmla="*/ 7 h 146"/>
                <a:gd name="T20" fmla="*/ 187 w 194"/>
                <a:gd name="T21" fmla="*/ 0 h 146"/>
                <a:gd name="T22" fmla="*/ 119 w 194"/>
                <a:gd name="T23" fmla="*/ 6 h 146"/>
                <a:gd name="T24" fmla="*/ 117 w 194"/>
                <a:gd name="T25" fmla="*/ 12 h 146"/>
                <a:gd name="T26" fmla="*/ 123 w 194"/>
                <a:gd name="T27" fmla="*/ 18 h 146"/>
                <a:gd name="T28" fmla="*/ 77 w 194"/>
                <a:gd name="T29" fmla="*/ 64 h 146"/>
                <a:gd name="T30" fmla="*/ 77 w 194"/>
                <a:gd name="T31" fmla="*/ 64 h 146"/>
                <a:gd name="T32" fmla="*/ 53 w 194"/>
                <a:gd name="T33" fmla="*/ 8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4" h="146">
                  <a:moveTo>
                    <a:pt x="53" y="88"/>
                  </a:moveTo>
                  <a:cubicBezTo>
                    <a:pt x="53" y="88"/>
                    <a:pt x="53" y="88"/>
                    <a:pt x="53" y="88"/>
                  </a:cubicBezTo>
                  <a:cubicBezTo>
                    <a:pt x="53" y="88"/>
                    <a:pt x="53" y="88"/>
                    <a:pt x="53" y="88"/>
                  </a:cubicBezTo>
                  <a:cubicBezTo>
                    <a:pt x="39" y="102"/>
                    <a:pt x="16" y="104"/>
                    <a:pt x="0" y="91"/>
                  </a:cubicBezTo>
                  <a:cubicBezTo>
                    <a:pt x="28" y="119"/>
                    <a:pt x="28" y="119"/>
                    <a:pt x="28" y="119"/>
                  </a:cubicBezTo>
                  <a:cubicBezTo>
                    <a:pt x="54" y="146"/>
                    <a:pt x="100" y="144"/>
                    <a:pt x="128" y="118"/>
                  </a:cubicBezTo>
                  <a:cubicBezTo>
                    <a:pt x="175" y="71"/>
                    <a:pt x="175" y="71"/>
                    <a:pt x="175" y="71"/>
                  </a:cubicBezTo>
                  <a:cubicBezTo>
                    <a:pt x="181" y="77"/>
                    <a:pt x="181" y="77"/>
                    <a:pt x="181" y="77"/>
                  </a:cubicBezTo>
                  <a:cubicBezTo>
                    <a:pt x="184" y="80"/>
                    <a:pt x="187" y="79"/>
                    <a:pt x="187" y="75"/>
                  </a:cubicBezTo>
                  <a:cubicBezTo>
                    <a:pt x="194" y="7"/>
                    <a:pt x="194" y="7"/>
                    <a:pt x="194" y="7"/>
                  </a:cubicBezTo>
                  <a:cubicBezTo>
                    <a:pt x="194" y="3"/>
                    <a:pt x="191" y="0"/>
                    <a:pt x="187" y="0"/>
                  </a:cubicBezTo>
                  <a:cubicBezTo>
                    <a:pt x="119" y="6"/>
                    <a:pt x="119" y="6"/>
                    <a:pt x="119" y="6"/>
                  </a:cubicBezTo>
                  <a:cubicBezTo>
                    <a:pt x="115" y="7"/>
                    <a:pt x="114" y="9"/>
                    <a:pt x="117" y="12"/>
                  </a:cubicBezTo>
                  <a:cubicBezTo>
                    <a:pt x="123" y="18"/>
                    <a:pt x="123" y="18"/>
                    <a:pt x="123" y="18"/>
                  </a:cubicBezTo>
                  <a:cubicBezTo>
                    <a:pt x="77" y="64"/>
                    <a:pt x="77" y="64"/>
                    <a:pt x="77" y="64"/>
                  </a:cubicBezTo>
                  <a:cubicBezTo>
                    <a:pt x="77" y="64"/>
                    <a:pt x="77" y="64"/>
                    <a:pt x="77" y="64"/>
                  </a:cubicBezTo>
                  <a:lnTo>
                    <a:pt x="53" y="88"/>
                  </a:lnTo>
                  <a:close/>
                </a:path>
              </a:pathLst>
            </a:custGeom>
            <a:solidFill>
              <a:srgbClr val="D1AA6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grpSp>
      <p:grpSp>
        <p:nvGrpSpPr>
          <p:cNvPr id="25" name="Group 4">
            <a:extLst>
              <a:ext uri="{FF2B5EF4-FFF2-40B4-BE49-F238E27FC236}">
                <a16:creationId xmlns:a16="http://schemas.microsoft.com/office/drawing/2014/main" id="{E1A8177A-A45C-46DA-94FE-9D796AA30531}"/>
              </a:ext>
            </a:extLst>
          </p:cNvPr>
          <p:cNvGrpSpPr>
            <a:grpSpLocks noChangeAspect="1"/>
          </p:cNvGrpSpPr>
          <p:nvPr/>
        </p:nvGrpSpPr>
        <p:grpSpPr bwMode="auto">
          <a:xfrm flipH="1">
            <a:off x="3946536" y="2826300"/>
            <a:ext cx="1668460" cy="1164679"/>
            <a:chOff x="3781" y="1766"/>
            <a:chExt cx="1646" cy="1149"/>
          </a:xfrm>
        </p:grpSpPr>
        <p:sp>
          <p:nvSpPr>
            <p:cNvPr id="27" name="Freeform 5">
              <a:extLst>
                <a:ext uri="{FF2B5EF4-FFF2-40B4-BE49-F238E27FC236}">
                  <a16:creationId xmlns:a16="http://schemas.microsoft.com/office/drawing/2014/main" id="{21EB8C4D-D450-40B1-A8D1-D93923B8C431}"/>
                </a:ext>
              </a:extLst>
            </p:cNvPr>
            <p:cNvSpPr>
              <a:spLocks/>
            </p:cNvSpPr>
            <p:nvPr/>
          </p:nvSpPr>
          <p:spPr bwMode="auto">
            <a:xfrm>
              <a:off x="4606" y="2220"/>
              <a:ext cx="8" cy="8"/>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0" y="0"/>
                    <a:pt x="0" y="0"/>
                    <a:pt x="0" y="0"/>
                  </a:cubicBezTo>
                  <a:close/>
                </a:path>
              </a:pathLst>
            </a:custGeom>
            <a:gradFill>
              <a:gsLst>
                <a:gs pos="0">
                  <a:srgbClr val="173555"/>
                </a:gs>
                <a:gs pos="100000">
                  <a:srgbClr val="00A7C3"/>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28" name="Freeform 6">
              <a:extLst>
                <a:ext uri="{FF2B5EF4-FFF2-40B4-BE49-F238E27FC236}">
                  <a16:creationId xmlns:a16="http://schemas.microsoft.com/office/drawing/2014/main" id="{633371CD-A001-48F4-B3F8-6C3DAC8C5A02}"/>
                </a:ext>
              </a:extLst>
            </p:cNvPr>
            <p:cNvSpPr>
              <a:spLocks/>
            </p:cNvSpPr>
            <p:nvPr/>
          </p:nvSpPr>
          <p:spPr bwMode="auto">
            <a:xfrm>
              <a:off x="5412" y="2220"/>
              <a:ext cx="15" cy="16"/>
            </a:xfrm>
            <a:custGeom>
              <a:avLst/>
              <a:gdLst>
                <a:gd name="T0" fmla="*/ 2 w 2"/>
                <a:gd name="T1" fmla="*/ 0 h 2"/>
                <a:gd name="T2" fmla="*/ 2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cubicBezTo>
                    <a:pt x="2" y="0"/>
                    <a:pt x="2" y="0"/>
                    <a:pt x="2" y="0"/>
                  </a:cubicBezTo>
                  <a:cubicBezTo>
                    <a:pt x="0" y="2"/>
                    <a:pt x="0" y="2"/>
                    <a:pt x="0" y="2"/>
                  </a:cubicBezTo>
                  <a:cubicBezTo>
                    <a:pt x="1" y="2"/>
                    <a:pt x="1" y="1"/>
                    <a:pt x="2" y="0"/>
                  </a:cubicBezTo>
                  <a:close/>
                </a:path>
              </a:pathLst>
            </a:custGeom>
            <a:gradFill>
              <a:gsLst>
                <a:gs pos="0">
                  <a:srgbClr val="173555"/>
                </a:gs>
                <a:gs pos="100000">
                  <a:srgbClr val="00A7C3"/>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29" name="Freeform 7">
              <a:extLst>
                <a:ext uri="{FF2B5EF4-FFF2-40B4-BE49-F238E27FC236}">
                  <a16:creationId xmlns:a16="http://schemas.microsoft.com/office/drawing/2014/main" id="{E2947811-284B-443D-972F-1F327990B59F}"/>
                </a:ext>
              </a:extLst>
            </p:cNvPr>
            <p:cNvSpPr>
              <a:spLocks/>
            </p:cNvSpPr>
            <p:nvPr/>
          </p:nvSpPr>
          <p:spPr bwMode="auto">
            <a:xfrm>
              <a:off x="3781" y="1766"/>
              <a:ext cx="1517" cy="1149"/>
            </a:xfrm>
            <a:custGeom>
              <a:avLst/>
              <a:gdLst>
                <a:gd name="T0" fmla="*/ 53 w 194"/>
                <a:gd name="T1" fmla="*/ 88 h 146"/>
                <a:gd name="T2" fmla="*/ 53 w 194"/>
                <a:gd name="T3" fmla="*/ 88 h 146"/>
                <a:gd name="T4" fmla="*/ 53 w 194"/>
                <a:gd name="T5" fmla="*/ 88 h 146"/>
                <a:gd name="T6" fmla="*/ 0 w 194"/>
                <a:gd name="T7" fmla="*/ 91 h 146"/>
                <a:gd name="T8" fmla="*/ 28 w 194"/>
                <a:gd name="T9" fmla="*/ 119 h 146"/>
                <a:gd name="T10" fmla="*/ 128 w 194"/>
                <a:gd name="T11" fmla="*/ 118 h 146"/>
                <a:gd name="T12" fmla="*/ 175 w 194"/>
                <a:gd name="T13" fmla="*/ 71 h 146"/>
                <a:gd name="T14" fmla="*/ 181 w 194"/>
                <a:gd name="T15" fmla="*/ 77 h 146"/>
                <a:gd name="T16" fmla="*/ 187 w 194"/>
                <a:gd name="T17" fmla="*/ 75 h 146"/>
                <a:gd name="T18" fmla="*/ 194 w 194"/>
                <a:gd name="T19" fmla="*/ 7 h 146"/>
                <a:gd name="T20" fmla="*/ 187 w 194"/>
                <a:gd name="T21" fmla="*/ 0 h 146"/>
                <a:gd name="T22" fmla="*/ 119 w 194"/>
                <a:gd name="T23" fmla="*/ 6 h 146"/>
                <a:gd name="T24" fmla="*/ 117 w 194"/>
                <a:gd name="T25" fmla="*/ 12 h 146"/>
                <a:gd name="T26" fmla="*/ 123 w 194"/>
                <a:gd name="T27" fmla="*/ 18 h 146"/>
                <a:gd name="T28" fmla="*/ 77 w 194"/>
                <a:gd name="T29" fmla="*/ 64 h 146"/>
                <a:gd name="T30" fmla="*/ 77 w 194"/>
                <a:gd name="T31" fmla="*/ 64 h 146"/>
                <a:gd name="T32" fmla="*/ 53 w 194"/>
                <a:gd name="T33" fmla="*/ 8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4" h="146">
                  <a:moveTo>
                    <a:pt x="53" y="88"/>
                  </a:moveTo>
                  <a:cubicBezTo>
                    <a:pt x="53" y="88"/>
                    <a:pt x="53" y="88"/>
                    <a:pt x="53" y="88"/>
                  </a:cubicBezTo>
                  <a:cubicBezTo>
                    <a:pt x="53" y="88"/>
                    <a:pt x="53" y="88"/>
                    <a:pt x="53" y="88"/>
                  </a:cubicBezTo>
                  <a:cubicBezTo>
                    <a:pt x="39" y="102"/>
                    <a:pt x="16" y="104"/>
                    <a:pt x="0" y="91"/>
                  </a:cubicBezTo>
                  <a:cubicBezTo>
                    <a:pt x="28" y="119"/>
                    <a:pt x="28" y="119"/>
                    <a:pt x="28" y="119"/>
                  </a:cubicBezTo>
                  <a:cubicBezTo>
                    <a:pt x="54" y="146"/>
                    <a:pt x="100" y="144"/>
                    <a:pt x="128" y="118"/>
                  </a:cubicBezTo>
                  <a:cubicBezTo>
                    <a:pt x="175" y="71"/>
                    <a:pt x="175" y="71"/>
                    <a:pt x="175" y="71"/>
                  </a:cubicBezTo>
                  <a:cubicBezTo>
                    <a:pt x="181" y="77"/>
                    <a:pt x="181" y="77"/>
                    <a:pt x="181" y="77"/>
                  </a:cubicBezTo>
                  <a:cubicBezTo>
                    <a:pt x="184" y="80"/>
                    <a:pt x="187" y="79"/>
                    <a:pt x="187" y="75"/>
                  </a:cubicBezTo>
                  <a:cubicBezTo>
                    <a:pt x="194" y="7"/>
                    <a:pt x="194" y="7"/>
                    <a:pt x="194" y="7"/>
                  </a:cubicBezTo>
                  <a:cubicBezTo>
                    <a:pt x="194" y="3"/>
                    <a:pt x="191" y="0"/>
                    <a:pt x="187" y="0"/>
                  </a:cubicBezTo>
                  <a:cubicBezTo>
                    <a:pt x="119" y="6"/>
                    <a:pt x="119" y="6"/>
                    <a:pt x="119" y="6"/>
                  </a:cubicBezTo>
                  <a:cubicBezTo>
                    <a:pt x="115" y="7"/>
                    <a:pt x="114" y="9"/>
                    <a:pt x="117" y="12"/>
                  </a:cubicBezTo>
                  <a:cubicBezTo>
                    <a:pt x="123" y="18"/>
                    <a:pt x="123" y="18"/>
                    <a:pt x="123" y="18"/>
                  </a:cubicBezTo>
                  <a:cubicBezTo>
                    <a:pt x="77" y="64"/>
                    <a:pt x="77" y="64"/>
                    <a:pt x="77" y="64"/>
                  </a:cubicBezTo>
                  <a:cubicBezTo>
                    <a:pt x="77" y="64"/>
                    <a:pt x="77" y="64"/>
                    <a:pt x="77" y="64"/>
                  </a:cubicBezTo>
                  <a:lnTo>
                    <a:pt x="53" y="88"/>
                  </a:lnTo>
                  <a:close/>
                </a:path>
              </a:pathLst>
            </a:custGeom>
            <a:solidFill>
              <a:srgbClr val="D1AA6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grpSp>
      <p:grpSp>
        <p:nvGrpSpPr>
          <p:cNvPr id="30" name="Group 4">
            <a:extLst>
              <a:ext uri="{FF2B5EF4-FFF2-40B4-BE49-F238E27FC236}">
                <a16:creationId xmlns:a16="http://schemas.microsoft.com/office/drawing/2014/main" id="{943F38D4-F63F-4A3A-ACAA-CD2A594699BA}"/>
              </a:ext>
            </a:extLst>
          </p:cNvPr>
          <p:cNvGrpSpPr>
            <a:grpSpLocks noChangeAspect="1"/>
          </p:cNvGrpSpPr>
          <p:nvPr/>
        </p:nvGrpSpPr>
        <p:grpSpPr bwMode="auto">
          <a:xfrm flipV="1">
            <a:off x="6558231" y="4767779"/>
            <a:ext cx="1668460" cy="1164679"/>
            <a:chOff x="3781" y="1766"/>
            <a:chExt cx="1646" cy="1149"/>
          </a:xfrm>
        </p:grpSpPr>
        <p:sp>
          <p:nvSpPr>
            <p:cNvPr id="31" name="Freeform 5">
              <a:extLst>
                <a:ext uri="{FF2B5EF4-FFF2-40B4-BE49-F238E27FC236}">
                  <a16:creationId xmlns:a16="http://schemas.microsoft.com/office/drawing/2014/main" id="{61B03D4A-BF88-48AB-AFA3-C886594141D2}"/>
                </a:ext>
              </a:extLst>
            </p:cNvPr>
            <p:cNvSpPr>
              <a:spLocks/>
            </p:cNvSpPr>
            <p:nvPr/>
          </p:nvSpPr>
          <p:spPr bwMode="auto">
            <a:xfrm>
              <a:off x="4606" y="2220"/>
              <a:ext cx="8" cy="8"/>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0" y="0"/>
                    <a:pt x="0" y="0"/>
                    <a:pt x="0" y="0"/>
                  </a:cubicBezTo>
                  <a:close/>
                </a:path>
              </a:pathLst>
            </a:custGeom>
            <a:gradFill>
              <a:gsLst>
                <a:gs pos="0">
                  <a:srgbClr val="173555"/>
                </a:gs>
                <a:gs pos="100000">
                  <a:srgbClr val="00A7C3"/>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32" name="Freeform 6">
              <a:extLst>
                <a:ext uri="{FF2B5EF4-FFF2-40B4-BE49-F238E27FC236}">
                  <a16:creationId xmlns:a16="http://schemas.microsoft.com/office/drawing/2014/main" id="{8F7C1293-05A2-4C52-9359-1C472A8928BB}"/>
                </a:ext>
              </a:extLst>
            </p:cNvPr>
            <p:cNvSpPr>
              <a:spLocks/>
            </p:cNvSpPr>
            <p:nvPr/>
          </p:nvSpPr>
          <p:spPr bwMode="auto">
            <a:xfrm>
              <a:off x="5412" y="2220"/>
              <a:ext cx="15" cy="16"/>
            </a:xfrm>
            <a:custGeom>
              <a:avLst/>
              <a:gdLst>
                <a:gd name="T0" fmla="*/ 2 w 2"/>
                <a:gd name="T1" fmla="*/ 0 h 2"/>
                <a:gd name="T2" fmla="*/ 2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cubicBezTo>
                    <a:pt x="2" y="0"/>
                    <a:pt x="2" y="0"/>
                    <a:pt x="2" y="0"/>
                  </a:cubicBezTo>
                  <a:cubicBezTo>
                    <a:pt x="0" y="2"/>
                    <a:pt x="0" y="2"/>
                    <a:pt x="0" y="2"/>
                  </a:cubicBezTo>
                  <a:cubicBezTo>
                    <a:pt x="1" y="2"/>
                    <a:pt x="1" y="1"/>
                    <a:pt x="2" y="0"/>
                  </a:cubicBezTo>
                  <a:close/>
                </a:path>
              </a:pathLst>
            </a:custGeom>
            <a:gradFill>
              <a:gsLst>
                <a:gs pos="0">
                  <a:srgbClr val="173555"/>
                </a:gs>
                <a:gs pos="100000">
                  <a:srgbClr val="00A7C3"/>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33" name="Freeform 7">
              <a:extLst>
                <a:ext uri="{FF2B5EF4-FFF2-40B4-BE49-F238E27FC236}">
                  <a16:creationId xmlns:a16="http://schemas.microsoft.com/office/drawing/2014/main" id="{D36078CF-01B9-447D-AFBB-977D8D0571D1}"/>
                </a:ext>
              </a:extLst>
            </p:cNvPr>
            <p:cNvSpPr>
              <a:spLocks/>
            </p:cNvSpPr>
            <p:nvPr/>
          </p:nvSpPr>
          <p:spPr bwMode="auto">
            <a:xfrm>
              <a:off x="3781" y="1766"/>
              <a:ext cx="1517" cy="1149"/>
            </a:xfrm>
            <a:custGeom>
              <a:avLst/>
              <a:gdLst>
                <a:gd name="T0" fmla="*/ 53 w 194"/>
                <a:gd name="T1" fmla="*/ 88 h 146"/>
                <a:gd name="T2" fmla="*/ 53 w 194"/>
                <a:gd name="T3" fmla="*/ 88 h 146"/>
                <a:gd name="T4" fmla="*/ 53 w 194"/>
                <a:gd name="T5" fmla="*/ 88 h 146"/>
                <a:gd name="T6" fmla="*/ 0 w 194"/>
                <a:gd name="T7" fmla="*/ 91 h 146"/>
                <a:gd name="T8" fmla="*/ 28 w 194"/>
                <a:gd name="T9" fmla="*/ 119 h 146"/>
                <a:gd name="T10" fmla="*/ 128 w 194"/>
                <a:gd name="T11" fmla="*/ 118 h 146"/>
                <a:gd name="T12" fmla="*/ 175 w 194"/>
                <a:gd name="T13" fmla="*/ 71 h 146"/>
                <a:gd name="T14" fmla="*/ 181 w 194"/>
                <a:gd name="T15" fmla="*/ 77 h 146"/>
                <a:gd name="T16" fmla="*/ 187 w 194"/>
                <a:gd name="T17" fmla="*/ 75 h 146"/>
                <a:gd name="T18" fmla="*/ 194 w 194"/>
                <a:gd name="T19" fmla="*/ 7 h 146"/>
                <a:gd name="T20" fmla="*/ 187 w 194"/>
                <a:gd name="T21" fmla="*/ 0 h 146"/>
                <a:gd name="T22" fmla="*/ 119 w 194"/>
                <a:gd name="T23" fmla="*/ 6 h 146"/>
                <a:gd name="T24" fmla="*/ 117 w 194"/>
                <a:gd name="T25" fmla="*/ 12 h 146"/>
                <a:gd name="T26" fmla="*/ 123 w 194"/>
                <a:gd name="T27" fmla="*/ 18 h 146"/>
                <a:gd name="T28" fmla="*/ 77 w 194"/>
                <a:gd name="T29" fmla="*/ 64 h 146"/>
                <a:gd name="T30" fmla="*/ 77 w 194"/>
                <a:gd name="T31" fmla="*/ 64 h 146"/>
                <a:gd name="T32" fmla="*/ 53 w 194"/>
                <a:gd name="T33" fmla="*/ 8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4" h="146">
                  <a:moveTo>
                    <a:pt x="53" y="88"/>
                  </a:moveTo>
                  <a:cubicBezTo>
                    <a:pt x="53" y="88"/>
                    <a:pt x="53" y="88"/>
                    <a:pt x="53" y="88"/>
                  </a:cubicBezTo>
                  <a:cubicBezTo>
                    <a:pt x="53" y="88"/>
                    <a:pt x="53" y="88"/>
                    <a:pt x="53" y="88"/>
                  </a:cubicBezTo>
                  <a:cubicBezTo>
                    <a:pt x="39" y="102"/>
                    <a:pt x="16" y="104"/>
                    <a:pt x="0" y="91"/>
                  </a:cubicBezTo>
                  <a:cubicBezTo>
                    <a:pt x="28" y="119"/>
                    <a:pt x="28" y="119"/>
                    <a:pt x="28" y="119"/>
                  </a:cubicBezTo>
                  <a:cubicBezTo>
                    <a:pt x="54" y="146"/>
                    <a:pt x="100" y="144"/>
                    <a:pt x="128" y="118"/>
                  </a:cubicBezTo>
                  <a:cubicBezTo>
                    <a:pt x="175" y="71"/>
                    <a:pt x="175" y="71"/>
                    <a:pt x="175" y="71"/>
                  </a:cubicBezTo>
                  <a:cubicBezTo>
                    <a:pt x="181" y="77"/>
                    <a:pt x="181" y="77"/>
                    <a:pt x="181" y="77"/>
                  </a:cubicBezTo>
                  <a:cubicBezTo>
                    <a:pt x="184" y="80"/>
                    <a:pt x="187" y="79"/>
                    <a:pt x="187" y="75"/>
                  </a:cubicBezTo>
                  <a:cubicBezTo>
                    <a:pt x="194" y="7"/>
                    <a:pt x="194" y="7"/>
                    <a:pt x="194" y="7"/>
                  </a:cubicBezTo>
                  <a:cubicBezTo>
                    <a:pt x="194" y="3"/>
                    <a:pt x="191" y="0"/>
                    <a:pt x="187" y="0"/>
                  </a:cubicBezTo>
                  <a:cubicBezTo>
                    <a:pt x="119" y="6"/>
                    <a:pt x="119" y="6"/>
                    <a:pt x="119" y="6"/>
                  </a:cubicBezTo>
                  <a:cubicBezTo>
                    <a:pt x="115" y="7"/>
                    <a:pt x="114" y="9"/>
                    <a:pt x="117" y="12"/>
                  </a:cubicBezTo>
                  <a:cubicBezTo>
                    <a:pt x="123" y="18"/>
                    <a:pt x="123" y="18"/>
                    <a:pt x="123" y="18"/>
                  </a:cubicBezTo>
                  <a:cubicBezTo>
                    <a:pt x="77" y="64"/>
                    <a:pt x="77" y="64"/>
                    <a:pt x="77" y="64"/>
                  </a:cubicBezTo>
                  <a:cubicBezTo>
                    <a:pt x="77" y="64"/>
                    <a:pt x="77" y="64"/>
                    <a:pt x="77" y="64"/>
                  </a:cubicBezTo>
                  <a:lnTo>
                    <a:pt x="53" y="88"/>
                  </a:lnTo>
                  <a:close/>
                </a:path>
              </a:pathLst>
            </a:custGeom>
            <a:solidFill>
              <a:srgbClr val="D1AA69">
                <a:alpha val="99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grpSp>
      <p:grpSp>
        <p:nvGrpSpPr>
          <p:cNvPr id="34" name="Group 4">
            <a:extLst>
              <a:ext uri="{FF2B5EF4-FFF2-40B4-BE49-F238E27FC236}">
                <a16:creationId xmlns:a16="http://schemas.microsoft.com/office/drawing/2014/main" id="{B26C6A12-FFBA-4DAB-B1E3-DC12F9E4E805}"/>
              </a:ext>
            </a:extLst>
          </p:cNvPr>
          <p:cNvGrpSpPr>
            <a:grpSpLocks noChangeAspect="1"/>
          </p:cNvGrpSpPr>
          <p:nvPr/>
        </p:nvGrpSpPr>
        <p:grpSpPr bwMode="auto">
          <a:xfrm>
            <a:off x="6548095" y="2830153"/>
            <a:ext cx="1668460" cy="1164679"/>
            <a:chOff x="3781" y="1766"/>
            <a:chExt cx="1646" cy="1149"/>
          </a:xfrm>
        </p:grpSpPr>
        <p:sp>
          <p:nvSpPr>
            <p:cNvPr id="35" name="Freeform 5">
              <a:extLst>
                <a:ext uri="{FF2B5EF4-FFF2-40B4-BE49-F238E27FC236}">
                  <a16:creationId xmlns:a16="http://schemas.microsoft.com/office/drawing/2014/main" id="{3721B871-1824-4E5D-AF54-5F2A2E334A83}"/>
                </a:ext>
              </a:extLst>
            </p:cNvPr>
            <p:cNvSpPr>
              <a:spLocks/>
            </p:cNvSpPr>
            <p:nvPr/>
          </p:nvSpPr>
          <p:spPr bwMode="auto">
            <a:xfrm>
              <a:off x="4606" y="2220"/>
              <a:ext cx="8" cy="8"/>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0" y="0"/>
                    <a:pt x="0" y="0"/>
                    <a:pt x="0" y="0"/>
                  </a:cubicBezTo>
                  <a:close/>
                </a:path>
              </a:pathLst>
            </a:custGeom>
            <a:gradFill>
              <a:gsLst>
                <a:gs pos="0">
                  <a:srgbClr val="173555"/>
                </a:gs>
                <a:gs pos="100000">
                  <a:srgbClr val="00A7C3"/>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36" name="Freeform 6">
              <a:extLst>
                <a:ext uri="{FF2B5EF4-FFF2-40B4-BE49-F238E27FC236}">
                  <a16:creationId xmlns:a16="http://schemas.microsoft.com/office/drawing/2014/main" id="{B1488A1D-5DA8-44A9-803F-EC4D790688CA}"/>
                </a:ext>
              </a:extLst>
            </p:cNvPr>
            <p:cNvSpPr>
              <a:spLocks/>
            </p:cNvSpPr>
            <p:nvPr/>
          </p:nvSpPr>
          <p:spPr bwMode="auto">
            <a:xfrm>
              <a:off x="5412" y="2220"/>
              <a:ext cx="15" cy="16"/>
            </a:xfrm>
            <a:custGeom>
              <a:avLst/>
              <a:gdLst>
                <a:gd name="T0" fmla="*/ 2 w 2"/>
                <a:gd name="T1" fmla="*/ 0 h 2"/>
                <a:gd name="T2" fmla="*/ 2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cubicBezTo>
                    <a:pt x="2" y="0"/>
                    <a:pt x="2" y="0"/>
                    <a:pt x="2" y="0"/>
                  </a:cubicBezTo>
                  <a:cubicBezTo>
                    <a:pt x="0" y="2"/>
                    <a:pt x="0" y="2"/>
                    <a:pt x="0" y="2"/>
                  </a:cubicBezTo>
                  <a:cubicBezTo>
                    <a:pt x="1" y="2"/>
                    <a:pt x="1" y="1"/>
                    <a:pt x="2" y="0"/>
                  </a:cubicBezTo>
                  <a:close/>
                </a:path>
              </a:pathLst>
            </a:custGeom>
            <a:gradFill>
              <a:gsLst>
                <a:gs pos="0">
                  <a:srgbClr val="173555"/>
                </a:gs>
                <a:gs pos="100000">
                  <a:srgbClr val="00A7C3"/>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37" name="Freeform 7">
              <a:extLst>
                <a:ext uri="{FF2B5EF4-FFF2-40B4-BE49-F238E27FC236}">
                  <a16:creationId xmlns:a16="http://schemas.microsoft.com/office/drawing/2014/main" id="{44EEB75E-262D-4E95-8FC9-99C324291D85}"/>
                </a:ext>
              </a:extLst>
            </p:cNvPr>
            <p:cNvSpPr>
              <a:spLocks/>
            </p:cNvSpPr>
            <p:nvPr/>
          </p:nvSpPr>
          <p:spPr bwMode="auto">
            <a:xfrm>
              <a:off x="3781" y="1766"/>
              <a:ext cx="1517" cy="1149"/>
            </a:xfrm>
            <a:custGeom>
              <a:avLst/>
              <a:gdLst>
                <a:gd name="T0" fmla="*/ 53 w 194"/>
                <a:gd name="T1" fmla="*/ 88 h 146"/>
                <a:gd name="T2" fmla="*/ 53 w 194"/>
                <a:gd name="T3" fmla="*/ 88 h 146"/>
                <a:gd name="T4" fmla="*/ 53 w 194"/>
                <a:gd name="T5" fmla="*/ 88 h 146"/>
                <a:gd name="T6" fmla="*/ 0 w 194"/>
                <a:gd name="T7" fmla="*/ 91 h 146"/>
                <a:gd name="T8" fmla="*/ 28 w 194"/>
                <a:gd name="T9" fmla="*/ 119 h 146"/>
                <a:gd name="T10" fmla="*/ 128 w 194"/>
                <a:gd name="T11" fmla="*/ 118 h 146"/>
                <a:gd name="T12" fmla="*/ 175 w 194"/>
                <a:gd name="T13" fmla="*/ 71 h 146"/>
                <a:gd name="T14" fmla="*/ 181 w 194"/>
                <a:gd name="T15" fmla="*/ 77 h 146"/>
                <a:gd name="T16" fmla="*/ 187 w 194"/>
                <a:gd name="T17" fmla="*/ 75 h 146"/>
                <a:gd name="T18" fmla="*/ 194 w 194"/>
                <a:gd name="T19" fmla="*/ 7 h 146"/>
                <a:gd name="T20" fmla="*/ 187 w 194"/>
                <a:gd name="T21" fmla="*/ 0 h 146"/>
                <a:gd name="T22" fmla="*/ 119 w 194"/>
                <a:gd name="T23" fmla="*/ 6 h 146"/>
                <a:gd name="T24" fmla="*/ 117 w 194"/>
                <a:gd name="T25" fmla="*/ 12 h 146"/>
                <a:gd name="T26" fmla="*/ 123 w 194"/>
                <a:gd name="T27" fmla="*/ 18 h 146"/>
                <a:gd name="T28" fmla="*/ 77 w 194"/>
                <a:gd name="T29" fmla="*/ 64 h 146"/>
                <a:gd name="T30" fmla="*/ 77 w 194"/>
                <a:gd name="T31" fmla="*/ 64 h 146"/>
                <a:gd name="T32" fmla="*/ 53 w 194"/>
                <a:gd name="T33" fmla="*/ 8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4" h="146">
                  <a:moveTo>
                    <a:pt x="53" y="88"/>
                  </a:moveTo>
                  <a:cubicBezTo>
                    <a:pt x="53" y="88"/>
                    <a:pt x="53" y="88"/>
                    <a:pt x="53" y="88"/>
                  </a:cubicBezTo>
                  <a:cubicBezTo>
                    <a:pt x="53" y="88"/>
                    <a:pt x="53" y="88"/>
                    <a:pt x="53" y="88"/>
                  </a:cubicBezTo>
                  <a:cubicBezTo>
                    <a:pt x="39" y="102"/>
                    <a:pt x="16" y="104"/>
                    <a:pt x="0" y="91"/>
                  </a:cubicBezTo>
                  <a:cubicBezTo>
                    <a:pt x="28" y="119"/>
                    <a:pt x="28" y="119"/>
                    <a:pt x="28" y="119"/>
                  </a:cubicBezTo>
                  <a:cubicBezTo>
                    <a:pt x="54" y="146"/>
                    <a:pt x="100" y="144"/>
                    <a:pt x="128" y="118"/>
                  </a:cubicBezTo>
                  <a:cubicBezTo>
                    <a:pt x="175" y="71"/>
                    <a:pt x="175" y="71"/>
                    <a:pt x="175" y="71"/>
                  </a:cubicBezTo>
                  <a:cubicBezTo>
                    <a:pt x="181" y="77"/>
                    <a:pt x="181" y="77"/>
                    <a:pt x="181" y="77"/>
                  </a:cubicBezTo>
                  <a:cubicBezTo>
                    <a:pt x="184" y="80"/>
                    <a:pt x="187" y="79"/>
                    <a:pt x="187" y="75"/>
                  </a:cubicBezTo>
                  <a:cubicBezTo>
                    <a:pt x="194" y="7"/>
                    <a:pt x="194" y="7"/>
                    <a:pt x="194" y="7"/>
                  </a:cubicBezTo>
                  <a:cubicBezTo>
                    <a:pt x="194" y="3"/>
                    <a:pt x="191" y="0"/>
                    <a:pt x="187" y="0"/>
                  </a:cubicBezTo>
                  <a:cubicBezTo>
                    <a:pt x="119" y="6"/>
                    <a:pt x="119" y="6"/>
                    <a:pt x="119" y="6"/>
                  </a:cubicBezTo>
                  <a:cubicBezTo>
                    <a:pt x="115" y="7"/>
                    <a:pt x="114" y="9"/>
                    <a:pt x="117" y="12"/>
                  </a:cubicBezTo>
                  <a:cubicBezTo>
                    <a:pt x="123" y="18"/>
                    <a:pt x="123" y="18"/>
                    <a:pt x="123" y="18"/>
                  </a:cubicBezTo>
                  <a:cubicBezTo>
                    <a:pt x="77" y="64"/>
                    <a:pt x="77" y="64"/>
                    <a:pt x="77" y="64"/>
                  </a:cubicBezTo>
                  <a:cubicBezTo>
                    <a:pt x="77" y="64"/>
                    <a:pt x="77" y="64"/>
                    <a:pt x="77" y="64"/>
                  </a:cubicBezTo>
                  <a:lnTo>
                    <a:pt x="53" y="88"/>
                  </a:lnTo>
                  <a:close/>
                </a:path>
              </a:pathLst>
            </a:custGeom>
            <a:solidFill>
              <a:srgbClr val="D1AA6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grpSp>
      <p:sp>
        <p:nvSpPr>
          <p:cNvPr id="38" name="椭圆 37">
            <a:extLst>
              <a:ext uri="{FF2B5EF4-FFF2-40B4-BE49-F238E27FC236}">
                <a16:creationId xmlns:a16="http://schemas.microsoft.com/office/drawing/2014/main" id="{C125F3E0-7710-4288-BAE8-1ADF85205B3E}"/>
              </a:ext>
            </a:extLst>
          </p:cNvPr>
          <p:cNvSpPr/>
          <p:nvPr/>
        </p:nvSpPr>
        <p:spPr>
          <a:xfrm>
            <a:off x="4969332" y="3169337"/>
            <a:ext cx="2311393" cy="2311393"/>
          </a:xfrm>
          <a:prstGeom prst="ellipse">
            <a:avLst/>
          </a:prstGeom>
          <a:solidFill>
            <a:srgbClr val="980E1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a:extLst>
              <a:ext uri="{FF2B5EF4-FFF2-40B4-BE49-F238E27FC236}">
                <a16:creationId xmlns:a16="http://schemas.microsoft.com/office/drawing/2014/main" id="{08F1B362-0AE5-4295-A2D5-4837C58B18BA}"/>
              </a:ext>
            </a:extLst>
          </p:cNvPr>
          <p:cNvSpPr txBox="1"/>
          <p:nvPr/>
        </p:nvSpPr>
        <p:spPr>
          <a:xfrm>
            <a:off x="735357" y="2780209"/>
            <a:ext cx="2890852" cy="707886"/>
          </a:xfrm>
          <a:prstGeom prst="rect">
            <a:avLst/>
          </a:prstGeom>
          <a:noFill/>
        </p:spPr>
        <p:txBody>
          <a:bodyPr wrap="square" rtlCol="0">
            <a:spAutoFit/>
          </a:bodyPr>
          <a:lstStyle>
            <a:defPPr>
              <a:defRPr lang="zh-CN"/>
            </a:defPPr>
            <a:lvl1pPr algn="just">
              <a:defRPr sz="2000">
                <a:latin typeface="微软雅黑" panose="020B0503020204020204" pitchFamily="34" charset="-122"/>
                <a:ea typeface="微软雅黑" panose="020B0503020204020204" pitchFamily="34" charset="-122"/>
              </a:defRPr>
            </a:lvl1pPr>
          </a:lstStyle>
          <a:p>
            <a:r>
              <a:rPr lang="zh-CN" altLang="en-US" dirty="0"/>
              <a:t>修订、完善综合、专项预案</a:t>
            </a:r>
          </a:p>
        </p:txBody>
      </p:sp>
      <p:sp>
        <p:nvSpPr>
          <p:cNvPr id="40" name="文本框 39">
            <a:extLst>
              <a:ext uri="{FF2B5EF4-FFF2-40B4-BE49-F238E27FC236}">
                <a16:creationId xmlns:a16="http://schemas.microsoft.com/office/drawing/2014/main" id="{04017468-F57D-4A0F-9908-1283DCDC6AD5}"/>
              </a:ext>
            </a:extLst>
          </p:cNvPr>
          <p:cNvSpPr txBox="1"/>
          <p:nvPr/>
        </p:nvSpPr>
        <p:spPr>
          <a:xfrm>
            <a:off x="8336665" y="2755126"/>
            <a:ext cx="2655785" cy="453457"/>
          </a:xfrm>
          <a:prstGeom prst="rect">
            <a:avLst/>
          </a:prstGeom>
          <a:noFill/>
        </p:spPr>
        <p:txBody>
          <a:bodyPr wrap="square" rtlCol="0">
            <a:spAutoFit/>
          </a:bodyPr>
          <a:lstStyle/>
          <a:p>
            <a:pPr>
              <a:lnSpc>
                <a:spcPct val="130000"/>
              </a:lnSpc>
            </a:pPr>
            <a:r>
              <a:rPr lang="zh-CN" altLang="en-US" sz="2000" dirty="0">
                <a:latin typeface="微软雅黑" panose="020B0503020204020204" pitchFamily="34" charset="-122"/>
                <a:ea typeface="微软雅黑" panose="020B0503020204020204" pitchFamily="34" charset="-122"/>
              </a:rPr>
              <a:t>制定</a:t>
            </a:r>
            <a:r>
              <a:rPr lang="en-US" altLang="zh-CN" sz="2000" dirty="0">
                <a:latin typeface="微软雅黑" panose="020B0503020204020204" pitchFamily="34" charset="-122"/>
                <a:ea typeface="微软雅黑" panose="020B0503020204020204" pitchFamily="34" charset="-122"/>
              </a:rPr>
              <a:t>2020</a:t>
            </a:r>
            <a:r>
              <a:rPr lang="zh-CN" altLang="en-US" sz="2000" dirty="0">
                <a:latin typeface="微软雅黑" panose="020B0503020204020204" pitchFamily="34" charset="-122"/>
                <a:ea typeface="微软雅黑" panose="020B0503020204020204" pitchFamily="34" charset="-122"/>
              </a:rPr>
              <a:t>年演练计划</a:t>
            </a:r>
          </a:p>
        </p:txBody>
      </p:sp>
      <p:sp>
        <p:nvSpPr>
          <p:cNvPr id="41" name="文本框 40">
            <a:extLst>
              <a:ext uri="{FF2B5EF4-FFF2-40B4-BE49-F238E27FC236}">
                <a16:creationId xmlns:a16="http://schemas.microsoft.com/office/drawing/2014/main" id="{CBB160BA-D914-4DD9-BFAE-625F6CBD6825}"/>
              </a:ext>
            </a:extLst>
          </p:cNvPr>
          <p:cNvSpPr txBox="1"/>
          <p:nvPr/>
        </p:nvSpPr>
        <p:spPr>
          <a:xfrm>
            <a:off x="735357" y="5452191"/>
            <a:ext cx="2906057" cy="707886"/>
          </a:xfrm>
          <a:prstGeom prst="rect">
            <a:avLst/>
          </a:prstGeom>
          <a:noFill/>
        </p:spPr>
        <p:txBody>
          <a:bodyPr wrap="square" rtlCol="0">
            <a:spAutoFit/>
          </a:bodyPr>
          <a:lstStyle/>
          <a:p>
            <a:pPr algn="just"/>
            <a:r>
              <a:rPr lang="zh-CN" altLang="en-US" sz="2000" dirty="0">
                <a:latin typeface="微软雅黑" panose="020B0503020204020204" pitchFamily="34" charset="-122"/>
                <a:ea typeface="微软雅黑" panose="020B0503020204020204" pitchFamily="34" charset="-122"/>
              </a:rPr>
              <a:t>按计划组织演练、做好各方对接</a:t>
            </a:r>
          </a:p>
        </p:txBody>
      </p:sp>
      <p:sp>
        <p:nvSpPr>
          <p:cNvPr id="42" name="文本框 41">
            <a:extLst>
              <a:ext uri="{FF2B5EF4-FFF2-40B4-BE49-F238E27FC236}">
                <a16:creationId xmlns:a16="http://schemas.microsoft.com/office/drawing/2014/main" id="{5F45041C-CD25-41DF-930C-59E5C763D191}"/>
              </a:ext>
            </a:extLst>
          </p:cNvPr>
          <p:cNvSpPr txBox="1"/>
          <p:nvPr/>
        </p:nvSpPr>
        <p:spPr>
          <a:xfrm>
            <a:off x="8336665" y="5452191"/>
            <a:ext cx="2906057" cy="707886"/>
          </a:xfrm>
          <a:prstGeom prst="rect">
            <a:avLst/>
          </a:prstGeom>
          <a:noFill/>
        </p:spPr>
        <p:txBody>
          <a:bodyPr wrap="square" rtlCol="0">
            <a:spAutoFit/>
          </a:bodyPr>
          <a:lstStyle/>
          <a:p>
            <a:pPr algn="just"/>
            <a:r>
              <a:rPr lang="zh-CN" altLang="en-US" sz="2000" dirty="0">
                <a:latin typeface="微软雅黑" panose="020B0503020204020204" pitchFamily="34" charset="-122"/>
                <a:ea typeface="微软雅黑" panose="020B0503020204020204" pitchFamily="34" charset="-122"/>
              </a:rPr>
              <a:t>开展应急培训，提高反应能力</a:t>
            </a:r>
          </a:p>
        </p:txBody>
      </p:sp>
      <p:sp>
        <p:nvSpPr>
          <p:cNvPr id="43" name="矩形 42">
            <a:extLst>
              <a:ext uri="{FF2B5EF4-FFF2-40B4-BE49-F238E27FC236}">
                <a16:creationId xmlns:a16="http://schemas.microsoft.com/office/drawing/2014/main" id="{D0EBFCEE-D109-438C-83CF-1CB439575F96}"/>
              </a:ext>
            </a:extLst>
          </p:cNvPr>
          <p:cNvSpPr/>
          <p:nvPr/>
        </p:nvSpPr>
        <p:spPr>
          <a:xfrm>
            <a:off x="5123269" y="3896699"/>
            <a:ext cx="2003517" cy="830997"/>
          </a:xfrm>
          <a:prstGeom prst="rect">
            <a:avLst/>
          </a:prstGeom>
        </p:spPr>
        <p:txBody>
          <a:bodyPr wrap="square">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建立应急救援管理体系</a:t>
            </a:r>
          </a:p>
        </p:txBody>
      </p:sp>
      <p:sp>
        <p:nvSpPr>
          <p:cNvPr id="44" name="文本框 43">
            <a:extLst>
              <a:ext uri="{FF2B5EF4-FFF2-40B4-BE49-F238E27FC236}">
                <a16:creationId xmlns:a16="http://schemas.microsoft.com/office/drawing/2014/main" id="{27A1189C-1C05-4173-8A43-D849955306DD}"/>
              </a:ext>
            </a:extLst>
          </p:cNvPr>
          <p:cNvSpPr txBox="1"/>
          <p:nvPr/>
        </p:nvSpPr>
        <p:spPr>
          <a:xfrm>
            <a:off x="4164262" y="2872854"/>
            <a:ext cx="395046" cy="400110"/>
          </a:xfrm>
          <a:prstGeom prst="rect">
            <a:avLst/>
          </a:prstGeom>
          <a:noFill/>
        </p:spPr>
        <p:txBody>
          <a:bodyPr wrap="square" rtlCol="0">
            <a:spAutoFit/>
          </a:bodyPr>
          <a:lstStyle/>
          <a:p>
            <a:pPr algn="ctr"/>
            <a:r>
              <a:rPr lang="en-US" altLang="zh-CN" sz="2000" dirty="0">
                <a:solidFill>
                  <a:schemeClr val="bg1"/>
                </a:solidFill>
                <a:latin typeface="Arial" panose="020B0604020202020204" pitchFamily="34" charset="0"/>
                <a:cs typeface="Arial" panose="020B0604020202020204" pitchFamily="34" charset="0"/>
              </a:rPr>
              <a:t>1</a:t>
            </a:r>
            <a:endParaRPr lang="zh-CN" altLang="en-US" sz="2000" dirty="0">
              <a:solidFill>
                <a:schemeClr val="bg1"/>
              </a:solidFill>
              <a:latin typeface="Arial" panose="020B0604020202020204" pitchFamily="34" charset="0"/>
              <a:cs typeface="Arial" panose="020B0604020202020204" pitchFamily="34" charset="0"/>
            </a:endParaRPr>
          </a:p>
        </p:txBody>
      </p:sp>
      <p:sp>
        <p:nvSpPr>
          <p:cNvPr id="45" name="文本框 44">
            <a:extLst>
              <a:ext uri="{FF2B5EF4-FFF2-40B4-BE49-F238E27FC236}">
                <a16:creationId xmlns:a16="http://schemas.microsoft.com/office/drawing/2014/main" id="{7F15245D-A6D3-444D-827D-1F31379B3068}"/>
              </a:ext>
            </a:extLst>
          </p:cNvPr>
          <p:cNvSpPr txBox="1"/>
          <p:nvPr/>
        </p:nvSpPr>
        <p:spPr>
          <a:xfrm>
            <a:off x="7618661" y="2872854"/>
            <a:ext cx="395046" cy="400110"/>
          </a:xfrm>
          <a:prstGeom prst="rect">
            <a:avLst/>
          </a:prstGeom>
          <a:noFill/>
        </p:spPr>
        <p:txBody>
          <a:bodyPr wrap="square" rtlCol="0">
            <a:spAutoFit/>
          </a:bodyPr>
          <a:lstStyle/>
          <a:p>
            <a:pPr algn="ctr"/>
            <a:r>
              <a:rPr lang="en-US" altLang="zh-CN" sz="2000" dirty="0">
                <a:solidFill>
                  <a:schemeClr val="bg1"/>
                </a:solidFill>
                <a:latin typeface="Arial" panose="020B0604020202020204" pitchFamily="34" charset="0"/>
                <a:cs typeface="Arial" panose="020B0604020202020204" pitchFamily="34" charset="0"/>
              </a:rPr>
              <a:t>2</a:t>
            </a:r>
            <a:endParaRPr lang="zh-CN" altLang="en-US" sz="2000" dirty="0">
              <a:solidFill>
                <a:schemeClr val="bg1"/>
              </a:solidFill>
              <a:latin typeface="Arial" panose="020B0604020202020204" pitchFamily="34" charset="0"/>
              <a:cs typeface="Arial" panose="020B0604020202020204" pitchFamily="34" charset="0"/>
            </a:endParaRPr>
          </a:p>
        </p:txBody>
      </p:sp>
      <p:sp>
        <p:nvSpPr>
          <p:cNvPr id="46" name="文本框 45">
            <a:extLst>
              <a:ext uri="{FF2B5EF4-FFF2-40B4-BE49-F238E27FC236}">
                <a16:creationId xmlns:a16="http://schemas.microsoft.com/office/drawing/2014/main" id="{D5E5F75C-845A-42D4-8AAF-0E6180BF372E}"/>
              </a:ext>
            </a:extLst>
          </p:cNvPr>
          <p:cNvSpPr txBox="1"/>
          <p:nvPr/>
        </p:nvSpPr>
        <p:spPr>
          <a:xfrm>
            <a:off x="4164262" y="5443960"/>
            <a:ext cx="395046" cy="400110"/>
          </a:xfrm>
          <a:prstGeom prst="rect">
            <a:avLst/>
          </a:prstGeom>
          <a:noFill/>
        </p:spPr>
        <p:txBody>
          <a:bodyPr wrap="square" rtlCol="0">
            <a:spAutoFit/>
          </a:bodyPr>
          <a:lstStyle/>
          <a:p>
            <a:pPr algn="ctr"/>
            <a:r>
              <a:rPr lang="en-US" altLang="zh-CN" sz="2000" dirty="0">
                <a:solidFill>
                  <a:schemeClr val="bg1"/>
                </a:solidFill>
                <a:latin typeface="Arial" panose="020B0604020202020204" pitchFamily="34" charset="0"/>
                <a:cs typeface="Arial" panose="020B0604020202020204" pitchFamily="34" charset="0"/>
              </a:rPr>
              <a:t>3</a:t>
            </a:r>
            <a:endParaRPr lang="zh-CN" altLang="en-US" sz="2000" dirty="0">
              <a:solidFill>
                <a:schemeClr val="bg1"/>
              </a:solidFill>
              <a:latin typeface="Arial" panose="020B0604020202020204" pitchFamily="34" charset="0"/>
              <a:cs typeface="Arial" panose="020B0604020202020204" pitchFamily="34" charset="0"/>
            </a:endParaRPr>
          </a:p>
        </p:txBody>
      </p:sp>
      <p:sp>
        <p:nvSpPr>
          <p:cNvPr id="47" name="文本框 46">
            <a:extLst>
              <a:ext uri="{FF2B5EF4-FFF2-40B4-BE49-F238E27FC236}">
                <a16:creationId xmlns:a16="http://schemas.microsoft.com/office/drawing/2014/main" id="{F1948E8A-B662-403A-BE16-52BB542E3559}"/>
              </a:ext>
            </a:extLst>
          </p:cNvPr>
          <p:cNvSpPr txBox="1"/>
          <p:nvPr/>
        </p:nvSpPr>
        <p:spPr>
          <a:xfrm>
            <a:off x="7618661" y="5441599"/>
            <a:ext cx="395046" cy="400110"/>
          </a:xfrm>
          <a:prstGeom prst="rect">
            <a:avLst/>
          </a:prstGeom>
          <a:noFill/>
        </p:spPr>
        <p:txBody>
          <a:bodyPr wrap="square" rtlCol="0">
            <a:spAutoFit/>
          </a:bodyPr>
          <a:lstStyle/>
          <a:p>
            <a:pPr algn="ctr"/>
            <a:r>
              <a:rPr lang="en-US" altLang="zh-CN" sz="2000" dirty="0">
                <a:solidFill>
                  <a:schemeClr val="bg1"/>
                </a:solidFill>
                <a:latin typeface="Arial" panose="020B0604020202020204" pitchFamily="34" charset="0"/>
                <a:cs typeface="Arial" panose="020B0604020202020204" pitchFamily="34" charset="0"/>
              </a:rPr>
              <a:t>4</a:t>
            </a:r>
            <a:endParaRPr lang="zh-CN" altLang="en-US" sz="2000" dirty="0">
              <a:solidFill>
                <a:schemeClr val="bg1"/>
              </a:solidFill>
              <a:latin typeface="Arial" panose="020B0604020202020204" pitchFamily="34" charset="0"/>
              <a:cs typeface="Arial" panose="020B0604020202020204" pitchFamily="34" charset="0"/>
            </a:endParaRPr>
          </a:p>
        </p:txBody>
      </p:sp>
      <p:sp>
        <p:nvSpPr>
          <p:cNvPr id="48" name="文本框 47">
            <a:extLst>
              <a:ext uri="{FF2B5EF4-FFF2-40B4-BE49-F238E27FC236}">
                <a16:creationId xmlns:a16="http://schemas.microsoft.com/office/drawing/2014/main" id="{70A77E73-638C-43F2-9ADC-59A70510A149}"/>
              </a:ext>
            </a:extLst>
          </p:cNvPr>
          <p:cNvSpPr txBox="1"/>
          <p:nvPr/>
        </p:nvSpPr>
        <p:spPr>
          <a:xfrm>
            <a:off x="5050245" y="1710862"/>
            <a:ext cx="2076541" cy="461665"/>
          </a:xfrm>
          <a:prstGeom prst="rect">
            <a:avLst/>
          </a:prstGeom>
          <a:noFill/>
        </p:spPr>
        <p:txBody>
          <a:bodyPr wrap="square">
            <a:spAutoFit/>
          </a:bodyPr>
          <a:lstStyle/>
          <a:p>
            <a:pPr algn="ctr"/>
            <a:r>
              <a:rPr lang="zh-CN" altLang="en-US" sz="2400" b="1" dirty="0">
                <a:solidFill>
                  <a:srgbClr val="980E1B"/>
                </a:solidFill>
                <a:latin typeface="微软雅黑" panose="020B0503020204020204" pitchFamily="34" charset="-122"/>
                <a:ea typeface="微软雅黑" panose="020B0503020204020204" pitchFamily="34" charset="-122"/>
              </a:rPr>
              <a:t>三个焦点</a:t>
            </a:r>
            <a:endParaRPr lang="zh-CN" altLang="en-US" sz="2400" dirty="0">
              <a:solidFill>
                <a:srgbClr val="980E1B"/>
              </a:solidFill>
            </a:endParaRPr>
          </a:p>
        </p:txBody>
      </p:sp>
    </p:spTree>
    <p:extLst>
      <p:ext uri="{BB962C8B-B14F-4D97-AF65-F5344CB8AC3E}">
        <p14:creationId xmlns:p14="http://schemas.microsoft.com/office/powerpoint/2010/main" val="36445556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045EB06-4B3A-4664-A4A1-70E542B43A29}"/>
              </a:ext>
            </a:extLst>
          </p:cNvPr>
          <p:cNvSpPr/>
          <p:nvPr/>
        </p:nvSpPr>
        <p:spPr>
          <a:xfrm>
            <a:off x="1312994" y="614750"/>
            <a:ext cx="7366119" cy="523220"/>
          </a:xfrm>
          <a:prstGeom prst="rect">
            <a:avLst/>
          </a:prstGeom>
        </p:spPr>
        <p:txBody>
          <a:bodyPr wrap="none">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抓住一个重点、解决二个难点、关注三个焦点</a:t>
            </a:r>
            <a:endParaRPr lang="zh-CN" altLang="zh-CN"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3" name="矩形 92">
            <a:extLst>
              <a:ext uri="{FF2B5EF4-FFF2-40B4-BE49-F238E27FC236}">
                <a16:creationId xmlns:a16="http://schemas.microsoft.com/office/drawing/2014/main" id="{D2433203-1B45-45B4-876F-2721F1904F23}"/>
              </a:ext>
            </a:extLst>
          </p:cNvPr>
          <p:cNvSpPr/>
          <p:nvPr/>
        </p:nvSpPr>
        <p:spPr>
          <a:xfrm>
            <a:off x="393700" y="0"/>
            <a:ext cx="718820" cy="1287780"/>
          </a:xfrm>
          <a:prstGeom prst="rect">
            <a:avLst/>
          </a:prstGeom>
          <a:solidFill>
            <a:srgbClr val="980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文本框 47">
            <a:extLst>
              <a:ext uri="{FF2B5EF4-FFF2-40B4-BE49-F238E27FC236}">
                <a16:creationId xmlns:a16="http://schemas.microsoft.com/office/drawing/2014/main" id="{70A77E73-638C-43F2-9ADC-59A70510A149}"/>
              </a:ext>
            </a:extLst>
          </p:cNvPr>
          <p:cNvSpPr txBox="1"/>
          <p:nvPr/>
        </p:nvSpPr>
        <p:spPr>
          <a:xfrm>
            <a:off x="5050245" y="1710862"/>
            <a:ext cx="2076541" cy="461665"/>
          </a:xfrm>
          <a:prstGeom prst="rect">
            <a:avLst/>
          </a:prstGeom>
          <a:noFill/>
        </p:spPr>
        <p:txBody>
          <a:bodyPr wrap="square">
            <a:spAutoFit/>
          </a:bodyPr>
          <a:lstStyle/>
          <a:p>
            <a:pPr algn="ctr"/>
            <a:r>
              <a:rPr lang="zh-CN" altLang="en-US" sz="2400" b="1" dirty="0">
                <a:solidFill>
                  <a:srgbClr val="980E1B"/>
                </a:solidFill>
                <a:latin typeface="微软雅黑" panose="020B0503020204020204" pitchFamily="34" charset="-122"/>
                <a:ea typeface="微软雅黑" panose="020B0503020204020204" pitchFamily="34" charset="-122"/>
              </a:rPr>
              <a:t>三个焦点</a:t>
            </a:r>
            <a:endParaRPr lang="zh-CN" altLang="en-US" sz="2400" dirty="0">
              <a:solidFill>
                <a:srgbClr val="980E1B"/>
              </a:solidFill>
            </a:endParaRPr>
          </a:p>
        </p:txBody>
      </p:sp>
      <p:grpSp>
        <p:nvGrpSpPr>
          <p:cNvPr id="49" name="组合 48">
            <a:extLst>
              <a:ext uri="{FF2B5EF4-FFF2-40B4-BE49-F238E27FC236}">
                <a16:creationId xmlns:a16="http://schemas.microsoft.com/office/drawing/2014/main" id="{37FEEA65-36AF-4BAC-8144-AC83D1030380}"/>
              </a:ext>
            </a:extLst>
          </p:cNvPr>
          <p:cNvGrpSpPr/>
          <p:nvPr/>
        </p:nvGrpSpPr>
        <p:grpSpPr>
          <a:xfrm>
            <a:off x="4210015" y="2471281"/>
            <a:ext cx="3771969" cy="3771969"/>
            <a:chOff x="5103" y="2356"/>
            <a:chExt cx="4195" cy="4195"/>
          </a:xfrm>
        </p:grpSpPr>
        <p:sp>
          <p:nvSpPr>
            <p:cNvPr id="50" name="Freeform 3">
              <a:extLst>
                <a:ext uri="{FF2B5EF4-FFF2-40B4-BE49-F238E27FC236}">
                  <a16:creationId xmlns:a16="http://schemas.microsoft.com/office/drawing/2014/main" id="{88B2D0DD-0564-47F9-B0BF-3B97D7129DEF}"/>
                </a:ext>
              </a:extLst>
            </p:cNvPr>
            <p:cNvSpPr/>
            <p:nvPr/>
          </p:nvSpPr>
          <p:spPr bwMode="auto">
            <a:xfrm>
              <a:off x="7671" y="3234"/>
              <a:ext cx="1627" cy="3317"/>
            </a:xfrm>
            <a:custGeom>
              <a:avLst/>
              <a:gdLst>
                <a:gd name="T0" fmla="*/ 64 w 128"/>
                <a:gd name="T1" fmla="*/ 133 h 261"/>
                <a:gd name="T2" fmla="*/ 49 w 128"/>
                <a:gd name="T3" fmla="*/ 133 h 261"/>
                <a:gd name="T4" fmla="*/ 65 w 128"/>
                <a:gd name="T5" fmla="*/ 149 h 261"/>
                <a:gd name="T6" fmla="*/ 49 w 128"/>
                <a:gd name="T7" fmla="*/ 165 h 261"/>
                <a:gd name="T8" fmla="*/ 64 w 128"/>
                <a:gd name="T9" fmla="*/ 165 h 261"/>
                <a:gd name="T10" fmla="*/ 96 w 128"/>
                <a:gd name="T11" fmla="*/ 197 h 261"/>
                <a:gd name="T12" fmla="*/ 64 w 128"/>
                <a:gd name="T13" fmla="*/ 229 h 261"/>
                <a:gd name="T14" fmla="*/ 32 w 128"/>
                <a:gd name="T15" fmla="*/ 197 h 261"/>
                <a:gd name="T16" fmla="*/ 32 w 128"/>
                <a:gd name="T17" fmla="*/ 22 h 261"/>
                <a:gd name="T18" fmla="*/ 32 w 128"/>
                <a:gd name="T19" fmla="*/ 16 h 261"/>
                <a:gd name="T20" fmla="*/ 16 w 128"/>
                <a:gd name="T21" fmla="*/ 0 h 261"/>
                <a:gd name="T22" fmla="*/ 0 w 128"/>
                <a:gd name="T23" fmla="*/ 16 h 261"/>
                <a:gd name="T24" fmla="*/ 0 w 128"/>
                <a:gd name="T25" fmla="*/ 22 h 261"/>
                <a:gd name="T26" fmla="*/ 0 w 128"/>
                <a:gd name="T27" fmla="*/ 133 h 261"/>
                <a:gd name="T28" fmla="*/ 0 w 128"/>
                <a:gd name="T29" fmla="*/ 165 h 261"/>
                <a:gd name="T30" fmla="*/ 0 w 128"/>
                <a:gd name="T31" fmla="*/ 197 h 261"/>
                <a:gd name="T32" fmla="*/ 64 w 128"/>
                <a:gd name="T33" fmla="*/ 261 h 261"/>
                <a:gd name="T34" fmla="*/ 128 w 128"/>
                <a:gd name="T35" fmla="*/ 197 h 261"/>
                <a:gd name="T36" fmla="*/ 64 w 128"/>
                <a:gd name="T37" fmla="*/ 133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61">
                  <a:moveTo>
                    <a:pt x="64" y="133"/>
                  </a:moveTo>
                  <a:cubicBezTo>
                    <a:pt x="49" y="133"/>
                    <a:pt x="49" y="133"/>
                    <a:pt x="49" y="133"/>
                  </a:cubicBezTo>
                  <a:cubicBezTo>
                    <a:pt x="65" y="149"/>
                    <a:pt x="65" y="149"/>
                    <a:pt x="65" y="149"/>
                  </a:cubicBezTo>
                  <a:cubicBezTo>
                    <a:pt x="49" y="165"/>
                    <a:pt x="49" y="165"/>
                    <a:pt x="49" y="165"/>
                  </a:cubicBezTo>
                  <a:cubicBezTo>
                    <a:pt x="64" y="165"/>
                    <a:pt x="64" y="165"/>
                    <a:pt x="64" y="165"/>
                  </a:cubicBezTo>
                  <a:cubicBezTo>
                    <a:pt x="82" y="165"/>
                    <a:pt x="96" y="179"/>
                    <a:pt x="96" y="197"/>
                  </a:cubicBezTo>
                  <a:cubicBezTo>
                    <a:pt x="96" y="215"/>
                    <a:pt x="82" y="229"/>
                    <a:pt x="64" y="229"/>
                  </a:cubicBezTo>
                  <a:cubicBezTo>
                    <a:pt x="46" y="229"/>
                    <a:pt x="32" y="215"/>
                    <a:pt x="32" y="197"/>
                  </a:cubicBezTo>
                  <a:cubicBezTo>
                    <a:pt x="32" y="22"/>
                    <a:pt x="32" y="22"/>
                    <a:pt x="32" y="22"/>
                  </a:cubicBezTo>
                  <a:cubicBezTo>
                    <a:pt x="32" y="16"/>
                    <a:pt x="32" y="16"/>
                    <a:pt x="32" y="16"/>
                  </a:cubicBezTo>
                  <a:cubicBezTo>
                    <a:pt x="16" y="0"/>
                    <a:pt x="16" y="0"/>
                    <a:pt x="16" y="0"/>
                  </a:cubicBezTo>
                  <a:cubicBezTo>
                    <a:pt x="0" y="16"/>
                    <a:pt x="0" y="16"/>
                    <a:pt x="0" y="16"/>
                  </a:cubicBezTo>
                  <a:cubicBezTo>
                    <a:pt x="0" y="22"/>
                    <a:pt x="0" y="22"/>
                    <a:pt x="0" y="22"/>
                  </a:cubicBezTo>
                  <a:cubicBezTo>
                    <a:pt x="0" y="133"/>
                    <a:pt x="0" y="133"/>
                    <a:pt x="0" y="133"/>
                  </a:cubicBezTo>
                  <a:cubicBezTo>
                    <a:pt x="0" y="165"/>
                    <a:pt x="0" y="165"/>
                    <a:pt x="0" y="165"/>
                  </a:cubicBezTo>
                  <a:cubicBezTo>
                    <a:pt x="0" y="197"/>
                    <a:pt x="0" y="197"/>
                    <a:pt x="0" y="197"/>
                  </a:cubicBezTo>
                  <a:cubicBezTo>
                    <a:pt x="0" y="232"/>
                    <a:pt x="29" y="261"/>
                    <a:pt x="64" y="261"/>
                  </a:cubicBezTo>
                  <a:cubicBezTo>
                    <a:pt x="99" y="261"/>
                    <a:pt x="128" y="232"/>
                    <a:pt x="128" y="197"/>
                  </a:cubicBezTo>
                  <a:cubicBezTo>
                    <a:pt x="128" y="162"/>
                    <a:pt x="99" y="133"/>
                    <a:pt x="64" y="133"/>
                  </a:cubicBezTo>
                  <a:close/>
                </a:path>
              </a:pathLst>
            </a:custGeom>
            <a:solidFill>
              <a:srgbClr val="D1AA69"/>
            </a:solidFill>
            <a:ln w="15875">
              <a:noFill/>
            </a:ln>
            <a:effectLst>
              <a:outerShdw blurRad="101600" dist="50800" dir="5400000" algn="t" rotWithShape="0">
                <a:prstClr val="black">
                  <a:alpha val="40000"/>
                </a:prstClr>
              </a:outerShdw>
            </a:effectLst>
          </p:spPr>
          <p:txBody>
            <a:bodyPr vert="horz" wrap="square" lIns="137160" tIns="68581" rIns="137160" bIns="68581" numCol="1" anchor="t" anchorCtr="0" compatLnSpc="1"/>
            <a:lstStyle/>
            <a:p>
              <a:pPr algn="l" defTabSz="1828800" rtl="0"/>
              <a:endParaRPr lang="en-US" sz="2700" kern="1200">
                <a:solidFill>
                  <a:srgbClr val="3F3F3F"/>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1" name="Freeform 1">
              <a:extLst>
                <a:ext uri="{FF2B5EF4-FFF2-40B4-BE49-F238E27FC236}">
                  <a16:creationId xmlns:a16="http://schemas.microsoft.com/office/drawing/2014/main" id="{2903F275-B3B3-4970-89F6-5FC35C3432F5}"/>
                </a:ext>
              </a:extLst>
            </p:cNvPr>
            <p:cNvSpPr/>
            <p:nvPr/>
          </p:nvSpPr>
          <p:spPr bwMode="auto">
            <a:xfrm>
              <a:off x="5103" y="2356"/>
              <a:ext cx="1627" cy="3279"/>
            </a:xfrm>
            <a:custGeom>
              <a:avLst/>
              <a:gdLst>
                <a:gd name="T0" fmla="*/ 64 w 128"/>
                <a:gd name="T1" fmla="*/ 0 h 258"/>
                <a:gd name="T2" fmla="*/ 0 w 128"/>
                <a:gd name="T3" fmla="*/ 64 h 258"/>
                <a:gd name="T4" fmla="*/ 64 w 128"/>
                <a:gd name="T5" fmla="*/ 128 h 258"/>
                <a:gd name="T6" fmla="*/ 79 w 128"/>
                <a:gd name="T7" fmla="*/ 128 h 258"/>
                <a:gd name="T8" fmla="*/ 63 w 128"/>
                <a:gd name="T9" fmla="*/ 112 h 258"/>
                <a:gd name="T10" fmla="*/ 79 w 128"/>
                <a:gd name="T11" fmla="*/ 96 h 258"/>
                <a:gd name="T12" fmla="*/ 64 w 128"/>
                <a:gd name="T13" fmla="*/ 96 h 258"/>
                <a:gd name="T14" fmla="*/ 32 w 128"/>
                <a:gd name="T15" fmla="*/ 64 h 258"/>
                <a:gd name="T16" fmla="*/ 64 w 128"/>
                <a:gd name="T17" fmla="*/ 32 h 258"/>
                <a:gd name="T18" fmla="*/ 96 w 128"/>
                <a:gd name="T19" fmla="*/ 64 h 258"/>
                <a:gd name="T20" fmla="*/ 96 w 128"/>
                <a:gd name="T21" fmla="*/ 242 h 258"/>
                <a:gd name="T22" fmla="*/ 112 w 128"/>
                <a:gd name="T23" fmla="*/ 258 h 258"/>
                <a:gd name="T24" fmla="*/ 128 w 128"/>
                <a:gd name="T25" fmla="*/ 242 h 258"/>
                <a:gd name="T26" fmla="*/ 128 w 128"/>
                <a:gd name="T27" fmla="*/ 64 h 258"/>
                <a:gd name="T28" fmla="*/ 64 w 128"/>
                <a:gd name="T29"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 h="258">
                  <a:moveTo>
                    <a:pt x="64" y="0"/>
                  </a:moveTo>
                  <a:cubicBezTo>
                    <a:pt x="29" y="0"/>
                    <a:pt x="0" y="29"/>
                    <a:pt x="0" y="64"/>
                  </a:cubicBezTo>
                  <a:cubicBezTo>
                    <a:pt x="0" y="99"/>
                    <a:pt x="29" y="128"/>
                    <a:pt x="64" y="128"/>
                  </a:cubicBezTo>
                  <a:cubicBezTo>
                    <a:pt x="79" y="128"/>
                    <a:pt x="79" y="128"/>
                    <a:pt x="79" y="128"/>
                  </a:cubicBezTo>
                  <a:cubicBezTo>
                    <a:pt x="63" y="112"/>
                    <a:pt x="63" y="112"/>
                    <a:pt x="63" y="112"/>
                  </a:cubicBezTo>
                  <a:cubicBezTo>
                    <a:pt x="79" y="96"/>
                    <a:pt x="79" y="96"/>
                    <a:pt x="79" y="96"/>
                  </a:cubicBezTo>
                  <a:cubicBezTo>
                    <a:pt x="64" y="96"/>
                    <a:pt x="64" y="96"/>
                    <a:pt x="64" y="96"/>
                  </a:cubicBezTo>
                  <a:cubicBezTo>
                    <a:pt x="46" y="96"/>
                    <a:pt x="32" y="82"/>
                    <a:pt x="32" y="64"/>
                  </a:cubicBezTo>
                  <a:cubicBezTo>
                    <a:pt x="32" y="46"/>
                    <a:pt x="46" y="32"/>
                    <a:pt x="64" y="32"/>
                  </a:cubicBezTo>
                  <a:cubicBezTo>
                    <a:pt x="82" y="32"/>
                    <a:pt x="96" y="46"/>
                    <a:pt x="96" y="64"/>
                  </a:cubicBezTo>
                  <a:cubicBezTo>
                    <a:pt x="96" y="242"/>
                    <a:pt x="96" y="242"/>
                    <a:pt x="96" y="242"/>
                  </a:cubicBezTo>
                  <a:cubicBezTo>
                    <a:pt x="112" y="258"/>
                    <a:pt x="112" y="258"/>
                    <a:pt x="112" y="258"/>
                  </a:cubicBezTo>
                  <a:cubicBezTo>
                    <a:pt x="128" y="242"/>
                    <a:pt x="128" y="242"/>
                    <a:pt x="128" y="242"/>
                  </a:cubicBezTo>
                  <a:cubicBezTo>
                    <a:pt x="128" y="64"/>
                    <a:pt x="128" y="64"/>
                    <a:pt x="128" y="64"/>
                  </a:cubicBezTo>
                  <a:cubicBezTo>
                    <a:pt x="128" y="29"/>
                    <a:pt x="99" y="0"/>
                    <a:pt x="64" y="0"/>
                  </a:cubicBezTo>
                  <a:close/>
                </a:path>
              </a:pathLst>
            </a:custGeom>
            <a:solidFill>
              <a:srgbClr val="D1AA69"/>
            </a:solidFill>
            <a:ln w="15875">
              <a:noFill/>
            </a:ln>
            <a:effectLst>
              <a:outerShdw blurRad="101600" dist="50800" dir="5400000" algn="t" rotWithShape="0">
                <a:prstClr val="black">
                  <a:alpha val="40000"/>
                </a:prstClr>
              </a:outerShdw>
            </a:effectLst>
          </p:spPr>
          <p:txBody>
            <a:bodyPr vert="horz" wrap="square" lIns="137160" tIns="68581" rIns="137160" bIns="68581" numCol="1" anchor="t" anchorCtr="0" compatLnSpc="1"/>
            <a:lstStyle/>
            <a:p>
              <a:pPr algn="l" defTabSz="1828800" rtl="0"/>
              <a:endParaRPr lang="en-US" sz="2700" kern="1200">
                <a:solidFill>
                  <a:srgbClr val="3F3F3F"/>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2" name="Freeform 4">
              <a:extLst>
                <a:ext uri="{FF2B5EF4-FFF2-40B4-BE49-F238E27FC236}">
                  <a16:creationId xmlns:a16="http://schemas.microsoft.com/office/drawing/2014/main" id="{7DAB5508-3387-4A4F-A245-1A32B10CCC4E}"/>
                </a:ext>
              </a:extLst>
            </p:cNvPr>
            <p:cNvSpPr/>
            <p:nvPr/>
          </p:nvSpPr>
          <p:spPr bwMode="auto">
            <a:xfrm>
              <a:off x="5981" y="2356"/>
              <a:ext cx="3317" cy="1627"/>
            </a:xfrm>
            <a:custGeom>
              <a:avLst/>
              <a:gdLst>
                <a:gd name="T0" fmla="*/ 197 w 261"/>
                <a:gd name="T1" fmla="*/ 0 h 128"/>
                <a:gd name="T2" fmla="*/ 133 w 261"/>
                <a:gd name="T3" fmla="*/ 64 h 128"/>
                <a:gd name="T4" fmla="*/ 133 w 261"/>
                <a:gd name="T5" fmla="*/ 79 h 128"/>
                <a:gd name="T6" fmla="*/ 149 w 261"/>
                <a:gd name="T7" fmla="*/ 63 h 128"/>
                <a:gd name="T8" fmla="*/ 165 w 261"/>
                <a:gd name="T9" fmla="*/ 79 h 128"/>
                <a:gd name="T10" fmla="*/ 165 w 261"/>
                <a:gd name="T11" fmla="*/ 64 h 128"/>
                <a:gd name="T12" fmla="*/ 197 w 261"/>
                <a:gd name="T13" fmla="*/ 32 h 128"/>
                <a:gd name="T14" fmla="*/ 229 w 261"/>
                <a:gd name="T15" fmla="*/ 64 h 128"/>
                <a:gd name="T16" fmla="*/ 197 w 261"/>
                <a:gd name="T17" fmla="*/ 96 h 128"/>
                <a:gd name="T18" fmla="*/ 16 w 261"/>
                <a:gd name="T19" fmla="*/ 96 h 128"/>
                <a:gd name="T20" fmla="*/ 0 w 261"/>
                <a:gd name="T21" fmla="*/ 112 h 128"/>
                <a:gd name="T22" fmla="*/ 16 w 261"/>
                <a:gd name="T23" fmla="*/ 128 h 128"/>
                <a:gd name="T24" fmla="*/ 133 w 261"/>
                <a:gd name="T25" fmla="*/ 128 h 128"/>
                <a:gd name="T26" fmla="*/ 165 w 261"/>
                <a:gd name="T27" fmla="*/ 128 h 128"/>
                <a:gd name="T28" fmla="*/ 197 w 261"/>
                <a:gd name="T29" fmla="*/ 128 h 128"/>
                <a:gd name="T30" fmla="*/ 261 w 261"/>
                <a:gd name="T31" fmla="*/ 64 h 128"/>
                <a:gd name="T32" fmla="*/ 197 w 261"/>
                <a:gd name="T3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1" h="128">
                  <a:moveTo>
                    <a:pt x="197" y="0"/>
                  </a:moveTo>
                  <a:cubicBezTo>
                    <a:pt x="162" y="0"/>
                    <a:pt x="133" y="29"/>
                    <a:pt x="133" y="64"/>
                  </a:cubicBezTo>
                  <a:cubicBezTo>
                    <a:pt x="133" y="79"/>
                    <a:pt x="133" y="79"/>
                    <a:pt x="133" y="79"/>
                  </a:cubicBezTo>
                  <a:cubicBezTo>
                    <a:pt x="149" y="63"/>
                    <a:pt x="149" y="63"/>
                    <a:pt x="149" y="63"/>
                  </a:cubicBezTo>
                  <a:cubicBezTo>
                    <a:pt x="165" y="79"/>
                    <a:pt x="165" y="79"/>
                    <a:pt x="165" y="79"/>
                  </a:cubicBezTo>
                  <a:cubicBezTo>
                    <a:pt x="165" y="64"/>
                    <a:pt x="165" y="64"/>
                    <a:pt x="165" y="64"/>
                  </a:cubicBezTo>
                  <a:cubicBezTo>
                    <a:pt x="165" y="46"/>
                    <a:pt x="179" y="32"/>
                    <a:pt x="197" y="32"/>
                  </a:cubicBezTo>
                  <a:cubicBezTo>
                    <a:pt x="215" y="32"/>
                    <a:pt x="229" y="46"/>
                    <a:pt x="229" y="64"/>
                  </a:cubicBezTo>
                  <a:cubicBezTo>
                    <a:pt x="229" y="82"/>
                    <a:pt x="215" y="96"/>
                    <a:pt x="197" y="96"/>
                  </a:cubicBezTo>
                  <a:cubicBezTo>
                    <a:pt x="16" y="96"/>
                    <a:pt x="16" y="96"/>
                    <a:pt x="16" y="96"/>
                  </a:cubicBezTo>
                  <a:cubicBezTo>
                    <a:pt x="0" y="112"/>
                    <a:pt x="0" y="112"/>
                    <a:pt x="0" y="112"/>
                  </a:cubicBezTo>
                  <a:cubicBezTo>
                    <a:pt x="16" y="128"/>
                    <a:pt x="16" y="128"/>
                    <a:pt x="16" y="128"/>
                  </a:cubicBezTo>
                  <a:cubicBezTo>
                    <a:pt x="133" y="128"/>
                    <a:pt x="133" y="128"/>
                    <a:pt x="133" y="128"/>
                  </a:cubicBezTo>
                  <a:cubicBezTo>
                    <a:pt x="165" y="128"/>
                    <a:pt x="165" y="128"/>
                    <a:pt x="165" y="128"/>
                  </a:cubicBezTo>
                  <a:cubicBezTo>
                    <a:pt x="197" y="128"/>
                    <a:pt x="197" y="128"/>
                    <a:pt x="197" y="128"/>
                  </a:cubicBezTo>
                  <a:cubicBezTo>
                    <a:pt x="232" y="128"/>
                    <a:pt x="261" y="99"/>
                    <a:pt x="261" y="64"/>
                  </a:cubicBezTo>
                  <a:cubicBezTo>
                    <a:pt x="261" y="29"/>
                    <a:pt x="232" y="0"/>
                    <a:pt x="197" y="0"/>
                  </a:cubicBezTo>
                  <a:close/>
                </a:path>
              </a:pathLst>
            </a:custGeom>
            <a:solidFill>
              <a:srgbClr val="980E1B"/>
            </a:solidFill>
            <a:ln w="15875">
              <a:noFill/>
            </a:ln>
            <a:effectLst>
              <a:outerShdw blurRad="101600" dist="50800" dir="5400000" algn="t" rotWithShape="0">
                <a:prstClr val="black">
                  <a:alpha val="40000"/>
                </a:prstClr>
              </a:outerShdw>
            </a:effectLst>
          </p:spPr>
          <p:txBody>
            <a:bodyPr vert="horz" wrap="square" lIns="137160" tIns="68581" rIns="137160" bIns="68581" numCol="1" anchor="t" anchorCtr="0" compatLnSpc="1"/>
            <a:lstStyle/>
            <a:p>
              <a:pPr algn="l" defTabSz="1828800" rtl="0"/>
              <a:endParaRPr lang="en-US" sz="2700" kern="1200">
                <a:solidFill>
                  <a:srgbClr val="3F3F3F"/>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3" name="Freeform 2">
              <a:extLst>
                <a:ext uri="{FF2B5EF4-FFF2-40B4-BE49-F238E27FC236}">
                  <a16:creationId xmlns:a16="http://schemas.microsoft.com/office/drawing/2014/main" id="{5F764D68-171C-4CBF-85C5-8EA88CA43123}"/>
                </a:ext>
              </a:extLst>
            </p:cNvPr>
            <p:cNvSpPr/>
            <p:nvPr/>
          </p:nvSpPr>
          <p:spPr bwMode="auto">
            <a:xfrm>
              <a:off x="5103" y="4924"/>
              <a:ext cx="3317" cy="1627"/>
            </a:xfrm>
            <a:custGeom>
              <a:avLst/>
              <a:gdLst>
                <a:gd name="T0" fmla="*/ 96 w 261"/>
                <a:gd name="T1" fmla="*/ 49 h 128"/>
                <a:gd name="T2" fmla="*/ 96 w 261"/>
                <a:gd name="T3" fmla="*/ 64 h 128"/>
                <a:gd name="T4" fmla="*/ 64 w 261"/>
                <a:gd name="T5" fmla="*/ 96 h 128"/>
                <a:gd name="T6" fmla="*/ 32 w 261"/>
                <a:gd name="T7" fmla="*/ 64 h 128"/>
                <a:gd name="T8" fmla="*/ 64 w 261"/>
                <a:gd name="T9" fmla="*/ 32 h 128"/>
                <a:gd name="T10" fmla="*/ 245 w 261"/>
                <a:gd name="T11" fmla="*/ 32 h 128"/>
                <a:gd name="T12" fmla="*/ 261 w 261"/>
                <a:gd name="T13" fmla="*/ 16 h 128"/>
                <a:gd name="T14" fmla="*/ 245 w 261"/>
                <a:gd name="T15" fmla="*/ 0 h 128"/>
                <a:gd name="T16" fmla="*/ 64 w 261"/>
                <a:gd name="T17" fmla="*/ 0 h 128"/>
                <a:gd name="T18" fmla="*/ 0 w 261"/>
                <a:gd name="T19" fmla="*/ 64 h 128"/>
                <a:gd name="T20" fmla="*/ 64 w 261"/>
                <a:gd name="T21" fmla="*/ 128 h 128"/>
                <a:gd name="T22" fmla="*/ 128 w 261"/>
                <a:gd name="T23" fmla="*/ 64 h 128"/>
                <a:gd name="T24" fmla="*/ 128 w 261"/>
                <a:gd name="T25" fmla="*/ 49 h 128"/>
                <a:gd name="T26" fmla="*/ 112 w 261"/>
                <a:gd name="T27" fmla="*/ 65 h 128"/>
                <a:gd name="T28" fmla="*/ 96 w 261"/>
                <a:gd name="T29" fmla="*/ 49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1" h="128">
                  <a:moveTo>
                    <a:pt x="96" y="49"/>
                  </a:moveTo>
                  <a:cubicBezTo>
                    <a:pt x="96" y="64"/>
                    <a:pt x="96" y="64"/>
                    <a:pt x="96" y="64"/>
                  </a:cubicBezTo>
                  <a:cubicBezTo>
                    <a:pt x="96" y="82"/>
                    <a:pt x="82" y="96"/>
                    <a:pt x="64" y="96"/>
                  </a:cubicBezTo>
                  <a:cubicBezTo>
                    <a:pt x="46" y="96"/>
                    <a:pt x="32" y="82"/>
                    <a:pt x="32" y="64"/>
                  </a:cubicBezTo>
                  <a:cubicBezTo>
                    <a:pt x="32" y="46"/>
                    <a:pt x="46" y="32"/>
                    <a:pt x="64" y="32"/>
                  </a:cubicBezTo>
                  <a:cubicBezTo>
                    <a:pt x="245" y="32"/>
                    <a:pt x="245" y="32"/>
                    <a:pt x="245" y="32"/>
                  </a:cubicBezTo>
                  <a:cubicBezTo>
                    <a:pt x="261" y="16"/>
                    <a:pt x="261" y="16"/>
                    <a:pt x="261" y="16"/>
                  </a:cubicBezTo>
                  <a:cubicBezTo>
                    <a:pt x="245" y="0"/>
                    <a:pt x="245" y="0"/>
                    <a:pt x="245" y="0"/>
                  </a:cubicBezTo>
                  <a:cubicBezTo>
                    <a:pt x="64" y="0"/>
                    <a:pt x="64" y="0"/>
                    <a:pt x="64" y="0"/>
                  </a:cubicBezTo>
                  <a:cubicBezTo>
                    <a:pt x="29" y="0"/>
                    <a:pt x="0" y="29"/>
                    <a:pt x="0" y="64"/>
                  </a:cubicBezTo>
                  <a:cubicBezTo>
                    <a:pt x="0" y="99"/>
                    <a:pt x="29" y="128"/>
                    <a:pt x="64" y="128"/>
                  </a:cubicBezTo>
                  <a:cubicBezTo>
                    <a:pt x="99" y="128"/>
                    <a:pt x="128" y="99"/>
                    <a:pt x="128" y="64"/>
                  </a:cubicBezTo>
                  <a:cubicBezTo>
                    <a:pt x="128" y="49"/>
                    <a:pt x="128" y="49"/>
                    <a:pt x="128" y="49"/>
                  </a:cubicBezTo>
                  <a:cubicBezTo>
                    <a:pt x="112" y="65"/>
                    <a:pt x="112" y="65"/>
                    <a:pt x="112" y="65"/>
                  </a:cubicBezTo>
                  <a:lnTo>
                    <a:pt x="96" y="49"/>
                  </a:lnTo>
                  <a:close/>
                </a:path>
              </a:pathLst>
            </a:custGeom>
            <a:solidFill>
              <a:srgbClr val="980E1B"/>
            </a:solidFill>
            <a:ln w="15875">
              <a:noFill/>
            </a:ln>
            <a:effectLst>
              <a:outerShdw blurRad="101600" dist="50800" dir="5400000" algn="t" rotWithShape="0">
                <a:prstClr val="black">
                  <a:alpha val="40000"/>
                </a:prstClr>
              </a:outerShdw>
            </a:effectLst>
          </p:spPr>
          <p:txBody>
            <a:bodyPr vert="horz" wrap="square" lIns="137160" tIns="68581" rIns="137160" bIns="68581" numCol="1" anchor="t" anchorCtr="0" compatLnSpc="1"/>
            <a:lstStyle/>
            <a:p>
              <a:pPr algn="l" defTabSz="1828800" rtl="0"/>
              <a:endParaRPr lang="en-US" sz="2700" kern="1200">
                <a:solidFill>
                  <a:srgbClr val="3F3F3F"/>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54" name="组合 53">
              <a:extLst>
                <a:ext uri="{FF2B5EF4-FFF2-40B4-BE49-F238E27FC236}">
                  <a16:creationId xmlns:a16="http://schemas.microsoft.com/office/drawing/2014/main" id="{873560AE-2FC9-44F2-BF9A-395D11683E8D}"/>
                </a:ext>
              </a:extLst>
            </p:cNvPr>
            <p:cNvGrpSpPr/>
            <p:nvPr/>
          </p:nvGrpSpPr>
          <p:grpSpPr>
            <a:xfrm>
              <a:off x="5523" y="2857"/>
              <a:ext cx="794" cy="682"/>
              <a:chOff x="5523" y="2681"/>
              <a:chExt cx="794" cy="682"/>
            </a:xfrm>
          </p:grpSpPr>
          <p:sp>
            <p:nvSpPr>
              <p:cNvPr id="64" name="Oval 45">
                <a:extLst>
                  <a:ext uri="{FF2B5EF4-FFF2-40B4-BE49-F238E27FC236}">
                    <a16:creationId xmlns:a16="http://schemas.microsoft.com/office/drawing/2014/main" id="{D9B40868-07E8-40EF-85AD-69400565F6C2}"/>
                  </a:ext>
                </a:extLst>
              </p:cNvPr>
              <p:cNvSpPr/>
              <p:nvPr/>
            </p:nvSpPr>
            <p:spPr>
              <a:xfrm>
                <a:off x="5581" y="2681"/>
                <a:ext cx="677" cy="677"/>
              </a:xfrm>
              <a:prstGeom prst="ellipse">
                <a:avLst/>
              </a:prstGeom>
              <a:solidFill>
                <a:srgbClr val="D1AA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en-US" sz="2700" kern="1200">
                  <a:solidFill>
                    <a:prstClr val="white"/>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5" name="TextBox 34">
                <a:extLst>
                  <a:ext uri="{FF2B5EF4-FFF2-40B4-BE49-F238E27FC236}">
                    <a16:creationId xmlns:a16="http://schemas.microsoft.com/office/drawing/2014/main" id="{2791CC34-9398-4A24-B6E9-38155A7AFCD9}"/>
                  </a:ext>
                </a:extLst>
              </p:cNvPr>
              <p:cNvSpPr txBox="1"/>
              <p:nvPr/>
            </p:nvSpPr>
            <p:spPr>
              <a:xfrm>
                <a:off x="5523" y="2783"/>
                <a:ext cx="794" cy="580"/>
              </a:xfrm>
              <a:prstGeom prst="rect">
                <a:avLst/>
              </a:prstGeom>
              <a:noFill/>
            </p:spPr>
            <p:txBody>
              <a:bodyPr wrap="square" rtlCol="0">
                <a:spAutoFit/>
              </a:bodyPr>
              <a:lstStyle/>
              <a:p>
                <a:pPr algn="ctr" defTabSz="1828800" rtl="0"/>
                <a:r>
                  <a:rPr lang="en-US" kern="12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01</a:t>
                </a:r>
              </a:p>
            </p:txBody>
          </p:sp>
        </p:grpSp>
        <p:grpSp>
          <p:nvGrpSpPr>
            <p:cNvPr id="55" name="组合 54">
              <a:extLst>
                <a:ext uri="{FF2B5EF4-FFF2-40B4-BE49-F238E27FC236}">
                  <a16:creationId xmlns:a16="http://schemas.microsoft.com/office/drawing/2014/main" id="{94B7B0A0-8CC7-4F89-AACD-8DD61953E1BC}"/>
                </a:ext>
              </a:extLst>
            </p:cNvPr>
            <p:cNvGrpSpPr/>
            <p:nvPr/>
          </p:nvGrpSpPr>
          <p:grpSpPr>
            <a:xfrm>
              <a:off x="5538" y="5397"/>
              <a:ext cx="794" cy="696"/>
              <a:chOff x="5538" y="5221"/>
              <a:chExt cx="794" cy="696"/>
            </a:xfrm>
          </p:grpSpPr>
          <p:sp>
            <p:nvSpPr>
              <p:cNvPr id="62" name="Oval 47">
                <a:extLst>
                  <a:ext uri="{FF2B5EF4-FFF2-40B4-BE49-F238E27FC236}">
                    <a16:creationId xmlns:a16="http://schemas.microsoft.com/office/drawing/2014/main" id="{EDEFBDC0-46DF-4703-A0EE-0C5BE14AB999}"/>
                  </a:ext>
                </a:extLst>
              </p:cNvPr>
              <p:cNvSpPr/>
              <p:nvPr/>
            </p:nvSpPr>
            <p:spPr>
              <a:xfrm>
                <a:off x="5581" y="5221"/>
                <a:ext cx="677" cy="677"/>
              </a:xfrm>
              <a:prstGeom prst="ellipse">
                <a:avLst/>
              </a:prstGeom>
              <a:solidFill>
                <a:srgbClr val="980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en-US" sz="2700" kern="1200">
                  <a:solidFill>
                    <a:prstClr val="white"/>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3" name="TextBox 34">
                <a:extLst>
                  <a:ext uri="{FF2B5EF4-FFF2-40B4-BE49-F238E27FC236}">
                    <a16:creationId xmlns:a16="http://schemas.microsoft.com/office/drawing/2014/main" id="{8AC698D4-2488-42CE-9D61-A7ECCB1A9566}"/>
                  </a:ext>
                </a:extLst>
              </p:cNvPr>
              <p:cNvSpPr txBox="1"/>
              <p:nvPr/>
            </p:nvSpPr>
            <p:spPr>
              <a:xfrm>
                <a:off x="5538" y="5337"/>
                <a:ext cx="794" cy="580"/>
              </a:xfrm>
              <a:prstGeom prst="rect">
                <a:avLst/>
              </a:prstGeom>
              <a:noFill/>
            </p:spPr>
            <p:txBody>
              <a:bodyPr wrap="square" rtlCol="0">
                <a:spAutoFit/>
              </a:bodyPr>
              <a:lstStyle/>
              <a:p>
                <a:pPr algn="ctr" defTabSz="1828800" rtl="0"/>
                <a:r>
                  <a:rPr lang="en-US" kern="12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03</a:t>
                </a:r>
              </a:p>
            </p:txBody>
          </p:sp>
        </p:grpSp>
        <p:grpSp>
          <p:nvGrpSpPr>
            <p:cNvPr id="56" name="组合 55">
              <a:extLst>
                <a:ext uri="{FF2B5EF4-FFF2-40B4-BE49-F238E27FC236}">
                  <a16:creationId xmlns:a16="http://schemas.microsoft.com/office/drawing/2014/main" id="{B236AAE7-EA6E-4BA9-88E5-B1F9ED2E458B}"/>
                </a:ext>
              </a:extLst>
            </p:cNvPr>
            <p:cNvGrpSpPr/>
            <p:nvPr/>
          </p:nvGrpSpPr>
          <p:grpSpPr>
            <a:xfrm>
              <a:off x="8074" y="2857"/>
              <a:ext cx="794" cy="682"/>
              <a:chOff x="8074" y="2681"/>
              <a:chExt cx="794" cy="682"/>
            </a:xfrm>
          </p:grpSpPr>
          <p:sp>
            <p:nvSpPr>
              <p:cNvPr id="60" name="Oval 44">
                <a:extLst>
                  <a:ext uri="{FF2B5EF4-FFF2-40B4-BE49-F238E27FC236}">
                    <a16:creationId xmlns:a16="http://schemas.microsoft.com/office/drawing/2014/main" id="{EF431178-3F79-4362-9504-DA41883F4D92}"/>
                  </a:ext>
                </a:extLst>
              </p:cNvPr>
              <p:cNvSpPr/>
              <p:nvPr/>
            </p:nvSpPr>
            <p:spPr>
              <a:xfrm>
                <a:off x="8133" y="2681"/>
                <a:ext cx="677" cy="677"/>
              </a:xfrm>
              <a:prstGeom prst="ellipse">
                <a:avLst/>
              </a:prstGeom>
              <a:solidFill>
                <a:srgbClr val="980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en-US" sz="2700" kern="1200">
                  <a:solidFill>
                    <a:prstClr val="white"/>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1" name="TextBox 34">
                <a:extLst>
                  <a:ext uri="{FF2B5EF4-FFF2-40B4-BE49-F238E27FC236}">
                    <a16:creationId xmlns:a16="http://schemas.microsoft.com/office/drawing/2014/main" id="{7204D89E-14E2-4168-AB84-5B589162D464}"/>
                  </a:ext>
                </a:extLst>
              </p:cNvPr>
              <p:cNvSpPr txBox="1"/>
              <p:nvPr/>
            </p:nvSpPr>
            <p:spPr>
              <a:xfrm>
                <a:off x="8074" y="2783"/>
                <a:ext cx="794" cy="580"/>
              </a:xfrm>
              <a:prstGeom prst="rect">
                <a:avLst/>
              </a:prstGeom>
              <a:noFill/>
            </p:spPr>
            <p:txBody>
              <a:bodyPr wrap="square" rtlCol="0">
                <a:spAutoFit/>
              </a:bodyPr>
              <a:lstStyle/>
              <a:p>
                <a:pPr algn="ctr" defTabSz="1828800" rtl="0"/>
                <a:r>
                  <a:rPr lang="en-US" kern="12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02</a:t>
                </a:r>
              </a:p>
            </p:txBody>
          </p:sp>
        </p:grpSp>
        <p:grpSp>
          <p:nvGrpSpPr>
            <p:cNvPr id="57" name="组合 56">
              <a:extLst>
                <a:ext uri="{FF2B5EF4-FFF2-40B4-BE49-F238E27FC236}">
                  <a16:creationId xmlns:a16="http://schemas.microsoft.com/office/drawing/2014/main" id="{E74DC564-86E7-4E71-BA6F-0942B6663AE3}"/>
                </a:ext>
              </a:extLst>
            </p:cNvPr>
            <p:cNvGrpSpPr/>
            <p:nvPr/>
          </p:nvGrpSpPr>
          <p:grpSpPr>
            <a:xfrm>
              <a:off x="8101" y="5397"/>
              <a:ext cx="794" cy="677"/>
              <a:chOff x="8101" y="5221"/>
              <a:chExt cx="794" cy="677"/>
            </a:xfrm>
          </p:grpSpPr>
          <p:sp>
            <p:nvSpPr>
              <p:cNvPr id="58" name="Oval 46">
                <a:extLst>
                  <a:ext uri="{FF2B5EF4-FFF2-40B4-BE49-F238E27FC236}">
                    <a16:creationId xmlns:a16="http://schemas.microsoft.com/office/drawing/2014/main" id="{B67D4AFF-C9A2-4712-B0CE-B5928915CE5F}"/>
                  </a:ext>
                </a:extLst>
              </p:cNvPr>
              <p:cNvSpPr/>
              <p:nvPr/>
            </p:nvSpPr>
            <p:spPr>
              <a:xfrm>
                <a:off x="8133" y="5221"/>
                <a:ext cx="677" cy="677"/>
              </a:xfrm>
              <a:prstGeom prst="ellipse">
                <a:avLst/>
              </a:prstGeom>
              <a:solidFill>
                <a:srgbClr val="D1AA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en-US" sz="2700" kern="1200">
                  <a:solidFill>
                    <a:prstClr val="white"/>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9" name="TextBox 34">
                <a:extLst>
                  <a:ext uri="{FF2B5EF4-FFF2-40B4-BE49-F238E27FC236}">
                    <a16:creationId xmlns:a16="http://schemas.microsoft.com/office/drawing/2014/main" id="{292E27C9-57C7-4597-B0EA-609D98C2534D}"/>
                  </a:ext>
                </a:extLst>
              </p:cNvPr>
              <p:cNvSpPr txBox="1"/>
              <p:nvPr/>
            </p:nvSpPr>
            <p:spPr>
              <a:xfrm>
                <a:off x="8101" y="5308"/>
                <a:ext cx="794" cy="580"/>
              </a:xfrm>
              <a:prstGeom prst="rect">
                <a:avLst/>
              </a:prstGeom>
              <a:noFill/>
            </p:spPr>
            <p:txBody>
              <a:bodyPr wrap="square" rtlCol="0">
                <a:spAutoFit/>
              </a:bodyPr>
              <a:lstStyle/>
              <a:p>
                <a:pPr algn="ctr" defTabSz="1828800" rtl="0"/>
                <a:r>
                  <a:rPr lang="en-US" kern="12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04</a:t>
                </a:r>
              </a:p>
            </p:txBody>
          </p:sp>
        </p:grpSp>
      </p:grpSp>
      <p:sp>
        <p:nvSpPr>
          <p:cNvPr id="66" name="文本框 65">
            <a:extLst>
              <a:ext uri="{FF2B5EF4-FFF2-40B4-BE49-F238E27FC236}">
                <a16:creationId xmlns:a16="http://schemas.microsoft.com/office/drawing/2014/main" id="{23319508-E16E-4923-BAC0-92E85E4CC9E7}"/>
              </a:ext>
            </a:extLst>
          </p:cNvPr>
          <p:cNvSpPr txBox="1"/>
          <p:nvPr/>
        </p:nvSpPr>
        <p:spPr>
          <a:xfrm>
            <a:off x="5301593" y="4003322"/>
            <a:ext cx="1503023" cy="707886"/>
          </a:xfrm>
          <a:prstGeom prst="rect">
            <a:avLst/>
          </a:prstGeom>
          <a:noFill/>
        </p:spPr>
        <p:txBody>
          <a:bodyPr wrap="square">
            <a:spAutoFit/>
          </a:bodyPr>
          <a:lstStyle/>
          <a:p>
            <a:pPr algn="ctr"/>
            <a:r>
              <a:rPr lang="zh-CN" altLang="en-US" sz="2000" b="1" dirty="0">
                <a:latin typeface="微软雅黑" panose="020B0503020204020204" pitchFamily="34" charset="-122"/>
                <a:ea typeface="微软雅黑" panose="020B0503020204020204" pitchFamily="34" charset="-122"/>
              </a:rPr>
              <a:t>完善承包商管理机制</a:t>
            </a:r>
          </a:p>
        </p:txBody>
      </p:sp>
      <p:sp>
        <p:nvSpPr>
          <p:cNvPr id="67" name="文本框 66">
            <a:extLst>
              <a:ext uri="{FF2B5EF4-FFF2-40B4-BE49-F238E27FC236}">
                <a16:creationId xmlns:a16="http://schemas.microsoft.com/office/drawing/2014/main" id="{D49AC0B7-C225-4599-AE49-DFF38DEAFFBA}"/>
              </a:ext>
            </a:extLst>
          </p:cNvPr>
          <p:cNvSpPr txBox="1"/>
          <p:nvPr/>
        </p:nvSpPr>
        <p:spPr>
          <a:xfrm>
            <a:off x="1379162" y="2583952"/>
            <a:ext cx="2624946" cy="728982"/>
          </a:xfrm>
          <a:prstGeom prst="rect">
            <a:avLst/>
          </a:prstGeom>
          <a:noFill/>
        </p:spPr>
        <p:txBody>
          <a:bodyPr wrap="square">
            <a:spAutoFit/>
          </a:bodyPr>
          <a:lstStyle/>
          <a:p>
            <a:pPr>
              <a:lnSpc>
                <a:spcPct val="120000"/>
              </a:lnSpc>
            </a:pP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梳理法律法规，以法律法规为管理依据</a:t>
            </a:r>
          </a:p>
        </p:txBody>
      </p:sp>
      <p:sp>
        <p:nvSpPr>
          <p:cNvPr id="68" name="文本框 67">
            <a:extLst>
              <a:ext uri="{FF2B5EF4-FFF2-40B4-BE49-F238E27FC236}">
                <a16:creationId xmlns:a16="http://schemas.microsoft.com/office/drawing/2014/main" id="{9B403B63-611E-4E73-9349-AEA006AC455E}"/>
              </a:ext>
            </a:extLst>
          </p:cNvPr>
          <p:cNvSpPr txBox="1"/>
          <p:nvPr/>
        </p:nvSpPr>
        <p:spPr>
          <a:xfrm>
            <a:off x="8393799" y="2583952"/>
            <a:ext cx="2624946" cy="728982"/>
          </a:xfrm>
          <a:prstGeom prst="rect">
            <a:avLst/>
          </a:prstGeom>
          <a:noFill/>
        </p:spPr>
        <p:txBody>
          <a:bodyPr wrap="square">
            <a:spAutoFit/>
          </a:bodyPr>
          <a:lstStyle/>
          <a:p>
            <a:pPr>
              <a:lnSpc>
                <a:spcPct val="120000"/>
              </a:lnSpc>
            </a:pP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研究合同签订，从合同中明确承包商考核</a:t>
            </a:r>
          </a:p>
        </p:txBody>
      </p:sp>
      <p:sp>
        <p:nvSpPr>
          <p:cNvPr id="69" name="文本框 68">
            <a:extLst>
              <a:ext uri="{FF2B5EF4-FFF2-40B4-BE49-F238E27FC236}">
                <a16:creationId xmlns:a16="http://schemas.microsoft.com/office/drawing/2014/main" id="{431EF889-9C95-406F-859C-C89CFA984535}"/>
              </a:ext>
            </a:extLst>
          </p:cNvPr>
          <p:cNvSpPr txBox="1"/>
          <p:nvPr/>
        </p:nvSpPr>
        <p:spPr>
          <a:xfrm>
            <a:off x="1379415" y="5055130"/>
            <a:ext cx="2624693" cy="728982"/>
          </a:xfrm>
          <a:prstGeom prst="rect">
            <a:avLst/>
          </a:prstGeom>
          <a:noFill/>
        </p:spPr>
        <p:txBody>
          <a:bodyPr wrap="square">
            <a:spAutoFit/>
          </a:bodyPr>
          <a:lstStyle>
            <a:defPPr>
              <a:defRPr lang="zh-CN"/>
            </a:defPPr>
            <a:lvl1pPr>
              <a:lnSpc>
                <a:spcPct val="120000"/>
              </a:lnSpc>
              <a:defRPr>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dirty="0"/>
              <a:t>建立奖惩机制，责任书签订准备</a:t>
            </a:r>
          </a:p>
        </p:txBody>
      </p:sp>
      <p:sp>
        <p:nvSpPr>
          <p:cNvPr id="70" name="文本框 69">
            <a:extLst>
              <a:ext uri="{FF2B5EF4-FFF2-40B4-BE49-F238E27FC236}">
                <a16:creationId xmlns:a16="http://schemas.microsoft.com/office/drawing/2014/main" id="{A52D24F4-12C0-45A7-B87B-A433D39D790D}"/>
              </a:ext>
            </a:extLst>
          </p:cNvPr>
          <p:cNvSpPr txBox="1"/>
          <p:nvPr/>
        </p:nvSpPr>
        <p:spPr>
          <a:xfrm>
            <a:off x="8393799" y="5055130"/>
            <a:ext cx="2624946" cy="728982"/>
          </a:xfrm>
          <a:prstGeom prst="rect">
            <a:avLst/>
          </a:prstGeom>
          <a:noFill/>
        </p:spPr>
        <p:txBody>
          <a:bodyPr wrap="square">
            <a:spAutoFit/>
          </a:bodyPr>
          <a:lstStyle/>
          <a:p>
            <a:pPr>
              <a:lnSpc>
                <a:spcPct val="120000"/>
              </a:lnSpc>
            </a:pP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承包商</a:t>
            </a:r>
            <a:r>
              <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rPr>
              <a:t>EHS</a:t>
            </a: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体系审核、人员资质审查</a:t>
            </a:r>
          </a:p>
        </p:txBody>
      </p:sp>
    </p:spTree>
    <p:extLst>
      <p:ext uri="{BB962C8B-B14F-4D97-AF65-F5344CB8AC3E}">
        <p14:creationId xmlns:p14="http://schemas.microsoft.com/office/powerpoint/2010/main" val="6921146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045EB06-4B3A-4664-A4A1-70E542B43A29}"/>
              </a:ext>
            </a:extLst>
          </p:cNvPr>
          <p:cNvSpPr/>
          <p:nvPr/>
        </p:nvSpPr>
        <p:spPr>
          <a:xfrm>
            <a:off x="1312994" y="614750"/>
            <a:ext cx="7366119" cy="523220"/>
          </a:xfrm>
          <a:prstGeom prst="rect">
            <a:avLst/>
          </a:prstGeom>
        </p:spPr>
        <p:txBody>
          <a:bodyPr wrap="none">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抓住一个重点、解决二个难点、关注三个焦点</a:t>
            </a:r>
            <a:endParaRPr lang="zh-CN" altLang="zh-CN"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3" name="矩形 92">
            <a:extLst>
              <a:ext uri="{FF2B5EF4-FFF2-40B4-BE49-F238E27FC236}">
                <a16:creationId xmlns:a16="http://schemas.microsoft.com/office/drawing/2014/main" id="{D2433203-1B45-45B4-876F-2721F1904F23}"/>
              </a:ext>
            </a:extLst>
          </p:cNvPr>
          <p:cNvSpPr/>
          <p:nvPr/>
        </p:nvSpPr>
        <p:spPr>
          <a:xfrm>
            <a:off x="393700" y="0"/>
            <a:ext cx="718820" cy="1287780"/>
          </a:xfrm>
          <a:prstGeom prst="rect">
            <a:avLst/>
          </a:prstGeom>
          <a:solidFill>
            <a:srgbClr val="980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文本框 47">
            <a:extLst>
              <a:ext uri="{FF2B5EF4-FFF2-40B4-BE49-F238E27FC236}">
                <a16:creationId xmlns:a16="http://schemas.microsoft.com/office/drawing/2014/main" id="{70A77E73-638C-43F2-9ADC-59A70510A149}"/>
              </a:ext>
            </a:extLst>
          </p:cNvPr>
          <p:cNvSpPr txBox="1"/>
          <p:nvPr/>
        </p:nvSpPr>
        <p:spPr>
          <a:xfrm>
            <a:off x="5050245" y="1621962"/>
            <a:ext cx="2076541" cy="461665"/>
          </a:xfrm>
          <a:prstGeom prst="rect">
            <a:avLst/>
          </a:prstGeom>
          <a:noFill/>
        </p:spPr>
        <p:txBody>
          <a:bodyPr wrap="square">
            <a:spAutoFit/>
          </a:bodyPr>
          <a:lstStyle/>
          <a:p>
            <a:pPr algn="ctr"/>
            <a:r>
              <a:rPr lang="zh-CN" altLang="en-US" sz="2400" b="1" dirty="0">
                <a:solidFill>
                  <a:srgbClr val="980E1B"/>
                </a:solidFill>
                <a:latin typeface="微软雅黑" panose="020B0503020204020204" pitchFamily="34" charset="-122"/>
                <a:ea typeface="微软雅黑" panose="020B0503020204020204" pitchFamily="34" charset="-122"/>
              </a:rPr>
              <a:t>三个焦点</a:t>
            </a:r>
            <a:endParaRPr lang="zh-CN" altLang="en-US" sz="2400" dirty="0">
              <a:solidFill>
                <a:srgbClr val="980E1B"/>
              </a:solidFill>
            </a:endParaRPr>
          </a:p>
        </p:txBody>
      </p:sp>
      <p:grpSp>
        <p:nvGrpSpPr>
          <p:cNvPr id="3" name="组合 2">
            <a:extLst>
              <a:ext uri="{FF2B5EF4-FFF2-40B4-BE49-F238E27FC236}">
                <a16:creationId xmlns:a16="http://schemas.microsoft.com/office/drawing/2014/main" id="{3034D15B-239D-41BE-94AE-01622F8AE126}"/>
              </a:ext>
            </a:extLst>
          </p:cNvPr>
          <p:cNvGrpSpPr/>
          <p:nvPr/>
        </p:nvGrpSpPr>
        <p:grpSpPr>
          <a:xfrm>
            <a:off x="1242748" y="2236471"/>
            <a:ext cx="9691534" cy="4338501"/>
            <a:chOff x="873176" y="2280013"/>
            <a:chExt cx="10506800" cy="4703462"/>
          </a:xfrm>
        </p:grpSpPr>
        <p:sp>
          <p:nvSpPr>
            <p:cNvPr id="28" name="Freeform 9">
              <a:extLst>
                <a:ext uri="{FF2B5EF4-FFF2-40B4-BE49-F238E27FC236}">
                  <a16:creationId xmlns:a16="http://schemas.microsoft.com/office/drawing/2014/main" id="{E338E8C0-B0A0-4E9B-9453-44A0D8709661}"/>
                </a:ext>
              </a:extLst>
            </p:cNvPr>
            <p:cNvSpPr>
              <a:spLocks/>
            </p:cNvSpPr>
            <p:nvPr/>
          </p:nvSpPr>
          <p:spPr bwMode="auto">
            <a:xfrm>
              <a:off x="968832" y="2363125"/>
              <a:ext cx="3658248" cy="4040871"/>
            </a:xfrm>
            <a:custGeom>
              <a:avLst/>
              <a:gdLst>
                <a:gd name="T0" fmla="*/ 136 w 1004"/>
                <a:gd name="T1" fmla="*/ 323 h 1109"/>
                <a:gd name="T2" fmla="*/ 76 w 1004"/>
                <a:gd name="T3" fmla="*/ 394 h 1109"/>
                <a:gd name="T4" fmla="*/ 6 w 1004"/>
                <a:gd name="T5" fmla="*/ 570 h 1109"/>
                <a:gd name="T6" fmla="*/ 2 w 1004"/>
                <a:gd name="T7" fmla="*/ 600 h 1109"/>
                <a:gd name="T8" fmla="*/ 2 w 1004"/>
                <a:gd name="T9" fmla="*/ 606 h 1109"/>
                <a:gd name="T10" fmla="*/ 2 w 1004"/>
                <a:gd name="T11" fmla="*/ 608 h 1109"/>
                <a:gd name="T12" fmla="*/ 0 w 1004"/>
                <a:gd name="T13" fmla="*/ 630 h 1109"/>
                <a:gd name="T14" fmla="*/ 12 w 1004"/>
                <a:gd name="T15" fmla="*/ 742 h 1109"/>
                <a:gd name="T16" fmla="*/ 100 w 1004"/>
                <a:gd name="T17" fmla="*/ 926 h 1109"/>
                <a:gd name="T18" fmla="*/ 280 w 1004"/>
                <a:gd name="T19" fmla="*/ 1066 h 1109"/>
                <a:gd name="T20" fmla="*/ 461 w 1004"/>
                <a:gd name="T21" fmla="*/ 1108 h 1109"/>
                <a:gd name="T22" fmla="*/ 475 w 1004"/>
                <a:gd name="T23" fmla="*/ 1109 h 1109"/>
                <a:gd name="T24" fmla="*/ 501 w 1004"/>
                <a:gd name="T25" fmla="*/ 1109 h 1109"/>
                <a:gd name="T26" fmla="*/ 525 w 1004"/>
                <a:gd name="T27" fmla="*/ 1107 h 1109"/>
                <a:gd name="T28" fmla="*/ 871 w 1004"/>
                <a:gd name="T29" fmla="*/ 930 h 1109"/>
                <a:gd name="T30" fmla="*/ 990 w 1004"/>
                <a:gd name="T31" fmla="*/ 694 h 1109"/>
                <a:gd name="T32" fmla="*/ 999 w 1004"/>
                <a:gd name="T33" fmla="*/ 645 h 1109"/>
                <a:gd name="T34" fmla="*/ 1002 w 1004"/>
                <a:gd name="T35" fmla="*/ 613 h 1109"/>
                <a:gd name="T36" fmla="*/ 1002 w 1004"/>
                <a:gd name="T37" fmla="*/ 608 h 1109"/>
                <a:gd name="T38" fmla="*/ 1002 w 1004"/>
                <a:gd name="T39" fmla="*/ 602 h 1109"/>
                <a:gd name="T40" fmla="*/ 1003 w 1004"/>
                <a:gd name="T41" fmla="*/ 584 h 1109"/>
                <a:gd name="T42" fmla="*/ 1004 w 1004"/>
                <a:gd name="T43" fmla="*/ 580 h 1109"/>
                <a:gd name="T44" fmla="*/ 1003 w 1004"/>
                <a:gd name="T45" fmla="*/ 566 h 1109"/>
                <a:gd name="T46" fmla="*/ 1003 w 1004"/>
                <a:gd name="T47" fmla="*/ 553 h 1109"/>
                <a:gd name="T48" fmla="*/ 1003 w 1004"/>
                <a:gd name="T49" fmla="*/ 548 h 1109"/>
                <a:gd name="T50" fmla="*/ 999 w 1004"/>
                <a:gd name="T51" fmla="*/ 501 h 1109"/>
                <a:gd name="T52" fmla="*/ 994 w 1004"/>
                <a:gd name="T53" fmla="*/ 470 h 1109"/>
                <a:gd name="T54" fmla="*/ 884 w 1004"/>
                <a:gd name="T55" fmla="*/ 227 h 1109"/>
                <a:gd name="T56" fmla="*/ 588 w 1004"/>
                <a:gd name="T57" fmla="*/ 24 h 1109"/>
                <a:gd name="T58" fmla="*/ 458 w 1004"/>
                <a:gd name="T59" fmla="*/ 1 h 1109"/>
                <a:gd name="T60" fmla="*/ 449 w 1004"/>
                <a:gd name="T61" fmla="*/ 376 h 1109"/>
                <a:gd name="T62" fmla="*/ 463 w 1004"/>
                <a:gd name="T63" fmla="*/ 374 h 1109"/>
                <a:gd name="T64" fmla="*/ 569 w 1004"/>
                <a:gd name="T65" fmla="*/ 389 h 1109"/>
                <a:gd name="T66" fmla="*/ 711 w 1004"/>
                <a:gd name="T67" fmla="*/ 525 h 1109"/>
                <a:gd name="T68" fmla="*/ 719 w 1004"/>
                <a:gd name="T69" fmla="*/ 547 h 1109"/>
                <a:gd name="T70" fmla="*/ 726 w 1004"/>
                <a:gd name="T71" fmla="*/ 569 h 1109"/>
                <a:gd name="T72" fmla="*/ 730 w 1004"/>
                <a:gd name="T73" fmla="*/ 584 h 1109"/>
                <a:gd name="T74" fmla="*/ 731 w 1004"/>
                <a:gd name="T75" fmla="*/ 588 h 1109"/>
                <a:gd name="T76" fmla="*/ 732 w 1004"/>
                <a:gd name="T77" fmla="*/ 590 h 1109"/>
                <a:gd name="T78" fmla="*/ 734 w 1004"/>
                <a:gd name="T79" fmla="*/ 609 h 1109"/>
                <a:gd name="T80" fmla="*/ 734 w 1004"/>
                <a:gd name="T81" fmla="*/ 608 h 1109"/>
                <a:gd name="T82" fmla="*/ 734 w 1004"/>
                <a:gd name="T83" fmla="*/ 610 h 1109"/>
                <a:gd name="T84" fmla="*/ 735 w 1004"/>
                <a:gd name="T85" fmla="*/ 627 h 1109"/>
                <a:gd name="T86" fmla="*/ 735 w 1004"/>
                <a:gd name="T87" fmla="*/ 653 h 1109"/>
                <a:gd name="T88" fmla="*/ 693 w 1004"/>
                <a:gd name="T89" fmla="*/ 794 h 1109"/>
                <a:gd name="T90" fmla="*/ 682 w 1004"/>
                <a:gd name="T91" fmla="*/ 810 h 1109"/>
                <a:gd name="T92" fmla="*/ 643 w 1004"/>
                <a:gd name="T93" fmla="*/ 856 h 1109"/>
                <a:gd name="T94" fmla="*/ 499 w 1004"/>
                <a:gd name="T95" fmla="*/ 937 h 1109"/>
                <a:gd name="T96" fmla="*/ 484 w 1004"/>
                <a:gd name="T97" fmla="*/ 940 h 1109"/>
                <a:gd name="T98" fmla="*/ 470 w 1004"/>
                <a:gd name="T99" fmla="*/ 943 h 1109"/>
                <a:gd name="T100" fmla="*/ 457 w 1004"/>
                <a:gd name="T101" fmla="*/ 945 h 1109"/>
                <a:gd name="T102" fmla="*/ 328 w 1004"/>
                <a:gd name="T103" fmla="*/ 937 h 1109"/>
                <a:gd name="T104" fmla="*/ 178 w 1004"/>
                <a:gd name="T105" fmla="*/ 855 h 1109"/>
                <a:gd name="T106" fmla="*/ 84 w 1004"/>
                <a:gd name="T107" fmla="*/ 720 h 1109"/>
                <a:gd name="T108" fmla="*/ 59 w 1004"/>
                <a:gd name="T109" fmla="*/ 629 h 1109"/>
                <a:gd name="T110" fmla="*/ 56 w 1004"/>
                <a:gd name="T111" fmla="*/ 607 h 1109"/>
                <a:gd name="T112" fmla="*/ 56 w 1004"/>
                <a:gd name="T113" fmla="*/ 606 h 1109"/>
                <a:gd name="T114" fmla="*/ 56 w 1004"/>
                <a:gd name="T115" fmla="*/ 601 h 1109"/>
                <a:gd name="T116" fmla="*/ 55 w 1004"/>
                <a:gd name="T117" fmla="*/ 574 h 1109"/>
                <a:gd name="T118" fmla="*/ 93 w 1004"/>
                <a:gd name="T119" fmla="*/ 404 h 1109"/>
                <a:gd name="T120" fmla="*/ 140 w 1004"/>
                <a:gd name="T121" fmla="*/ 327 h 1109"/>
                <a:gd name="T122" fmla="*/ 141 w 1004"/>
                <a:gd name="T123" fmla="*/ 319 h 1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04" h="1109">
                  <a:moveTo>
                    <a:pt x="141" y="319"/>
                  </a:moveTo>
                  <a:cubicBezTo>
                    <a:pt x="141" y="319"/>
                    <a:pt x="140" y="320"/>
                    <a:pt x="136" y="323"/>
                  </a:cubicBezTo>
                  <a:cubicBezTo>
                    <a:pt x="133" y="327"/>
                    <a:pt x="128" y="331"/>
                    <a:pt x="123" y="337"/>
                  </a:cubicBezTo>
                  <a:cubicBezTo>
                    <a:pt x="111" y="349"/>
                    <a:pt x="94" y="368"/>
                    <a:pt x="76" y="394"/>
                  </a:cubicBezTo>
                  <a:cubicBezTo>
                    <a:pt x="58" y="421"/>
                    <a:pt x="38" y="456"/>
                    <a:pt x="24" y="499"/>
                  </a:cubicBezTo>
                  <a:cubicBezTo>
                    <a:pt x="16" y="521"/>
                    <a:pt x="10" y="545"/>
                    <a:pt x="6" y="570"/>
                  </a:cubicBezTo>
                  <a:cubicBezTo>
                    <a:pt x="5" y="577"/>
                    <a:pt x="4" y="583"/>
                    <a:pt x="3" y="590"/>
                  </a:cubicBezTo>
                  <a:cubicBezTo>
                    <a:pt x="3" y="593"/>
                    <a:pt x="3" y="597"/>
                    <a:pt x="2" y="600"/>
                  </a:cubicBezTo>
                  <a:cubicBezTo>
                    <a:pt x="2" y="605"/>
                    <a:pt x="2" y="605"/>
                    <a:pt x="2" y="605"/>
                  </a:cubicBezTo>
                  <a:cubicBezTo>
                    <a:pt x="2" y="606"/>
                    <a:pt x="2" y="606"/>
                    <a:pt x="2" y="606"/>
                  </a:cubicBezTo>
                  <a:cubicBezTo>
                    <a:pt x="2" y="607"/>
                    <a:pt x="2" y="607"/>
                    <a:pt x="2" y="607"/>
                  </a:cubicBezTo>
                  <a:cubicBezTo>
                    <a:pt x="2" y="606"/>
                    <a:pt x="2" y="608"/>
                    <a:pt x="2" y="608"/>
                  </a:cubicBezTo>
                  <a:cubicBezTo>
                    <a:pt x="1" y="611"/>
                    <a:pt x="1" y="611"/>
                    <a:pt x="1" y="611"/>
                  </a:cubicBezTo>
                  <a:cubicBezTo>
                    <a:pt x="1" y="617"/>
                    <a:pt x="1" y="624"/>
                    <a:pt x="0" y="630"/>
                  </a:cubicBezTo>
                  <a:cubicBezTo>
                    <a:pt x="0" y="637"/>
                    <a:pt x="0" y="645"/>
                    <a:pt x="0" y="652"/>
                  </a:cubicBezTo>
                  <a:cubicBezTo>
                    <a:pt x="1" y="681"/>
                    <a:pt x="5" y="712"/>
                    <a:pt x="12" y="742"/>
                  </a:cubicBezTo>
                  <a:cubicBezTo>
                    <a:pt x="19" y="773"/>
                    <a:pt x="29" y="805"/>
                    <a:pt x="44" y="836"/>
                  </a:cubicBezTo>
                  <a:cubicBezTo>
                    <a:pt x="59" y="867"/>
                    <a:pt x="77" y="897"/>
                    <a:pt x="100" y="926"/>
                  </a:cubicBezTo>
                  <a:cubicBezTo>
                    <a:pt x="122" y="954"/>
                    <a:pt x="149" y="981"/>
                    <a:pt x="179" y="1005"/>
                  </a:cubicBezTo>
                  <a:cubicBezTo>
                    <a:pt x="210" y="1029"/>
                    <a:pt x="244" y="1049"/>
                    <a:pt x="280" y="1066"/>
                  </a:cubicBezTo>
                  <a:cubicBezTo>
                    <a:pt x="317" y="1082"/>
                    <a:pt x="357" y="1095"/>
                    <a:pt x="398" y="1102"/>
                  </a:cubicBezTo>
                  <a:cubicBezTo>
                    <a:pt x="419" y="1105"/>
                    <a:pt x="440" y="1108"/>
                    <a:pt x="461" y="1108"/>
                  </a:cubicBezTo>
                  <a:cubicBezTo>
                    <a:pt x="468" y="1109"/>
                    <a:pt x="468" y="1109"/>
                    <a:pt x="468" y="1109"/>
                  </a:cubicBezTo>
                  <a:cubicBezTo>
                    <a:pt x="470" y="1109"/>
                    <a:pt x="472" y="1109"/>
                    <a:pt x="475" y="1109"/>
                  </a:cubicBezTo>
                  <a:cubicBezTo>
                    <a:pt x="493" y="1109"/>
                    <a:pt x="493" y="1109"/>
                    <a:pt x="493" y="1109"/>
                  </a:cubicBezTo>
                  <a:cubicBezTo>
                    <a:pt x="495" y="1109"/>
                    <a:pt x="498" y="1109"/>
                    <a:pt x="501" y="1109"/>
                  </a:cubicBezTo>
                  <a:cubicBezTo>
                    <a:pt x="509" y="1108"/>
                    <a:pt x="509" y="1108"/>
                    <a:pt x="509" y="1108"/>
                  </a:cubicBezTo>
                  <a:cubicBezTo>
                    <a:pt x="525" y="1107"/>
                    <a:pt x="525" y="1107"/>
                    <a:pt x="525" y="1107"/>
                  </a:cubicBezTo>
                  <a:cubicBezTo>
                    <a:pt x="568" y="1103"/>
                    <a:pt x="611" y="1094"/>
                    <a:pt x="653" y="1079"/>
                  </a:cubicBezTo>
                  <a:cubicBezTo>
                    <a:pt x="736" y="1050"/>
                    <a:pt x="812" y="998"/>
                    <a:pt x="871" y="930"/>
                  </a:cubicBezTo>
                  <a:cubicBezTo>
                    <a:pt x="900" y="896"/>
                    <a:pt x="925" y="859"/>
                    <a:pt x="946" y="819"/>
                  </a:cubicBezTo>
                  <a:cubicBezTo>
                    <a:pt x="966" y="779"/>
                    <a:pt x="980" y="737"/>
                    <a:pt x="990" y="694"/>
                  </a:cubicBezTo>
                  <a:cubicBezTo>
                    <a:pt x="993" y="683"/>
                    <a:pt x="994" y="672"/>
                    <a:pt x="996" y="661"/>
                  </a:cubicBezTo>
                  <a:cubicBezTo>
                    <a:pt x="997" y="656"/>
                    <a:pt x="998" y="651"/>
                    <a:pt x="999" y="645"/>
                  </a:cubicBezTo>
                  <a:cubicBezTo>
                    <a:pt x="999" y="640"/>
                    <a:pt x="1000" y="634"/>
                    <a:pt x="1001" y="629"/>
                  </a:cubicBezTo>
                  <a:cubicBezTo>
                    <a:pt x="1001" y="624"/>
                    <a:pt x="1001" y="618"/>
                    <a:pt x="1002" y="613"/>
                  </a:cubicBezTo>
                  <a:cubicBezTo>
                    <a:pt x="1002" y="609"/>
                    <a:pt x="1002" y="609"/>
                    <a:pt x="1002" y="609"/>
                  </a:cubicBezTo>
                  <a:cubicBezTo>
                    <a:pt x="1002" y="608"/>
                    <a:pt x="1002" y="608"/>
                    <a:pt x="1002" y="608"/>
                  </a:cubicBezTo>
                  <a:cubicBezTo>
                    <a:pt x="1002" y="611"/>
                    <a:pt x="1002" y="603"/>
                    <a:pt x="1002" y="604"/>
                  </a:cubicBezTo>
                  <a:cubicBezTo>
                    <a:pt x="1002" y="602"/>
                    <a:pt x="1002" y="602"/>
                    <a:pt x="1002" y="602"/>
                  </a:cubicBezTo>
                  <a:cubicBezTo>
                    <a:pt x="1003" y="596"/>
                    <a:pt x="1003" y="596"/>
                    <a:pt x="1003" y="596"/>
                  </a:cubicBezTo>
                  <a:cubicBezTo>
                    <a:pt x="1003" y="592"/>
                    <a:pt x="1003" y="588"/>
                    <a:pt x="1003" y="584"/>
                  </a:cubicBezTo>
                  <a:cubicBezTo>
                    <a:pt x="1004" y="582"/>
                    <a:pt x="1004" y="582"/>
                    <a:pt x="1004" y="582"/>
                  </a:cubicBezTo>
                  <a:cubicBezTo>
                    <a:pt x="1004" y="580"/>
                    <a:pt x="1004" y="580"/>
                    <a:pt x="1004" y="580"/>
                  </a:cubicBezTo>
                  <a:cubicBezTo>
                    <a:pt x="1004" y="575"/>
                    <a:pt x="1004" y="575"/>
                    <a:pt x="1004" y="575"/>
                  </a:cubicBezTo>
                  <a:cubicBezTo>
                    <a:pt x="1003" y="566"/>
                    <a:pt x="1003" y="566"/>
                    <a:pt x="1003" y="566"/>
                  </a:cubicBezTo>
                  <a:cubicBezTo>
                    <a:pt x="1003" y="557"/>
                    <a:pt x="1003" y="557"/>
                    <a:pt x="1003" y="557"/>
                  </a:cubicBezTo>
                  <a:cubicBezTo>
                    <a:pt x="1003" y="553"/>
                    <a:pt x="1003" y="553"/>
                    <a:pt x="1003" y="553"/>
                  </a:cubicBezTo>
                  <a:cubicBezTo>
                    <a:pt x="1003" y="550"/>
                    <a:pt x="1003" y="550"/>
                    <a:pt x="1003" y="550"/>
                  </a:cubicBezTo>
                  <a:cubicBezTo>
                    <a:pt x="1003" y="548"/>
                    <a:pt x="1003" y="548"/>
                    <a:pt x="1003" y="548"/>
                  </a:cubicBezTo>
                  <a:cubicBezTo>
                    <a:pt x="1003" y="543"/>
                    <a:pt x="1002" y="538"/>
                    <a:pt x="1002" y="532"/>
                  </a:cubicBezTo>
                  <a:cubicBezTo>
                    <a:pt x="1001" y="522"/>
                    <a:pt x="1000" y="511"/>
                    <a:pt x="999" y="501"/>
                  </a:cubicBezTo>
                  <a:cubicBezTo>
                    <a:pt x="998" y="495"/>
                    <a:pt x="997" y="490"/>
                    <a:pt x="996" y="485"/>
                  </a:cubicBezTo>
                  <a:cubicBezTo>
                    <a:pt x="996" y="480"/>
                    <a:pt x="995" y="475"/>
                    <a:pt x="994" y="470"/>
                  </a:cubicBezTo>
                  <a:cubicBezTo>
                    <a:pt x="992" y="459"/>
                    <a:pt x="989" y="449"/>
                    <a:pt x="987" y="439"/>
                  </a:cubicBezTo>
                  <a:cubicBezTo>
                    <a:pt x="967" y="358"/>
                    <a:pt x="930" y="286"/>
                    <a:pt x="884" y="227"/>
                  </a:cubicBezTo>
                  <a:cubicBezTo>
                    <a:pt x="839" y="169"/>
                    <a:pt x="786" y="123"/>
                    <a:pt x="734" y="91"/>
                  </a:cubicBezTo>
                  <a:cubicBezTo>
                    <a:pt x="682" y="58"/>
                    <a:pt x="631" y="37"/>
                    <a:pt x="588" y="24"/>
                  </a:cubicBezTo>
                  <a:cubicBezTo>
                    <a:pt x="545" y="12"/>
                    <a:pt x="509" y="6"/>
                    <a:pt x="485" y="3"/>
                  </a:cubicBezTo>
                  <a:cubicBezTo>
                    <a:pt x="473" y="2"/>
                    <a:pt x="464" y="1"/>
                    <a:pt x="458" y="1"/>
                  </a:cubicBezTo>
                  <a:cubicBezTo>
                    <a:pt x="452" y="0"/>
                    <a:pt x="449" y="0"/>
                    <a:pt x="449" y="0"/>
                  </a:cubicBezTo>
                  <a:cubicBezTo>
                    <a:pt x="449" y="376"/>
                    <a:pt x="449" y="376"/>
                    <a:pt x="449" y="376"/>
                  </a:cubicBezTo>
                  <a:cubicBezTo>
                    <a:pt x="449" y="376"/>
                    <a:pt x="450" y="375"/>
                    <a:pt x="452" y="375"/>
                  </a:cubicBezTo>
                  <a:cubicBezTo>
                    <a:pt x="455" y="375"/>
                    <a:pt x="458" y="374"/>
                    <a:pt x="463" y="374"/>
                  </a:cubicBezTo>
                  <a:cubicBezTo>
                    <a:pt x="473" y="373"/>
                    <a:pt x="487" y="373"/>
                    <a:pt x="504" y="374"/>
                  </a:cubicBezTo>
                  <a:cubicBezTo>
                    <a:pt x="522" y="376"/>
                    <a:pt x="544" y="380"/>
                    <a:pt x="569" y="389"/>
                  </a:cubicBezTo>
                  <a:cubicBezTo>
                    <a:pt x="593" y="399"/>
                    <a:pt x="620" y="414"/>
                    <a:pt x="645" y="436"/>
                  </a:cubicBezTo>
                  <a:cubicBezTo>
                    <a:pt x="670" y="458"/>
                    <a:pt x="694" y="488"/>
                    <a:pt x="711" y="525"/>
                  </a:cubicBezTo>
                  <a:cubicBezTo>
                    <a:pt x="713" y="530"/>
                    <a:pt x="715" y="535"/>
                    <a:pt x="717" y="539"/>
                  </a:cubicBezTo>
                  <a:cubicBezTo>
                    <a:pt x="718" y="542"/>
                    <a:pt x="719" y="544"/>
                    <a:pt x="719" y="547"/>
                  </a:cubicBezTo>
                  <a:cubicBezTo>
                    <a:pt x="720" y="549"/>
                    <a:pt x="721" y="552"/>
                    <a:pt x="722" y="554"/>
                  </a:cubicBezTo>
                  <a:cubicBezTo>
                    <a:pt x="723" y="559"/>
                    <a:pt x="725" y="564"/>
                    <a:pt x="726" y="569"/>
                  </a:cubicBezTo>
                  <a:cubicBezTo>
                    <a:pt x="727" y="572"/>
                    <a:pt x="728" y="575"/>
                    <a:pt x="728" y="577"/>
                  </a:cubicBezTo>
                  <a:cubicBezTo>
                    <a:pt x="730" y="584"/>
                    <a:pt x="730" y="584"/>
                    <a:pt x="730" y="584"/>
                  </a:cubicBezTo>
                  <a:cubicBezTo>
                    <a:pt x="731" y="587"/>
                    <a:pt x="731" y="587"/>
                    <a:pt x="731" y="587"/>
                  </a:cubicBezTo>
                  <a:cubicBezTo>
                    <a:pt x="731" y="588"/>
                    <a:pt x="731" y="588"/>
                    <a:pt x="731" y="588"/>
                  </a:cubicBezTo>
                  <a:cubicBezTo>
                    <a:pt x="731" y="589"/>
                    <a:pt x="731" y="589"/>
                    <a:pt x="731" y="589"/>
                  </a:cubicBezTo>
                  <a:cubicBezTo>
                    <a:pt x="731" y="589"/>
                    <a:pt x="732" y="590"/>
                    <a:pt x="732" y="590"/>
                  </a:cubicBezTo>
                  <a:cubicBezTo>
                    <a:pt x="732" y="595"/>
                    <a:pt x="732" y="599"/>
                    <a:pt x="733" y="603"/>
                  </a:cubicBezTo>
                  <a:cubicBezTo>
                    <a:pt x="734" y="609"/>
                    <a:pt x="734" y="609"/>
                    <a:pt x="734" y="609"/>
                  </a:cubicBezTo>
                  <a:cubicBezTo>
                    <a:pt x="734" y="610"/>
                    <a:pt x="734" y="610"/>
                    <a:pt x="734" y="610"/>
                  </a:cubicBezTo>
                  <a:cubicBezTo>
                    <a:pt x="734" y="611"/>
                    <a:pt x="734" y="604"/>
                    <a:pt x="734" y="608"/>
                  </a:cubicBezTo>
                  <a:cubicBezTo>
                    <a:pt x="734" y="608"/>
                    <a:pt x="734" y="608"/>
                    <a:pt x="734" y="608"/>
                  </a:cubicBezTo>
                  <a:cubicBezTo>
                    <a:pt x="734" y="610"/>
                    <a:pt x="734" y="610"/>
                    <a:pt x="734" y="610"/>
                  </a:cubicBezTo>
                  <a:cubicBezTo>
                    <a:pt x="734" y="613"/>
                    <a:pt x="734" y="616"/>
                    <a:pt x="735" y="619"/>
                  </a:cubicBezTo>
                  <a:cubicBezTo>
                    <a:pt x="735" y="622"/>
                    <a:pt x="735" y="624"/>
                    <a:pt x="735" y="627"/>
                  </a:cubicBezTo>
                  <a:cubicBezTo>
                    <a:pt x="735" y="630"/>
                    <a:pt x="735" y="633"/>
                    <a:pt x="736" y="636"/>
                  </a:cubicBezTo>
                  <a:cubicBezTo>
                    <a:pt x="736" y="642"/>
                    <a:pt x="736" y="647"/>
                    <a:pt x="735" y="653"/>
                  </a:cubicBezTo>
                  <a:cubicBezTo>
                    <a:pt x="734" y="677"/>
                    <a:pt x="731" y="701"/>
                    <a:pt x="724" y="724"/>
                  </a:cubicBezTo>
                  <a:cubicBezTo>
                    <a:pt x="716" y="748"/>
                    <a:pt x="706" y="772"/>
                    <a:pt x="693" y="794"/>
                  </a:cubicBezTo>
                  <a:cubicBezTo>
                    <a:pt x="688" y="802"/>
                    <a:pt x="688" y="802"/>
                    <a:pt x="688" y="802"/>
                  </a:cubicBezTo>
                  <a:cubicBezTo>
                    <a:pt x="686" y="805"/>
                    <a:pt x="684" y="807"/>
                    <a:pt x="682" y="810"/>
                  </a:cubicBezTo>
                  <a:cubicBezTo>
                    <a:pt x="678" y="816"/>
                    <a:pt x="674" y="821"/>
                    <a:pt x="670" y="826"/>
                  </a:cubicBezTo>
                  <a:cubicBezTo>
                    <a:pt x="662" y="836"/>
                    <a:pt x="653" y="847"/>
                    <a:pt x="643" y="856"/>
                  </a:cubicBezTo>
                  <a:cubicBezTo>
                    <a:pt x="624" y="875"/>
                    <a:pt x="602" y="891"/>
                    <a:pt x="577" y="905"/>
                  </a:cubicBezTo>
                  <a:cubicBezTo>
                    <a:pt x="553" y="919"/>
                    <a:pt x="527" y="929"/>
                    <a:pt x="499" y="937"/>
                  </a:cubicBezTo>
                  <a:cubicBezTo>
                    <a:pt x="489" y="939"/>
                    <a:pt x="489" y="939"/>
                    <a:pt x="489" y="939"/>
                  </a:cubicBezTo>
                  <a:cubicBezTo>
                    <a:pt x="484" y="940"/>
                    <a:pt x="484" y="940"/>
                    <a:pt x="484" y="940"/>
                  </a:cubicBezTo>
                  <a:cubicBezTo>
                    <a:pt x="482" y="941"/>
                    <a:pt x="481" y="941"/>
                    <a:pt x="479" y="941"/>
                  </a:cubicBezTo>
                  <a:cubicBezTo>
                    <a:pt x="470" y="943"/>
                    <a:pt x="470" y="943"/>
                    <a:pt x="470" y="943"/>
                  </a:cubicBezTo>
                  <a:cubicBezTo>
                    <a:pt x="468" y="944"/>
                    <a:pt x="466" y="944"/>
                    <a:pt x="464" y="944"/>
                  </a:cubicBezTo>
                  <a:cubicBezTo>
                    <a:pt x="457" y="945"/>
                    <a:pt x="457" y="945"/>
                    <a:pt x="457" y="945"/>
                  </a:cubicBezTo>
                  <a:cubicBezTo>
                    <a:pt x="443" y="947"/>
                    <a:pt x="428" y="947"/>
                    <a:pt x="414" y="948"/>
                  </a:cubicBezTo>
                  <a:cubicBezTo>
                    <a:pt x="385" y="947"/>
                    <a:pt x="356" y="944"/>
                    <a:pt x="328" y="937"/>
                  </a:cubicBezTo>
                  <a:cubicBezTo>
                    <a:pt x="300" y="929"/>
                    <a:pt x="273" y="918"/>
                    <a:pt x="247" y="905"/>
                  </a:cubicBezTo>
                  <a:cubicBezTo>
                    <a:pt x="222" y="891"/>
                    <a:pt x="199" y="874"/>
                    <a:pt x="178" y="855"/>
                  </a:cubicBezTo>
                  <a:cubicBezTo>
                    <a:pt x="157" y="835"/>
                    <a:pt x="138" y="814"/>
                    <a:pt x="122" y="791"/>
                  </a:cubicBezTo>
                  <a:cubicBezTo>
                    <a:pt x="107" y="769"/>
                    <a:pt x="94" y="745"/>
                    <a:pt x="84" y="720"/>
                  </a:cubicBezTo>
                  <a:cubicBezTo>
                    <a:pt x="74" y="696"/>
                    <a:pt x="66" y="671"/>
                    <a:pt x="62" y="646"/>
                  </a:cubicBezTo>
                  <a:cubicBezTo>
                    <a:pt x="61" y="640"/>
                    <a:pt x="60" y="634"/>
                    <a:pt x="59" y="629"/>
                  </a:cubicBezTo>
                  <a:cubicBezTo>
                    <a:pt x="58" y="622"/>
                    <a:pt x="57" y="616"/>
                    <a:pt x="57" y="609"/>
                  </a:cubicBezTo>
                  <a:cubicBezTo>
                    <a:pt x="56" y="607"/>
                    <a:pt x="56" y="607"/>
                    <a:pt x="56" y="607"/>
                  </a:cubicBezTo>
                  <a:cubicBezTo>
                    <a:pt x="56" y="606"/>
                    <a:pt x="56" y="608"/>
                    <a:pt x="56" y="607"/>
                  </a:cubicBezTo>
                  <a:cubicBezTo>
                    <a:pt x="56" y="606"/>
                    <a:pt x="56" y="606"/>
                    <a:pt x="56" y="606"/>
                  </a:cubicBezTo>
                  <a:cubicBezTo>
                    <a:pt x="56" y="605"/>
                    <a:pt x="56" y="605"/>
                    <a:pt x="56" y="605"/>
                  </a:cubicBezTo>
                  <a:cubicBezTo>
                    <a:pt x="56" y="601"/>
                    <a:pt x="56" y="601"/>
                    <a:pt x="56" y="601"/>
                  </a:cubicBezTo>
                  <a:cubicBezTo>
                    <a:pt x="56" y="598"/>
                    <a:pt x="56" y="595"/>
                    <a:pt x="56" y="592"/>
                  </a:cubicBezTo>
                  <a:cubicBezTo>
                    <a:pt x="55" y="586"/>
                    <a:pt x="55" y="580"/>
                    <a:pt x="55" y="574"/>
                  </a:cubicBezTo>
                  <a:cubicBezTo>
                    <a:pt x="55" y="551"/>
                    <a:pt x="57" y="529"/>
                    <a:pt x="60" y="508"/>
                  </a:cubicBezTo>
                  <a:cubicBezTo>
                    <a:pt x="67" y="467"/>
                    <a:pt x="80" y="432"/>
                    <a:pt x="93" y="404"/>
                  </a:cubicBezTo>
                  <a:cubicBezTo>
                    <a:pt x="106" y="376"/>
                    <a:pt x="119" y="356"/>
                    <a:pt x="129" y="342"/>
                  </a:cubicBezTo>
                  <a:cubicBezTo>
                    <a:pt x="133" y="335"/>
                    <a:pt x="137" y="330"/>
                    <a:pt x="140" y="327"/>
                  </a:cubicBezTo>
                  <a:cubicBezTo>
                    <a:pt x="143" y="323"/>
                    <a:pt x="144" y="321"/>
                    <a:pt x="144" y="321"/>
                  </a:cubicBezTo>
                  <a:lnTo>
                    <a:pt x="141" y="319"/>
                  </a:lnTo>
                  <a:close/>
                </a:path>
              </a:pathLst>
            </a:custGeom>
            <a:gradFill>
              <a:gsLst>
                <a:gs pos="0">
                  <a:srgbClr val="980E1B"/>
                </a:gs>
                <a:gs pos="43000">
                  <a:srgbClr val="FF0000"/>
                </a:gs>
              </a:gsLst>
              <a:lin ang="5400000" scaled="0"/>
            </a:gradFill>
            <a:ln>
              <a:noFill/>
            </a:ln>
          </p:spPr>
          <p:txBody>
            <a:bodyPr/>
            <a:lstStyle/>
            <a:p>
              <a:endParaRPr lang="zh-CN" altLang="en-US" sz="1600"/>
            </a:p>
          </p:txBody>
        </p:sp>
        <p:sp>
          <p:nvSpPr>
            <p:cNvPr id="29" name="Freeform 10">
              <a:extLst>
                <a:ext uri="{FF2B5EF4-FFF2-40B4-BE49-F238E27FC236}">
                  <a16:creationId xmlns:a16="http://schemas.microsoft.com/office/drawing/2014/main" id="{8AA3FA20-B387-4F0A-AF34-BBF60567EB84}"/>
                </a:ext>
              </a:extLst>
            </p:cNvPr>
            <p:cNvSpPr>
              <a:spLocks/>
            </p:cNvSpPr>
            <p:nvPr/>
          </p:nvSpPr>
          <p:spPr bwMode="auto">
            <a:xfrm>
              <a:off x="952500" y="2958056"/>
              <a:ext cx="3749239" cy="3492601"/>
            </a:xfrm>
            <a:custGeom>
              <a:avLst/>
              <a:gdLst>
                <a:gd name="T0" fmla="*/ 129 w 1029"/>
                <a:gd name="T1" fmla="*/ 171 h 959"/>
                <a:gd name="T2" fmla="*/ 74 w 1029"/>
                <a:gd name="T3" fmla="*/ 237 h 959"/>
                <a:gd name="T4" fmla="*/ 58 w 1029"/>
                <a:gd name="T5" fmla="*/ 263 h 959"/>
                <a:gd name="T6" fmla="*/ 42 w 1029"/>
                <a:gd name="T7" fmla="*/ 294 h 959"/>
                <a:gd name="T8" fmla="*/ 15 w 1029"/>
                <a:gd name="T9" fmla="*/ 367 h 959"/>
                <a:gd name="T10" fmla="*/ 2 w 1029"/>
                <a:gd name="T11" fmla="*/ 437 h 959"/>
                <a:gd name="T12" fmla="*/ 1 w 1029"/>
                <a:gd name="T13" fmla="*/ 445 h 959"/>
                <a:gd name="T14" fmla="*/ 1 w 1029"/>
                <a:gd name="T15" fmla="*/ 456 h 959"/>
                <a:gd name="T16" fmla="*/ 0 w 1029"/>
                <a:gd name="T17" fmla="*/ 469 h 959"/>
                <a:gd name="T18" fmla="*/ 0 w 1029"/>
                <a:gd name="T19" fmla="*/ 495 h 959"/>
                <a:gd name="T20" fmla="*/ 97 w 1029"/>
                <a:gd name="T21" fmla="*/ 767 h 959"/>
                <a:gd name="T22" fmla="*/ 386 w 1029"/>
                <a:gd name="T23" fmla="*/ 948 h 959"/>
                <a:gd name="T24" fmla="*/ 427 w 1029"/>
                <a:gd name="T25" fmla="*/ 955 h 959"/>
                <a:gd name="T26" fmla="*/ 452 w 1029"/>
                <a:gd name="T27" fmla="*/ 957 h 959"/>
                <a:gd name="T28" fmla="*/ 457 w 1029"/>
                <a:gd name="T29" fmla="*/ 957 h 959"/>
                <a:gd name="T30" fmla="*/ 505 w 1029"/>
                <a:gd name="T31" fmla="*/ 959 h 959"/>
                <a:gd name="T32" fmla="*/ 555 w 1029"/>
                <a:gd name="T33" fmla="*/ 955 h 959"/>
                <a:gd name="T34" fmla="*/ 796 w 1029"/>
                <a:gd name="T35" fmla="*/ 861 h 959"/>
                <a:gd name="T36" fmla="*/ 1022 w 1029"/>
                <a:gd name="T37" fmla="*/ 495 h 959"/>
                <a:gd name="T38" fmla="*/ 1027 w 1029"/>
                <a:gd name="T39" fmla="*/ 440 h 959"/>
                <a:gd name="T40" fmla="*/ 1028 w 1029"/>
                <a:gd name="T41" fmla="*/ 436 h 959"/>
                <a:gd name="T42" fmla="*/ 1029 w 1029"/>
                <a:gd name="T43" fmla="*/ 418 h 959"/>
                <a:gd name="T44" fmla="*/ 1029 w 1029"/>
                <a:gd name="T45" fmla="*/ 398 h 959"/>
                <a:gd name="T46" fmla="*/ 1028 w 1029"/>
                <a:gd name="T47" fmla="*/ 372 h 959"/>
                <a:gd name="T48" fmla="*/ 1020 w 1029"/>
                <a:gd name="T49" fmla="*/ 304 h 959"/>
                <a:gd name="T50" fmla="*/ 1005 w 1029"/>
                <a:gd name="T51" fmla="*/ 242 h 959"/>
                <a:gd name="T52" fmla="*/ 941 w 1029"/>
                <a:gd name="T53" fmla="*/ 97 h 959"/>
                <a:gd name="T54" fmla="*/ 867 w 1029"/>
                <a:gd name="T55" fmla="*/ 0 h 959"/>
                <a:gd name="T56" fmla="*/ 648 w 1029"/>
                <a:gd name="T57" fmla="*/ 306 h 959"/>
                <a:gd name="T58" fmla="*/ 687 w 1029"/>
                <a:gd name="T59" fmla="*/ 358 h 959"/>
                <a:gd name="T60" fmla="*/ 700 w 1029"/>
                <a:gd name="T61" fmla="*/ 383 h 959"/>
                <a:gd name="T62" fmla="*/ 712 w 1029"/>
                <a:gd name="T63" fmla="*/ 420 h 959"/>
                <a:gd name="T64" fmla="*/ 714 w 1029"/>
                <a:gd name="T65" fmla="*/ 427 h 959"/>
                <a:gd name="T66" fmla="*/ 716 w 1029"/>
                <a:gd name="T67" fmla="*/ 444 h 959"/>
                <a:gd name="T68" fmla="*/ 717 w 1029"/>
                <a:gd name="T69" fmla="*/ 448 h 959"/>
                <a:gd name="T70" fmla="*/ 719 w 1029"/>
                <a:gd name="T71" fmla="*/ 468 h 959"/>
                <a:gd name="T72" fmla="*/ 642 w 1029"/>
                <a:gd name="T73" fmla="*/ 675 h 959"/>
                <a:gd name="T74" fmla="*/ 516 w 1029"/>
                <a:gd name="T75" fmla="*/ 756 h 959"/>
                <a:gd name="T76" fmla="*/ 486 w 1029"/>
                <a:gd name="T77" fmla="*/ 765 h 959"/>
                <a:gd name="T78" fmla="*/ 453 w 1029"/>
                <a:gd name="T79" fmla="*/ 770 h 959"/>
                <a:gd name="T80" fmla="*/ 452 w 1029"/>
                <a:gd name="T81" fmla="*/ 770 h 959"/>
                <a:gd name="T82" fmla="*/ 436 w 1029"/>
                <a:gd name="T83" fmla="*/ 772 h 959"/>
                <a:gd name="T84" fmla="*/ 409 w 1029"/>
                <a:gd name="T85" fmla="*/ 773 h 959"/>
                <a:gd name="T86" fmla="*/ 187 w 1029"/>
                <a:gd name="T87" fmla="*/ 686 h 959"/>
                <a:gd name="T88" fmla="*/ 71 w 1029"/>
                <a:gd name="T89" fmla="*/ 487 h 959"/>
                <a:gd name="T90" fmla="*/ 67 w 1029"/>
                <a:gd name="T91" fmla="*/ 467 h 959"/>
                <a:gd name="T92" fmla="*/ 66 w 1029"/>
                <a:gd name="T93" fmla="*/ 454 h 959"/>
                <a:gd name="T94" fmla="*/ 65 w 1029"/>
                <a:gd name="T95" fmla="*/ 443 h 959"/>
                <a:gd name="T96" fmla="*/ 64 w 1029"/>
                <a:gd name="T97" fmla="*/ 438 h 959"/>
                <a:gd name="T98" fmla="*/ 64 w 1029"/>
                <a:gd name="T99" fmla="*/ 375 h 959"/>
                <a:gd name="T100" fmla="*/ 75 w 1029"/>
                <a:gd name="T101" fmla="*/ 306 h 959"/>
                <a:gd name="T102" fmla="*/ 84 w 1029"/>
                <a:gd name="T103" fmla="*/ 276 h 959"/>
                <a:gd name="T104" fmla="*/ 95 w 1029"/>
                <a:gd name="T105" fmla="*/ 249 h 959"/>
                <a:gd name="T106" fmla="*/ 135 w 1029"/>
                <a:gd name="T107" fmla="*/ 176 h 959"/>
                <a:gd name="T108" fmla="*/ 145 w 1029"/>
                <a:gd name="T109" fmla="*/ 156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29" h="959">
                  <a:moveTo>
                    <a:pt x="145" y="156"/>
                  </a:moveTo>
                  <a:cubicBezTo>
                    <a:pt x="145" y="156"/>
                    <a:pt x="144" y="157"/>
                    <a:pt x="141" y="160"/>
                  </a:cubicBezTo>
                  <a:cubicBezTo>
                    <a:pt x="138" y="162"/>
                    <a:pt x="134" y="166"/>
                    <a:pt x="129" y="171"/>
                  </a:cubicBezTo>
                  <a:cubicBezTo>
                    <a:pt x="118" y="182"/>
                    <a:pt x="103" y="197"/>
                    <a:pt x="87" y="219"/>
                  </a:cubicBezTo>
                  <a:cubicBezTo>
                    <a:pt x="85" y="222"/>
                    <a:pt x="83" y="225"/>
                    <a:pt x="80" y="228"/>
                  </a:cubicBezTo>
                  <a:cubicBezTo>
                    <a:pt x="78" y="231"/>
                    <a:pt x="76" y="234"/>
                    <a:pt x="74" y="237"/>
                  </a:cubicBezTo>
                  <a:cubicBezTo>
                    <a:pt x="72" y="241"/>
                    <a:pt x="70" y="244"/>
                    <a:pt x="67" y="247"/>
                  </a:cubicBezTo>
                  <a:cubicBezTo>
                    <a:pt x="65" y="251"/>
                    <a:pt x="63" y="254"/>
                    <a:pt x="61" y="258"/>
                  </a:cubicBezTo>
                  <a:cubicBezTo>
                    <a:pt x="60" y="260"/>
                    <a:pt x="59" y="262"/>
                    <a:pt x="58" y="263"/>
                  </a:cubicBezTo>
                  <a:cubicBezTo>
                    <a:pt x="57" y="265"/>
                    <a:pt x="56" y="267"/>
                    <a:pt x="55" y="269"/>
                  </a:cubicBezTo>
                  <a:cubicBezTo>
                    <a:pt x="52" y="273"/>
                    <a:pt x="50" y="277"/>
                    <a:pt x="48" y="281"/>
                  </a:cubicBezTo>
                  <a:cubicBezTo>
                    <a:pt x="46" y="285"/>
                    <a:pt x="44" y="289"/>
                    <a:pt x="42" y="294"/>
                  </a:cubicBezTo>
                  <a:cubicBezTo>
                    <a:pt x="41" y="296"/>
                    <a:pt x="40" y="298"/>
                    <a:pt x="39" y="300"/>
                  </a:cubicBezTo>
                  <a:cubicBezTo>
                    <a:pt x="38" y="302"/>
                    <a:pt x="37" y="305"/>
                    <a:pt x="36" y="307"/>
                  </a:cubicBezTo>
                  <a:cubicBezTo>
                    <a:pt x="28" y="325"/>
                    <a:pt x="21" y="345"/>
                    <a:pt x="15" y="367"/>
                  </a:cubicBezTo>
                  <a:cubicBezTo>
                    <a:pt x="12" y="378"/>
                    <a:pt x="10" y="389"/>
                    <a:pt x="7" y="401"/>
                  </a:cubicBezTo>
                  <a:cubicBezTo>
                    <a:pt x="6" y="406"/>
                    <a:pt x="5" y="412"/>
                    <a:pt x="5" y="418"/>
                  </a:cubicBezTo>
                  <a:cubicBezTo>
                    <a:pt x="3" y="424"/>
                    <a:pt x="3" y="430"/>
                    <a:pt x="2" y="437"/>
                  </a:cubicBezTo>
                  <a:cubicBezTo>
                    <a:pt x="2" y="441"/>
                    <a:pt x="2" y="441"/>
                    <a:pt x="2" y="441"/>
                  </a:cubicBezTo>
                  <a:cubicBezTo>
                    <a:pt x="1" y="444"/>
                    <a:pt x="1" y="444"/>
                    <a:pt x="1" y="444"/>
                  </a:cubicBezTo>
                  <a:cubicBezTo>
                    <a:pt x="1" y="444"/>
                    <a:pt x="1" y="443"/>
                    <a:pt x="1" y="445"/>
                  </a:cubicBezTo>
                  <a:cubicBezTo>
                    <a:pt x="1" y="446"/>
                    <a:pt x="1" y="446"/>
                    <a:pt x="1" y="446"/>
                  </a:cubicBezTo>
                  <a:cubicBezTo>
                    <a:pt x="1" y="447"/>
                    <a:pt x="1" y="447"/>
                    <a:pt x="1" y="447"/>
                  </a:cubicBezTo>
                  <a:cubicBezTo>
                    <a:pt x="1" y="450"/>
                    <a:pt x="1" y="453"/>
                    <a:pt x="1" y="456"/>
                  </a:cubicBezTo>
                  <a:cubicBezTo>
                    <a:pt x="1" y="459"/>
                    <a:pt x="0" y="461"/>
                    <a:pt x="0" y="464"/>
                  </a:cubicBezTo>
                  <a:cubicBezTo>
                    <a:pt x="0" y="467"/>
                    <a:pt x="0" y="467"/>
                    <a:pt x="0" y="467"/>
                  </a:cubicBezTo>
                  <a:cubicBezTo>
                    <a:pt x="0" y="469"/>
                    <a:pt x="0" y="469"/>
                    <a:pt x="0" y="469"/>
                  </a:cubicBezTo>
                  <a:cubicBezTo>
                    <a:pt x="0" y="474"/>
                    <a:pt x="0" y="474"/>
                    <a:pt x="0" y="474"/>
                  </a:cubicBezTo>
                  <a:cubicBezTo>
                    <a:pt x="0" y="478"/>
                    <a:pt x="0" y="481"/>
                    <a:pt x="0" y="485"/>
                  </a:cubicBezTo>
                  <a:cubicBezTo>
                    <a:pt x="0" y="488"/>
                    <a:pt x="0" y="491"/>
                    <a:pt x="0" y="495"/>
                  </a:cubicBezTo>
                  <a:cubicBezTo>
                    <a:pt x="0" y="501"/>
                    <a:pt x="0" y="508"/>
                    <a:pt x="1" y="515"/>
                  </a:cubicBezTo>
                  <a:cubicBezTo>
                    <a:pt x="3" y="542"/>
                    <a:pt x="7" y="571"/>
                    <a:pt x="15" y="599"/>
                  </a:cubicBezTo>
                  <a:cubicBezTo>
                    <a:pt x="29" y="656"/>
                    <a:pt x="57" y="715"/>
                    <a:pt x="97" y="767"/>
                  </a:cubicBezTo>
                  <a:cubicBezTo>
                    <a:pt x="138" y="820"/>
                    <a:pt x="192" y="867"/>
                    <a:pt x="256" y="901"/>
                  </a:cubicBezTo>
                  <a:cubicBezTo>
                    <a:pt x="288" y="918"/>
                    <a:pt x="322" y="931"/>
                    <a:pt x="358" y="941"/>
                  </a:cubicBezTo>
                  <a:cubicBezTo>
                    <a:pt x="367" y="943"/>
                    <a:pt x="376" y="946"/>
                    <a:pt x="386" y="948"/>
                  </a:cubicBezTo>
                  <a:cubicBezTo>
                    <a:pt x="399" y="950"/>
                    <a:pt x="399" y="950"/>
                    <a:pt x="399" y="950"/>
                  </a:cubicBezTo>
                  <a:cubicBezTo>
                    <a:pt x="404" y="951"/>
                    <a:pt x="409" y="952"/>
                    <a:pt x="413" y="953"/>
                  </a:cubicBezTo>
                  <a:cubicBezTo>
                    <a:pt x="418" y="953"/>
                    <a:pt x="423" y="954"/>
                    <a:pt x="427" y="955"/>
                  </a:cubicBezTo>
                  <a:cubicBezTo>
                    <a:pt x="441" y="956"/>
                    <a:pt x="441" y="956"/>
                    <a:pt x="441" y="956"/>
                  </a:cubicBezTo>
                  <a:cubicBezTo>
                    <a:pt x="448" y="957"/>
                    <a:pt x="448" y="957"/>
                    <a:pt x="448" y="957"/>
                  </a:cubicBezTo>
                  <a:cubicBezTo>
                    <a:pt x="452" y="957"/>
                    <a:pt x="452" y="957"/>
                    <a:pt x="452" y="957"/>
                  </a:cubicBezTo>
                  <a:cubicBezTo>
                    <a:pt x="450" y="957"/>
                    <a:pt x="455" y="957"/>
                    <a:pt x="455" y="957"/>
                  </a:cubicBezTo>
                  <a:cubicBezTo>
                    <a:pt x="456" y="957"/>
                    <a:pt x="456" y="957"/>
                    <a:pt x="456" y="957"/>
                  </a:cubicBezTo>
                  <a:cubicBezTo>
                    <a:pt x="457" y="957"/>
                    <a:pt x="457" y="957"/>
                    <a:pt x="457" y="957"/>
                  </a:cubicBezTo>
                  <a:cubicBezTo>
                    <a:pt x="469" y="958"/>
                    <a:pt x="469" y="958"/>
                    <a:pt x="469" y="958"/>
                  </a:cubicBezTo>
                  <a:cubicBezTo>
                    <a:pt x="475" y="959"/>
                    <a:pt x="487" y="959"/>
                    <a:pt x="497" y="959"/>
                  </a:cubicBezTo>
                  <a:cubicBezTo>
                    <a:pt x="505" y="959"/>
                    <a:pt x="505" y="959"/>
                    <a:pt x="505" y="959"/>
                  </a:cubicBezTo>
                  <a:cubicBezTo>
                    <a:pt x="512" y="958"/>
                    <a:pt x="512" y="958"/>
                    <a:pt x="512" y="958"/>
                  </a:cubicBezTo>
                  <a:cubicBezTo>
                    <a:pt x="527" y="958"/>
                    <a:pt x="527" y="958"/>
                    <a:pt x="527" y="958"/>
                  </a:cubicBezTo>
                  <a:cubicBezTo>
                    <a:pt x="536" y="957"/>
                    <a:pt x="546" y="956"/>
                    <a:pt x="555" y="955"/>
                  </a:cubicBezTo>
                  <a:cubicBezTo>
                    <a:pt x="565" y="954"/>
                    <a:pt x="574" y="952"/>
                    <a:pt x="584" y="951"/>
                  </a:cubicBezTo>
                  <a:cubicBezTo>
                    <a:pt x="622" y="944"/>
                    <a:pt x="659" y="933"/>
                    <a:pt x="695" y="917"/>
                  </a:cubicBezTo>
                  <a:cubicBezTo>
                    <a:pt x="731" y="902"/>
                    <a:pt x="764" y="883"/>
                    <a:pt x="796" y="861"/>
                  </a:cubicBezTo>
                  <a:cubicBezTo>
                    <a:pt x="827" y="839"/>
                    <a:pt x="856" y="814"/>
                    <a:pt x="882" y="786"/>
                  </a:cubicBezTo>
                  <a:cubicBezTo>
                    <a:pt x="933" y="730"/>
                    <a:pt x="972" y="664"/>
                    <a:pt x="996" y="596"/>
                  </a:cubicBezTo>
                  <a:cubicBezTo>
                    <a:pt x="1008" y="563"/>
                    <a:pt x="1016" y="528"/>
                    <a:pt x="1022" y="495"/>
                  </a:cubicBezTo>
                  <a:cubicBezTo>
                    <a:pt x="1023" y="486"/>
                    <a:pt x="1024" y="478"/>
                    <a:pt x="1025" y="470"/>
                  </a:cubicBezTo>
                  <a:cubicBezTo>
                    <a:pt x="1026" y="461"/>
                    <a:pt x="1027" y="453"/>
                    <a:pt x="1027" y="445"/>
                  </a:cubicBezTo>
                  <a:cubicBezTo>
                    <a:pt x="1028" y="448"/>
                    <a:pt x="1027" y="439"/>
                    <a:pt x="1027" y="440"/>
                  </a:cubicBezTo>
                  <a:cubicBezTo>
                    <a:pt x="1028" y="439"/>
                    <a:pt x="1028" y="439"/>
                    <a:pt x="1028" y="439"/>
                  </a:cubicBezTo>
                  <a:cubicBezTo>
                    <a:pt x="1028" y="438"/>
                    <a:pt x="1028" y="438"/>
                    <a:pt x="1028" y="438"/>
                  </a:cubicBezTo>
                  <a:cubicBezTo>
                    <a:pt x="1028" y="436"/>
                    <a:pt x="1028" y="436"/>
                    <a:pt x="1028" y="436"/>
                  </a:cubicBezTo>
                  <a:cubicBezTo>
                    <a:pt x="1028" y="432"/>
                    <a:pt x="1028" y="432"/>
                    <a:pt x="1028" y="432"/>
                  </a:cubicBezTo>
                  <a:cubicBezTo>
                    <a:pt x="1028" y="429"/>
                    <a:pt x="1028" y="426"/>
                    <a:pt x="1029" y="423"/>
                  </a:cubicBezTo>
                  <a:cubicBezTo>
                    <a:pt x="1029" y="418"/>
                    <a:pt x="1029" y="418"/>
                    <a:pt x="1029" y="418"/>
                  </a:cubicBezTo>
                  <a:cubicBezTo>
                    <a:pt x="1029" y="418"/>
                    <a:pt x="1029" y="416"/>
                    <a:pt x="1029" y="415"/>
                  </a:cubicBezTo>
                  <a:cubicBezTo>
                    <a:pt x="1029" y="412"/>
                    <a:pt x="1029" y="412"/>
                    <a:pt x="1029" y="412"/>
                  </a:cubicBezTo>
                  <a:cubicBezTo>
                    <a:pt x="1029" y="407"/>
                    <a:pt x="1029" y="403"/>
                    <a:pt x="1029" y="398"/>
                  </a:cubicBezTo>
                  <a:cubicBezTo>
                    <a:pt x="1029" y="393"/>
                    <a:pt x="1029" y="389"/>
                    <a:pt x="1029" y="384"/>
                  </a:cubicBezTo>
                  <a:cubicBezTo>
                    <a:pt x="1028" y="382"/>
                    <a:pt x="1028" y="380"/>
                    <a:pt x="1028" y="378"/>
                  </a:cubicBezTo>
                  <a:cubicBezTo>
                    <a:pt x="1028" y="372"/>
                    <a:pt x="1028" y="372"/>
                    <a:pt x="1028" y="372"/>
                  </a:cubicBezTo>
                  <a:cubicBezTo>
                    <a:pt x="1027" y="365"/>
                    <a:pt x="1027" y="357"/>
                    <a:pt x="1026" y="349"/>
                  </a:cubicBezTo>
                  <a:cubicBezTo>
                    <a:pt x="1025" y="341"/>
                    <a:pt x="1024" y="334"/>
                    <a:pt x="1024" y="326"/>
                  </a:cubicBezTo>
                  <a:cubicBezTo>
                    <a:pt x="1023" y="319"/>
                    <a:pt x="1021" y="311"/>
                    <a:pt x="1020" y="304"/>
                  </a:cubicBezTo>
                  <a:cubicBezTo>
                    <a:pt x="1019" y="297"/>
                    <a:pt x="1017" y="290"/>
                    <a:pt x="1016" y="283"/>
                  </a:cubicBezTo>
                  <a:cubicBezTo>
                    <a:pt x="1014" y="276"/>
                    <a:pt x="1013" y="269"/>
                    <a:pt x="1011" y="262"/>
                  </a:cubicBezTo>
                  <a:cubicBezTo>
                    <a:pt x="1009" y="255"/>
                    <a:pt x="1007" y="248"/>
                    <a:pt x="1005" y="242"/>
                  </a:cubicBezTo>
                  <a:cubicBezTo>
                    <a:pt x="1004" y="238"/>
                    <a:pt x="1004" y="235"/>
                    <a:pt x="1003" y="232"/>
                  </a:cubicBezTo>
                  <a:cubicBezTo>
                    <a:pt x="1002" y="229"/>
                    <a:pt x="1000" y="226"/>
                    <a:pt x="999" y="222"/>
                  </a:cubicBezTo>
                  <a:cubicBezTo>
                    <a:pt x="983" y="172"/>
                    <a:pt x="961" y="130"/>
                    <a:pt x="941" y="97"/>
                  </a:cubicBezTo>
                  <a:cubicBezTo>
                    <a:pt x="921" y="64"/>
                    <a:pt x="901" y="40"/>
                    <a:pt x="888" y="24"/>
                  </a:cubicBezTo>
                  <a:cubicBezTo>
                    <a:pt x="881" y="16"/>
                    <a:pt x="876" y="10"/>
                    <a:pt x="872" y="6"/>
                  </a:cubicBezTo>
                  <a:cubicBezTo>
                    <a:pt x="869" y="2"/>
                    <a:pt x="867" y="0"/>
                    <a:pt x="867" y="0"/>
                  </a:cubicBezTo>
                  <a:cubicBezTo>
                    <a:pt x="610" y="275"/>
                    <a:pt x="610" y="275"/>
                    <a:pt x="610" y="275"/>
                  </a:cubicBezTo>
                  <a:cubicBezTo>
                    <a:pt x="610" y="275"/>
                    <a:pt x="614" y="277"/>
                    <a:pt x="621" y="282"/>
                  </a:cubicBezTo>
                  <a:cubicBezTo>
                    <a:pt x="627" y="287"/>
                    <a:pt x="637" y="294"/>
                    <a:pt x="648" y="306"/>
                  </a:cubicBezTo>
                  <a:cubicBezTo>
                    <a:pt x="659" y="317"/>
                    <a:pt x="671" y="332"/>
                    <a:pt x="683" y="351"/>
                  </a:cubicBezTo>
                  <a:cubicBezTo>
                    <a:pt x="684" y="352"/>
                    <a:pt x="685" y="353"/>
                    <a:pt x="685" y="354"/>
                  </a:cubicBezTo>
                  <a:cubicBezTo>
                    <a:pt x="686" y="356"/>
                    <a:pt x="687" y="357"/>
                    <a:pt x="687" y="358"/>
                  </a:cubicBezTo>
                  <a:cubicBezTo>
                    <a:pt x="689" y="361"/>
                    <a:pt x="690" y="363"/>
                    <a:pt x="692" y="366"/>
                  </a:cubicBezTo>
                  <a:cubicBezTo>
                    <a:pt x="693" y="369"/>
                    <a:pt x="694" y="372"/>
                    <a:pt x="696" y="374"/>
                  </a:cubicBezTo>
                  <a:cubicBezTo>
                    <a:pt x="697" y="377"/>
                    <a:pt x="698" y="380"/>
                    <a:pt x="700" y="383"/>
                  </a:cubicBezTo>
                  <a:cubicBezTo>
                    <a:pt x="701" y="386"/>
                    <a:pt x="702" y="389"/>
                    <a:pt x="703" y="392"/>
                  </a:cubicBezTo>
                  <a:cubicBezTo>
                    <a:pt x="704" y="395"/>
                    <a:pt x="705" y="399"/>
                    <a:pt x="707" y="402"/>
                  </a:cubicBezTo>
                  <a:cubicBezTo>
                    <a:pt x="708" y="408"/>
                    <a:pt x="710" y="414"/>
                    <a:pt x="712" y="420"/>
                  </a:cubicBezTo>
                  <a:cubicBezTo>
                    <a:pt x="713" y="422"/>
                    <a:pt x="713" y="423"/>
                    <a:pt x="713" y="424"/>
                  </a:cubicBezTo>
                  <a:cubicBezTo>
                    <a:pt x="714" y="425"/>
                    <a:pt x="714" y="425"/>
                    <a:pt x="714" y="425"/>
                  </a:cubicBezTo>
                  <a:cubicBezTo>
                    <a:pt x="714" y="426"/>
                    <a:pt x="714" y="426"/>
                    <a:pt x="714" y="427"/>
                  </a:cubicBezTo>
                  <a:cubicBezTo>
                    <a:pt x="715" y="431"/>
                    <a:pt x="715" y="431"/>
                    <a:pt x="715" y="431"/>
                  </a:cubicBezTo>
                  <a:cubicBezTo>
                    <a:pt x="715" y="434"/>
                    <a:pt x="715" y="437"/>
                    <a:pt x="716" y="440"/>
                  </a:cubicBezTo>
                  <a:cubicBezTo>
                    <a:pt x="716" y="444"/>
                    <a:pt x="716" y="444"/>
                    <a:pt x="716" y="444"/>
                  </a:cubicBezTo>
                  <a:cubicBezTo>
                    <a:pt x="716" y="447"/>
                    <a:pt x="716" y="447"/>
                    <a:pt x="716" y="447"/>
                  </a:cubicBezTo>
                  <a:cubicBezTo>
                    <a:pt x="717" y="448"/>
                    <a:pt x="717" y="448"/>
                    <a:pt x="717" y="448"/>
                  </a:cubicBezTo>
                  <a:cubicBezTo>
                    <a:pt x="717" y="448"/>
                    <a:pt x="717" y="448"/>
                    <a:pt x="717" y="448"/>
                  </a:cubicBezTo>
                  <a:cubicBezTo>
                    <a:pt x="717" y="449"/>
                    <a:pt x="717" y="441"/>
                    <a:pt x="717" y="445"/>
                  </a:cubicBezTo>
                  <a:cubicBezTo>
                    <a:pt x="717" y="448"/>
                    <a:pt x="718" y="452"/>
                    <a:pt x="718" y="456"/>
                  </a:cubicBezTo>
                  <a:cubicBezTo>
                    <a:pt x="719" y="460"/>
                    <a:pt x="719" y="464"/>
                    <a:pt x="719" y="468"/>
                  </a:cubicBezTo>
                  <a:cubicBezTo>
                    <a:pt x="720" y="484"/>
                    <a:pt x="719" y="501"/>
                    <a:pt x="717" y="519"/>
                  </a:cubicBezTo>
                  <a:cubicBezTo>
                    <a:pt x="713" y="553"/>
                    <a:pt x="701" y="590"/>
                    <a:pt x="680" y="625"/>
                  </a:cubicBezTo>
                  <a:cubicBezTo>
                    <a:pt x="670" y="642"/>
                    <a:pt x="657" y="659"/>
                    <a:pt x="642" y="675"/>
                  </a:cubicBezTo>
                  <a:cubicBezTo>
                    <a:pt x="628" y="691"/>
                    <a:pt x="611" y="705"/>
                    <a:pt x="592" y="718"/>
                  </a:cubicBezTo>
                  <a:cubicBezTo>
                    <a:pt x="574" y="731"/>
                    <a:pt x="554" y="742"/>
                    <a:pt x="532" y="750"/>
                  </a:cubicBezTo>
                  <a:cubicBezTo>
                    <a:pt x="527" y="752"/>
                    <a:pt x="521" y="754"/>
                    <a:pt x="516" y="756"/>
                  </a:cubicBezTo>
                  <a:cubicBezTo>
                    <a:pt x="510" y="758"/>
                    <a:pt x="504" y="760"/>
                    <a:pt x="499" y="761"/>
                  </a:cubicBezTo>
                  <a:cubicBezTo>
                    <a:pt x="490" y="763"/>
                    <a:pt x="490" y="763"/>
                    <a:pt x="490" y="763"/>
                  </a:cubicBezTo>
                  <a:cubicBezTo>
                    <a:pt x="486" y="765"/>
                    <a:pt x="486" y="765"/>
                    <a:pt x="486" y="765"/>
                  </a:cubicBezTo>
                  <a:cubicBezTo>
                    <a:pt x="482" y="765"/>
                    <a:pt x="482" y="765"/>
                    <a:pt x="482" y="765"/>
                  </a:cubicBezTo>
                  <a:cubicBezTo>
                    <a:pt x="476" y="766"/>
                    <a:pt x="473" y="768"/>
                    <a:pt x="464" y="769"/>
                  </a:cubicBezTo>
                  <a:cubicBezTo>
                    <a:pt x="453" y="770"/>
                    <a:pt x="453" y="770"/>
                    <a:pt x="453" y="770"/>
                  </a:cubicBezTo>
                  <a:cubicBezTo>
                    <a:pt x="451" y="770"/>
                    <a:pt x="451" y="770"/>
                    <a:pt x="451" y="770"/>
                  </a:cubicBezTo>
                  <a:cubicBezTo>
                    <a:pt x="450" y="770"/>
                    <a:pt x="450" y="770"/>
                    <a:pt x="450" y="770"/>
                  </a:cubicBezTo>
                  <a:cubicBezTo>
                    <a:pt x="450" y="770"/>
                    <a:pt x="454" y="770"/>
                    <a:pt x="452" y="770"/>
                  </a:cubicBezTo>
                  <a:cubicBezTo>
                    <a:pt x="450" y="771"/>
                    <a:pt x="450" y="771"/>
                    <a:pt x="450" y="771"/>
                  </a:cubicBezTo>
                  <a:cubicBezTo>
                    <a:pt x="445" y="771"/>
                    <a:pt x="445" y="771"/>
                    <a:pt x="445" y="771"/>
                  </a:cubicBezTo>
                  <a:cubicBezTo>
                    <a:pt x="436" y="772"/>
                    <a:pt x="436" y="772"/>
                    <a:pt x="436" y="772"/>
                  </a:cubicBezTo>
                  <a:cubicBezTo>
                    <a:pt x="427" y="772"/>
                    <a:pt x="427" y="772"/>
                    <a:pt x="427" y="772"/>
                  </a:cubicBezTo>
                  <a:cubicBezTo>
                    <a:pt x="424" y="772"/>
                    <a:pt x="421" y="773"/>
                    <a:pt x="418" y="773"/>
                  </a:cubicBezTo>
                  <a:cubicBezTo>
                    <a:pt x="409" y="773"/>
                    <a:pt x="409" y="773"/>
                    <a:pt x="409" y="773"/>
                  </a:cubicBezTo>
                  <a:cubicBezTo>
                    <a:pt x="403" y="773"/>
                    <a:pt x="396" y="772"/>
                    <a:pt x="390" y="772"/>
                  </a:cubicBezTo>
                  <a:cubicBezTo>
                    <a:pt x="366" y="770"/>
                    <a:pt x="341" y="766"/>
                    <a:pt x="317" y="758"/>
                  </a:cubicBezTo>
                  <a:cubicBezTo>
                    <a:pt x="270" y="744"/>
                    <a:pt x="225" y="719"/>
                    <a:pt x="187" y="686"/>
                  </a:cubicBezTo>
                  <a:cubicBezTo>
                    <a:pt x="150" y="653"/>
                    <a:pt x="120" y="612"/>
                    <a:pt x="99" y="569"/>
                  </a:cubicBezTo>
                  <a:cubicBezTo>
                    <a:pt x="89" y="548"/>
                    <a:pt x="81" y="526"/>
                    <a:pt x="75" y="503"/>
                  </a:cubicBezTo>
                  <a:cubicBezTo>
                    <a:pt x="74" y="498"/>
                    <a:pt x="73" y="492"/>
                    <a:pt x="71" y="487"/>
                  </a:cubicBezTo>
                  <a:cubicBezTo>
                    <a:pt x="71" y="484"/>
                    <a:pt x="70" y="481"/>
                    <a:pt x="70" y="479"/>
                  </a:cubicBezTo>
                  <a:cubicBezTo>
                    <a:pt x="69" y="476"/>
                    <a:pt x="69" y="474"/>
                    <a:pt x="68" y="471"/>
                  </a:cubicBezTo>
                  <a:cubicBezTo>
                    <a:pt x="67" y="467"/>
                    <a:pt x="67" y="467"/>
                    <a:pt x="67" y="467"/>
                  </a:cubicBezTo>
                  <a:cubicBezTo>
                    <a:pt x="67" y="465"/>
                    <a:pt x="67" y="465"/>
                    <a:pt x="67" y="465"/>
                  </a:cubicBezTo>
                  <a:cubicBezTo>
                    <a:pt x="67" y="463"/>
                    <a:pt x="67" y="463"/>
                    <a:pt x="67" y="463"/>
                  </a:cubicBezTo>
                  <a:cubicBezTo>
                    <a:pt x="66" y="460"/>
                    <a:pt x="66" y="457"/>
                    <a:pt x="66" y="454"/>
                  </a:cubicBezTo>
                  <a:cubicBezTo>
                    <a:pt x="65" y="451"/>
                    <a:pt x="65" y="448"/>
                    <a:pt x="65" y="445"/>
                  </a:cubicBezTo>
                  <a:cubicBezTo>
                    <a:pt x="65" y="444"/>
                    <a:pt x="65" y="444"/>
                    <a:pt x="65" y="444"/>
                  </a:cubicBezTo>
                  <a:cubicBezTo>
                    <a:pt x="65" y="443"/>
                    <a:pt x="65" y="443"/>
                    <a:pt x="65" y="443"/>
                  </a:cubicBezTo>
                  <a:cubicBezTo>
                    <a:pt x="65" y="445"/>
                    <a:pt x="65" y="444"/>
                    <a:pt x="64" y="444"/>
                  </a:cubicBezTo>
                  <a:cubicBezTo>
                    <a:pt x="64" y="442"/>
                    <a:pt x="64" y="442"/>
                    <a:pt x="64" y="442"/>
                  </a:cubicBezTo>
                  <a:cubicBezTo>
                    <a:pt x="64" y="438"/>
                    <a:pt x="64" y="438"/>
                    <a:pt x="64" y="438"/>
                  </a:cubicBezTo>
                  <a:cubicBezTo>
                    <a:pt x="64" y="432"/>
                    <a:pt x="63" y="427"/>
                    <a:pt x="63" y="422"/>
                  </a:cubicBezTo>
                  <a:cubicBezTo>
                    <a:pt x="63" y="416"/>
                    <a:pt x="63" y="411"/>
                    <a:pt x="63" y="406"/>
                  </a:cubicBezTo>
                  <a:cubicBezTo>
                    <a:pt x="63" y="395"/>
                    <a:pt x="63" y="385"/>
                    <a:pt x="64" y="375"/>
                  </a:cubicBezTo>
                  <a:cubicBezTo>
                    <a:pt x="65" y="355"/>
                    <a:pt x="68" y="336"/>
                    <a:pt x="72" y="319"/>
                  </a:cubicBezTo>
                  <a:cubicBezTo>
                    <a:pt x="73" y="317"/>
                    <a:pt x="73" y="314"/>
                    <a:pt x="74" y="312"/>
                  </a:cubicBezTo>
                  <a:cubicBezTo>
                    <a:pt x="74" y="310"/>
                    <a:pt x="75" y="308"/>
                    <a:pt x="75" y="306"/>
                  </a:cubicBezTo>
                  <a:cubicBezTo>
                    <a:pt x="76" y="302"/>
                    <a:pt x="78" y="297"/>
                    <a:pt x="79" y="293"/>
                  </a:cubicBezTo>
                  <a:cubicBezTo>
                    <a:pt x="80" y="289"/>
                    <a:pt x="81" y="285"/>
                    <a:pt x="82" y="281"/>
                  </a:cubicBezTo>
                  <a:cubicBezTo>
                    <a:pt x="83" y="279"/>
                    <a:pt x="84" y="277"/>
                    <a:pt x="84" y="276"/>
                  </a:cubicBezTo>
                  <a:cubicBezTo>
                    <a:pt x="85" y="274"/>
                    <a:pt x="86" y="272"/>
                    <a:pt x="86" y="270"/>
                  </a:cubicBezTo>
                  <a:cubicBezTo>
                    <a:pt x="88" y="266"/>
                    <a:pt x="89" y="263"/>
                    <a:pt x="90" y="259"/>
                  </a:cubicBezTo>
                  <a:cubicBezTo>
                    <a:pt x="92" y="255"/>
                    <a:pt x="93" y="252"/>
                    <a:pt x="95" y="249"/>
                  </a:cubicBezTo>
                  <a:cubicBezTo>
                    <a:pt x="96" y="245"/>
                    <a:pt x="98" y="242"/>
                    <a:pt x="99" y="239"/>
                  </a:cubicBezTo>
                  <a:cubicBezTo>
                    <a:pt x="101" y="236"/>
                    <a:pt x="102" y="233"/>
                    <a:pt x="103" y="230"/>
                  </a:cubicBezTo>
                  <a:cubicBezTo>
                    <a:pt x="115" y="206"/>
                    <a:pt x="127" y="188"/>
                    <a:pt x="135" y="176"/>
                  </a:cubicBezTo>
                  <a:cubicBezTo>
                    <a:pt x="139" y="170"/>
                    <a:pt x="142" y="166"/>
                    <a:pt x="145" y="163"/>
                  </a:cubicBezTo>
                  <a:cubicBezTo>
                    <a:pt x="147" y="160"/>
                    <a:pt x="148" y="158"/>
                    <a:pt x="148" y="158"/>
                  </a:cubicBezTo>
                  <a:lnTo>
                    <a:pt x="145" y="156"/>
                  </a:lnTo>
                  <a:close/>
                </a:path>
              </a:pathLst>
            </a:custGeom>
            <a:gradFill>
              <a:gsLst>
                <a:gs pos="0">
                  <a:srgbClr val="980E1B"/>
                </a:gs>
                <a:gs pos="43000">
                  <a:srgbClr val="FF0000"/>
                </a:gs>
              </a:gsLst>
              <a:lin ang="5400000" scaled="0"/>
            </a:gradFill>
            <a:ln>
              <a:noFill/>
            </a:ln>
          </p:spPr>
          <p:txBody>
            <a:bodyPr/>
            <a:lstStyle/>
            <a:p>
              <a:endParaRPr lang="zh-CN" altLang="en-US" sz="1600"/>
            </a:p>
          </p:txBody>
        </p:sp>
        <p:sp>
          <p:nvSpPr>
            <p:cNvPr id="30" name="Freeform 11">
              <a:extLst>
                <a:ext uri="{FF2B5EF4-FFF2-40B4-BE49-F238E27FC236}">
                  <a16:creationId xmlns:a16="http://schemas.microsoft.com/office/drawing/2014/main" id="{5C20085C-A473-444A-A54C-F5426F4450BA}"/>
                </a:ext>
              </a:extLst>
            </p:cNvPr>
            <p:cNvSpPr>
              <a:spLocks/>
            </p:cNvSpPr>
            <p:nvPr/>
          </p:nvSpPr>
          <p:spPr bwMode="auto">
            <a:xfrm>
              <a:off x="926837" y="3524992"/>
              <a:ext cx="3889223" cy="2997991"/>
            </a:xfrm>
            <a:custGeom>
              <a:avLst/>
              <a:gdLst>
                <a:gd name="T0" fmla="*/ 138 w 1067"/>
                <a:gd name="T1" fmla="*/ 12 h 823"/>
                <a:gd name="T2" fmla="*/ 102 w 1067"/>
                <a:gd name="T3" fmla="*/ 51 h 823"/>
                <a:gd name="T4" fmla="*/ 14 w 1067"/>
                <a:gd name="T5" fmla="*/ 223 h 823"/>
                <a:gd name="T6" fmla="*/ 1 w 1067"/>
                <a:gd name="T7" fmla="*/ 304 h 823"/>
                <a:gd name="T8" fmla="*/ 0 w 1067"/>
                <a:gd name="T9" fmla="*/ 321 h 823"/>
                <a:gd name="T10" fmla="*/ 0 w 1067"/>
                <a:gd name="T11" fmla="*/ 339 h 823"/>
                <a:gd name="T12" fmla="*/ 33 w 1067"/>
                <a:gd name="T13" fmla="*/ 509 h 823"/>
                <a:gd name="T14" fmla="*/ 270 w 1067"/>
                <a:gd name="T15" fmla="*/ 766 h 823"/>
                <a:gd name="T16" fmla="*/ 458 w 1067"/>
                <a:gd name="T17" fmla="*/ 820 h 823"/>
                <a:gd name="T18" fmla="*/ 463 w 1067"/>
                <a:gd name="T19" fmla="*/ 821 h 823"/>
                <a:gd name="T20" fmla="*/ 466 w 1067"/>
                <a:gd name="T21" fmla="*/ 821 h 823"/>
                <a:gd name="T22" fmla="*/ 480 w 1067"/>
                <a:gd name="T23" fmla="*/ 822 h 823"/>
                <a:gd name="T24" fmla="*/ 485 w 1067"/>
                <a:gd name="T25" fmla="*/ 822 h 823"/>
                <a:gd name="T26" fmla="*/ 512 w 1067"/>
                <a:gd name="T27" fmla="*/ 823 h 823"/>
                <a:gd name="T28" fmla="*/ 524 w 1067"/>
                <a:gd name="T29" fmla="*/ 822 h 823"/>
                <a:gd name="T30" fmla="*/ 572 w 1067"/>
                <a:gd name="T31" fmla="*/ 819 h 823"/>
                <a:gd name="T32" fmla="*/ 619 w 1067"/>
                <a:gd name="T33" fmla="*/ 811 h 823"/>
                <a:gd name="T34" fmla="*/ 809 w 1067"/>
                <a:gd name="T35" fmla="*/ 731 h 823"/>
                <a:gd name="T36" fmla="*/ 940 w 1067"/>
                <a:gd name="T37" fmla="*/ 611 h 823"/>
                <a:gd name="T38" fmla="*/ 958 w 1067"/>
                <a:gd name="T39" fmla="*/ 588 h 823"/>
                <a:gd name="T40" fmla="*/ 988 w 1067"/>
                <a:gd name="T41" fmla="*/ 542 h 823"/>
                <a:gd name="T42" fmla="*/ 1012 w 1067"/>
                <a:gd name="T43" fmla="*/ 496 h 823"/>
                <a:gd name="T44" fmla="*/ 1056 w 1067"/>
                <a:gd name="T45" fmla="*/ 366 h 823"/>
                <a:gd name="T46" fmla="*/ 1064 w 1067"/>
                <a:gd name="T47" fmla="*/ 315 h 823"/>
                <a:gd name="T48" fmla="*/ 691 w 1067"/>
                <a:gd name="T49" fmla="*/ 288 h 823"/>
                <a:gd name="T50" fmla="*/ 695 w 1067"/>
                <a:gd name="T51" fmla="*/ 311 h 823"/>
                <a:gd name="T52" fmla="*/ 696 w 1067"/>
                <a:gd name="T53" fmla="*/ 328 h 823"/>
                <a:gd name="T54" fmla="*/ 690 w 1067"/>
                <a:gd name="T55" fmla="*/ 390 h 823"/>
                <a:gd name="T56" fmla="*/ 686 w 1067"/>
                <a:gd name="T57" fmla="*/ 405 h 823"/>
                <a:gd name="T58" fmla="*/ 677 w 1067"/>
                <a:gd name="T59" fmla="*/ 429 h 823"/>
                <a:gd name="T60" fmla="*/ 673 w 1067"/>
                <a:gd name="T61" fmla="*/ 437 h 823"/>
                <a:gd name="T62" fmla="*/ 629 w 1067"/>
                <a:gd name="T63" fmla="*/ 504 h 823"/>
                <a:gd name="T64" fmla="*/ 509 w 1067"/>
                <a:gd name="T65" fmla="*/ 583 h 823"/>
                <a:gd name="T66" fmla="*/ 493 w 1067"/>
                <a:gd name="T67" fmla="*/ 588 h 823"/>
                <a:gd name="T68" fmla="*/ 484 w 1067"/>
                <a:gd name="T69" fmla="*/ 590 h 823"/>
                <a:gd name="T70" fmla="*/ 477 w 1067"/>
                <a:gd name="T71" fmla="*/ 592 h 823"/>
                <a:gd name="T72" fmla="*/ 470 w 1067"/>
                <a:gd name="T73" fmla="*/ 593 h 823"/>
                <a:gd name="T74" fmla="*/ 458 w 1067"/>
                <a:gd name="T75" fmla="*/ 595 h 823"/>
                <a:gd name="T76" fmla="*/ 459 w 1067"/>
                <a:gd name="T77" fmla="*/ 595 h 823"/>
                <a:gd name="T78" fmla="*/ 455 w 1067"/>
                <a:gd name="T79" fmla="*/ 595 h 823"/>
                <a:gd name="T80" fmla="*/ 229 w 1067"/>
                <a:gd name="T81" fmla="*/ 541 h 823"/>
                <a:gd name="T82" fmla="*/ 89 w 1067"/>
                <a:gd name="T83" fmla="*/ 344 h 823"/>
                <a:gd name="T84" fmla="*/ 84 w 1067"/>
                <a:gd name="T85" fmla="*/ 323 h 823"/>
                <a:gd name="T86" fmla="*/ 81 w 1067"/>
                <a:gd name="T87" fmla="*/ 310 h 823"/>
                <a:gd name="T88" fmla="*/ 79 w 1067"/>
                <a:gd name="T89" fmla="*/ 294 h 823"/>
                <a:gd name="T90" fmla="*/ 78 w 1067"/>
                <a:gd name="T91" fmla="*/ 288 h 823"/>
                <a:gd name="T92" fmla="*/ 78 w 1067"/>
                <a:gd name="T93" fmla="*/ 288 h 823"/>
                <a:gd name="T94" fmla="*/ 75 w 1067"/>
                <a:gd name="T95" fmla="*/ 232 h 823"/>
                <a:gd name="T96" fmla="*/ 118 w 1067"/>
                <a:gd name="T97" fmla="*/ 62 h 823"/>
                <a:gd name="T98" fmla="*/ 144 w 1067"/>
                <a:gd name="T99" fmla="*/ 17 h 823"/>
                <a:gd name="T100" fmla="*/ 152 w 1067"/>
                <a:gd name="T101" fmla="*/ 0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67" h="823">
                  <a:moveTo>
                    <a:pt x="152" y="0"/>
                  </a:moveTo>
                  <a:cubicBezTo>
                    <a:pt x="152" y="0"/>
                    <a:pt x="147" y="4"/>
                    <a:pt x="138" y="12"/>
                  </a:cubicBezTo>
                  <a:cubicBezTo>
                    <a:pt x="134" y="16"/>
                    <a:pt x="129" y="22"/>
                    <a:pt x="122" y="28"/>
                  </a:cubicBezTo>
                  <a:cubicBezTo>
                    <a:pt x="116" y="34"/>
                    <a:pt x="109" y="42"/>
                    <a:pt x="102" y="51"/>
                  </a:cubicBezTo>
                  <a:cubicBezTo>
                    <a:pt x="87" y="68"/>
                    <a:pt x="70" y="91"/>
                    <a:pt x="55" y="120"/>
                  </a:cubicBezTo>
                  <a:cubicBezTo>
                    <a:pt x="39" y="148"/>
                    <a:pt x="24" y="183"/>
                    <a:pt x="14" y="223"/>
                  </a:cubicBezTo>
                  <a:cubicBezTo>
                    <a:pt x="9" y="243"/>
                    <a:pt x="5" y="265"/>
                    <a:pt x="2" y="287"/>
                  </a:cubicBezTo>
                  <a:cubicBezTo>
                    <a:pt x="2" y="293"/>
                    <a:pt x="1" y="298"/>
                    <a:pt x="1" y="304"/>
                  </a:cubicBezTo>
                  <a:cubicBezTo>
                    <a:pt x="1" y="306"/>
                    <a:pt x="0" y="309"/>
                    <a:pt x="0" y="312"/>
                  </a:cubicBezTo>
                  <a:cubicBezTo>
                    <a:pt x="0" y="315"/>
                    <a:pt x="0" y="318"/>
                    <a:pt x="0" y="321"/>
                  </a:cubicBezTo>
                  <a:cubicBezTo>
                    <a:pt x="0" y="324"/>
                    <a:pt x="0" y="327"/>
                    <a:pt x="0" y="330"/>
                  </a:cubicBezTo>
                  <a:cubicBezTo>
                    <a:pt x="0" y="333"/>
                    <a:pt x="0" y="336"/>
                    <a:pt x="0" y="339"/>
                  </a:cubicBezTo>
                  <a:cubicBezTo>
                    <a:pt x="0" y="345"/>
                    <a:pt x="0" y="351"/>
                    <a:pt x="0" y="357"/>
                  </a:cubicBezTo>
                  <a:cubicBezTo>
                    <a:pt x="3" y="406"/>
                    <a:pt x="13" y="458"/>
                    <a:pt x="33" y="509"/>
                  </a:cubicBezTo>
                  <a:cubicBezTo>
                    <a:pt x="54" y="561"/>
                    <a:pt x="84" y="611"/>
                    <a:pt x="124" y="655"/>
                  </a:cubicBezTo>
                  <a:cubicBezTo>
                    <a:pt x="164" y="700"/>
                    <a:pt x="214" y="738"/>
                    <a:pt x="270" y="766"/>
                  </a:cubicBezTo>
                  <a:cubicBezTo>
                    <a:pt x="326" y="795"/>
                    <a:pt x="389" y="814"/>
                    <a:pt x="452" y="820"/>
                  </a:cubicBezTo>
                  <a:cubicBezTo>
                    <a:pt x="458" y="820"/>
                    <a:pt x="458" y="820"/>
                    <a:pt x="458" y="820"/>
                  </a:cubicBezTo>
                  <a:cubicBezTo>
                    <a:pt x="459" y="821"/>
                    <a:pt x="459" y="821"/>
                    <a:pt x="459" y="821"/>
                  </a:cubicBezTo>
                  <a:cubicBezTo>
                    <a:pt x="457" y="821"/>
                    <a:pt x="463" y="821"/>
                    <a:pt x="463" y="821"/>
                  </a:cubicBezTo>
                  <a:cubicBezTo>
                    <a:pt x="464" y="821"/>
                    <a:pt x="464" y="821"/>
                    <a:pt x="464" y="821"/>
                  </a:cubicBezTo>
                  <a:cubicBezTo>
                    <a:pt x="466" y="821"/>
                    <a:pt x="466" y="821"/>
                    <a:pt x="466" y="821"/>
                  </a:cubicBezTo>
                  <a:cubicBezTo>
                    <a:pt x="476" y="822"/>
                    <a:pt x="476" y="822"/>
                    <a:pt x="476" y="822"/>
                  </a:cubicBezTo>
                  <a:cubicBezTo>
                    <a:pt x="480" y="822"/>
                    <a:pt x="480" y="822"/>
                    <a:pt x="480" y="822"/>
                  </a:cubicBezTo>
                  <a:cubicBezTo>
                    <a:pt x="483" y="822"/>
                    <a:pt x="483" y="822"/>
                    <a:pt x="483" y="822"/>
                  </a:cubicBezTo>
                  <a:cubicBezTo>
                    <a:pt x="483" y="822"/>
                    <a:pt x="484" y="822"/>
                    <a:pt x="485" y="822"/>
                  </a:cubicBezTo>
                  <a:cubicBezTo>
                    <a:pt x="499" y="823"/>
                    <a:pt x="499" y="823"/>
                    <a:pt x="499" y="823"/>
                  </a:cubicBezTo>
                  <a:cubicBezTo>
                    <a:pt x="512" y="823"/>
                    <a:pt x="512" y="823"/>
                    <a:pt x="512" y="823"/>
                  </a:cubicBezTo>
                  <a:cubicBezTo>
                    <a:pt x="514" y="823"/>
                    <a:pt x="516" y="823"/>
                    <a:pt x="518" y="823"/>
                  </a:cubicBezTo>
                  <a:cubicBezTo>
                    <a:pt x="524" y="822"/>
                    <a:pt x="524" y="822"/>
                    <a:pt x="524" y="822"/>
                  </a:cubicBezTo>
                  <a:cubicBezTo>
                    <a:pt x="532" y="822"/>
                    <a:pt x="540" y="822"/>
                    <a:pt x="548" y="821"/>
                  </a:cubicBezTo>
                  <a:cubicBezTo>
                    <a:pt x="556" y="820"/>
                    <a:pt x="564" y="820"/>
                    <a:pt x="572" y="819"/>
                  </a:cubicBezTo>
                  <a:cubicBezTo>
                    <a:pt x="579" y="818"/>
                    <a:pt x="587" y="817"/>
                    <a:pt x="595" y="816"/>
                  </a:cubicBezTo>
                  <a:cubicBezTo>
                    <a:pt x="603" y="814"/>
                    <a:pt x="611" y="813"/>
                    <a:pt x="619" y="811"/>
                  </a:cubicBezTo>
                  <a:cubicBezTo>
                    <a:pt x="626" y="810"/>
                    <a:pt x="634" y="808"/>
                    <a:pt x="642" y="806"/>
                  </a:cubicBezTo>
                  <a:cubicBezTo>
                    <a:pt x="702" y="790"/>
                    <a:pt x="760" y="764"/>
                    <a:pt x="809" y="731"/>
                  </a:cubicBezTo>
                  <a:cubicBezTo>
                    <a:pt x="858" y="699"/>
                    <a:pt x="900" y="660"/>
                    <a:pt x="934" y="619"/>
                  </a:cubicBezTo>
                  <a:cubicBezTo>
                    <a:pt x="936" y="616"/>
                    <a:pt x="938" y="614"/>
                    <a:pt x="940" y="611"/>
                  </a:cubicBezTo>
                  <a:cubicBezTo>
                    <a:pt x="942" y="609"/>
                    <a:pt x="944" y="606"/>
                    <a:pt x="946" y="604"/>
                  </a:cubicBezTo>
                  <a:cubicBezTo>
                    <a:pt x="950" y="598"/>
                    <a:pt x="954" y="593"/>
                    <a:pt x="958" y="588"/>
                  </a:cubicBezTo>
                  <a:cubicBezTo>
                    <a:pt x="965" y="578"/>
                    <a:pt x="972" y="568"/>
                    <a:pt x="979" y="557"/>
                  </a:cubicBezTo>
                  <a:cubicBezTo>
                    <a:pt x="982" y="552"/>
                    <a:pt x="985" y="547"/>
                    <a:pt x="988" y="542"/>
                  </a:cubicBezTo>
                  <a:cubicBezTo>
                    <a:pt x="991" y="536"/>
                    <a:pt x="994" y="531"/>
                    <a:pt x="997" y="526"/>
                  </a:cubicBezTo>
                  <a:cubicBezTo>
                    <a:pt x="1002" y="516"/>
                    <a:pt x="1007" y="506"/>
                    <a:pt x="1012" y="496"/>
                  </a:cubicBezTo>
                  <a:cubicBezTo>
                    <a:pt x="1031" y="456"/>
                    <a:pt x="1043" y="419"/>
                    <a:pt x="1050" y="388"/>
                  </a:cubicBezTo>
                  <a:cubicBezTo>
                    <a:pt x="1053" y="380"/>
                    <a:pt x="1054" y="373"/>
                    <a:pt x="1056" y="366"/>
                  </a:cubicBezTo>
                  <a:cubicBezTo>
                    <a:pt x="1057" y="359"/>
                    <a:pt x="1059" y="352"/>
                    <a:pt x="1059" y="346"/>
                  </a:cubicBezTo>
                  <a:cubicBezTo>
                    <a:pt x="1061" y="334"/>
                    <a:pt x="1063" y="323"/>
                    <a:pt x="1064" y="315"/>
                  </a:cubicBezTo>
                  <a:cubicBezTo>
                    <a:pt x="1066" y="297"/>
                    <a:pt x="1067" y="288"/>
                    <a:pt x="1067" y="288"/>
                  </a:cubicBezTo>
                  <a:cubicBezTo>
                    <a:pt x="691" y="288"/>
                    <a:pt x="691" y="288"/>
                    <a:pt x="691" y="288"/>
                  </a:cubicBezTo>
                  <a:cubicBezTo>
                    <a:pt x="691" y="288"/>
                    <a:pt x="692" y="292"/>
                    <a:pt x="693" y="299"/>
                  </a:cubicBezTo>
                  <a:cubicBezTo>
                    <a:pt x="694" y="302"/>
                    <a:pt x="694" y="306"/>
                    <a:pt x="695" y="311"/>
                  </a:cubicBezTo>
                  <a:cubicBezTo>
                    <a:pt x="695" y="314"/>
                    <a:pt x="695" y="316"/>
                    <a:pt x="695" y="319"/>
                  </a:cubicBezTo>
                  <a:cubicBezTo>
                    <a:pt x="696" y="322"/>
                    <a:pt x="696" y="325"/>
                    <a:pt x="696" y="328"/>
                  </a:cubicBezTo>
                  <a:cubicBezTo>
                    <a:pt x="696" y="341"/>
                    <a:pt x="696" y="357"/>
                    <a:pt x="693" y="376"/>
                  </a:cubicBezTo>
                  <a:cubicBezTo>
                    <a:pt x="692" y="380"/>
                    <a:pt x="691" y="385"/>
                    <a:pt x="690" y="390"/>
                  </a:cubicBezTo>
                  <a:cubicBezTo>
                    <a:pt x="689" y="392"/>
                    <a:pt x="688" y="395"/>
                    <a:pt x="688" y="398"/>
                  </a:cubicBezTo>
                  <a:cubicBezTo>
                    <a:pt x="687" y="400"/>
                    <a:pt x="686" y="403"/>
                    <a:pt x="686" y="405"/>
                  </a:cubicBezTo>
                  <a:cubicBezTo>
                    <a:pt x="684" y="410"/>
                    <a:pt x="682" y="415"/>
                    <a:pt x="680" y="421"/>
                  </a:cubicBezTo>
                  <a:cubicBezTo>
                    <a:pt x="679" y="424"/>
                    <a:pt x="678" y="426"/>
                    <a:pt x="677" y="429"/>
                  </a:cubicBezTo>
                  <a:cubicBezTo>
                    <a:pt x="677" y="430"/>
                    <a:pt x="676" y="432"/>
                    <a:pt x="675" y="433"/>
                  </a:cubicBezTo>
                  <a:cubicBezTo>
                    <a:pt x="675" y="434"/>
                    <a:pt x="674" y="436"/>
                    <a:pt x="673" y="437"/>
                  </a:cubicBezTo>
                  <a:cubicBezTo>
                    <a:pt x="669" y="448"/>
                    <a:pt x="662" y="459"/>
                    <a:pt x="655" y="471"/>
                  </a:cubicBezTo>
                  <a:cubicBezTo>
                    <a:pt x="648" y="482"/>
                    <a:pt x="639" y="493"/>
                    <a:pt x="629" y="504"/>
                  </a:cubicBezTo>
                  <a:cubicBezTo>
                    <a:pt x="610" y="526"/>
                    <a:pt x="585" y="546"/>
                    <a:pt x="556" y="562"/>
                  </a:cubicBezTo>
                  <a:cubicBezTo>
                    <a:pt x="541" y="571"/>
                    <a:pt x="525" y="578"/>
                    <a:pt x="509" y="583"/>
                  </a:cubicBezTo>
                  <a:cubicBezTo>
                    <a:pt x="504" y="585"/>
                    <a:pt x="500" y="586"/>
                    <a:pt x="496" y="587"/>
                  </a:cubicBezTo>
                  <a:cubicBezTo>
                    <a:pt x="493" y="588"/>
                    <a:pt x="493" y="588"/>
                    <a:pt x="493" y="588"/>
                  </a:cubicBezTo>
                  <a:cubicBezTo>
                    <a:pt x="491" y="588"/>
                    <a:pt x="490" y="589"/>
                    <a:pt x="489" y="589"/>
                  </a:cubicBezTo>
                  <a:cubicBezTo>
                    <a:pt x="484" y="590"/>
                    <a:pt x="484" y="590"/>
                    <a:pt x="484" y="590"/>
                  </a:cubicBezTo>
                  <a:cubicBezTo>
                    <a:pt x="479" y="592"/>
                    <a:pt x="479" y="592"/>
                    <a:pt x="479" y="592"/>
                  </a:cubicBezTo>
                  <a:cubicBezTo>
                    <a:pt x="478" y="592"/>
                    <a:pt x="478" y="592"/>
                    <a:pt x="477" y="592"/>
                  </a:cubicBezTo>
                  <a:cubicBezTo>
                    <a:pt x="474" y="593"/>
                    <a:pt x="474" y="593"/>
                    <a:pt x="474" y="593"/>
                  </a:cubicBezTo>
                  <a:cubicBezTo>
                    <a:pt x="470" y="593"/>
                    <a:pt x="470" y="593"/>
                    <a:pt x="470" y="593"/>
                  </a:cubicBezTo>
                  <a:cubicBezTo>
                    <a:pt x="460" y="594"/>
                    <a:pt x="460" y="594"/>
                    <a:pt x="460" y="594"/>
                  </a:cubicBezTo>
                  <a:cubicBezTo>
                    <a:pt x="458" y="595"/>
                    <a:pt x="458" y="595"/>
                    <a:pt x="458" y="595"/>
                  </a:cubicBezTo>
                  <a:cubicBezTo>
                    <a:pt x="457" y="595"/>
                    <a:pt x="457" y="595"/>
                    <a:pt x="457" y="595"/>
                  </a:cubicBezTo>
                  <a:cubicBezTo>
                    <a:pt x="456" y="595"/>
                    <a:pt x="462" y="595"/>
                    <a:pt x="459" y="595"/>
                  </a:cubicBezTo>
                  <a:cubicBezTo>
                    <a:pt x="459" y="595"/>
                    <a:pt x="459" y="595"/>
                    <a:pt x="459" y="595"/>
                  </a:cubicBezTo>
                  <a:cubicBezTo>
                    <a:pt x="455" y="595"/>
                    <a:pt x="455" y="595"/>
                    <a:pt x="455" y="595"/>
                  </a:cubicBezTo>
                  <a:cubicBezTo>
                    <a:pt x="418" y="601"/>
                    <a:pt x="379" y="599"/>
                    <a:pt x="340" y="590"/>
                  </a:cubicBezTo>
                  <a:cubicBezTo>
                    <a:pt x="301" y="581"/>
                    <a:pt x="263" y="564"/>
                    <a:pt x="229" y="541"/>
                  </a:cubicBezTo>
                  <a:cubicBezTo>
                    <a:pt x="195" y="517"/>
                    <a:pt x="165" y="487"/>
                    <a:pt x="141" y="454"/>
                  </a:cubicBezTo>
                  <a:cubicBezTo>
                    <a:pt x="117" y="420"/>
                    <a:pt x="100" y="382"/>
                    <a:pt x="89" y="344"/>
                  </a:cubicBezTo>
                  <a:cubicBezTo>
                    <a:pt x="88" y="339"/>
                    <a:pt x="87" y="335"/>
                    <a:pt x="85" y="330"/>
                  </a:cubicBezTo>
                  <a:cubicBezTo>
                    <a:pt x="85" y="327"/>
                    <a:pt x="84" y="325"/>
                    <a:pt x="84" y="323"/>
                  </a:cubicBezTo>
                  <a:cubicBezTo>
                    <a:pt x="83" y="321"/>
                    <a:pt x="83" y="318"/>
                    <a:pt x="82" y="316"/>
                  </a:cubicBezTo>
                  <a:cubicBezTo>
                    <a:pt x="82" y="314"/>
                    <a:pt x="81" y="312"/>
                    <a:pt x="81" y="310"/>
                  </a:cubicBezTo>
                  <a:cubicBezTo>
                    <a:pt x="80" y="307"/>
                    <a:pt x="80" y="304"/>
                    <a:pt x="80" y="302"/>
                  </a:cubicBezTo>
                  <a:cubicBezTo>
                    <a:pt x="79" y="299"/>
                    <a:pt x="79" y="297"/>
                    <a:pt x="79" y="294"/>
                  </a:cubicBezTo>
                  <a:cubicBezTo>
                    <a:pt x="78" y="290"/>
                    <a:pt x="78" y="290"/>
                    <a:pt x="78" y="290"/>
                  </a:cubicBezTo>
                  <a:cubicBezTo>
                    <a:pt x="78" y="288"/>
                    <a:pt x="78" y="288"/>
                    <a:pt x="78" y="288"/>
                  </a:cubicBezTo>
                  <a:cubicBezTo>
                    <a:pt x="78" y="288"/>
                    <a:pt x="78" y="288"/>
                    <a:pt x="78" y="288"/>
                  </a:cubicBezTo>
                  <a:cubicBezTo>
                    <a:pt x="78" y="287"/>
                    <a:pt x="78" y="288"/>
                    <a:pt x="78" y="288"/>
                  </a:cubicBezTo>
                  <a:cubicBezTo>
                    <a:pt x="78" y="287"/>
                    <a:pt x="78" y="287"/>
                    <a:pt x="78" y="287"/>
                  </a:cubicBezTo>
                  <a:cubicBezTo>
                    <a:pt x="75" y="268"/>
                    <a:pt x="75" y="250"/>
                    <a:pt x="75" y="232"/>
                  </a:cubicBezTo>
                  <a:cubicBezTo>
                    <a:pt x="76" y="196"/>
                    <a:pt x="81" y="163"/>
                    <a:pt x="90" y="134"/>
                  </a:cubicBezTo>
                  <a:cubicBezTo>
                    <a:pt x="98" y="106"/>
                    <a:pt x="108" y="81"/>
                    <a:pt x="118" y="62"/>
                  </a:cubicBezTo>
                  <a:cubicBezTo>
                    <a:pt x="123" y="52"/>
                    <a:pt x="128" y="43"/>
                    <a:pt x="133" y="36"/>
                  </a:cubicBezTo>
                  <a:cubicBezTo>
                    <a:pt x="137" y="29"/>
                    <a:pt x="141" y="22"/>
                    <a:pt x="144" y="17"/>
                  </a:cubicBezTo>
                  <a:cubicBezTo>
                    <a:pt x="151" y="8"/>
                    <a:pt x="155" y="2"/>
                    <a:pt x="155" y="2"/>
                  </a:cubicBezTo>
                  <a:lnTo>
                    <a:pt x="152" y="0"/>
                  </a:lnTo>
                  <a:close/>
                </a:path>
              </a:pathLst>
            </a:custGeom>
            <a:gradFill>
              <a:gsLst>
                <a:gs pos="6000">
                  <a:srgbClr val="980E1B"/>
                </a:gs>
                <a:gs pos="84000">
                  <a:srgbClr val="FF0000"/>
                </a:gs>
              </a:gsLst>
              <a:lin ang="4800000" scaled="0"/>
            </a:gradFill>
            <a:ln>
              <a:noFill/>
            </a:ln>
          </p:spPr>
          <p:txBody>
            <a:bodyPr/>
            <a:lstStyle/>
            <a:p>
              <a:endParaRPr lang="zh-CN" altLang="en-US" sz="1600" dirty="0"/>
            </a:p>
          </p:txBody>
        </p:sp>
        <p:sp>
          <p:nvSpPr>
            <p:cNvPr id="31" name="Freeform 12">
              <a:extLst>
                <a:ext uri="{FF2B5EF4-FFF2-40B4-BE49-F238E27FC236}">
                  <a16:creationId xmlns:a16="http://schemas.microsoft.com/office/drawing/2014/main" id="{0E66CBDA-EE51-42BE-9B44-29CC025723FB}"/>
                </a:ext>
              </a:extLst>
            </p:cNvPr>
            <p:cNvSpPr>
              <a:spLocks/>
            </p:cNvSpPr>
            <p:nvPr/>
          </p:nvSpPr>
          <p:spPr bwMode="auto">
            <a:xfrm>
              <a:off x="873176" y="3524992"/>
              <a:ext cx="2897669" cy="3144974"/>
            </a:xfrm>
            <a:custGeom>
              <a:avLst/>
              <a:gdLst>
                <a:gd name="T0" fmla="*/ 144 w 795"/>
                <a:gd name="T1" fmla="*/ 20 h 863"/>
                <a:gd name="T2" fmla="*/ 87 w 795"/>
                <a:gd name="T3" fmla="*/ 83 h 863"/>
                <a:gd name="T4" fmla="*/ 7 w 795"/>
                <a:gd name="T5" fmla="*/ 276 h 863"/>
                <a:gd name="T6" fmla="*/ 5 w 795"/>
                <a:gd name="T7" fmla="*/ 288 h 863"/>
                <a:gd name="T8" fmla="*/ 4 w 795"/>
                <a:gd name="T9" fmla="*/ 291 h 863"/>
                <a:gd name="T10" fmla="*/ 2 w 795"/>
                <a:gd name="T11" fmla="*/ 314 h 863"/>
                <a:gd name="T12" fmla="*/ 0 w 795"/>
                <a:gd name="T13" fmla="*/ 337 h 863"/>
                <a:gd name="T14" fmla="*/ 0 w 795"/>
                <a:gd name="T15" fmla="*/ 364 h 863"/>
                <a:gd name="T16" fmla="*/ 6 w 795"/>
                <a:gd name="T17" fmla="*/ 426 h 863"/>
                <a:gd name="T18" fmla="*/ 12 w 795"/>
                <a:gd name="T19" fmla="*/ 458 h 863"/>
                <a:gd name="T20" fmla="*/ 20 w 795"/>
                <a:gd name="T21" fmla="*/ 490 h 863"/>
                <a:gd name="T22" fmla="*/ 167 w 795"/>
                <a:gd name="T23" fmla="*/ 722 h 863"/>
                <a:gd name="T24" fmla="*/ 443 w 795"/>
                <a:gd name="T25" fmla="*/ 855 h 863"/>
                <a:gd name="T26" fmla="*/ 471 w 795"/>
                <a:gd name="T27" fmla="*/ 859 h 863"/>
                <a:gd name="T28" fmla="*/ 474 w 795"/>
                <a:gd name="T29" fmla="*/ 860 h 863"/>
                <a:gd name="T30" fmla="*/ 508 w 795"/>
                <a:gd name="T31" fmla="*/ 863 h 863"/>
                <a:gd name="T32" fmla="*/ 511 w 795"/>
                <a:gd name="T33" fmla="*/ 863 h 863"/>
                <a:gd name="T34" fmla="*/ 549 w 795"/>
                <a:gd name="T35" fmla="*/ 863 h 863"/>
                <a:gd name="T36" fmla="*/ 592 w 795"/>
                <a:gd name="T37" fmla="*/ 861 h 863"/>
                <a:gd name="T38" fmla="*/ 618 w 795"/>
                <a:gd name="T39" fmla="*/ 858 h 863"/>
                <a:gd name="T40" fmla="*/ 677 w 795"/>
                <a:gd name="T41" fmla="*/ 847 h 863"/>
                <a:gd name="T42" fmla="*/ 725 w 795"/>
                <a:gd name="T43" fmla="*/ 833 h 863"/>
                <a:gd name="T44" fmla="*/ 795 w 795"/>
                <a:gd name="T45" fmla="*/ 804 h 863"/>
                <a:gd name="T46" fmla="*/ 584 w 795"/>
                <a:gd name="T47" fmla="*/ 497 h 863"/>
                <a:gd name="T48" fmla="*/ 562 w 795"/>
                <a:gd name="T49" fmla="*/ 516 h 863"/>
                <a:gd name="T50" fmla="*/ 546 w 795"/>
                <a:gd name="T51" fmla="*/ 527 h 863"/>
                <a:gd name="T52" fmla="*/ 529 w 795"/>
                <a:gd name="T53" fmla="*/ 536 h 863"/>
                <a:gd name="T54" fmla="*/ 509 w 795"/>
                <a:gd name="T55" fmla="*/ 545 h 863"/>
                <a:gd name="T56" fmla="*/ 499 w 795"/>
                <a:gd name="T57" fmla="*/ 550 h 863"/>
                <a:gd name="T58" fmla="*/ 497 w 795"/>
                <a:gd name="T59" fmla="*/ 551 h 863"/>
                <a:gd name="T60" fmla="*/ 474 w 795"/>
                <a:gd name="T61" fmla="*/ 556 h 863"/>
                <a:gd name="T62" fmla="*/ 473 w 795"/>
                <a:gd name="T63" fmla="*/ 556 h 863"/>
                <a:gd name="T64" fmla="*/ 459 w 795"/>
                <a:gd name="T65" fmla="*/ 559 h 863"/>
                <a:gd name="T66" fmla="*/ 297 w 795"/>
                <a:gd name="T67" fmla="*/ 539 h 863"/>
                <a:gd name="T68" fmla="*/ 162 w 795"/>
                <a:gd name="T69" fmla="*/ 427 h 863"/>
                <a:gd name="T70" fmla="*/ 149 w 795"/>
                <a:gd name="T71" fmla="*/ 408 h 863"/>
                <a:gd name="T72" fmla="*/ 138 w 795"/>
                <a:gd name="T73" fmla="*/ 387 h 863"/>
                <a:gd name="T74" fmla="*/ 120 w 795"/>
                <a:gd name="T75" fmla="*/ 345 h 863"/>
                <a:gd name="T76" fmla="*/ 114 w 795"/>
                <a:gd name="T77" fmla="*/ 325 h 863"/>
                <a:gd name="T78" fmla="*/ 110 w 795"/>
                <a:gd name="T79" fmla="*/ 310 h 863"/>
                <a:gd name="T80" fmla="*/ 106 w 795"/>
                <a:gd name="T81" fmla="*/ 288 h 863"/>
                <a:gd name="T82" fmla="*/ 105 w 795"/>
                <a:gd name="T83" fmla="*/ 288 h 863"/>
                <a:gd name="T84" fmla="*/ 104 w 795"/>
                <a:gd name="T85" fmla="*/ 278 h 863"/>
                <a:gd name="T86" fmla="*/ 121 w 795"/>
                <a:gd name="T87" fmla="*/ 100 h 863"/>
                <a:gd name="T88" fmla="*/ 154 w 795"/>
                <a:gd name="T89" fmla="*/ 28 h 863"/>
                <a:gd name="T90" fmla="*/ 167 w 795"/>
                <a:gd name="T91"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95" h="863">
                  <a:moveTo>
                    <a:pt x="167" y="0"/>
                  </a:moveTo>
                  <a:cubicBezTo>
                    <a:pt x="167" y="0"/>
                    <a:pt x="164" y="3"/>
                    <a:pt x="157" y="9"/>
                  </a:cubicBezTo>
                  <a:cubicBezTo>
                    <a:pt x="153" y="11"/>
                    <a:pt x="149" y="15"/>
                    <a:pt x="144" y="20"/>
                  </a:cubicBezTo>
                  <a:cubicBezTo>
                    <a:pt x="142" y="22"/>
                    <a:pt x="139" y="24"/>
                    <a:pt x="136" y="27"/>
                  </a:cubicBezTo>
                  <a:cubicBezTo>
                    <a:pt x="134" y="30"/>
                    <a:pt x="131" y="32"/>
                    <a:pt x="128" y="35"/>
                  </a:cubicBezTo>
                  <a:cubicBezTo>
                    <a:pt x="116" y="48"/>
                    <a:pt x="101" y="63"/>
                    <a:pt x="87" y="83"/>
                  </a:cubicBezTo>
                  <a:cubicBezTo>
                    <a:pt x="73" y="102"/>
                    <a:pt x="58" y="126"/>
                    <a:pt x="45" y="154"/>
                  </a:cubicBezTo>
                  <a:cubicBezTo>
                    <a:pt x="31" y="181"/>
                    <a:pt x="20" y="213"/>
                    <a:pt x="12" y="249"/>
                  </a:cubicBezTo>
                  <a:cubicBezTo>
                    <a:pt x="10" y="257"/>
                    <a:pt x="8" y="266"/>
                    <a:pt x="7" y="276"/>
                  </a:cubicBezTo>
                  <a:cubicBezTo>
                    <a:pt x="6" y="278"/>
                    <a:pt x="6" y="280"/>
                    <a:pt x="5" y="283"/>
                  </a:cubicBezTo>
                  <a:cubicBezTo>
                    <a:pt x="5" y="286"/>
                    <a:pt x="5" y="286"/>
                    <a:pt x="5" y="286"/>
                  </a:cubicBezTo>
                  <a:cubicBezTo>
                    <a:pt x="5" y="288"/>
                    <a:pt x="5" y="288"/>
                    <a:pt x="5" y="288"/>
                  </a:cubicBezTo>
                  <a:cubicBezTo>
                    <a:pt x="5" y="289"/>
                    <a:pt x="4" y="287"/>
                    <a:pt x="4" y="290"/>
                  </a:cubicBezTo>
                  <a:cubicBezTo>
                    <a:pt x="4" y="290"/>
                    <a:pt x="4" y="290"/>
                    <a:pt x="4" y="290"/>
                  </a:cubicBezTo>
                  <a:cubicBezTo>
                    <a:pt x="4" y="291"/>
                    <a:pt x="4" y="291"/>
                    <a:pt x="4" y="291"/>
                  </a:cubicBezTo>
                  <a:cubicBezTo>
                    <a:pt x="4" y="295"/>
                    <a:pt x="3" y="299"/>
                    <a:pt x="3" y="304"/>
                  </a:cubicBezTo>
                  <a:cubicBezTo>
                    <a:pt x="2" y="310"/>
                    <a:pt x="2" y="310"/>
                    <a:pt x="2" y="310"/>
                  </a:cubicBezTo>
                  <a:cubicBezTo>
                    <a:pt x="2" y="311"/>
                    <a:pt x="2" y="312"/>
                    <a:pt x="2" y="314"/>
                  </a:cubicBezTo>
                  <a:cubicBezTo>
                    <a:pt x="1" y="317"/>
                    <a:pt x="1" y="317"/>
                    <a:pt x="1" y="317"/>
                  </a:cubicBezTo>
                  <a:cubicBezTo>
                    <a:pt x="1" y="323"/>
                    <a:pt x="1" y="328"/>
                    <a:pt x="1" y="333"/>
                  </a:cubicBezTo>
                  <a:cubicBezTo>
                    <a:pt x="0" y="337"/>
                    <a:pt x="0" y="337"/>
                    <a:pt x="0" y="337"/>
                  </a:cubicBezTo>
                  <a:cubicBezTo>
                    <a:pt x="0" y="341"/>
                    <a:pt x="0" y="341"/>
                    <a:pt x="0" y="341"/>
                  </a:cubicBezTo>
                  <a:cubicBezTo>
                    <a:pt x="0" y="348"/>
                    <a:pt x="0" y="348"/>
                    <a:pt x="0" y="348"/>
                  </a:cubicBezTo>
                  <a:cubicBezTo>
                    <a:pt x="0" y="353"/>
                    <a:pt x="0" y="358"/>
                    <a:pt x="0" y="364"/>
                  </a:cubicBezTo>
                  <a:cubicBezTo>
                    <a:pt x="1" y="374"/>
                    <a:pt x="1" y="384"/>
                    <a:pt x="2" y="395"/>
                  </a:cubicBezTo>
                  <a:cubicBezTo>
                    <a:pt x="3" y="400"/>
                    <a:pt x="3" y="405"/>
                    <a:pt x="4" y="410"/>
                  </a:cubicBezTo>
                  <a:cubicBezTo>
                    <a:pt x="4" y="415"/>
                    <a:pt x="5" y="421"/>
                    <a:pt x="6" y="426"/>
                  </a:cubicBezTo>
                  <a:cubicBezTo>
                    <a:pt x="7" y="434"/>
                    <a:pt x="7" y="434"/>
                    <a:pt x="7" y="434"/>
                  </a:cubicBezTo>
                  <a:cubicBezTo>
                    <a:pt x="9" y="442"/>
                    <a:pt x="9" y="442"/>
                    <a:pt x="9" y="442"/>
                  </a:cubicBezTo>
                  <a:cubicBezTo>
                    <a:pt x="10" y="447"/>
                    <a:pt x="11" y="453"/>
                    <a:pt x="12" y="458"/>
                  </a:cubicBezTo>
                  <a:cubicBezTo>
                    <a:pt x="13" y="463"/>
                    <a:pt x="14" y="469"/>
                    <a:pt x="16" y="474"/>
                  </a:cubicBezTo>
                  <a:cubicBezTo>
                    <a:pt x="18" y="482"/>
                    <a:pt x="18" y="482"/>
                    <a:pt x="18" y="482"/>
                  </a:cubicBezTo>
                  <a:cubicBezTo>
                    <a:pt x="20" y="490"/>
                    <a:pt x="20" y="490"/>
                    <a:pt x="20" y="490"/>
                  </a:cubicBezTo>
                  <a:cubicBezTo>
                    <a:pt x="26" y="511"/>
                    <a:pt x="35" y="532"/>
                    <a:pt x="44" y="553"/>
                  </a:cubicBezTo>
                  <a:cubicBezTo>
                    <a:pt x="53" y="574"/>
                    <a:pt x="64" y="594"/>
                    <a:pt x="77" y="614"/>
                  </a:cubicBezTo>
                  <a:cubicBezTo>
                    <a:pt x="102" y="654"/>
                    <a:pt x="132" y="690"/>
                    <a:pt x="167" y="722"/>
                  </a:cubicBezTo>
                  <a:cubicBezTo>
                    <a:pt x="202" y="754"/>
                    <a:pt x="242" y="781"/>
                    <a:pt x="283" y="802"/>
                  </a:cubicBezTo>
                  <a:cubicBezTo>
                    <a:pt x="325" y="824"/>
                    <a:pt x="369" y="839"/>
                    <a:pt x="411" y="849"/>
                  </a:cubicBezTo>
                  <a:cubicBezTo>
                    <a:pt x="422" y="851"/>
                    <a:pt x="433" y="853"/>
                    <a:pt x="443" y="855"/>
                  </a:cubicBezTo>
                  <a:cubicBezTo>
                    <a:pt x="449" y="856"/>
                    <a:pt x="454" y="857"/>
                    <a:pt x="459" y="858"/>
                  </a:cubicBezTo>
                  <a:cubicBezTo>
                    <a:pt x="462" y="858"/>
                    <a:pt x="464" y="858"/>
                    <a:pt x="467" y="859"/>
                  </a:cubicBezTo>
                  <a:cubicBezTo>
                    <a:pt x="471" y="859"/>
                    <a:pt x="471" y="859"/>
                    <a:pt x="471" y="859"/>
                  </a:cubicBezTo>
                  <a:cubicBezTo>
                    <a:pt x="473" y="859"/>
                    <a:pt x="473" y="859"/>
                    <a:pt x="473" y="859"/>
                  </a:cubicBezTo>
                  <a:cubicBezTo>
                    <a:pt x="474" y="860"/>
                    <a:pt x="474" y="860"/>
                    <a:pt x="474" y="860"/>
                  </a:cubicBezTo>
                  <a:cubicBezTo>
                    <a:pt x="474" y="860"/>
                    <a:pt x="474" y="860"/>
                    <a:pt x="474" y="860"/>
                  </a:cubicBezTo>
                  <a:cubicBezTo>
                    <a:pt x="477" y="860"/>
                    <a:pt x="469" y="860"/>
                    <a:pt x="480" y="860"/>
                  </a:cubicBezTo>
                  <a:cubicBezTo>
                    <a:pt x="488" y="861"/>
                    <a:pt x="495" y="861"/>
                    <a:pt x="503" y="862"/>
                  </a:cubicBezTo>
                  <a:cubicBezTo>
                    <a:pt x="504" y="863"/>
                    <a:pt x="506" y="863"/>
                    <a:pt x="508" y="863"/>
                  </a:cubicBezTo>
                  <a:cubicBezTo>
                    <a:pt x="509" y="863"/>
                    <a:pt x="509" y="863"/>
                    <a:pt x="509" y="863"/>
                  </a:cubicBezTo>
                  <a:cubicBezTo>
                    <a:pt x="510" y="863"/>
                    <a:pt x="510" y="863"/>
                    <a:pt x="510" y="863"/>
                  </a:cubicBezTo>
                  <a:cubicBezTo>
                    <a:pt x="511" y="863"/>
                    <a:pt x="511" y="863"/>
                    <a:pt x="511" y="863"/>
                  </a:cubicBezTo>
                  <a:cubicBezTo>
                    <a:pt x="515" y="863"/>
                    <a:pt x="515" y="863"/>
                    <a:pt x="515" y="863"/>
                  </a:cubicBezTo>
                  <a:cubicBezTo>
                    <a:pt x="521" y="863"/>
                    <a:pt x="527" y="863"/>
                    <a:pt x="532" y="863"/>
                  </a:cubicBezTo>
                  <a:cubicBezTo>
                    <a:pt x="538" y="863"/>
                    <a:pt x="543" y="863"/>
                    <a:pt x="549" y="863"/>
                  </a:cubicBezTo>
                  <a:cubicBezTo>
                    <a:pt x="552" y="863"/>
                    <a:pt x="554" y="863"/>
                    <a:pt x="557" y="863"/>
                  </a:cubicBezTo>
                  <a:cubicBezTo>
                    <a:pt x="559" y="863"/>
                    <a:pt x="562" y="863"/>
                    <a:pt x="564" y="863"/>
                  </a:cubicBezTo>
                  <a:cubicBezTo>
                    <a:pt x="574" y="862"/>
                    <a:pt x="583" y="861"/>
                    <a:pt x="592" y="861"/>
                  </a:cubicBezTo>
                  <a:cubicBezTo>
                    <a:pt x="594" y="861"/>
                    <a:pt x="596" y="860"/>
                    <a:pt x="599" y="860"/>
                  </a:cubicBezTo>
                  <a:cubicBezTo>
                    <a:pt x="601" y="860"/>
                    <a:pt x="603" y="860"/>
                    <a:pt x="605" y="859"/>
                  </a:cubicBezTo>
                  <a:cubicBezTo>
                    <a:pt x="610" y="859"/>
                    <a:pt x="614" y="858"/>
                    <a:pt x="618" y="858"/>
                  </a:cubicBezTo>
                  <a:cubicBezTo>
                    <a:pt x="627" y="856"/>
                    <a:pt x="635" y="856"/>
                    <a:pt x="643" y="854"/>
                  </a:cubicBezTo>
                  <a:cubicBezTo>
                    <a:pt x="651" y="852"/>
                    <a:pt x="659" y="851"/>
                    <a:pt x="666" y="849"/>
                  </a:cubicBezTo>
                  <a:cubicBezTo>
                    <a:pt x="670" y="848"/>
                    <a:pt x="674" y="847"/>
                    <a:pt x="677" y="847"/>
                  </a:cubicBezTo>
                  <a:cubicBezTo>
                    <a:pt x="681" y="846"/>
                    <a:pt x="684" y="845"/>
                    <a:pt x="688" y="844"/>
                  </a:cubicBezTo>
                  <a:cubicBezTo>
                    <a:pt x="695" y="842"/>
                    <a:pt x="701" y="840"/>
                    <a:pt x="708" y="838"/>
                  </a:cubicBezTo>
                  <a:cubicBezTo>
                    <a:pt x="714" y="836"/>
                    <a:pt x="720" y="835"/>
                    <a:pt x="725" y="833"/>
                  </a:cubicBezTo>
                  <a:cubicBezTo>
                    <a:pt x="737" y="829"/>
                    <a:pt x="747" y="825"/>
                    <a:pt x="755" y="822"/>
                  </a:cubicBezTo>
                  <a:cubicBezTo>
                    <a:pt x="764" y="818"/>
                    <a:pt x="771" y="815"/>
                    <a:pt x="777" y="812"/>
                  </a:cubicBezTo>
                  <a:cubicBezTo>
                    <a:pt x="789" y="807"/>
                    <a:pt x="795" y="804"/>
                    <a:pt x="795" y="804"/>
                  </a:cubicBezTo>
                  <a:cubicBezTo>
                    <a:pt x="597" y="485"/>
                    <a:pt x="597" y="485"/>
                    <a:pt x="597" y="485"/>
                  </a:cubicBezTo>
                  <a:cubicBezTo>
                    <a:pt x="597" y="485"/>
                    <a:pt x="595" y="487"/>
                    <a:pt x="591" y="491"/>
                  </a:cubicBezTo>
                  <a:cubicBezTo>
                    <a:pt x="589" y="492"/>
                    <a:pt x="587" y="495"/>
                    <a:pt x="584" y="497"/>
                  </a:cubicBezTo>
                  <a:cubicBezTo>
                    <a:pt x="582" y="500"/>
                    <a:pt x="578" y="503"/>
                    <a:pt x="575" y="506"/>
                  </a:cubicBezTo>
                  <a:cubicBezTo>
                    <a:pt x="573" y="508"/>
                    <a:pt x="571" y="509"/>
                    <a:pt x="569" y="511"/>
                  </a:cubicBezTo>
                  <a:cubicBezTo>
                    <a:pt x="567" y="512"/>
                    <a:pt x="564" y="514"/>
                    <a:pt x="562" y="516"/>
                  </a:cubicBezTo>
                  <a:cubicBezTo>
                    <a:pt x="561" y="517"/>
                    <a:pt x="559" y="518"/>
                    <a:pt x="558" y="519"/>
                  </a:cubicBezTo>
                  <a:cubicBezTo>
                    <a:pt x="557" y="520"/>
                    <a:pt x="556" y="520"/>
                    <a:pt x="554" y="521"/>
                  </a:cubicBezTo>
                  <a:cubicBezTo>
                    <a:pt x="551" y="523"/>
                    <a:pt x="549" y="525"/>
                    <a:pt x="546" y="527"/>
                  </a:cubicBezTo>
                  <a:cubicBezTo>
                    <a:pt x="543" y="529"/>
                    <a:pt x="539" y="530"/>
                    <a:pt x="536" y="532"/>
                  </a:cubicBezTo>
                  <a:cubicBezTo>
                    <a:pt x="535" y="533"/>
                    <a:pt x="533" y="534"/>
                    <a:pt x="531" y="535"/>
                  </a:cubicBezTo>
                  <a:cubicBezTo>
                    <a:pt x="529" y="536"/>
                    <a:pt x="529" y="536"/>
                    <a:pt x="529" y="536"/>
                  </a:cubicBezTo>
                  <a:cubicBezTo>
                    <a:pt x="526" y="538"/>
                    <a:pt x="526" y="538"/>
                    <a:pt x="526" y="538"/>
                  </a:cubicBezTo>
                  <a:cubicBezTo>
                    <a:pt x="522" y="539"/>
                    <a:pt x="518" y="541"/>
                    <a:pt x="514" y="543"/>
                  </a:cubicBezTo>
                  <a:cubicBezTo>
                    <a:pt x="513" y="543"/>
                    <a:pt x="511" y="544"/>
                    <a:pt x="509" y="545"/>
                  </a:cubicBezTo>
                  <a:cubicBezTo>
                    <a:pt x="508" y="546"/>
                    <a:pt x="507" y="546"/>
                    <a:pt x="505" y="547"/>
                  </a:cubicBezTo>
                  <a:cubicBezTo>
                    <a:pt x="504" y="548"/>
                    <a:pt x="502" y="549"/>
                    <a:pt x="501" y="549"/>
                  </a:cubicBezTo>
                  <a:cubicBezTo>
                    <a:pt x="499" y="550"/>
                    <a:pt x="499" y="550"/>
                    <a:pt x="499" y="550"/>
                  </a:cubicBezTo>
                  <a:cubicBezTo>
                    <a:pt x="499" y="550"/>
                    <a:pt x="499" y="550"/>
                    <a:pt x="499" y="550"/>
                  </a:cubicBezTo>
                  <a:cubicBezTo>
                    <a:pt x="498" y="550"/>
                    <a:pt x="498" y="550"/>
                    <a:pt x="498" y="550"/>
                  </a:cubicBezTo>
                  <a:cubicBezTo>
                    <a:pt x="497" y="551"/>
                    <a:pt x="497" y="551"/>
                    <a:pt x="497" y="551"/>
                  </a:cubicBezTo>
                  <a:cubicBezTo>
                    <a:pt x="495" y="551"/>
                    <a:pt x="493" y="551"/>
                    <a:pt x="492" y="552"/>
                  </a:cubicBezTo>
                  <a:cubicBezTo>
                    <a:pt x="484" y="553"/>
                    <a:pt x="477" y="554"/>
                    <a:pt x="469" y="556"/>
                  </a:cubicBezTo>
                  <a:cubicBezTo>
                    <a:pt x="480" y="556"/>
                    <a:pt x="472" y="556"/>
                    <a:pt x="474" y="556"/>
                  </a:cubicBezTo>
                  <a:cubicBezTo>
                    <a:pt x="474" y="556"/>
                    <a:pt x="474" y="556"/>
                    <a:pt x="474" y="556"/>
                  </a:cubicBezTo>
                  <a:cubicBezTo>
                    <a:pt x="474" y="556"/>
                    <a:pt x="474" y="556"/>
                    <a:pt x="474" y="556"/>
                  </a:cubicBezTo>
                  <a:cubicBezTo>
                    <a:pt x="473" y="556"/>
                    <a:pt x="473" y="556"/>
                    <a:pt x="473" y="556"/>
                  </a:cubicBezTo>
                  <a:cubicBezTo>
                    <a:pt x="471" y="557"/>
                    <a:pt x="471" y="557"/>
                    <a:pt x="471" y="557"/>
                  </a:cubicBezTo>
                  <a:cubicBezTo>
                    <a:pt x="467" y="557"/>
                    <a:pt x="467" y="557"/>
                    <a:pt x="467" y="557"/>
                  </a:cubicBezTo>
                  <a:cubicBezTo>
                    <a:pt x="465" y="558"/>
                    <a:pt x="462" y="559"/>
                    <a:pt x="459" y="559"/>
                  </a:cubicBezTo>
                  <a:cubicBezTo>
                    <a:pt x="454" y="560"/>
                    <a:pt x="449" y="561"/>
                    <a:pt x="443" y="561"/>
                  </a:cubicBezTo>
                  <a:cubicBezTo>
                    <a:pt x="422" y="564"/>
                    <a:pt x="398" y="564"/>
                    <a:pt x="373" y="561"/>
                  </a:cubicBezTo>
                  <a:cubicBezTo>
                    <a:pt x="349" y="557"/>
                    <a:pt x="323" y="550"/>
                    <a:pt x="297" y="539"/>
                  </a:cubicBezTo>
                  <a:cubicBezTo>
                    <a:pt x="271" y="528"/>
                    <a:pt x="246" y="513"/>
                    <a:pt x="223" y="494"/>
                  </a:cubicBezTo>
                  <a:cubicBezTo>
                    <a:pt x="212" y="484"/>
                    <a:pt x="201" y="474"/>
                    <a:pt x="190" y="463"/>
                  </a:cubicBezTo>
                  <a:cubicBezTo>
                    <a:pt x="180" y="452"/>
                    <a:pt x="170" y="440"/>
                    <a:pt x="162" y="427"/>
                  </a:cubicBezTo>
                  <a:cubicBezTo>
                    <a:pt x="159" y="422"/>
                    <a:pt x="159" y="422"/>
                    <a:pt x="159" y="422"/>
                  </a:cubicBezTo>
                  <a:cubicBezTo>
                    <a:pt x="155" y="417"/>
                    <a:pt x="155" y="417"/>
                    <a:pt x="155" y="417"/>
                  </a:cubicBezTo>
                  <a:cubicBezTo>
                    <a:pt x="153" y="414"/>
                    <a:pt x="151" y="411"/>
                    <a:pt x="149" y="408"/>
                  </a:cubicBezTo>
                  <a:cubicBezTo>
                    <a:pt x="147" y="404"/>
                    <a:pt x="145" y="401"/>
                    <a:pt x="144" y="397"/>
                  </a:cubicBezTo>
                  <a:cubicBezTo>
                    <a:pt x="141" y="392"/>
                    <a:pt x="141" y="392"/>
                    <a:pt x="141" y="392"/>
                  </a:cubicBezTo>
                  <a:cubicBezTo>
                    <a:pt x="138" y="387"/>
                    <a:pt x="138" y="387"/>
                    <a:pt x="138" y="387"/>
                  </a:cubicBezTo>
                  <a:cubicBezTo>
                    <a:pt x="136" y="384"/>
                    <a:pt x="135" y="380"/>
                    <a:pt x="133" y="377"/>
                  </a:cubicBezTo>
                  <a:cubicBezTo>
                    <a:pt x="132" y="373"/>
                    <a:pt x="130" y="370"/>
                    <a:pt x="128" y="366"/>
                  </a:cubicBezTo>
                  <a:cubicBezTo>
                    <a:pt x="125" y="359"/>
                    <a:pt x="123" y="352"/>
                    <a:pt x="120" y="345"/>
                  </a:cubicBezTo>
                  <a:cubicBezTo>
                    <a:pt x="119" y="341"/>
                    <a:pt x="118" y="337"/>
                    <a:pt x="117" y="334"/>
                  </a:cubicBezTo>
                  <a:cubicBezTo>
                    <a:pt x="115" y="328"/>
                    <a:pt x="115" y="328"/>
                    <a:pt x="115" y="328"/>
                  </a:cubicBezTo>
                  <a:cubicBezTo>
                    <a:pt x="114" y="325"/>
                    <a:pt x="114" y="325"/>
                    <a:pt x="114" y="325"/>
                  </a:cubicBezTo>
                  <a:cubicBezTo>
                    <a:pt x="113" y="323"/>
                    <a:pt x="113" y="323"/>
                    <a:pt x="113" y="323"/>
                  </a:cubicBezTo>
                  <a:cubicBezTo>
                    <a:pt x="112" y="319"/>
                    <a:pt x="111" y="316"/>
                    <a:pt x="110" y="313"/>
                  </a:cubicBezTo>
                  <a:cubicBezTo>
                    <a:pt x="110" y="310"/>
                    <a:pt x="110" y="310"/>
                    <a:pt x="110" y="310"/>
                  </a:cubicBezTo>
                  <a:cubicBezTo>
                    <a:pt x="110" y="309"/>
                    <a:pt x="109" y="308"/>
                    <a:pt x="109" y="307"/>
                  </a:cubicBezTo>
                  <a:cubicBezTo>
                    <a:pt x="108" y="301"/>
                    <a:pt x="108" y="301"/>
                    <a:pt x="108" y="301"/>
                  </a:cubicBezTo>
                  <a:cubicBezTo>
                    <a:pt x="107" y="297"/>
                    <a:pt x="106" y="292"/>
                    <a:pt x="106" y="288"/>
                  </a:cubicBezTo>
                  <a:cubicBezTo>
                    <a:pt x="106" y="287"/>
                    <a:pt x="106" y="287"/>
                    <a:pt x="106" y="287"/>
                  </a:cubicBezTo>
                  <a:cubicBezTo>
                    <a:pt x="105" y="287"/>
                    <a:pt x="105" y="287"/>
                    <a:pt x="105" y="287"/>
                  </a:cubicBezTo>
                  <a:cubicBezTo>
                    <a:pt x="105" y="289"/>
                    <a:pt x="105" y="288"/>
                    <a:pt x="105" y="288"/>
                  </a:cubicBezTo>
                  <a:cubicBezTo>
                    <a:pt x="105" y="287"/>
                    <a:pt x="105" y="287"/>
                    <a:pt x="105" y="287"/>
                  </a:cubicBezTo>
                  <a:cubicBezTo>
                    <a:pt x="105" y="284"/>
                    <a:pt x="105" y="284"/>
                    <a:pt x="105" y="284"/>
                  </a:cubicBezTo>
                  <a:cubicBezTo>
                    <a:pt x="104" y="278"/>
                    <a:pt x="104" y="278"/>
                    <a:pt x="104" y="278"/>
                  </a:cubicBezTo>
                  <a:cubicBezTo>
                    <a:pt x="103" y="271"/>
                    <a:pt x="102" y="263"/>
                    <a:pt x="101" y="256"/>
                  </a:cubicBezTo>
                  <a:cubicBezTo>
                    <a:pt x="99" y="227"/>
                    <a:pt x="100" y="198"/>
                    <a:pt x="104" y="172"/>
                  </a:cubicBezTo>
                  <a:cubicBezTo>
                    <a:pt x="107" y="146"/>
                    <a:pt x="114" y="122"/>
                    <a:pt x="121" y="100"/>
                  </a:cubicBezTo>
                  <a:cubicBezTo>
                    <a:pt x="128" y="79"/>
                    <a:pt x="136" y="61"/>
                    <a:pt x="143" y="47"/>
                  </a:cubicBezTo>
                  <a:cubicBezTo>
                    <a:pt x="145" y="43"/>
                    <a:pt x="147" y="40"/>
                    <a:pt x="149" y="37"/>
                  </a:cubicBezTo>
                  <a:cubicBezTo>
                    <a:pt x="151" y="33"/>
                    <a:pt x="152" y="31"/>
                    <a:pt x="154" y="28"/>
                  </a:cubicBezTo>
                  <a:cubicBezTo>
                    <a:pt x="157" y="22"/>
                    <a:pt x="160" y="18"/>
                    <a:pt x="162" y="14"/>
                  </a:cubicBezTo>
                  <a:cubicBezTo>
                    <a:pt x="167" y="6"/>
                    <a:pt x="170" y="2"/>
                    <a:pt x="170" y="2"/>
                  </a:cubicBezTo>
                  <a:lnTo>
                    <a:pt x="167" y="0"/>
                  </a:lnTo>
                  <a:close/>
                </a:path>
              </a:pathLst>
            </a:custGeom>
            <a:gradFill>
              <a:gsLst>
                <a:gs pos="100000">
                  <a:srgbClr val="980E1B"/>
                </a:gs>
                <a:gs pos="41000">
                  <a:srgbClr val="FF0000"/>
                </a:gs>
              </a:gsLst>
              <a:lin ang="5400000" scaled="0"/>
            </a:gradFill>
            <a:ln>
              <a:noFill/>
            </a:ln>
          </p:spPr>
          <p:txBody>
            <a:bodyPr/>
            <a:lstStyle/>
            <a:p>
              <a:endParaRPr lang="zh-CN" altLang="en-US" sz="1600"/>
            </a:p>
          </p:txBody>
        </p:sp>
        <p:sp>
          <p:nvSpPr>
            <p:cNvPr id="32" name="Freeform 18">
              <a:extLst>
                <a:ext uri="{FF2B5EF4-FFF2-40B4-BE49-F238E27FC236}">
                  <a16:creationId xmlns:a16="http://schemas.microsoft.com/office/drawing/2014/main" id="{03E31B9D-57D4-426A-96AD-5BA9CB1803CC}"/>
                </a:ext>
              </a:extLst>
            </p:cNvPr>
            <p:cNvSpPr>
              <a:spLocks noEditPoints="1"/>
            </p:cNvSpPr>
            <p:nvPr/>
          </p:nvSpPr>
          <p:spPr bwMode="auto">
            <a:xfrm>
              <a:off x="3889831" y="3602430"/>
              <a:ext cx="317297" cy="571602"/>
            </a:xfrm>
            <a:custGeom>
              <a:avLst/>
              <a:gdLst>
                <a:gd name="T0" fmla="*/ 79 w 87"/>
                <a:gd name="T1" fmla="*/ 53 h 157"/>
                <a:gd name="T2" fmla="*/ 61 w 87"/>
                <a:gd name="T3" fmla="*/ 8 h 157"/>
                <a:gd name="T4" fmla="*/ 15 w 87"/>
                <a:gd name="T5" fmla="*/ 26 h 157"/>
                <a:gd name="T6" fmla="*/ 22 w 87"/>
                <a:gd name="T7" fmla="*/ 63 h 157"/>
                <a:gd name="T8" fmla="*/ 18 w 87"/>
                <a:gd name="T9" fmla="*/ 65 h 157"/>
                <a:gd name="T10" fmla="*/ 21 w 87"/>
                <a:gd name="T11" fmla="*/ 73 h 157"/>
                <a:gd name="T12" fmla="*/ 17 w 87"/>
                <a:gd name="T13" fmla="*/ 74 h 157"/>
                <a:gd name="T14" fmla="*/ 21 w 87"/>
                <a:gd name="T15" fmla="*/ 85 h 157"/>
                <a:gd name="T16" fmla="*/ 15 w 87"/>
                <a:gd name="T17" fmla="*/ 88 h 157"/>
                <a:gd name="T18" fmla="*/ 19 w 87"/>
                <a:gd name="T19" fmla="*/ 99 h 157"/>
                <a:gd name="T20" fmla="*/ 13 w 87"/>
                <a:gd name="T21" fmla="*/ 102 h 157"/>
                <a:gd name="T22" fmla="*/ 17 w 87"/>
                <a:gd name="T23" fmla="*/ 112 h 157"/>
                <a:gd name="T24" fmla="*/ 10 w 87"/>
                <a:gd name="T25" fmla="*/ 115 h 157"/>
                <a:gd name="T26" fmla="*/ 13 w 87"/>
                <a:gd name="T27" fmla="*/ 122 h 157"/>
                <a:gd name="T28" fmla="*/ 8 w 87"/>
                <a:gd name="T29" fmla="*/ 124 h 157"/>
                <a:gd name="T30" fmla="*/ 11 w 87"/>
                <a:gd name="T31" fmla="*/ 130 h 157"/>
                <a:gd name="T32" fmla="*/ 10 w 87"/>
                <a:gd name="T33" fmla="*/ 130 h 157"/>
                <a:gd name="T34" fmla="*/ 5 w 87"/>
                <a:gd name="T35" fmla="*/ 133 h 157"/>
                <a:gd name="T36" fmla="*/ 7 w 87"/>
                <a:gd name="T37" fmla="*/ 138 h 157"/>
                <a:gd name="T38" fmla="*/ 6 w 87"/>
                <a:gd name="T39" fmla="*/ 141 h 157"/>
                <a:gd name="T40" fmla="*/ 0 w 87"/>
                <a:gd name="T41" fmla="*/ 143 h 157"/>
                <a:gd name="T42" fmla="*/ 4 w 87"/>
                <a:gd name="T43" fmla="*/ 157 h 157"/>
                <a:gd name="T44" fmla="*/ 17 w 87"/>
                <a:gd name="T45" fmla="*/ 150 h 157"/>
                <a:gd name="T46" fmla="*/ 50 w 87"/>
                <a:gd name="T47" fmla="*/ 74 h 157"/>
                <a:gd name="T48" fmla="*/ 79 w 87"/>
                <a:gd name="T49" fmla="*/ 53 h 157"/>
                <a:gd name="T50" fmla="*/ 55 w 87"/>
                <a:gd name="T51" fmla="*/ 16 h 157"/>
                <a:gd name="T52" fmla="*/ 60 w 87"/>
                <a:gd name="T53" fmla="*/ 29 h 157"/>
                <a:gd name="T54" fmla="*/ 48 w 87"/>
                <a:gd name="T55" fmla="*/ 34 h 157"/>
                <a:gd name="T56" fmla="*/ 43 w 87"/>
                <a:gd name="T57" fmla="*/ 21 h 157"/>
                <a:gd name="T58" fmla="*/ 55 w 87"/>
                <a:gd name="T59" fmla="*/ 16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157">
                  <a:moveTo>
                    <a:pt x="79" y="53"/>
                  </a:moveTo>
                  <a:cubicBezTo>
                    <a:pt x="87" y="36"/>
                    <a:pt x="78" y="15"/>
                    <a:pt x="61" y="8"/>
                  </a:cubicBezTo>
                  <a:cubicBezTo>
                    <a:pt x="43" y="0"/>
                    <a:pt x="23" y="8"/>
                    <a:pt x="15" y="26"/>
                  </a:cubicBezTo>
                  <a:cubicBezTo>
                    <a:pt x="10" y="39"/>
                    <a:pt x="13" y="54"/>
                    <a:pt x="22" y="63"/>
                  </a:cubicBezTo>
                  <a:cubicBezTo>
                    <a:pt x="18" y="65"/>
                    <a:pt x="18" y="65"/>
                    <a:pt x="18" y="65"/>
                  </a:cubicBezTo>
                  <a:cubicBezTo>
                    <a:pt x="21" y="73"/>
                    <a:pt x="21" y="73"/>
                    <a:pt x="21" y="73"/>
                  </a:cubicBezTo>
                  <a:cubicBezTo>
                    <a:pt x="17" y="74"/>
                    <a:pt x="17" y="74"/>
                    <a:pt x="17" y="74"/>
                  </a:cubicBezTo>
                  <a:cubicBezTo>
                    <a:pt x="21" y="85"/>
                    <a:pt x="21" y="85"/>
                    <a:pt x="21" y="85"/>
                  </a:cubicBezTo>
                  <a:cubicBezTo>
                    <a:pt x="15" y="88"/>
                    <a:pt x="15" y="88"/>
                    <a:pt x="15" y="88"/>
                  </a:cubicBezTo>
                  <a:cubicBezTo>
                    <a:pt x="19" y="99"/>
                    <a:pt x="19" y="99"/>
                    <a:pt x="19" y="99"/>
                  </a:cubicBezTo>
                  <a:cubicBezTo>
                    <a:pt x="13" y="102"/>
                    <a:pt x="13" y="102"/>
                    <a:pt x="13" y="102"/>
                  </a:cubicBezTo>
                  <a:cubicBezTo>
                    <a:pt x="17" y="112"/>
                    <a:pt x="17" y="112"/>
                    <a:pt x="17" y="112"/>
                  </a:cubicBezTo>
                  <a:cubicBezTo>
                    <a:pt x="10" y="115"/>
                    <a:pt x="10" y="115"/>
                    <a:pt x="10" y="115"/>
                  </a:cubicBezTo>
                  <a:cubicBezTo>
                    <a:pt x="13" y="122"/>
                    <a:pt x="13" y="122"/>
                    <a:pt x="13" y="122"/>
                  </a:cubicBezTo>
                  <a:cubicBezTo>
                    <a:pt x="8" y="124"/>
                    <a:pt x="8" y="124"/>
                    <a:pt x="8" y="124"/>
                  </a:cubicBezTo>
                  <a:cubicBezTo>
                    <a:pt x="11" y="130"/>
                    <a:pt x="11" y="130"/>
                    <a:pt x="11" y="130"/>
                  </a:cubicBezTo>
                  <a:cubicBezTo>
                    <a:pt x="10" y="130"/>
                    <a:pt x="10" y="130"/>
                    <a:pt x="10" y="130"/>
                  </a:cubicBezTo>
                  <a:cubicBezTo>
                    <a:pt x="5" y="133"/>
                    <a:pt x="5" y="133"/>
                    <a:pt x="5" y="133"/>
                  </a:cubicBezTo>
                  <a:cubicBezTo>
                    <a:pt x="7" y="138"/>
                    <a:pt x="7" y="138"/>
                    <a:pt x="7" y="138"/>
                  </a:cubicBezTo>
                  <a:cubicBezTo>
                    <a:pt x="6" y="141"/>
                    <a:pt x="6" y="141"/>
                    <a:pt x="6" y="141"/>
                  </a:cubicBezTo>
                  <a:cubicBezTo>
                    <a:pt x="0" y="143"/>
                    <a:pt x="0" y="143"/>
                    <a:pt x="0" y="143"/>
                  </a:cubicBezTo>
                  <a:cubicBezTo>
                    <a:pt x="4" y="157"/>
                    <a:pt x="4" y="157"/>
                    <a:pt x="4" y="157"/>
                  </a:cubicBezTo>
                  <a:cubicBezTo>
                    <a:pt x="17" y="150"/>
                    <a:pt x="17" y="150"/>
                    <a:pt x="17" y="150"/>
                  </a:cubicBezTo>
                  <a:cubicBezTo>
                    <a:pt x="50" y="74"/>
                    <a:pt x="50" y="74"/>
                    <a:pt x="50" y="74"/>
                  </a:cubicBezTo>
                  <a:cubicBezTo>
                    <a:pt x="63" y="73"/>
                    <a:pt x="74" y="66"/>
                    <a:pt x="79" y="53"/>
                  </a:cubicBezTo>
                  <a:close/>
                  <a:moveTo>
                    <a:pt x="55" y="16"/>
                  </a:moveTo>
                  <a:cubicBezTo>
                    <a:pt x="60" y="18"/>
                    <a:pt x="62" y="24"/>
                    <a:pt x="60" y="29"/>
                  </a:cubicBezTo>
                  <a:cubicBezTo>
                    <a:pt x="58" y="33"/>
                    <a:pt x="53" y="36"/>
                    <a:pt x="48" y="34"/>
                  </a:cubicBezTo>
                  <a:cubicBezTo>
                    <a:pt x="43" y="31"/>
                    <a:pt x="40" y="26"/>
                    <a:pt x="43" y="21"/>
                  </a:cubicBezTo>
                  <a:cubicBezTo>
                    <a:pt x="45" y="16"/>
                    <a:pt x="50" y="14"/>
                    <a:pt x="55"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3" name="任意多边形 42">
              <a:extLst>
                <a:ext uri="{FF2B5EF4-FFF2-40B4-BE49-F238E27FC236}">
                  <a16:creationId xmlns:a16="http://schemas.microsoft.com/office/drawing/2014/main" id="{E6E50333-C269-44FC-89DE-4E1956341C4E}"/>
                </a:ext>
              </a:extLst>
            </p:cNvPr>
            <p:cNvSpPr/>
            <p:nvPr/>
          </p:nvSpPr>
          <p:spPr>
            <a:xfrm>
              <a:off x="3375483" y="2280013"/>
              <a:ext cx="2814813" cy="599283"/>
            </a:xfrm>
            <a:custGeom>
              <a:avLst/>
              <a:gdLst>
                <a:gd name="connsiteX0" fmla="*/ 0 w 1915297"/>
                <a:gd name="connsiteY0" fmla="*/ 185351 h 407773"/>
                <a:gd name="connsiteX1" fmla="*/ 0 w 1915297"/>
                <a:gd name="connsiteY1" fmla="*/ 0 h 407773"/>
                <a:gd name="connsiteX2" fmla="*/ 1161535 w 1915297"/>
                <a:gd name="connsiteY2" fmla="*/ 0 h 407773"/>
                <a:gd name="connsiteX3" fmla="*/ 1161535 w 1915297"/>
                <a:gd name="connsiteY3" fmla="*/ 407773 h 407773"/>
                <a:gd name="connsiteX4" fmla="*/ 1915297 w 1915297"/>
                <a:gd name="connsiteY4" fmla="*/ 407773 h 407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5297" h="407773">
                  <a:moveTo>
                    <a:pt x="0" y="185351"/>
                  </a:moveTo>
                  <a:lnTo>
                    <a:pt x="0" y="0"/>
                  </a:lnTo>
                  <a:lnTo>
                    <a:pt x="1161535" y="0"/>
                  </a:lnTo>
                  <a:lnTo>
                    <a:pt x="1161535" y="407773"/>
                  </a:lnTo>
                  <a:lnTo>
                    <a:pt x="1915297" y="407773"/>
                  </a:ln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43">
              <a:extLst>
                <a:ext uri="{FF2B5EF4-FFF2-40B4-BE49-F238E27FC236}">
                  <a16:creationId xmlns:a16="http://schemas.microsoft.com/office/drawing/2014/main" id="{7F2D3B55-CC3D-4CA4-8C9E-F78B3D71E6B1}"/>
                </a:ext>
              </a:extLst>
            </p:cNvPr>
            <p:cNvSpPr/>
            <p:nvPr/>
          </p:nvSpPr>
          <p:spPr>
            <a:xfrm>
              <a:off x="4628528" y="3932581"/>
              <a:ext cx="1543608" cy="0"/>
            </a:xfrm>
            <a:custGeom>
              <a:avLst/>
              <a:gdLst>
                <a:gd name="connsiteX0" fmla="*/ 0 w 1050325"/>
                <a:gd name="connsiteY0" fmla="*/ 0 h 0"/>
                <a:gd name="connsiteX1" fmla="*/ 1050325 w 1050325"/>
                <a:gd name="connsiteY1" fmla="*/ 0 h 0"/>
              </a:gdLst>
              <a:ahLst/>
              <a:cxnLst>
                <a:cxn ang="0">
                  <a:pos x="connsiteX0" y="connsiteY0"/>
                </a:cxn>
                <a:cxn ang="0">
                  <a:pos x="connsiteX1" y="connsiteY1"/>
                </a:cxn>
              </a:cxnLst>
              <a:rect l="l" t="t" r="r" b="b"/>
              <a:pathLst>
                <a:path w="1050325">
                  <a:moveTo>
                    <a:pt x="0" y="0"/>
                  </a:moveTo>
                  <a:lnTo>
                    <a:pt x="1050325" y="0"/>
                  </a:ln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44">
              <a:extLst>
                <a:ext uri="{FF2B5EF4-FFF2-40B4-BE49-F238E27FC236}">
                  <a16:creationId xmlns:a16="http://schemas.microsoft.com/office/drawing/2014/main" id="{DBE60100-41A3-4FD1-9F3C-26229A6893EB}"/>
                </a:ext>
              </a:extLst>
            </p:cNvPr>
            <p:cNvSpPr/>
            <p:nvPr/>
          </p:nvSpPr>
          <p:spPr>
            <a:xfrm>
              <a:off x="4410607" y="4964910"/>
              <a:ext cx="1779688" cy="711039"/>
            </a:xfrm>
            <a:custGeom>
              <a:avLst/>
              <a:gdLst>
                <a:gd name="connsiteX0" fmla="*/ 0 w 1210962"/>
                <a:gd name="connsiteY0" fmla="*/ 481913 h 481913"/>
                <a:gd name="connsiteX1" fmla="*/ 729049 w 1210962"/>
                <a:gd name="connsiteY1" fmla="*/ 481913 h 481913"/>
                <a:gd name="connsiteX2" fmla="*/ 729049 w 1210962"/>
                <a:gd name="connsiteY2" fmla="*/ 0 h 481913"/>
                <a:gd name="connsiteX3" fmla="*/ 1210962 w 1210962"/>
                <a:gd name="connsiteY3" fmla="*/ 0 h 481913"/>
                <a:gd name="connsiteX0" fmla="*/ 0 w 1210962"/>
                <a:gd name="connsiteY0" fmla="*/ 481913 h 481913"/>
                <a:gd name="connsiteX1" fmla="*/ 729049 w 1210962"/>
                <a:gd name="connsiteY1" fmla="*/ 481913 h 481913"/>
                <a:gd name="connsiteX2" fmla="*/ 469969 w 1210962"/>
                <a:gd name="connsiteY2" fmla="*/ 7620 h 481913"/>
                <a:gd name="connsiteX3" fmla="*/ 1210962 w 1210962"/>
                <a:gd name="connsiteY3" fmla="*/ 0 h 481913"/>
                <a:gd name="connsiteX0" fmla="*/ 0 w 1210962"/>
                <a:gd name="connsiteY0" fmla="*/ 481913 h 489533"/>
                <a:gd name="connsiteX1" fmla="*/ 477589 w 1210962"/>
                <a:gd name="connsiteY1" fmla="*/ 489533 h 489533"/>
                <a:gd name="connsiteX2" fmla="*/ 469969 w 1210962"/>
                <a:gd name="connsiteY2" fmla="*/ 7620 h 489533"/>
                <a:gd name="connsiteX3" fmla="*/ 1210962 w 1210962"/>
                <a:gd name="connsiteY3" fmla="*/ 0 h 489533"/>
                <a:gd name="connsiteX0" fmla="*/ 0 w 1210962"/>
                <a:gd name="connsiteY0" fmla="*/ 481913 h 481913"/>
                <a:gd name="connsiteX1" fmla="*/ 468064 w 1210962"/>
                <a:gd name="connsiteY1" fmla="*/ 475245 h 481913"/>
                <a:gd name="connsiteX2" fmla="*/ 469969 w 1210962"/>
                <a:gd name="connsiteY2" fmla="*/ 7620 h 481913"/>
                <a:gd name="connsiteX3" fmla="*/ 1210962 w 1210962"/>
                <a:gd name="connsiteY3" fmla="*/ 0 h 481913"/>
                <a:gd name="connsiteX0" fmla="*/ 0 w 1210962"/>
                <a:gd name="connsiteY0" fmla="*/ 486199 h 486199"/>
                <a:gd name="connsiteX1" fmla="*/ 468064 w 1210962"/>
                <a:gd name="connsiteY1" fmla="*/ 479531 h 486199"/>
                <a:gd name="connsiteX2" fmla="*/ 469969 w 1210962"/>
                <a:gd name="connsiteY2" fmla="*/ 0 h 486199"/>
                <a:gd name="connsiteX3" fmla="*/ 1210962 w 1210962"/>
                <a:gd name="connsiteY3" fmla="*/ 4286 h 486199"/>
                <a:gd name="connsiteX0" fmla="*/ 0 w 1210962"/>
                <a:gd name="connsiteY0" fmla="*/ 481913 h 481913"/>
                <a:gd name="connsiteX1" fmla="*/ 468064 w 1210962"/>
                <a:gd name="connsiteY1" fmla="*/ 475245 h 481913"/>
                <a:gd name="connsiteX2" fmla="*/ 467587 w 1210962"/>
                <a:gd name="connsiteY2" fmla="*/ 2858 h 481913"/>
                <a:gd name="connsiteX3" fmla="*/ 1210962 w 1210962"/>
                <a:gd name="connsiteY3" fmla="*/ 0 h 481913"/>
                <a:gd name="connsiteX0" fmla="*/ 0 w 1210962"/>
                <a:gd name="connsiteY0" fmla="*/ 483817 h 483817"/>
                <a:gd name="connsiteX1" fmla="*/ 468064 w 1210962"/>
                <a:gd name="connsiteY1" fmla="*/ 477149 h 483817"/>
                <a:gd name="connsiteX2" fmla="*/ 474730 w 1210962"/>
                <a:gd name="connsiteY2" fmla="*/ 0 h 483817"/>
                <a:gd name="connsiteX3" fmla="*/ 1210962 w 1210962"/>
                <a:gd name="connsiteY3" fmla="*/ 1904 h 483817"/>
                <a:gd name="connsiteX0" fmla="*/ 0 w 1210962"/>
                <a:gd name="connsiteY0" fmla="*/ 481913 h 481913"/>
                <a:gd name="connsiteX1" fmla="*/ 468064 w 1210962"/>
                <a:gd name="connsiteY1" fmla="*/ 475245 h 481913"/>
                <a:gd name="connsiteX2" fmla="*/ 472349 w 1210962"/>
                <a:gd name="connsiteY2" fmla="*/ 5240 h 481913"/>
                <a:gd name="connsiteX3" fmla="*/ 1210962 w 1210962"/>
                <a:gd name="connsiteY3" fmla="*/ 0 h 481913"/>
                <a:gd name="connsiteX0" fmla="*/ 0 w 1210962"/>
                <a:gd name="connsiteY0" fmla="*/ 486198 h 486198"/>
                <a:gd name="connsiteX1" fmla="*/ 468064 w 1210962"/>
                <a:gd name="connsiteY1" fmla="*/ 479530 h 486198"/>
                <a:gd name="connsiteX2" fmla="*/ 467587 w 1210962"/>
                <a:gd name="connsiteY2" fmla="*/ 0 h 486198"/>
                <a:gd name="connsiteX3" fmla="*/ 1210962 w 1210962"/>
                <a:gd name="connsiteY3" fmla="*/ 4285 h 486198"/>
                <a:gd name="connsiteX0" fmla="*/ 0 w 1210962"/>
                <a:gd name="connsiteY0" fmla="*/ 481913 h 481913"/>
                <a:gd name="connsiteX1" fmla="*/ 468064 w 1210962"/>
                <a:gd name="connsiteY1" fmla="*/ 475245 h 481913"/>
                <a:gd name="connsiteX2" fmla="*/ 467587 w 1210962"/>
                <a:gd name="connsiteY2" fmla="*/ 2859 h 481913"/>
                <a:gd name="connsiteX3" fmla="*/ 1210962 w 1210962"/>
                <a:gd name="connsiteY3" fmla="*/ 0 h 481913"/>
                <a:gd name="connsiteX0" fmla="*/ 0 w 1210962"/>
                <a:gd name="connsiteY0" fmla="*/ 481913 h 481913"/>
                <a:gd name="connsiteX1" fmla="*/ 465683 w 1210962"/>
                <a:gd name="connsiteY1" fmla="*/ 480007 h 481913"/>
                <a:gd name="connsiteX2" fmla="*/ 467587 w 1210962"/>
                <a:gd name="connsiteY2" fmla="*/ 2859 h 481913"/>
                <a:gd name="connsiteX3" fmla="*/ 1210962 w 1210962"/>
                <a:gd name="connsiteY3" fmla="*/ 0 h 481913"/>
                <a:gd name="connsiteX0" fmla="*/ 0 w 1210962"/>
                <a:gd name="connsiteY0" fmla="*/ 488579 h 488579"/>
                <a:gd name="connsiteX1" fmla="*/ 465683 w 1210962"/>
                <a:gd name="connsiteY1" fmla="*/ 486673 h 488579"/>
                <a:gd name="connsiteX2" fmla="*/ 469968 w 1210962"/>
                <a:gd name="connsiteY2" fmla="*/ 0 h 488579"/>
                <a:gd name="connsiteX3" fmla="*/ 1210962 w 1210962"/>
                <a:gd name="connsiteY3" fmla="*/ 6666 h 488579"/>
                <a:gd name="connsiteX0" fmla="*/ 0 w 1210962"/>
                <a:gd name="connsiteY0" fmla="*/ 483816 h 483816"/>
                <a:gd name="connsiteX1" fmla="*/ 465683 w 1210962"/>
                <a:gd name="connsiteY1" fmla="*/ 481910 h 483816"/>
                <a:gd name="connsiteX2" fmla="*/ 469968 w 1210962"/>
                <a:gd name="connsiteY2" fmla="*/ 0 h 483816"/>
                <a:gd name="connsiteX3" fmla="*/ 1210962 w 1210962"/>
                <a:gd name="connsiteY3" fmla="*/ 1903 h 483816"/>
                <a:gd name="connsiteX0" fmla="*/ 0 w 1210962"/>
                <a:gd name="connsiteY0" fmla="*/ 490960 h 490960"/>
                <a:gd name="connsiteX1" fmla="*/ 465683 w 1210962"/>
                <a:gd name="connsiteY1" fmla="*/ 489054 h 490960"/>
                <a:gd name="connsiteX2" fmla="*/ 469968 w 1210962"/>
                <a:gd name="connsiteY2" fmla="*/ 0 h 490960"/>
                <a:gd name="connsiteX3" fmla="*/ 1210962 w 1210962"/>
                <a:gd name="connsiteY3" fmla="*/ 9047 h 490960"/>
                <a:gd name="connsiteX0" fmla="*/ 0 w 1210962"/>
                <a:gd name="connsiteY0" fmla="*/ 483816 h 483816"/>
                <a:gd name="connsiteX1" fmla="*/ 465683 w 1210962"/>
                <a:gd name="connsiteY1" fmla="*/ 481910 h 483816"/>
                <a:gd name="connsiteX2" fmla="*/ 467587 w 1210962"/>
                <a:gd name="connsiteY2" fmla="*/ 0 h 483816"/>
                <a:gd name="connsiteX3" fmla="*/ 1210962 w 1210962"/>
                <a:gd name="connsiteY3" fmla="*/ 1903 h 483816"/>
                <a:gd name="connsiteX0" fmla="*/ 0 w 1210962"/>
                <a:gd name="connsiteY0" fmla="*/ 481913 h 481913"/>
                <a:gd name="connsiteX1" fmla="*/ 465683 w 1210962"/>
                <a:gd name="connsiteY1" fmla="*/ 480007 h 481913"/>
                <a:gd name="connsiteX2" fmla="*/ 465206 w 1210962"/>
                <a:gd name="connsiteY2" fmla="*/ 2859 h 481913"/>
                <a:gd name="connsiteX3" fmla="*/ 1210962 w 1210962"/>
                <a:gd name="connsiteY3" fmla="*/ 0 h 481913"/>
                <a:gd name="connsiteX0" fmla="*/ 0 w 1210962"/>
                <a:gd name="connsiteY0" fmla="*/ 483816 h 483816"/>
                <a:gd name="connsiteX1" fmla="*/ 465683 w 1210962"/>
                <a:gd name="connsiteY1" fmla="*/ 481910 h 483816"/>
                <a:gd name="connsiteX2" fmla="*/ 465206 w 1210962"/>
                <a:gd name="connsiteY2" fmla="*/ 0 h 483816"/>
                <a:gd name="connsiteX3" fmla="*/ 1210962 w 1210962"/>
                <a:gd name="connsiteY3" fmla="*/ 1903 h 483816"/>
              </a:gdLst>
              <a:ahLst/>
              <a:cxnLst>
                <a:cxn ang="0">
                  <a:pos x="connsiteX0" y="connsiteY0"/>
                </a:cxn>
                <a:cxn ang="0">
                  <a:pos x="connsiteX1" y="connsiteY1"/>
                </a:cxn>
                <a:cxn ang="0">
                  <a:pos x="connsiteX2" y="connsiteY2"/>
                </a:cxn>
                <a:cxn ang="0">
                  <a:pos x="connsiteX3" y="connsiteY3"/>
                </a:cxn>
              </a:cxnLst>
              <a:rect l="l" t="t" r="r" b="b"/>
              <a:pathLst>
                <a:path w="1210962" h="483816">
                  <a:moveTo>
                    <a:pt x="0" y="483816"/>
                  </a:moveTo>
                  <a:lnTo>
                    <a:pt x="465683" y="481910"/>
                  </a:lnTo>
                  <a:cubicBezTo>
                    <a:pt x="467111" y="325242"/>
                    <a:pt x="463778" y="156668"/>
                    <a:pt x="465206" y="0"/>
                  </a:cubicBezTo>
                  <a:lnTo>
                    <a:pt x="1210962" y="1903"/>
                  </a:ln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45">
              <a:extLst>
                <a:ext uri="{FF2B5EF4-FFF2-40B4-BE49-F238E27FC236}">
                  <a16:creationId xmlns:a16="http://schemas.microsoft.com/office/drawing/2014/main" id="{783FDE8F-361C-4BBF-9BD8-3F199D8C2B6F}"/>
                </a:ext>
              </a:extLst>
            </p:cNvPr>
            <p:cNvSpPr/>
            <p:nvPr/>
          </p:nvSpPr>
          <p:spPr>
            <a:xfrm>
              <a:off x="2667240" y="6093631"/>
              <a:ext cx="3523055" cy="889844"/>
            </a:xfrm>
            <a:custGeom>
              <a:avLst/>
              <a:gdLst>
                <a:gd name="connsiteX0" fmla="*/ 0 w 2397210"/>
                <a:gd name="connsiteY0" fmla="*/ 395416 h 605481"/>
                <a:gd name="connsiteX1" fmla="*/ 0 w 2397210"/>
                <a:gd name="connsiteY1" fmla="*/ 605481 h 605481"/>
                <a:gd name="connsiteX2" fmla="*/ 1742302 w 2397210"/>
                <a:gd name="connsiteY2" fmla="*/ 605481 h 605481"/>
                <a:gd name="connsiteX3" fmla="*/ 1742302 w 2397210"/>
                <a:gd name="connsiteY3" fmla="*/ 0 h 605481"/>
                <a:gd name="connsiteX4" fmla="*/ 2397210 w 2397210"/>
                <a:gd name="connsiteY4" fmla="*/ 0 h 605481"/>
                <a:gd name="connsiteX0" fmla="*/ 0 w 2397210"/>
                <a:gd name="connsiteY0" fmla="*/ 395416 h 605481"/>
                <a:gd name="connsiteX1" fmla="*/ 0 w 2397210"/>
                <a:gd name="connsiteY1" fmla="*/ 605481 h 605481"/>
                <a:gd name="connsiteX2" fmla="*/ 1653402 w 2397210"/>
                <a:gd name="connsiteY2" fmla="*/ 605481 h 605481"/>
                <a:gd name="connsiteX3" fmla="*/ 1742302 w 2397210"/>
                <a:gd name="connsiteY3" fmla="*/ 0 h 605481"/>
                <a:gd name="connsiteX4" fmla="*/ 2397210 w 2397210"/>
                <a:gd name="connsiteY4" fmla="*/ 0 h 605481"/>
                <a:gd name="connsiteX0" fmla="*/ 0 w 2397210"/>
                <a:gd name="connsiteY0" fmla="*/ 395416 h 605481"/>
                <a:gd name="connsiteX1" fmla="*/ 0 w 2397210"/>
                <a:gd name="connsiteY1" fmla="*/ 605481 h 605481"/>
                <a:gd name="connsiteX2" fmla="*/ 1653402 w 2397210"/>
                <a:gd name="connsiteY2" fmla="*/ 605481 h 605481"/>
                <a:gd name="connsiteX3" fmla="*/ 1647052 w 2397210"/>
                <a:gd name="connsiteY3" fmla="*/ 0 h 605481"/>
                <a:gd name="connsiteX4" fmla="*/ 2397210 w 2397210"/>
                <a:gd name="connsiteY4" fmla="*/ 0 h 605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7210" h="605481">
                  <a:moveTo>
                    <a:pt x="0" y="395416"/>
                  </a:moveTo>
                  <a:lnTo>
                    <a:pt x="0" y="605481"/>
                  </a:lnTo>
                  <a:lnTo>
                    <a:pt x="1653402" y="605481"/>
                  </a:lnTo>
                  <a:cubicBezTo>
                    <a:pt x="1651285" y="403654"/>
                    <a:pt x="1649169" y="201827"/>
                    <a:pt x="1647052" y="0"/>
                  </a:cubicBezTo>
                  <a:lnTo>
                    <a:pt x="2397210" y="0"/>
                  </a:ln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Picture 8">
              <a:extLst>
                <a:ext uri="{FF2B5EF4-FFF2-40B4-BE49-F238E27FC236}">
                  <a16:creationId xmlns:a16="http://schemas.microsoft.com/office/drawing/2014/main" id="{85AE4D99-1E87-4BA6-AA82-993962D044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945" y="2809831"/>
              <a:ext cx="506320" cy="506320"/>
            </a:xfrm>
            <a:prstGeom prst="rect">
              <a:avLst/>
            </a:prstGeom>
          </p:spPr>
        </p:pic>
        <p:pic>
          <p:nvPicPr>
            <p:cNvPr id="38" name="Picture 23">
              <a:extLst>
                <a:ext uri="{FF2B5EF4-FFF2-40B4-BE49-F238E27FC236}">
                  <a16:creationId xmlns:a16="http://schemas.microsoft.com/office/drawing/2014/main" id="{A01EBBFC-2F35-430A-B5F2-5725F82297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8192" y="5795341"/>
              <a:ext cx="399527" cy="399527"/>
            </a:xfrm>
            <a:prstGeom prst="rect">
              <a:avLst/>
            </a:prstGeom>
          </p:spPr>
        </p:pic>
        <p:sp>
          <p:nvSpPr>
            <p:cNvPr id="39" name="Freeform 102">
              <a:extLst>
                <a:ext uri="{FF2B5EF4-FFF2-40B4-BE49-F238E27FC236}">
                  <a16:creationId xmlns:a16="http://schemas.microsoft.com/office/drawing/2014/main" id="{07972350-6413-478C-A7D9-538C8D5E2641}"/>
                </a:ext>
              </a:extLst>
            </p:cNvPr>
            <p:cNvSpPr>
              <a:spLocks noChangeArrowheads="1"/>
            </p:cNvSpPr>
            <p:nvPr/>
          </p:nvSpPr>
          <p:spPr bwMode="auto">
            <a:xfrm>
              <a:off x="3736465" y="5113968"/>
              <a:ext cx="422987" cy="378065"/>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p:spPr>
          <p:txBody>
            <a:bodyPr wrap="none" anchor="ctr"/>
            <a:lstStyle/>
            <a:p>
              <a:pPr defTabSz="685663" fontAlgn="auto">
                <a:spcBef>
                  <a:spcPts val="0"/>
                </a:spcBef>
                <a:spcAft>
                  <a:spcPts val="0"/>
                </a:spcAft>
              </a:pPr>
              <a:endParaRPr lang="en-US" sz="1350" dirty="0">
                <a:solidFill>
                  <a:srgbClr val="445469"/>
                </a:solidFill>
                <a:latin typeface="Lato Light"/>
                <a:ea typeface="+mn-ea"/>
              </a:endParaRPr>
            </a:p>
          </p:txBody>
        </p:sp>
        <p:sp>
          <p:nvSpPr>
            <p:cNvPr id="40" name="矩形 39">
              <a:extLst>
                <a:ext uri="{FF2B5EF4-FFF2-40B4-BE49-F238E27FC236}">
                  <a16:creationId xmlns:a16="http://schemas.microsoft.com/office/drawing/2014/main" id="{21371E6B-48D5-4527-A242-BEBB061C7D8E}"/>
                </a:ext>
              </a:extLst>
            </p:cNvPr>
            <p:cNvSpPr/>
            <p:nvPr/>
          </p:nvSpPr>
          <p:spPr>
            <a:xfrm>
              <a:off x="6291895" y="2489094"/>
              <a:ext cx="5013424" cy="736416"/>
            </a:xfrm>
            <a:prstGeom prst="rect">
              <a:avLst/>
            </a:prstGeom>
            <a:solidFill>
              <a:srgbClr val="D1AA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a:extLst>
                <a:ext uri="{FF2B5EF4-FFF2-40B4-BE49-F238E27FC236}">
                  <a16:creationId xmlns:a16="http://schemas.microsoft.com/office/drawing/2014/main" id="{DD3FAF3A-4590-4133-8E59-89BE82ED13B5}"/>
                </a:ext>
              </a:extLst>
            </p:cNvPr>
            <p:cNvSpPr/>
            <p:nvPr/>
          </p:nvSpPr>
          <p:spPr>
            <a:xfrm>
              <a:off x="6291895" y="3583080"/>
              <a:ext cx="5013424" cy="736416"/>
            </a:xfrm>
            <a:prstGeom prst="rect">
              <a:avLst/>
            </a:prstGeom>
            <a:solidFill>
              <a:srgbClr val="D1AA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a:extLst>
                <a:ext uri="{FF2B5EF4-FFF2-40B4-BE49-F238E27FC236}">
                  <a16:creationId xmlns:a16="http://schemas.microsoft.com/office/drawing/2014/main" id="{4A1A386D-B5B6-462D-B014-2887E04343CC}"/>
                </a:ext>
              </a:extLst>
            </p:cNvPr>
            <p:cNvSpPr/>
            <p:nvPr/>
          </p:nvSpPr>
          <p:spPr>
            <a:xfrm>
              <a:off x="6291895" y="4677066"/>
              <a:ext cx="5013424" cy="736416"/>
            </a:xfrm>
            <a:prstGeom prst="rect">
              <a:avLst/>
            </a:prstGeom>
            <a:solidFill>
              <a:srgbClr val="D1AA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a:extLst>
                <a:ext uri="{FF2B5EF4-FFF2-40B4-BE49-F238E27FC236}">
                  <a16:creationId xmlns:a16="http://schemas.microsoft.com/office/drawing/2014/main" id="{2D470269-843D-4B02-A84D-F67438C2FB68}"/>
                </a:ext>
              </a:extLst>
            </p:cNvPr>
            <p:cNvSpPr/>
            <p:nvPr/>
          </p:nvSpPr>
          <p:spPr>
            <a:xfrm>
              <a:off x="6291895" y="5765839"/>
              <a:ext cx="5013424" cy="736416"/>
            </a:xfrm>
            <a:prstGeom prst="rect">
              <a:avLst/>
            </a:prstGeom>
            <a:solidFill>
              <a:srgbClr val="D1AA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文本框 43">
              <a:extLst>
                <a:ext uri="{FF2B5EF4-FFF2-40B4-BE49-F238E27FC236}">
                  <a16:creationId xmlns:a16="http://schemas.microsoft.com/office/drawing/2014/main" id="{1EC4B90B-5C42-4B98-A527-F482DD31FA87}"/>
                </a:ext>
              </a:extLst>
            </p:cNvPr>
            <p:cNvSpPr txBox="1"/>
            <p:nvPr/>
          </p:nvSpPr>
          <p:spPr>
            <a:xfrm>
              <a:off x="6366554" y="2662881"/>
              <a:ext cx="4221212" cy="400401"/>
            </a:xfrm>
            <a:prstGeom prst="rect">
              <a:avLst/>
            </a:prstGeom>
            <a:noFill/>
          </p:spPr>
          <p:txBody>
            <a:bodyPr wrap="square" rtlCol="0">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制定、实施三级培训计划</a:t>
              </a:r>
            </a:p>
          </p:txBody>
        </p:sp>
        <p:sp>
          <p:nvSpPr>
            <p:cNvPr id="45" name="文本框 44">
              <a:extLst>
                <a:ext uri="{FF2B5EF4-FFF2-40B4-BE49-F238E27FC236}">
                  <a16:creationId xmlns:a16="http://schemas.microsoft.com/office/drawing/2014/main" id="{AB0C19F7-165A-4537-AC0A-ACAC50C6B532}"/>
                </a:ext>
              </a:extLst>
            </p:cNvPr>
            <p:cNvSpPr txBox="1"/>
            <p:nvPr/>
          </p:nvSpPr>
          <p:spPr>
            <a:xfrm>
              <a:off x="6366554" y="3751233"/>
              <a:ext cx="4582660" cy="400110"/>
            </a:xfrm>
            <a:prstGeom prst="rect">
              <a:avLst/>
            </a:prstGeom>
            <a:noFill/>
          </p:spPr>
          <p:txBody>
            <a:bodyPr wrap="square" rtlCol="0">
              <a:spAutoFit/>
            </a:bodyPr>
            <a:lstStyle>
              <a:defPPr>
                <a:defRPr lang="zh-CN"/>
              </a:defPPr>
              <a:lvl1pPr>
                <a:defRPr>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dirty="0"/>
                <a:t>定位培训、访客培训、重大作业培训</a:t>
              </a:r>
            </a:p>
          </p:txBody>
        </p:sp>
        <p:sp>
          <p:nvSpPr>
            <p:cNvPr id="46" name="文本框 45">
              <a:extLst>
                <a:ext uri="{FF2B5EF4-FFF2-40B4-BE49-F238E27FC236}">
                  <a16:creationId xmlns:a16="http://schemas.microsoft.com/office/drawing/2014/main" id="{430F5EAB-7D2C-477C-84C0-C1C852DD454D}"/>
                </a:ext>
              </a:extLst>
            </p:cNvPr>
            <p:cNvSpPr txBox="1"/>
            <p:nvPr/>
          </p:nvSpPr>
          <p:spPr>
            <a:xfrm>
              <a:off x="6366553" y="4845219"/>
              <a:ext cx="5013423" cy="400110"/>
            </a:xfrm>
            <a:prstGeom prst="rect">
              <a:avLst/>
            </a:prstGeom>
            <a:noFill/>
          </p:spPr>
          <p:txBody>
            <a:bodyPr wrap="square" rtlCol="0">
              <a:spAutoFit/>
            </a:bodyPr>
            <a:lstStyle>
              <a:defPPr>
                <a:defRPr lang="zh-CN"/>
              </a:defPPr>
              <a:lvl1pPr>
                <a:defRPr>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dirty="0"/>
                <a:t>高处作业、受限空间、临时用电等专项培训</a:t>
              </a:r>
            </a:p>
          </p:txBody>
        </p:sp>
        <p:sp>
          <p:nvSpPr>
            <p:cNvPr id="47" name="文本框 46">
              <a:extLst>
                <a:ext uri="{FF2B5EF4-FFF2-40B4-BE49-F238E27FC236}">
                  <a16:creationId xmlns:a16="http://schemas.microsoft.com/office/drawing/2014/main" id="{D474C97E-1AE3-48CE-878B-8631A55AC842}"/>
                </a:ext>
              </a:extLst>
            </p:cNvPr>
            <p:cNvSpPr txBox="1"/>
            <p:nvPr/>
          </p:nvSpPr>
          <p:spPr>
            <a:xfrm>
              <a:off x="6366553" y="5933992"/>
              <a:ext cx="5013423" cy="400110"/>
            </a:xfrm>
            <a:prstGeom prst="rect">
              <a:avLst/>
            </a:prstGeom>
            <a:noFill/>
          </p:spPr>
          <p:txBody>
            <a:bodyPr wrap="square" rtlCol="0">
              <a:spAutoFit/>
            </a:bodyPr>
            <a:lstStyle>
              <a:defPPr>
                <a:defRPr lang="zh-CN"/>
              </a:defPPr>
              <a:lvl1pPr>
                <a:defRPr>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dirty="0"/>
                <a:t>安全文化建设培训</a:t>
              </a:r>
            </a:p>
          </p:txBody>
        </p:sp>
      </p:grpSp>
    </p:spTree>
    <p:extLst>
      <p:ext uri="{BB962C8B-B14F-4D97-AF65-F5344CB8AC3E}">
        <p14:creationId xmlns:p14="http://schemas.microsoft.com/office/powerpoint/2010/main" val="8963705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045EB06-4B3A-4664-A4A1-70E542B43A29}"/>
              </a:ext>
            </a:extLst>
          </p:cNvPr>
          <p:cNvSpPr/>
          <p:nvPr/>
        </p:nvSpPr>
        <p:spPr>
          <a:xfrm>
            <a:off x="1312994" y="614750"/>
            <a:ext cx="7366119" cy="523220"/>
          </a:xfrm>
          <a:prstGeom prst="rect">
            <a:avLst/>
          </a:prstGeom>
        </p:spPr>
        <p:txBody>
          <a:bodyPr wrap="none">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抓住一个重点、解决二个难点、关注三个焦点</a:t>
            </a:r>
            <a:endParaRPr lang="zh-CN" altLang="zh-CN"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3" name="矩形 92">
            <a:extLst>
              <a:ext uri="{FF2B5EF4-FFF2-40B4-BE49-F238E27FC236}">
                <a16:creationId xmlns:a16="http://schemas.microsoft.com/office/drawing/2014/main" id="{D2433203-1B45-45B4-876F-2721F1904F23}"/>
              </a:ext>
            </a:extLst>
          </p:cNvPr>
          <p:cNvSpPr/>
          <p:nvPr/>
        </p:nvSpPr>
        <p:spPr>
          <a:xfrm>
            <a:off x="393700" y="0"/>
            <a:ext cx="718820" cy="1287780"/>
          </a:xfrm>
          <a:prstGeom prst="rect">
            <a:avLst/>
          </a:prstGeom>
          <a:solidFill>
            <a:srgbClr val="980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Group 4">
            <a:extLst>
              <a:ext uri="{FF2B5EF4-FFF2-40B4-BE49-F238E27FC236}">
                <a16:creationId xmlns:a16="http://schemas.microsoft.com/office/drawing/2014/main" id="{FEA937ED-3CF8-4D67-A347-078324BB67CC}"/>
              </a:ext>
            </a:extLst>
          </p:cNvPr>
          <p:cNvGrpSpPr>
            <a:grpSpLocks noChangeAspect="1"/>
          </p:cNvGrpSpPr>
          <p:nvPr/>
        </p:nvGrpSpPr>
        <p:grpSpPr bwMode="auto">
          <a:xfrm flipH="1" flipV="1">
            <a:off x="3956672" y="4763926"/>
            <a:ext cx="1668460" cy="1164679"/>
            <a:chOff x="3781" y="1766"/>
            <a:chExt cx="1646" cy="1149"/>
          </a:xfrm>
        </p:grpSpPr>
        <p:sp>
          <p:nvSpPr>
            <p:cNvPr id="18" name="Freeform 5">
              <a:extLst>
                <a:ext uri="{FF2B5EF4-FFF2-40B4-BE49-F238E27FC236}">
                  <a16:creationId xmlns:a16="http://schemas.microsoft.com/office/drawing/2014/main" id="{08B49FA3-4161-4E2F-859F-A7E1D608AF06}"/>
                </a:ext>
              </a:extLst>
            </p:cNvPr>
            <p:cNvSpPr>
              <a:spLocks/>
            </p:cNvSpPr>
            <p:nvPr/>
          </p:nvSpPr>
          <p:spPr bwMode="auto">
            <a:xfrm>
              <a:off x="4606" y="2220"/>
              <a:ext cx="8" cy="8"/>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0" y="0"/>
                    <a:pt x="0" y="0"/>
                    <a:pt x="0" y="0"/>
                  </a:cubicBezTo>
                  <a:close/>
                </a:path>
              </a:pathLst>
            </a:custGeom>
            <a:gradFill>
              <a:gsLst>
                <a:gs pos="0">
                  <a:srgbClr val="173555"/>
                </a:gs>
                <a:gs pos="100000">
                  <a:srgbClr val="00A7C3"/>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19" name="Freeform 6">
              <a:extLst>
                <a:ext uri="{FF2B5EF4-FFF2-40B4-BE49-F238E27FC236}">
                  <a16:creationId xmlns:a16="http://schemas.microsoft.com/office/drawing/2014/main" id="{FC8B60D6-9252-4DA6-BA94-E002A174B218}"/>
                </a:ext>
              </a:extLst>
            </p:cNvPr>
            <p:cNvSpPr>
              <a:spLocks/>
            </p:cNvSpPr>
            <p:nvPr/>
          </p:nvSpPr>
          <p:spPr bwMode="auto">
            <a:xfrm>
              <a:off x="5412" y="2220"/>
              <a:ext cx="15" cy="16"/>
            </a:xfrm>
            <a:custGeom>
              <a:avLst/>
              <a:gdLst>
                <a:gd name="T0" fmla="*/ 2 w 2"/>
                <a:gd name="T1" fmla="*/ 0 h 2"/>
                <a:gd name="T2" fmla="*/ 2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cubicBezTo>
                    <a:pt x="2" y="0"/>
                    <a:pt x="2" y="0"/>
                    <a:pt x="2" y="0"/>
                  </a:cubicBezTo>
                  <a:cubicBezTo>
                    <a:pt x="0" y="2"/>
                    <a:pt x="0" y="2"/>
                    <a:pt x="0" y="2"/>
                  </a:cubicBezTo>
                  <a:cubicBezTo>
                    <a:pt x="1" y="2"/>
                    <a:pt x="1" y="1"/>
                    <a:pt x="2" y="0"/>
                  </a:cubicBezTo>
                  <a:close/>
                </a:path>
              </a:pathLst>
            </a:custGeom>
            <a:gradFill>
              <a:gsLst>
                <a:gs pos="0">
                  <a:srgbClr val="173555"/>
                </a:gs>
                <a:gs pos="100000">
                  <a:srgbClr val="00A7C3"/>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21" name="Freeform 7">
              <a:extLst>
                <a:ext uri="{FF2B5EF4-FFF2-40B4-BE49-F238E27FC236}">
                  <a16:creationId xmlns:a16="http://schemas.microsoft.com/office/drawing/2014/main" id="{5D7F2E64-3277-49EF-81EA-4B36B8314A63}"/>
                </a:ext>
              </a:extLst>
            </p:cNvPr>
            <p:cNvSpPr>
              <a:spLocks/>
            </p:cNvSpPr>
            <p:nvPr/>
          </p:nvSpPr>
          <p:spPr bwMode="auto">
            <a:xfrm>
              <a:off x="3781" y="1766"/>
              <a:ext cx="1517" cy="1149"/>
            </a:xfrm>
            <a:custGeom>
              <a:avLst/>
              <a:gdLst>
                <a:gd name="T0" fmla="*/ 53 w 194"/>
                <a:gd name="T1" fmla="*/ 88 h 146"/>
                <a:gd name="T2" fmla="*/ 53 w 194"/>
                <a:gd name="T3" fmla="*/ 88 h 146"/>
                <a:gd name="T4" fmla="*/ 53 w 194"/>
                <a:gd name="T5" fmla="*/ 88 h 146"/>
                <a:gd name="T6" fmla="*/ 0 w 194"/>
                <a:gd name="T7" fmla="*/ 91 h 146"/>
                <a:gd name="T8" fmla="*/ 28 w 194"/>
                <a:gd name="T9" fmla="*/ 119 h 146"/>
                <a:gd name="T10" fmla="*/ 128 w 194"/>
                <a:gd name="T11" fmla="*/ 118 h 146"/>
                <a:gd name="T12" fmla="*/ 175 w 194"/>
                <a:gd name="T13" fmla="*/ 71 h 146"/>
                <a:gd name="T14" fmla="*/ 181 w 194"/>
                <a:gd name="T15" fmla="*/ 77 h 146"/>
                <a:gd name="T16" fmla="*/ 187 w 194"/>
                <a:gd name="T17" fmla="*/ 75 h 146"/>
                <a:gd name="T18" fmla="*/ 194 w 194"/>
                <a:gd name="T19" fmla="*/ 7 h 146"/>
                <a:gd name="T20" fmla="*/ 187 w 194"/>
                <a:gd name="T21" fmla="*/ 0 h 146"/>
                <a:gd name="T22" fmla="*/ 119 w 194"/>
                <a:gd name="T23" fmla="*/ 6 h 146"/>
                <a:gd name="T24" fmla="*/ 117 w 194"/>
                <a:gd name="T25" fmla="*/ 12 h 146"/>
                <a:gd name="T26" fmla="*/ 123 w 194"/>
                <a:gd name="T27" fmla="*/ 18 h 146"/>
                <a:gd name="T28" fmla="*/ 77 w 194"/>
                <a:gd name="T29" fmla="*/ 64 h 146"/>
                <a:gd name="T30" fmla="*/ 77 w 194"/>
                <a:gd name="T31" fmla="*/ 64 h 146"/>
                <a:gd name="T32" fmla="*/ 53 w 194"/>
                <a:gd name="T33" fmla="*/ 8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4" h="146">
                  <a:moveTo>
                    <a:pt x="53" y="88"/>
                  </a:moveTo>
                  <a:cubicBezTo>
                    <a:pt x="53" y="88"/>
                    <a:pt x="53" y="88"/>
                    <a:pt x="53" y="88"/>
                  </a:cubicBezTo>
                  <a:cubicBezTo>
                    <a:pt x="53" y="88"/>
                    <a:pt x="53" y="88"/>
                    <a:pt x="53" y="88"/>
                  </a:cubicBezTo>
                  <a:cubicBezTo>
                    <a:pt x="39" y="102"/>
                    <a:pt x="16" y="104"/>
                    <a:pt x="0" y="91"/>
                  </a:cubicBezTo>
                  <a:cubicBezTo>
                    <a:pt x="28" y="119"/>
                    <a:pt x="28" y="119"/>
                    <a:pt x="28" y="119"/>
                  </a:cubicBezTo>
                  <a:cubicBezTo>
                    <a:pt x="54" y="146"/>
                    <a:pt x="100" y="144"/>
                    <a:pt x="128" y="118"/>
                  </a:cubicBezTo>
                  <a:cubicBezTo>
                    <a:pt x="175" y="71"/>
                    <a:pt x="175" y="71"/>
                    <a:pt x="175" y="71"/>
                  </a:cubicBezTo>
                  <a:cubicBezTo>
                    <a:pt x="181" y="77"/>
                    <a:pt x="181" y="77"/>
                    <a:pt x="181" y="77"/>
                  </a:cubicBezTo>
                  <a:cubicBezTo>
                    <a:pt x="184" y="80"/>
                    <a:pt x="187" y="79"/>
                    <a:pt x="187" y="75"/>
                  </a:cubicBezTo>
                  <a:cubicBezTo>
                    <a:pt x="194" y="7"/>
                    <a:pt x="194" y="7"/>
                    <a:pt x="194" y="7"/>
                  </a:cubicBezTo>
                  <a:cubicBezTo>
                    <a:pt x="194" y="3"/>
                    <a:pt x="191" y="0"/>
                    <a:pt x="187" y="0"/>
                  </a:cubicBezTo>
                  <a:cubicBezTo>
                    <a:pt x="119" y="6"/>
                    <a:pt x="119" y="6"/>
                    <a:pt x="119" y="6"/>
                  </a:cubicBezTo>
                  <a:cubicBezTo>
                    <a:pt x="115" y="7"/>
                    <a:pt x="114" y="9"/>
                    <a:pt x="117" y="12"/>
                  </a:cubicBezTo>
                  <a:cubicBezTo>
                    <a:pt x="123" y="18"/>
                    <a:pt x="123" y="18"/>
                    <a:pt x="123" y="18"/>
                  </a:cubicBezTo>
                  <a:cubicBezTo>
                    <a:pt x="77" y="64"/>
                    <a:pt x="77" y="64"/>
                    <a:pt x="77" y="64"/>
                  </a:cubicBezTo>
                  <a:cubicBezTo>
                    <a:pt x="77" y="64"/>
                    <a:pt x="77" y="64"/>
                    <a:pt x="77" y="64"/>
                  </a:cubicBezTo>
                  <a:lnTo>
                    <a:pt x="53" y="88"/>
                  </a:lnTo>
                  <a:close/>
                </a:path>
              </a:pathLst>
            </a:custGeom>
            <a:solidFill>
              <a:srgbClr val="D1AA6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grpSp>
      <p:grpSp>
        <p:nvGrpSpPr>
          <p:cNvPr id="25" name="Group 4">
            <a:extLst>
              <a:ext uri="{FF2B5EF4-FFF2-40B4-BE49-F238E27FC236}">
                <a16:creationId xmlns:a16="http://schemas.microsoft.com/office/drawing/2014/main" id="{E1A8177A-A45C-46DA-94FE-9D796AA30531}"/>
              </a:ext>
            </a:extLst>
          </p:cNvPr>
          <p:cNvGrpSpPr>
            <a:grpSpLocks noChangeAspect="1"/>
          </p:cNvGrpSpPr>
          <p:nvPr/>
        </p:nvGrpSpPr>
        <p:grpSpPr bwMode="auto">
          <a:xfrm flipH="1">
            <a:off x="3946536" y="2826300"/>
            <a:ext cx="1668460" cy="1164679"/>
            <a:chOff x="3781" y="1766"/>
            <a:chExt cx="1646" cy="1149"/>
          </a:xfrm>
        </p:grpSpPr>
        <p:sp>
          <p:nvSpPr>
            <p:cNvPr id="27" name="Freeform 5">
              <a:extLst>
                <a:ext uri="{FF2B5EF4-FFF2-40B4-BE49-F238E27FC236}">
                  <a16:creationId xmlns:a16="http://schemas.microsoft.com/office/drawing/2014/main" id="{21EB8C4D-D450-40B1-A8D1-D93923B8C431}"/>
                </a:ext>
              </a:extLst>
            </p:cNvPr>
            <p:cNvSpPr>
              <a:spLocks/>
            </p:cNvSpPr>
            <p:nvPr/>
          </p:nvSpPr>
          <p:spPr bwMode="auto">
            <a:xfrm>
              <a:off x="4606" y="2220"/>
              <a:ext cx="8" cy="8"/>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0" y="0"/>
                    <a:pt x="0" y="0"/>
                    <a:pt x="0" y="0"/>
                  </a:cubicBezTo>
                  <a:close/>
                </a:path>
              </a:pathLst>
            </a:custGeom>
            <a:gradFill>
              <a:gsLst>
                <a:gs pos="0">
                  <a:srgbClr val="173555"/>
                </a:gs>
                <a:gs pos="100000">
                  <a:srgbClr val="00A7C3"/>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28" name="Freeform 6">
              <a:extLst>
                <a:ext uri="{FF2B5EF4-FFF2-40B4-BE49-F238E27FC236}">
                  <a16:creationId xmlns:a16="http://schemas.microsoft.com/office/drawing/2014/main" id="{633371CD-A001-48F4-B3F8-6C3DAC8C5A02}"/>
                </a:ext>
              </a:extLst>
            </p:cNvPr>
            <p:cNvSpPr>
              <a:spLocks/>
            </p:cNvSpPr>
            <p:nvPr/>
          </p:nvSpPr>
          <p:spPr bwMode="auto">
            <a:xfrm>
              <a:off x="5412" y="2220"/>
              <a:ext cx="15" cy="16"/>
            </a:xfrm>
            <a:custGeom>
              <a:avLst/>
              <a:gdLst>
                <a:gd name="T0" fmla="*/ 2 w 2"/>
                <a:gd name="T1" fmla="*/ 0 h 2"/>
                <a:gd name="T2" fmla="*/ 2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cubicBezTo>
                    <a:pt x="2" y="0"/>
                    <a:pt x="2" y="0"/>
                    <a:pt x="2" y="0"/>
                  </a:cubicBezTo>
                  <a:cubicBezTo>
                    <a:pt x="0" y="2"/>
                    <a:pt x="0" y="2"/>
                    <a:pt x="0" y="2"/>
                  </a:cubicBezTo>
                  <a:cubicBezTo>
                    <a:pt x="1" y="2"/>
                    <a:pt x="1" y="1"/>
                    <a:pt x="2" y="0"/>
                  </a:cubicBezTo>
                  <a:close/>
                </a:path>
              </a:pathLst>
            </a:custGeom>
            <a:gradFill>
              <a:gsLst>
                <a:gs pos="0">
                  <a:srgbClr val="173555"/>
                </a:gs>
                <a:gs pos="100000">
                  <a:srgbClr val="00A7C3"/>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29" name="Freeform 7">
              <a:extLst>
                <a:ext uri="{FF2B5EF4-FFF2-40B4-BE49-F238E27FC236}">
                  <a16:creationId xmlns:a16="http://schemas.microsoft.com/office/drawing/2014/main" id="{E2947811-284B-443D-972F-1F327990B59F}"/>
                </a:ext>
              </a:extLst>
            </p:cNvPr>
            <p:cNvSpPr>
              <a:spLocks/>
            </p:cNvSpPr>
            <p:nvPr/>
          </p:nvSpPr>
          <p:spPr bwMode="auto">
            <a:xfrm>
              <a:off x="3781" y="1766"/>
              <a:ext cx="1517" cy="1149"/>
            </a:xfrm>
            <a:custGeom>
              <a:avLst/>
              <a:gdLst>
                <a:gd name="T0" fmla="*/ 53 w 194"/>
                <a:gd name="T1" fmla="*/ 88 h 146"/>
                <a:gd name="T2" fmla="*/ 53 w 194"/>
                <a:gd name="T3" fmla="*/ 88 h 146"/>
                <a:gd name="T4" fmla="*/ 53 w 194"/>
                <a:gd name="T5" fmla="*/ 88 h 146"/>
                <a:gd name="T6" fmla="*/ 0 w 194"/>
                <a:gd name="T7" fmla="*/ 91 h 146"/>
                <a:gd name="T8" fmla="*/ 28 w 194"/>
                <a:gd name="T9" fmla="*/ 119 h 146"/>
                <a:gd name="T10" fmla="*/ 128 w 194"/>
                <a:gd name="T11" fmla="*/ 118 h 146"/>
                <a:gd name="T12" fmla="*/ 175 w 194"/>
                <a:gd name="T13" fmla="*/ 71 h 146"/>
                <a:gd name="T14" fmla="*/ 181 w 194"/>
                <a:gd name="T15" fmla="*/ 77 h 146"/>
                <a:gd name="T16" fmla="*/ 187 w 194"/>
                <a:gd name="T17" fmla="*/ 75 h 146"/>
                <a:gd name="T18" fmla="*/ 194 w 194"/>
                <a:gd name="T19" fmla="*/ 7 h 146"/>
                <a:gd name="T20" fmla="*/ 187 w 194"/>
                <a:gd name="T21" fmla="*/ 0 h 146"/>
                <a:gd name="T22" fmla="*/ 119 w 194"/>
                <a:gd name="T23" fmla="*/ 6 h 146"/>
                <a:gd name="T24" fmla="*/ 117 w 194"/>
                <a:gd name="T25" fmla="*/ 12 h 146"/>
                <a:gd name="T26" fmla="*/ 123 w 194"/>
                <a:gd name="T27" fmla="*/ 18 h 146"/>
                <a:gd name="T28" fmla="*/ 77 w 194"/>
                <a:gd name="T29" fmla="*/ 64 h 146"/>
                <a:gd name="T30" fmla="*/ 77 w 194"/>
                <a:gd name="T31" fmla="*/ 64 h 146"/>
                <a:gd name="T32" fmla="*/ 53 w 194"/>
                <a:gd name="T33" fmla="*/ 8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4" h="146">
                  <a:moveTo>
                    <a:pt x="53" y="88"/>
                  </a:moveTo>
                  <a:cubicBezTo>
                    <a:pt x="53" y="88"/>
                    <a:pt x="53" y="88"/>
                    <a:pt x="53" y="88"/>
                  </a:cubicBezTo>
                  <a:cubicBezTo>
                    <a:pt x="53" y="88"/>
                    <a:pt x="53" y="88"/>
                    <a:pt x="53" y="88"/>
                  </a:cubicBezTo>
                  <a:cubicBezTo>
                    <a:pt x="39" y="102"/>
                    <a:pt x="16" y="104"/>
                    <a:pt x="0" y="91"/>
                  </a:cubicBezTo>
                  <a:cubicBezTo>
                    <a:pt x="28" y="119"/>
                    <a:pt x="28" y="119"/>
                    <a:pt x="28" y="119"/>
                  </a:cubicBezTo>
                  <a:cubicBezTo>
                    <a:pt x="54" y="146"/>
                    <a:pt x="100" y="144"/>
                    <a:pt x="128" y="118"/>
                  </a:cubicBezTo>
                  <a:cubicBezTo>
                    <a:pt x="175" y="71"/>
                    <a:pt x="175" y="71"/>
                    <a:pt x="175" y="71"/>
                  </a:cubicBezTo>
                  <a:cubicBezTo>
                    <a:pt x="181" y="77"/>
                    <a:pt x="181" y="77"/>
                    <a:pt x="181" y="77"/>
                  </a:cubicBezTo>
                  <a:cubicBezTo>
                    <a:pt x="184" y="80"/>
                    <a:pt x="187" y="79"/>
                    <a:pt x="187" y="75"/>
                  </a:cubicBezTo>
                  <a:cubicBezTo>
                    <a:pt x="194" y="7"/>
                    <a:pt x="194" y="7"/>
                    <a:pt x="194" y="7"/>
                  </a:cubicBezTo>
                  <a:cubicBezTo>
                    <a:pt x="194" y="3"/>
                    <a:pt x="191" y="0"/>
                    <a:pt x="187" y="0"/>
                  </a:cubicBezTo>
                  <a:cubicBezTo>
                    <a:pt x="119" y="6"/>
                    <a:pt x="119" y="6"/>
                    <a:pt x="119" y="6"/>
                  </a:cubicBezTo>
                  <a:cubicBezTo>
                    <a:pt x="115" y="7"/>
                    <a:pt x="114" y="9"/>
                    <a:pt x="117" y="12"/>
                  </a:cubicBezTo>
                  <a:cubicBezTo>
                    <a:pt x="123" y="18"/>
                    <a:pt x="123" y="18"/>
                    <a:pt x="123" y="18"/>
                  </a:cubicBezTo>
                  <a:cubicBezTo>
                    <a:pt x="77" y="64"/>
                    <a:pt x="77" y="64"/>
                    <a:pt x="77" y="64"/>
                  </a:cubicBezTo>
                  <a:cubicBezTo>
                    <a:pt x="77" y="64"/>
                    <a:pt x="77" y="64"/>
                    <a:pt x="77" y="64"/>
                  </a:cubicBezTo>
                  <a:lnTo>
                    <a:pt x="53" y="88"/>
                  </a:lnTo>
                  <a:close/>
                </a:path>
              </a:pathLst>
            </a:custGeom>
            <a:solidFill>
              <a:srgbClr val="D1AA6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grpSp>
      <p:grpSp>
        <p:nvGrpSpPr>
          <p:cNvPr id="30" name="Group 4">
            <a:extLst>
              <a:ext uri="{FF2B5EF4-FFF2-40B4-BE49-F238E27FC236}">
                <a16:creationId xmlns:a16="http://schemas.microsoft.com/office/drawing/2014/main" id="{943F38D4-F63F-4A3A-ACAA-CD2A594699BA}"/>
              </a:ext>
            </a:extLst>
          </p:cNvPr>
          <p:cNvGrpSpPr>
            <a:grpSpLocks noChangeAspect="1"/>
          </p:cNvGrpSpPr>
          <p:nvPr/>
        </p:nvGrpSpPr>
        <p:grpSpPr bwMode="auto">
          <a:xfrm flipV="1">
            <a:off x="6558231" y="4767779"/>
            <a:ext cx="1668460" cy="1164679"/>
            <a:chOff x="3781" y="1766"/>
            <a:chExt cx="1646" cy="1149"/>
          </a:xfrm>
        </p:grpSpPr>
        <p:sp>
          <p:nvSpPr>
            <p:cNvPr id="31" name="Freeform 5">
              <a:extLst>
                <a:ext uri="{FF2B5EF4-FFF2-40B4-BE49-F238E27FC236}">
                  <a16:creationId xmlns:a16="http://schemas.microsoft.com/office/drawing/2014/main" id="{61B03D4A-BF88-48AB-AFA3-C886594141D2}"/>
                </a:ext>
              </a:extLst>
            </p:cNvPr>
            <p:cNvSpPr>
              <a:spLocks/>
            </p:cNvSpPr>
            <p:nvPr/>
          </p:nvSpPr>
          <p:spPr bwMode="auto">
            <a:xfrm>
              <a:off x="4606" y="2220"/>
              <a:ext cx="8" cy="8"/>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0" y="0"/>
                    <a:pt x="0" y="0"/>
                    <a:pt x="0" y="0"/>
                  </a:cubicBezTo>
                  <a:close/>
                </a:path>
              </a:pathLst>
            </a:custGeom>
            <a:gradFill>
              <a:gsLst>
                <a:gs pos="0">
                  <a:srgbClr val="173555"/>
                </a:gs>
                <a:gs pos="100000">
                  <a:srgbClr val="00A7C3"/>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32" name="Freeform 6">
              <a:extLst>
                <a:ext uri="{FF2B5EF4-FFF2-40B4-BE49-F238E27FC236}">
                  <a16:creationId xmlns:a16="http://schemas.microsoft.com/office/drawing/2014/main" id="{8F7C1293-05A2-4C52-9359-1C472A8928BB}"/>
                </a:ext>
              </a:extLst>
            </p:cNvPr>
            <p:cNvSpPr>
              <a:spLocks/>
            </p:cNvSpPr>
            <p:nvPr/>
          </p:nvSpPr>
          <p:spPr bwMode="auto">
            <a:xfrm>
              <a:off x="5412" y="2220"/>
              <a:ext cx="15" cy="16"/>
            </a:xfrm>
            <a:custGeom>
              <a:avLst/>
              <a:gdLst>
                <a:gd name="T0" fmla="*/ 2 w 2"/>
                <a:gd name="T1" fmla="*/ 0 h 2"/>
                <a:gd name="T2" fmla="*/ 2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cubicBezTo>
                    <a:pt x="2" y="0"/>
                    <a:pt x="2" y="0"/>
                    <a:pt x="2" y="0"/>
                  </a:cubicBezTo>
                  <a:cubicBezTo>
                    <a:pt x="0" y="2"/>
                    <a:pt x="0" y="2"/>
                    <a:pt x="0" y="2"/>
                  </a:cubicBezTo>
                  <a:cubicBezTo>
                    <a:pt x="1" y="2"/>
                    <a:pt x="1" y="1"/>
                    <a:pt x="2" y="0"/>
                  </a:cubicBezTo>
                  <a:close/>
                </a:path>
              </a:pathLst>
            </a:custGeom>
            <a:gradFill>
              <a:gsLst>
                <a:gs pos="0">
                  <a:srgbClr val="173555"/>
                </a:gs>
                <a:gs pos="100000">
                  <a:srgbClr val="00A7C3"/>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33" name="Freeform 7">
              <a:extLst>
                <a:ext uri="{FF2B5EF4-FFF2-40B4-BE49-F238E27FC236}">
                  <a16:creationId xmlns:a16="http://schemas.microsoft.com/office/drawing/2014/main" id="{D36078CF-01B9-447D-AFBB-977D8D0571D1}"/>
                </a:ext>
              </a:extLst>
            </p:cNvPr>
            <p:cNvSpPr>
              <a:spLocks/>
            </p:cNvSpPr>
            <p:nvPr/>
          </p:nvSpPr>
          <p:spPr bwMode="auto">
            <a:xfrm>
              <a:off x="3781" y="1766"/>
              <a:ext cx="1517" cy="1149"/>
            </a:xfrm>
            <a:custGeom>
              <a:avLst/>
              <a:gdLst>
                <a:gd name="T0" fmla="*/ 53 w 194"/>
                <a:gd name="T1" fmla="*/ 88 h 146"/>
                <a:gd name="T2" fmla="*/ 53 w 194"/>
                <a:gd name="T3" fmla="*/ 88 h 146"/>
                <a:gd name="T4" fmla="*/ 53 w 194"/>
                <a:gd name="T5" fmla="*/ 88 h 146"/>
                <a:gd name="T6" fmla="*/ 0 w 194"/>
                <a:gd name="T7" fmla="*/ 91 h 146"/>
                <a:gd name="T8" fmla="*/ 28 w 194"/>
                <a:gd name="T9" fmla="*/ 119 h 146"/>
                <a:gd name="T10" fmla="*/ 128 w 194"/>
                <a:gd name="T11" fmla="*/ 118 h 146"/>
                <a:gd name="T12" fmla="*/ 175 w 194"/>
                <a:gd name="T13" fmla="*/ 71 h 146"/>
                <a:gd name="T14" fmla="*/ 181 w 194"/>
                <a:gd name="T15" fmla="*/ 77 h 146"/>
                <a:gd name="T16" fmla="*/ 187 w 194"/>
                <a:gd name="T17" fmla="*/ 75 h 146"/>
                <a:gd name="T18" fmla="*/ 194 w 194"/>
                <a:gd name="T19" fmla="*/ 7 h 146"/>
                <a:gd name="T20" fmla="*/ 187 w 194"/>
                <a:gd name="T21" fmla="*/ 0 h 146"/>
                <a:gd name="T22" fmla="*/ 119 w 194"/>
                <a:gd name="T23" fmla="*/ 6 h 146"/>
                <a:gd name="T24" fmla="*/ 117 w 194"/>
                <a:gd name="T25" fmla="*/ 12 h 146"/>
                <a:gd name="T26" fmla="*/ 123 w 194"/>
                <a:gd name="T27" fmla="*/ 18 h 146"/>
                <a:gd name="T28" fmla="*/ 77 w 194"/>
                <a:gd name="T29" fmla="*/ 64 h 146"/>
                <a:gd name="T30" fmla="*/ 77 w 194"/>
                <a:gd name="T31" fmla="*/ 64 h 146"/>
                <a:gd name="T32" fmla="*/ 53 w 194"/>
                <a:gd name="T33" fmla="*/ 8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4" h="146">
                  <a:moveTo>
                    <a:pt x="53" y="88"/>
                  </a:moveTo>
                  <a:cubicBezTo>
                    <a:pt x="53" y="88"/>
                    <a:pt x="53" y="88"/>
                    <a:pt x="53" y="88"/>
                  </a:cubicBezTo>
                  <a:cubicBezTo>
                    <a:pt x="53" y="88"/>
                    <a:pt x="53" y="88"/>
                    <a:pt x="53" y="88"/>
                  </a:cubicBezTo>
                  <a:cubicBezTo>
                    <a:pt x="39" y="102"/>
                    <a:pt x="16" y="104"/>
                    <a:pt x="0" y="91"/>
                  </a:cubicBezTo>
                  <a:cubicBezTo>
                    <a:pt x="28" y="119"/>
                    <a:pt x="28" y="119"/>
                    <a:pt x="28" y="119"/>
                  </a:cubicBezTo>
                  <a:cubicBezTo>
                    <a:pt x="54" y="146"/>
                    <a:pt x="100" y="144"/>
                    <a:pt x="128" y="118"/>
                  </a:cubicBezTo>
                  <a:cubicBezTo>
                    <a:pt x="175" y="71"/>
                    <a:pt x="175" y="71"/>
                    <a:pt x="175" y="71"/>
                  </a:cubicBezTo>
                  <a:cubicBezTo>
                    <a:pt x="181" y="77"/>
                    <a:pt x="181" y="77"/>
                    <a:pt x="181" y="77"/>
                  </a:cubicBezTo>
                  <a:cubicBezTo>
                    <a:pt x="184" y="80"/>
                    <a:pt x="187" y="79"/>
                    <a:pt x="187" y="75"/>
                  </a:cubicBezTo>
                  <a:cubicBezTo>
                    <a:pt x="194" y="7"/>
                    <a:pt x="194" y="7"/>
                    <a:pt x="194" y="7"/>
                  </a:cubicBezTo>
                  <a:cubicBezTo>
                    <a:pt x="194" y="3"/>
                    <a:pt x="191" y="0"/>
                    <a:pt x="187" y="0"/>
                  </a:cubicBezTo>
                  <a:cubicBezTo>
                    <a:pt x="119" y="6"/>
                    <a:pt x="119" y="6"/>
                    <a:pt x="119" y="6"/>
                  </a:cubicBezTo>
                  <a:cubicBezTo>
                    <a:pt x="115" y="7"/>
                    <a:pt x="114" y="9"/>
                    <a:pt x="117" y="12"/>
                  </a:cubicBezTo>
                  <a:cubicBezTo>
                    <a:pt x="123" y="18"/>
                    <a:pt x="123" y="18"/>
                    <a:pt x="123" y="18"/>
                  </a:cubicBezTo>
                  <a:cubicBezTo>
                    <a:pt x="77" y="64"/>
                    <a:pt x="77" y="64"/>
                    <a:pt x="77" y="64"/>
                  </a:cubicBezTo>
                  <a:cubicBezTo>
                    <a:pt x="77" y="64"/>
                    <a:pt x="77" y="64"/>
                    <a:pt x="77" y="64"/>
                  </a:cubicBezTo>
                  <a:lnTo>
                    <a:pt x="53" y="88"/>
                  </a:lnTo>
                  <a:close/>
                </a:path>
              </a:pathLst>
            </a:custGeom>
            <a:solidFill>
              <a:srgbClr val="D1AA69">
                <a:alpha val="99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grpSp>
      <p:grpSp>
        <p:nvGrpSpPr>
          <p:cNvPr id="34" name="Group 4">
            <a:extLst>
              <a:ext uri="{FF2B5EF4-FFF2-40B4-BE49-F238E27FC236}">
                <a16:creationId xmlns:a16="http://schemas.microsoft.com/office/drawing/2014/main" id="{B26C6A12-FFBA-4DAB-B1E3-DC12F9E4E805}"/>
              </a:ext>
            </a:extLst>
          </p:cNvPr>
          <p:cNvGrpSpPr>
            <a:grpSpLocks noChangeAspect="1"/>
          </p:cNvGrpSpPr>
          <p:nvPr/>
        </p:nvGrpSpPr>
        <p:grpSpPr bwMode="auto">
          <a:xfrm>
            <a:off x="6548095" y="2830153"/>
            <a:ext cx="1668460" cy="1164679"/>
            <a:chOff x="3781" y="1766"/>
            <a:chExt cx="1646" cy="1149"/>
          </a:xfrm>
        </p:grpSpPr>
        <p:sp>
          <p:nvSpPr>
            <p:cNvPr id="35" name="Freeform 5">
              <a:extLst>
                <a:ext uri="{FF2B5EF4-FFF2-40B4-BE49-F238E27FC236}">
                  <a16:creationId xmlns:a16="http://schemas.microsoft.com/office/drawing/2014/main" id="{3721B871-1824-4E5D-AF54-5F2A2E334A83}"/>
                </a:ext>
              </a:extLst>
            </p:cNvPr>
            <p:cNvSpPr>
              <a:spLocks/>
            </p:cNvSpPr>
            <p:nvPr/>
          </p:nvSpPr>
          <p:spPr bwMode="auto">
            <a:xfrm>
              <a:off x="4606" y="2220"/>
              <a:ext cx="8" cy="8"/>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0" y="0"/>
                    <a:pt x="0" y="0"/>
                    <a:pt x="0" y="0"/>
                  </a:cubicBezTo>
                  <a:close/>
                </a:path>
              </a:pathLst>
            </a:custGeom>
            <a:gradFill>
              <a:gsLst>
                <a:gs pos="0">
                  <a:srgbClr val="173555"/>
                </a:gs>
                <a:gs pos="100000">
                  <a:srgbClr val="00A7C3"/>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36" name="Freeform 6">
              <a:extLst>
                <a:ext uri="{FF2B5EF4-FFF2-40B4-BE49-F238E27FC236}">
                  <a16:creationId xmlns:a16="http://schemas.microsoft.com/office/drawing/2014/main" id="{B1488A1D-5DA8-44A9-803F-EC4D790688CA}"/>
                </a:ext>
              </a:extLst>
            </p:cNvPr>
            <p:cNvSpPr>
              <a:spLocks/>
            </p:cNvSpPr>
            <p:nvPr/>
          </p:nvSpPr>
          <p:spPr bwMode="auto">
            <a:xfrm>
              <a:off x="5412" y="2220"/>
              <a:ext cx="15" cy="16"/>
            </a:xfrm>
            <a:custGeom>
              <a:avLst/>
              <a:gdLst>
                <a:gd name="T0" fmla="*/ 2 w 2"/>
                <a:gd name="T1" fmla="*/ 0 h 2"/>
                <a:gd name="T2" fmla="*/ 2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cubicBezTo>
                    <a:pt x="2" y="0"/>
                    <a:pt x="2" y="0"/>
                    <a:pt x="2" y="0"/>
                  </a:cubicBezTo>
                  <a:cubicBezTo>
                    <a:pt x="0" y="2"/>
                    <a:pt x="0" y="2"/>
                    <a:pt x="0" y="2"/>
                  </a:cubicBezTo>
                  <a:cubicBezTo>
                    <a:pt x="1" y="2"/>
                    <a:pt x="1" y="1"/>
                    <a:pt x="2" y="0"/>
                  </a:cubicBezTo>
                  <a:close/>
                </a:path>
              </a:pathLst>
            </a:custGeom>
            <a:gradFill>
              <a:gsLst>
                <a:gs pos="0">
                  <a:srgbClr val="173555"/>
                </a:gs>
                <a:gs pos="100000">
                  <a:srgbClr val="00A7C3"/>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37" name="Freeform 7">
              <a:extLst>
                <a:ext uri="{FF2B5EF4-FFF2-40B4-BE49-F238E27FC236}">
                  <a16:creationId xmlns:a16="http://schemas.microsoft.com/office/drawing/2014/main" id="{44EEB75E-262D-4E95-8FC9-99C324291D85}"/>
                </a:ext>
              </a:extLst>
            </p:cNvPr>
            <p:cNvSpPr>
              <a:spLocks/>
            </p:cNvSpPr>
            <p:nvPr/>
          </p:nvSpPr>
          <p:spPr bwMode="auto">
            <a:xfrm>
              <a:off x="3781" y="1766"/>
              <a:ext cx="1517" cy="1149"/>
            </a:xfrm>
            <a:custGeom>
              <a:avLst/>
              <a:gdLst>
                <a:gd name="T0" fmla="*/ 53 w 194"/>
                <a:gd name="T1" fmla="*/ 88 h 146"/>
                <a:gd name="T2" fmla="*/ 53 w 194"/>
                <a:gd name="T3" fmla="*/ 88 h 146"/>
                <a:gd name="T4" fmla="*/ 53 w 194"/>
                <a:gd name="T5" fmla="*/ 88 h 146"/>
                <a:gd name="T6" fmla="*/ 0 w 194"/>
                <a:gd name="T7" fmla="*/ 91 h 146"/>
                <a:gd name="T8" fmla="*/ 28 w 194"/>
                <a:gd name="T9" fmla="*/ 119 h 146"/>
                <a:gd name="T10" fmla="*/ 128 w 194"/>
                <a:gd name="T11" fmla="*/ 118 h 146"/>
                <a:gd name="T12" fmla="*/ 175 w 194"/>
                <a:gd name="T13" fmla="*/ 71 h 146"/>
                <a:gd name="T14" fmla="*/ 181 w 194"/>
                <a:gd name="T15" fmla="*/ 77 h 146"/>
                <a:gd name="T16" fmla="*/ 187 w 194"/>
                <a:gd name="T17" fmla="*/ 75 h 146"/>
                <a:gd name="T18" fmla="*/ 194 w 194"/>
                <a:gd name="T19" fmla="*/ 7 h 146"/>
                <a:gd name="T20" fmla="*/ 187 w 194"/>
                <a:gd name="T21" fmla="*/ 0 h 146"/>
                <a:gd name="T22" fmla="*/ 119 w 194"/>
                <a:gd name="T23" fmla="*/ 6 h 146"/>
                <a:gd name="T24" fmla="*/ 117 w 194"/>
                <a:gd name="T25" fmla="*/ 12 h 146"/>
                <a:gd name="T26" fmla="*/ 123 w 194"/>
                <a:gd name="T27" fmla="*/ 18 h 146"/>
                <a:gd name="T28" fmla="*/ 77 w 194"/>
                <a:gd name="T29" fmla="*/ 64 h 146"/>
                <a:gd name="T30" fmla="*/ 77 w 194"/>
                <a:gd name="T31" fmla="*/ 64 h 146"/>
                <a:gd name="T32" fmla="*/ 53 w 194"/>
                <a:gd name="T33" fmla="*/ 8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4" h="146">
                  <a:moveTo>
                    <a:pt x="53" y="88"/>
                  </a:moveTo>
                  <a:cubicBezTo>
                    <a:pt x="53" y="88"/>
                    <a:pt x="53" y="88"/>
                    <a:pt x="53" y="88"/>
                  </a:cubicBezTo>
                  <a:cubicBezTo>
                    <a:pt x="53" y="88"/>
                    <a:pt x="53" y="88"/>
                    <a:pt x="53" y="88"/>
                  </a:cubicBezTo>
                  <a:cubicBezTo>
                    <a:pt x="39" y="102"/>
                    <a:pt x="16" y="104"/>
                    <a:pt x="0" y="91"/>
                  </a:cubicBezTo>
                  <a:cubicBezTo>
                    <a:pt x="28" y="119"/>
                    <a:pt x="28" y="119"/>
                    <a:pt x="28" y="119"/>
                  </a:cubicBezTo>
                  <a:cubicBezTo>
                    <a:pt x="54" y="146"/>
                    <a:pt x="100" y="144"/>
                    <a:pt x="128" y="118"/>
                  </a:cubicBezTo>
                  <a:cubicBezTo>
                    <a:pt x="175" y="71"/>
                    <a:pt x="175" y="71"/>
                    <a:pt x="175" y="71"/>
                  </a:cubicBezTo>
                  <a:cubicBezTo>
                    <a:pt x="181" y="77"/>
                    <a:pt x="181" y="77"/>
                    <a:pt x="181" y="77"/>
                  </a:cubicBezTo>
                  <a:cubicBezTo>
                    <a:pt x="184" y="80"/>
                    <a:pt x="187" y="79"/>
                    <a:pt x="187" y="75"/>
                  </a:cubicBezTo>
                  <a:cubicBezTo>
                    <a:pt x="194" y="7"/>
                    <a:pt x="194" y="7"/>
                    <a:pt x="194" y="7"/>
                  </a:cubicBezTo>
                  <a:cubicBezTo>
                    <a:pt x="194" y="3"/>
                    <a:pt x="191" y="0"/>
                    <a:pt x="187" y="0"/>
                  </a:cubicBezTo>
                  <a:cubicBezTo>
                    <a:pt x="119" y="6"/>
                    <a:pt x="119" y="6"/>
                    <a:pt x="119" y="6"/>
                  </a:cubicBezTo>
                  <a:cubicBezTo>
                    <a:pt x="115" y="7"/>
                    <a:pt x="114" y="9"/>
                    <a:pt x="117" y="12"/>
                  </a:cubicBezTo>
                  <a:cubicBezTo>
                    <a:pt x="123" y="18"/>
                    <a:pt x="123" y="18"/>
                    <a:pt x="123" y="18"/>
                  </a:cubicBezTo>
                  <a:cubicBezTo>
                    <a:pt x="77" y="64"/>
                    <a:pt x="77" y="64"/>
                    <a:pt x="77" y="64"/>
                  </a:cubicBezTo>
                  <a:cubicBezTo>
                    <a:pt x="77" y="64"/>
                    <a:pt x="77" y="64"/>
                    <a:pt x="77" y="64"/>
                  </a:cubicBezTo>
                  <a:lnTo>
                    <a:pt x="53" y="88"/>
                  </a:lnTo>
                  <a:close/>
                </a:path>
              </a:pathLst>
            </a:custGeom>
            <a:solidFill>
              <a:srgbClr val="D1AA6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grpSp>
      <p:sp>
        <p:nvSpPr>
          <p:cNvPr id="38" name="椭圆 37">
            <a:extLst>
              <a:ext uri="{FF2B5EF4-FFF2-40B4-BE49-F238E27FC236}">
                <a16:creationId xmlns:a16="http://schemas.microsoft.com/office/drawing/2014/main" id="{C125F3E0-7710-4288-BAE8-1ADF85205B3E}"/>
              </a:ext>
            </a:extLst>
          </p:cNvPr>
          <p:cNvSpPr/>
          <p:nvPr/>
        </p:nvSpPr>
        <p:spPr>
          <a:xfrm>
            <a:off x="4969332" y="3169337"/>
            <a:ext cx="2311393" cy="2311393"/>
          </a:xfrm>
          <a:prstGeom prst="ellipse">
            <a:avLst/>
          </a:prstGeom>
          <a:solidFill>
            <a:srgbClr val="980E1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a:extLst>
              <a:ext uri="{FF2B5EF4-FFF2-40B4-BE49-F238E27FC236}">
                <a16:creationId xmlns:a16="http://schemas.microsoft.com/office/drawing/2014/main" id="{08F1B362-0AE5-4295-A2D5-4837C58B18BA}"/>
              </a:ext>
            </a:extLst>
          </p:cNvPr>
          <p:cNvSpPr txBox="1"/>
          <p:nvPr/>
        </p:nvSpPr>
        <p:spPr>
          <a:xfrm>
            <a:off x="735357" y="2780209"/>
            <a:ext cx="2890852" cy="707886"/>
          </a:xfrm>
          <a:prstGeom prst="rect">
            <a:avLst/>
          </a:prstGeom>
          <a:noFill/>
        </p:spPr>
        <p:txBody>
          <a:bodyPr wrap="square" rtlCol="0">
            <a:spAutoFit/>
          </a:bodyPr>
          <a:lstStyle>
            <a:defPPr>
              <a:defRPr lang="zh-CN"/>
            </a:defPPr>
            <a:lvl1pPr algn="just">
              <a:defRPr sz="2000">
                <a:latin typeface="微软雅黑" panose="020B0503020204020204" pitchFamily="34" charset="-122"/>
                <a:ea typeface="微软雅黑" panose="020B0503020204020204" pitchFamily="34" charset="-122"/>
              </a:defRPr>
            </a:lvl1pPr>
          </a:lstStyle>
          <a:p>
            <a:r>
              <a:rPr lang="zh-CN" altLang="en-US" dirty="0"/>
              <a:t>修订、完善综合、专项预案</a:t>
            </a:r>
          </a:p>
        </p:txBody>
      </p:sp>
      <p:sp>
        <p:nvSpPr>
          <p:cNvPr id="40" name="文本框 39">
            <a:extLst>
              <a:ext uri="{FF2B5EF4-FFF2-40B4-BE49-F238E27FC236}">
                <a16:creationId xmlns:a16="http://schemas.microsoft.com/office/drawing/2014/main" id="{04017468-F57D-4A0F-9908-1283DCDC6AD5}"/>
              </a:ext>
            </a:extLst>
          </p:cNvPr>
          <p:cNvSpPr txBox="1"/>
          <p:nvPr/>
        </p:nvSpPr>
        <p:spPr>
          <a:xfrm>
            <a:off x="8336665" y="2755126"/>
            <a:ext cx="2655785" cy="453457"/>
          </a:xfrm>
          <a:prstGeom prst="rect">
            <a:avLst/>
          </a:prstGeom>
          <a:noFill/>
        </p:spPr>
        <p:txBody>
          <a:bodyPr wrap="square" rtlCol="0">
            <a:spAutoFit/>
          </a:bodyPr>
          <a:lstStyle/>
          <a:p>
            <a:pPr>
              <a:lnSpc>
                <a:spcPct val="130000"/>
              </a:lnSpc>
            </a:pPr>
            <a:r>
              <a:rPr lang="zh-CN" altLang="en-US" sz="2000" dirty="0">
                <a:latin typeface="微软雅黑" panose="020B0503020204020204" pitchFamily="34" charset="-122"/>
                <a:ea typeface="微软雅黑" panose="020B0503020204020204" pitchFamily="34" charset="-122"/>
              </a:rPr>
              <a:t>制定</a:t>
            </a:r>
            <a:r>
              <a:rPr lang="en-US" altLang="zh-CN" sz="2000" dirty="0">
                <a:latin typeface="微软雅黑" panose="020B0503020204020204" pitchFamily="34" charset="-122"/>
                <a:ea typeface="微软雅黑" panose="020B0503020204020204" pitchFamily="34" charset="-122"/>
              </a:rPr>
              <a:t>2020</a:t>
            </a:r>
            <a:r>
              <a:rPr lang="zh-CN" altLang="en-US" sz="2000" dirty="0">
                <a:latin typeface="微软雅黑" panose="020B0503020204020204" pitchFamily="34" charset="-122"/>
                <a:ea typeface="微软雅黑" panose="020B0503020204020204" pitchFamily="34" charset="-122"/>
              </a:rPr>
              <a:t>年演练计划</a:t>
            </a:r>
          </a:p>
        </p:txBody>
      </p:sp>
      <p:sp>
        <p:nvSpPr>
          <p:cNvPr id="41" name="文本框 40">
            <a:extLst>
              <a:ext uri="{FF2B5EF4-FFF2-40B4-BE49-F238E27FC236}">
                <a16:creationId xmlns:a16="http://schemas.microsoft.com/office/drawing/2014/main" id="{CBB160BA-D914-4DD9-BFAE-625F6CBD6825}"/>
              </a:ext>
            </a:extLst>
          </p:cNvPr>
          <p:cNvSpPr txBox="1"/>
          <p:nvPr/>
        </p:nvSpPr>
        <p:spPr>
          <a:xfrm>
            <a:off x="735357" y="5452191"/>
            <a:ext cx="2906057" cy="707886"/>
          </a:xfrm>
          <a:prstGeom prst="rect">
            <a:avLst/>
          </a:prstGeom>
          <a:noFill/>
        </p:spPr>
        <p:txBody>
          <a:bodyPr wrap="square" rtlCol="0">
            <a:spAutoFit/>
          </a:bodyPr>
          <a:lstStyle/>
          <a:p>
            <a:pPr algn="just"/>
            <a:r>
              <a:rPr lang="zh-CN" altLang="en-US" sz="2000" dirty="0">
                <a:latin typeface="微软雅黑" panose="020B0503020204020204" pitchFamily="34" charset="-122"/>
                <a:ea typeface="微软雅黑" panose="020B0503020204020204" pitchFamily="34" charset="-122"/>
              </a:rPr>
              <a:t>按计划组织演练、做好各方对接</a:t>
            </a:r>
          </a:p>
        </p:txBody>
      </p:sp>
      <p:sp>
        <p:nvSpPr>
          <p:cNvPr id="42" name="文本框 41">
            <a:extLst>
              <a:ext uri="{FF2B5EF4-FFF2-40B4-BE49-F238E27FC236}">
                <a16:creationId xmlns:a16="http://schemas.microsoft.com/office/drawing/2014/main" id="{5F45041C-CD25-41DF-930C-59E5C763D191}"/>
              </a:ext>
            </a:extLst>
          </p:cNvPr>
          <p:cNvSpPr txBox="1"/>
          <p:nvPr/>
        </p:nvSpPr>
        <p:spPr>
          <a:xfrm>
            <a:off x="8336665" y="5452191"/>
            <a:ext cx="2906057" cy="707886"/>
          </a:xfrm>
          <a:prstGeom prst="rect">
            <a:avLst/>
          </a:prstGeom>
          <a:noFill/>
        </p:spPr>
        <p:txBody>
          <a:bodyPr wrap="square" rtlCol="0">
            <a:spAutoFit/>
          </a:bodyPr>
          <a:lstStyle/>
          <a:p>
            <a:pPr algn="just"/>
            <a:r>
              <a:rPr lang="zh-CN" altLang="en-US" sz="2000" dirty="0">
                <a:latin typeface="微软雅黑" panose="020B0503020204020204" pitchFamily="34" charset="-122"/>
                <a:ea typeface="微软雅黑" panose="020B0503020204020204" pitchFamily="34" charset="-122"/>
              </a:rPr>
              <a:t>开展应急培训，提高反应能力</a:t>
            </a:r>
          </a:p>
        </p:txBody>
      </p:sp>
      <p:sp>
        <p:nvSpPr>
          <p:cNvPr id="43" name="矩形 42">
            <a:extLst>
              <a:ext uri="{FF2B5EF4-FFF2-40B4-BE49-F238E27FC236}">
                <a16:creationId xmlns:a16="http://schemas.microsoft.com/office/drawing/2014/main" id="{D0EBFCEE-D109-438C-83CF-1CB439575F96}"/>
              </a:ext>
            </a:extLst>
          </p:cNvPr>
          <p:cNvSpPr/>
          <p:nvPr/>
        </p:nvSpPr>
        <p:spPr>
          <a:xfrm>
            <a:off x="5123269" y="3896699"/>
            <a:ext cx="2003517" cy="830997"/>
          </a:xfrm>
          <a:prstGeom prst="rect">
            <a:avLst/>
          </a:prstGeom>
        </p:spPr>
        <p:txBody>
          <a:bodyPr wrap="square">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建立应急救援管理体系</a:t>
            </a:r>
          </a:p>
        </p:txBody>
      </p:sp>
      <p:sp>
        <p:nvSpPr>
          <p:cNvPr id="44" name="文本框 43">
            <a:extLst>
              <a:ext uri="{FF2B5EF4-FFF2-40B4-BE49-F238E27FC236}">
                <a16:creationId xmlns:a16="http://schemas.microsoft.com/office/drawing/2014/main" id="{27A1189C-1C05-4173-8A43-D849955306DD}"/>
              </a:ext>
            </a:extLst>
          </p:cNvPr>
          <p:cNvSpPr txBox="1"/>
          <p:nvPr/>
        </p:nvSpPr>
        <p:spPr>
          <a:xfrm>
            <a:off x="4164262" y="2872854"/>
            <a:ext cx="395046" cy="400110"/>
          </a:xfrm>
          <a:prstGeom prst="rect">
            <a:avLst/>
          </a:prstGeom>
          <a:noFill/>
        </p:spPr>
        <p:txBody>
          <a:bodyPr wrap="square" rtlCol="0">
            <a:spAutoFit/>
          </a:bodyPr>
          <a:lstStyle/>
          <a:p>
            <a:pPr algn="ctr"/>
            <a:r>
              <a:rPr lang="en-US" altLang="zh-CN" sz="2000" dirty="0">
                <a:solidFill>
                  <a:schemeClr val="bg1"/>
                </a:solidFill>
                <a:latin typeface="Arial" panose="020B0604020202020204" pitchFamily="34" charset="0"/>
                <a:cs typeface="Arial" panose="020B0604020202020204" pitchFamily="34" charset="0"/>
              </a:rPr>
              <a:t>1</a:t>
            </a:r>
            <a:endParaRPr lang="zh-CN" altLang="en-US" sz="2000" dirty="0">
              <a:solidFill>
                <a:schemeClr val="bg1"/>
              </a:solidFill>
              <a:latin typeface="Arial" panose="020B0604020202020204" pitchFamily="34" charset="0"/>
              <a:cs typeface="Arial" panose="020B0604020202020204" pitchFamily="34" charset="0"/>
            </a:endParaRPr>
          </a:p>
        </p:txBody>
      </p:sp>
      <p:sp>
        <p:nvSpPr>
          <p:cNvPr id="45" name="文本框 44">
            <a:extLst>
              <a:ext uri="{FF2B5EF4-FFF2-40B4-BE49-F238E27FC236}">
                <a16:creationId xmlns:a16="http://schemas.microsoft.com/office/drawing/2014/main" id="{7F15245D-A6D3-444D-827D-1F31379B3068}"/>
              </a:ext>
            </a:extLst>
          </p:cNvPr>
          <p:cNvSpPr txBox="1"/>
          <p:nvPr/>
        </p:nvSpPr>
        <p:spPr>
          <a:xfrm>
            <a:off x="7618661" y="2872854"/>
            <a:ext cx="395046" cy="400110"/>
          </a:xfrm>
          <a:prstGeom prst="rect">
            <a:avLst/>
          </a:prstGeom>
          <a:noFill/>
        </p:spPr>
        <p:txBody>
          <a:bodyPr wrap="square" rtlCol="0">
            <a:spAutoFit/>
          </a:bodyPr>
          <a:lstStyle/>
          <a:p>
            <a:pPr algn="ctr"/>
            <a:r>
              <a:rPr lang="en-US" altLang="zh-CN" sz="2000" dirty="0">
                <a:solidFill>
                  <a:schemeClr val="bg1"/>
                </a:solidFill>
                <a:latin typeface="Arial" panose="020B0604020202020204" pitchFamily="34" charset="0"/>
                <a:cs typeface="Arial" panose="020B0604020202020204" pitchFamily="34" charset="0"/>
              </a:rPr>
              <a:t>2</a:t>
            </a:r>
            <a:endParaRPr lang="zh-CN" altLang="en-US" sz="2000" dirty="0">
              <a:solidFill>
                <a:schemeClr val="bg1"/>
              </a:solidFill>
              <a:latin typeface="Arial" panose="020B0604020202020204" pitchFamily="34" charset="0"/>
              <a:cs typeface="Arial" panose="020B0604020202020204" pitchFamily="34" charset="0"/>
            </a:endParaRPr>
          </a:p>
        </p:txBody>
      </p:sp>
      <p:sp>
        <p:nvSpPr>
          <p:cNvPr id="46" name="文本框 45">
            <a:extLst>
              <a:ext uri="{FF2B5EF4-FFF2-40B4-BE49-F238E27FC236}">
                <a16:creationId xmlns:a16="http://schemas.microsoft.com/office/drawing/2014/main" id="{D5E5F75C-845A-42D4-8AAF-0E6180BF372E}"/>
              </a:ext>
            </a:extLst>
          </p:cNvPr>
          <p:cNvSpPr txBox="1"/>
          <p:nvPr/>
        </p:nvSpPr>
        <p:spPr>
          <a:xfrm>
            <a:off x="4164262" y="5443960"/>
            <a:ext cx="395046" cy="400110"/>
          </a:xfrm>
          <a:prstGeom prst="rect">
            <a:avLst/>
          </a:prstGeom>
          <a:noFill/>
        </p:spPr>
        <p:txBody>
          <a:bodyPr wrap="square" rtlCol="0">
            <a:spAutoFit/>
          </a:bodyPr>
          <a:lstStyle/>
          <a:p>
            <a:pPr algn="ctr"/>
            <a:r>
              <a:rPr lang="en-US" altLang="zh-CN" sz="2000" dirty="0">
                <a:solidFill>
                  <a:schemeClr val="bg1"/>
                </a:solidFill>
                <a:latin typeface="Arial" panose="020B0604020202020204" pitchFamily="34" charset="0"/>
                <a:cs typeface="Arial" panose="020B0604020202020204" pitchFamily="34" charset="0"/>
              </a:rPr>
              <a:t>3</a:t>
            </a:r>
            <a:endParaRPr lang="zh-CN" altLang="en-US" sz="2000" dirty="0">
              <a:solidFill>
                <a:schemeClr val="bg1"/>
              </a:solidFill>
              <a:latin typeface="Arial" panose="020B0604020202020204" pitchFamily="34" charset="0"/>
              <a:cs typeface="Arial" panose="020B0604020202020204" pitchFamily="34" charset="0"/>
            </a:endParaRPr>
          </a:p>
        </p:txBody>
      </p:sp>
      <p:sp>
        <p:nvSpPr>
          <p:cNvPr id="47" name="文本框 46">
            <a:extLst>
              <a:ext uri="{FF2B5EF4-FFF2-40B4-BE49-F238E27FC236}">
                <a16:creationId xmlns:a16="http://schemas.microsoft.com/office/drawing/2014/main" id="{F1948E8A-B662-403A-BE16-52BB542E3559}"/>
              </a:ext>
            </a:extLst>
          </p:cNvPr>
          <p:cNvSpPr txBox="1"/>
          <p:nvPr/>
        </p:nvSpPr>
        <p:spPr>
          <a:xfrm>
            <a:off x="7618661" y="5441599"/>
            <a:ext cx="395046" cy="400110"/>
          </a:xfrm>
          <a:prstGeom prst="rect">
            <a:avLst/>
          </a:prstGeom>
          <a:noFill/>
        </p:spPr>
        <p:txBody>
          <a:bodyPr wrap="square" rtlCol="0">
            <a:spAutoFit/>
          </a:bodyPr>
          <a:lstStyle/>
          <a:p>
            <a:pPr algn="ctr"/>
            <a:r>
              <a:rPr lang="en-US" altLang="zh-CN" sz="2000" dirty="0">
                <a:solidFill>
                  <a:schemeClr val="bg1"/>
                </a:solidFill>
                <a:latin typeface="Arial" panose="020B0604020202020204" pitchFamily="34" charset="0"/>
                <a:cs typeface="Arial" panose="020B0604020202020204" pitchFamily="34" charset="0"/>
              </a:rPr>
              <a:t>4</a:t>
            </a:r>
            <a:endParaRPr lang="zh-CN" altLang="en-US" sz="2000" dirty="0">
              <a:solidFill>
                <a:schemeClr val="bg1"/>
              </a:solidFill>
              <a:latin typeface="Arial" panose="020B0604020202020204" pitchFamily="34" charset="0"/>
              <a:cs typeface="Arial" panose="020B0604020202020204" pitchFamily="34" charset="0"/>
            </a:endParaRPr>
          </a:p>
        </p:txBody>
      </p:sp>
      <p:sp>
        <p:nvSpPr>
          <p:cNvPr id="48" name="文本框 47">
            <a:extLst>
              <a:ext uri="{FF2B5EF4-FFF2-40B4-BE49-F238E27FC236}">
                <a16:creationId xmlns:a16="http://schemas.microsoft.com/office/drawing/2014/main" id="{70A77E73-638C-43F2-9ADC-59A70510A149}"/>
              </a:ext>
            </a:extLst>
          </p:cNvPr>
          <p:cNvSpPr txBox="1"/>
          <p:nvPr/>
        </p:nvSpPr>
        <p:spPr>
          <a:xfrm>
            <a:off x="5050245" y="1710862"/>
            <a:ext cx="2076541" cy="461665"/>
          </a:xfrm>
          <a:prstGeom prst="rect">
            <a:avLst/>
          </a:prstGeom>
          <a:noFill/>
        </p:spPr>
        <p:txBody>
          <a:bodyPr wrap="square">
            <a:spAutoFit/>
          </a:bodyPr>
          <a:lstStyle/>
          <a:p>
            <a:pPr algn="ctr"/>
            <a:r>
              <a:rPr lang="zh-CN" altLang="en-US" sz="2400" b="1" dirty="0">
                <a:solidFill>
                  <a:srgbClr val="980E1B"/>
                </a:solidFill>
                <a:latin typeface="微软雅黑" panose="020B0503020204020204" pitchFamily="34" charset="-122"/>
                <a:ea typeface="微软雅黑" panose="020B0503020204020204" pitchFamily="34" charset="-122"/>
              </a:rPr>
              <a:t>三个焦点</a:t>
            </a:r>
            <a:endParaRPr lang="zh-CN" altLang="en-US" sz="2400" dirty="0">
              <a:solidFill>
                <a:srgbClr val="980E1B"/>
              </a:solidFill>
            </a:endParaRPr>
          </a:p>
        </p:txBody>
      </p:sp>
    </p:spTree>
    <p:extLst>
      <p:ext uri="{BB962C8B-B14F-4D97-AF65-F5344CB8AC3E}">
        <p14:creationId xmlns:p14="http://schemas.microsoft.com/office/powerpoint/2010/main" val="36926372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0" y="0"/>
            <a:ext cx="12192000" cy="6857802"/>
          </a:xfrm>
          <a:prstGeom prst="rect">
            <a:avLst/>
          </a:prstGeom>
          <a:solidFill>
            <a:srgbClr val="980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133" y="-203197"/>
            <a:ext cx="12530665" cy="6790264"/>
          </a:xfrm>
          <a:prstGeom prst="rect">
            <a:avLst/>
          </a:prstGeom>
        </p:spPr>
      </p:pic>
      <p:sp>
        <p:nvSpPr>
          <p:cNvPr id="4" name="文本框 3"/>
          <p:cNvSpPr txBox="1"/>
          <p:nvPr/>
        </p:nvSpPr>
        <p:spPr>
          <a:xfrm>
            <a:off x="4394800" y="3336236"/>
            <a:ext cx="3377600" cy="1015663"/>
          </a:xfrm>
          <a:prstGeom prst="rect">
            <a:avLst/>
          </a:prstGeom>
          <a:noFill/>
        </p:spPr>
        <p:txBody>
          <a:bodyPr wrap="square" rtlCol="0">
            <a:spAutoFit/>
          </a:bodyPr>
          <a:lstStyle/>
          <a:p>
            <a:pPr algn="dist"/>
            <a:r>
              <a:rPr lang="zh-CN" altLang="en-US" sz="6000" b="1" dirty="0">
                <a:solidFill>
                  <a:schemeClr val="bg1"/>
                </a:solidFill>
                <a:effectLst>
                  <a:outerShdw blurRad="25400" dist="25400" dir="2700000" algn="tl">
                    <a:srgbClr val="000000">
                      <a:alpha val="50000"/>
                    </a:srgbClr>
                  </a:outerShdw>
                </a:effectLst>
                <a:latin typeface="思源黑体" panose="020B0500000000000000" pitchFamily="34" charset="-122"/>
                <a:ea typeface="思源黑体" panose="020B0500000000000000" pitchFamily="34" charset="-122"/>
              </a:rPr>
              <a:t>汇报完毕</a:t>
            </a:r>
          </a:p>
        </p:txBody>
      </p:sp>
      <p:sp>
        <p:nvSpPr>
          <p:cNvPr id="5" name="文本框 4"/>
          <p:cNvSpPr txBox="1"/>
          <p:nvPr/>
        </p:nvSpPr>
        <p:spPr>
          <a:xfrm>
            <a:off x="2457139" y="2172340"/>
            <a:ext cx="7252918" cy="1323439"/>
          </a:xfrm>
          <a:prstGeom prst="rect">
            <a:avLst/>
          </a:prstGeom>
          <a:noFill/>
        </p:spPr>
        <p:txBody>
          <a:bodyPr wrap="square" rtlCol="0">
            <a:spAutoFit/>
          </a:bodyPr>
          <a:lstStyle/>
          <a:p>
            <a:pPr algn="dist"/>
            <a:r>
              <a:rPr lang="en-US" altLang="zh-CN" sz="8000" b="1" dirty="0">
                <a:solidFill>
                  <a:schemeClr val="bg1"/>
                </a:solidFill>
                <a:effectLst>
                  <a:outerShdw blurRad="25400" dist="25400" dir="2700000" algn="tl">
                    <a:srgbClr val="000000">
                      <a:alpha val="50000"/>
                    </a:srgbClr>
                  </a:outerShdw>
                </a:effectLst>
                <a:latin typeface="思源宋体 CN" panose="02020400000000000000" pitchFamily="18" charset="-122"/>
                <a:ea typeface="思源宋体 CN" panose="02020400000000000000" pitchFamily="18" charset="-122"/>
              </a:rPr>
              <a:t>THANK. YOU</a:t>
            </a:r>
            <a:endParaRPr lang="zh-CN" altLang="en-US" sz="8000" b="1" dirty="0">
              <a:solidFill>
                <a:schemeClr val="bg1"/>
              </a:solidFill>
              <a:effectLst>
                <a:outerShdw blurRad="25400" dist="25400" dir="2700000" algn="tl">
                  <a:srgbClr val="000000">
                    <a:alpha val="50000"/>
                  </a:srgbClr>
                </a:outerShdw>
              </a:effectLst>
              <a:latin typeface="思源宋体 CN" panose="02020400000000000000" pitchFamily="18" charset="-122"/>
              <a:ea typeface="思源宋体 CN" panose="02020400000000000000" pitchFamily="18" charset="-122"/>
            </a:endParaRPr>
          </a:p>
        </p:txBody>
      </p:sp>
      <p:pic>
        <p:nvPicPr>
          <p:cNvPr id="278" name="图片 277"/>
          <p:cNvPicPr>
            <a:picLocks noChangeAspect="1"/>
          </p:cNvPicPr>
          <p:nvPr/>
        </p:nvPicPr>
        <p:blipFill>
          <a:blip r:embed="rId3"/>
          <a:srcRect/>
          <a:stretch>
            <a:fillRect/>
          </a:stretch>
        </p:blipFill>
        <p:spPr>
          <a:xfrm>
            <a:off x="4353847" y="999804"/>
            <a:ext cx="3487214" cy="4913802"/>
          </a:xfrm>
          <a:custGeom>
            <a:avLst/>
            <a:gdLst>
              <a:gd name="connsiteX0" fmla="*/ 0 w 3487214"/>
              <a:gd name="connsiteY0" fmla="*/ 3863138 h 4913802"/>
              <a:gd name="connsiteX1" fmla="*/ 3487214 w 3487214"/>
              <a:gd name="connsiteY1" fmla="*/ 3863138 h 4913802"/>
              <a:gd name="connsiteX2" fmla="*/ 3487214 w 3487214"/>
              <a:gd name="connsiteY2" fmla="*/ 4913802 h 4913802"/>
              <a:gd name="connsiteX3" fmla="*/ 0 w 3487214"/>
              <a:gd name="connsiteY3" fmla="*/ 4913802 h 4913802"/>
              <a:gd name="connsiteX4" fmla="*/ 0 w 3487214"/>
              <a:gd name="connsiteY4" fmla="*/ 0 h 4913802"/>
              <a:gd name="connsiteX5" fmla="*/ 3487214 w 3487214"/>
              <a:gd name="connsiteY5" fmla="*/ 0 h 4913802"/>
              <a:gd name="connsiteX6" fmla="*/ 3487214 w 3487214"/>
              <a:gd name="connsiteY6" fmla="*/ 1050666 h 4913802"/>
              <a:gd name="connsiteX7" fmla="*/ 0 w 3487214"/>
              <a:gd name="connsiteY7" fmla="*/ 1050666 h 491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7214" h="4913802">
                <a:moveTo>
                  <a:pt x="0" y="3863138"/>
                </a:moveTo>
                <a:lnTo>
                  <a:pt x="3487214" y="3863138"/>
                </a:lnTo>
                <a:lnTo>
                  <a:pt x="3487214" y="4913802"/>
                </a:lnTo>
                <a:lnTo>
                  <a:pt x="0" y="4913802"/>
                </a:lnTo>
                <a:close/>
                <a:moveTo>
                  <a:pt x="0" y="0"/>
                </a:moveTo>
                <a:lnTo>
                  <a:pt x="3487214" y="0"/>
                </a:lnTo>
                <a:lnTo>
                  <a:pt x="3487214" y="1050666"/>
                </a:lnTo>
                <a:lnTo>
                  <a:pt x="0" y="1050666"/>
                </a:lnTo>
                <a:close/>
              </a:path>
            </a:pathLst>
          </a:custGeom>
          <a:effectLst>
            <a:outerShdw blurRad="190500" dist="63500" dir="2700000" algn="tl" rotWithShape="0">
              <a:prstClr val="black">
                <a:alpha val="25000"/>
              </a:prstClr>
            </a:outerShdw>
          </a:effectLst>
        </p:spPr>
      </p:pic>
    </p:spTree>
    <p:extLst>
      <p:ext uri="{BB962C8B-B14F-4D97-AF65-F5344CB8AC3E}">
        <p14:creationId xmlns:p14="http://schemas.microsoft.com/office/powerpoint/2010/main" val="216133490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withEffect">
                                  <p:stCondLst>
                                    <p:cond delay="0"/>
                                  </p:stCondLst>
                                  <p:childTnLst>
                                    <p:set>
                                      <p:cBhvr>
                                        <p:cTn id="6" dur="1" fill="hold">
                                          <p:stCondLst>
                                            <p:cond delay="0"/>
                                          </p:stCondLst>
                                        </p:cTn>
                                        <p:tgtEl>
                                          <p:spTgt spid="278"/>
                                        </p:tgtEl>
                                        <p:attrNameLst>
                                          <p:attrName>style.visibility</p:attrName>
                                        </p:attrNameLst>
                                      </p:cBhvr>
                                      <p:to>
                                        <p:strVal val="visible"/>
                                      </p:to>
                                    </p:set>
                                    <p:animEffect transition="in" filter="barn(inHorizontal)">
                                      <p:cBhvr>
                                        <p:cTn id="7" dur="500"/>
                                        <p:tgtEl>
                                          <p:spTgt spid="278"/>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4"/>
                                        </p:tgtEl>
                                        <p:attrNameLst>
                                          <p:attrName>ppt_y</p:attrName>
                                        </p:attrNameLst>
                                      </p:cBhvr>
                                      <p:tavLst>
                                        <p:tav tm="0">
                                          <p:val>
                                            <p:strVal val="#ppt_y"/>
                                          </p:val>
                                        </p:tav>
                                        <p:tav tm="100000">
                                          <p:val>
                                            <p:strVal val="#ppt_y"/>
                                          </p:val>
                                        </p:tav>
                                      </p:tavLst>
                                    </p:anim>
                                    <p:anim calcmode="lin" valueType="num">
                                      <p:cBhvr>
                                        <p:cTn id="16"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4"/>
                                        </p:tgtEl>
                                      </p:cBhvr>
                                    </p:animEffect>
                                  </p:childTnLst>
                                </p:cTn>
                              </p:par>
                              <p:par>
                                <p:cTn id="19" presetID="22" presetClass="entr" presetSubtype="8" fill="hold" grpId="0" nodeType="withEffect">
                                  <p:stCondLst>
                                    <p:cond delay="50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045EB06-4B3A-4664-A4A1-70E542B43A29}"/>
              </a:ext>
            </a:extLst>
          </p:cNvPr>
          <p:cNvSpPr/>
          <p:nvPr/>
        </p:nvSpPr>
        <p:spPr>
          <a:xfrm>
            <a:off x="1312994" y="614750"/>
            <a:ext cx="4506362" cy="523220"/>
          </a:xfrm>
          <a:prstGeom prst="rect">
            <a:avLst/>
          </a:prstGeom>
        </p:spPr>
        <p:txBody>
          <a:bodyPr wrap="none">
            <a:spAutoFit/>
          </a:bodyPr>
          <a:lstStyle/>
          <a:p>
            <a:r>
              <a:rPr lang="en-US" altLang="zh-CN" sz="2800" b="1" dirty="0">
                <a:solidFill>
                  <a:schemeClr val="tx1">
                    <a:lumMod val="75000"/>
                    <a:lumOff val="25000"/>
                  </a:schemeClr>
                </a:solidFill>
                <a:ea typeface="思源黑体" panose="020B0500000000000000" pitchFamily="34" charset="-122"/>
              </a:rPr>
              <a:t>2021</a:t>
            </a:r>
            <a:r>
              <a:rPr lang="zh-CN" altLang="en-US" sz="2800" b="1" dirty="0">
                <a:solidFill>
                  <a:schemeClr val="tx1">
                    <a:lumMod val="75000"/>
                    <a:lumOff val="25000"/>
                  </a:schemeClr>
                </a:solidFill>
                <a:ea typeface="思源黑体" panose="020B0500000000000000" pitchFamily="34" charset="-122"/>
              </a:rPr>
              <a:t>年度安全工作目标指标</a:t>
            </a:r>
          </a:p>
        </p:txBody>
      </p:sp>
      <p:sp>
        <p:nvSpPr>
          <p:cNvPr id="10" name="圆角矩形 10">
            <a:extLst>
              <a:ext uri="{FF2B5EF4-FFF2-40B4-BE49-F238E27FC236}">
                <a16:creationId xmlns:a16="http://schemas.microsoft.com/office/drawing/2014/main" id="{4218F960-D65B-474A-B90A-9DB661EA347E}"/>
              </a:ext>
            </a:extLst>
          </p:cNvPr>
          <p:cNvSpPr/>
          <p:nvPr/>
        </p:nvSpPr>
        <p:spPr>
          <a:xfrm>
            <a:off x="1312994" y="1841260"/>
            <a:ext cx="3650044" cy="959089"/>
          </a:xfrm>
          <a:prstGeom prst="roundRect">
            <a:avLst>
              <a:gd name="adj" fmla="val 1927"/>
            </a:avLst>
          </a:prstGeom>
          <a:solidFill>
            <a:schemeClr val="bg1"/>
          </a:solidFill>
          <a:ln w="38100">
            <a:noFill/>
          </a:ln>
          <a:effectLst>
            <a:outerShdw blurRad="190500" dist="38100" dir="5400000" algn="t" rotWithShape="0">
              <a:prstClr val="black">
                <a:alpha val="20000"/>
              </a:prstClr>
            </a:outerShdw>
          </a:effectLst>
        </p:spPr>
        <p:txBody>
          <a:bodyPr vert="horz" wrap="square" lIns="91440" tIns="45720" rIns="91440" bIns="45720" numCol="1" anchor="t" anchorCtr="0" compatLnSpc="1">
            <a:prstTxWarp prst="textNoShape">
              <a:avLst/>
            </a:prstTxWarp>
            <a:noAutofit/>
          </a:bodyPr>
          <a:lstStyle/>
          <a:p>
            <a:endParaRPr lang="zh-CN" altLang="en-US" dirty="0">
              <a:solidFill>
                <a:prstClr val="black"/>
              </a:solidFill>
              <a:ea typeface="思源黑体" panose="020B0500000000000000" pitchFamily="34" charset="-122"/>
            </a:endParaRPr>
          </a:p>
        </p:txBody>
      </p:sp>
      <p:sp>
        <p:nvSpPr>
          <p:cNvPr id="7" name="文本框 6">
            <a:extLst>
              <a:ext uri="{FF2B5EF4-FFF2-40B4-BE49-F238E27FC236}">
                <a16:creationId xmlns:a16="http://schemas.microsoft.com/office/drawing/2014/main" id="{3819D742-DE1F-45C9-BDFF-B5349F149B4F}"/>
              </a:ext>
            </a:extLst>
          </p:cNvPr>
          <p:cNvSpPr txBox="1"/>
          <p:nvPr/>
        </p:nvSpPr>
        <p:spPr>
          <a:xfrm>
            <a:off x="1400998" y="1936862"/>
            <a:ext cx="2441175" cy="461665"/>
          </a:xfrm>
          <a:prstGeom prst="rect">
            <a:avLst/>
          </a:prstGeom>
          <a:noFill/>
        </p:spPr>
        <p:txBody>
          <a:bodyPr wrap="square">
            <a:spAutoFit/>
          </a:bodyPr>
          <a:lstStyle/>
          <a:p>
            <a:pPr eaLnBrk="1" hangingPunct="1"/>
            <a:r>
              <a:rPr lang="zh-CN" altLang="en-US" sz="2400" b="1" dirty="0">
                <a:solidFill>
                  <a:srgbClr val="000000"/>
                </a:solidFill>
                <a:latin typeface="微软雅黑" panose="020B0503020204020204" pitchFamily="34" charset="-122"/>
                <a:ea typeface="微软雅黑" panose="020B0503020204020204" pitchFamily="34" charset="-122"/>
              </a:rPr>
              <a:t>工伤死亡事故为</a:t>
            </a:r>
            <a:endParaRPr lang="en-US" altLang="zh-CN" sz="4800" b="1" dirty="0">
              <a:solidFill>
                <a:srgbClr val="C00000"/>
              </a:solidFill>
              <a:latin typeface="微软雅黑" panose="020B0503020204020204" pitchFamily="34" charset="-122"/>
              <a:ea typeface="微软雅黑" panose="020B0503020204020204" pitchFamily="34" charset="-122"/>
            </a:endParaRPr>
          </a:p>
        </p:txBody>
      </p:sp>
      <p:sp>
        <p:nvSpPr>
          <p:cNvPr id="14" name="文本框 13">
            <a:extLst>
              <a:ext uri="{FF2B5EF4-FFF2-40B4-BE49-F238E27FC236}">
                <a16:creationId xmlns:a16="http://schemas.microsoft.com/office/drawing/2014/main" id="{4E539782-2BD6-4751-885B-6ABDAC073FFE}"/>
              </a:ext>
            </a:extLst>
          </p:cNvPr>
          <p:cNvSpPr txBox="1"/>
          <p:nvPr/>
        </p:nvSpPr>
        <p:spPr>
          <a:xfrm>
            <a:off x="4264927" y="1389780"/>
            <a:ext cx="839029" cy="1862048"/>
          </a:xfrm>
          <a:prstGeom prst="rect">
            <a:avLst/>
          </a:prstGeom>
          <a:noFill/>
        </p:spPr>
        <p:txBody>
          <a:bodyPr wrap="square" rtlCol="0">
            <a:spAutoFit/>
          </a:bodyPr>
          <a:lstStyle/>
          <a:p>
            <a:r>
              <a:rPr lang="en-US" altLang="zh-CN" sz="11500" i="1" dirty="0">
                <a:solidFill>
                  <a:srgbClr val="980E1B"/>
                </a:solidFill>
                <a:effectLst>
                  <a:outerShdw blurRad="38100" dist="38100" dir="2700000" algn="tl">
                    <a:srgbClr val="000000">
                      <a:alpha val="43137"/>
                    </a:srgbClr>
                  </a:outerShdw>
                </a:effectLst>
                <a:latin typeface="Arial Narrow" panose="020B0606020202030204" pitchFamily="34" charset="0"/>
              </a:rPr>
              <a:t>0</a:t>
            </a:r>
            <a:endParaRPr lang="zh-CN" altLang="en-US" sz="11500" i="1" dirty="0">
              <a:solidFill>
                <a:srgbClr val="980E1B"/>
              </a:solidFill>
              <a:effectLst>
                <a:outerShdw blurRad="38100" dist="38100" dir="2700000" algn="tl">
                  <a:srgbClr val="000000">
                    <a:alpha val="43137"/>
                  </a:srgbClr>
                </a:outerShdw>
              </a:effectLst>
              <a:latin typeface="Arial Narrow" panose="020B0606020202030204" pitchFamily="34" charset="0"/>
            </a:endParaRPr>
          </a:p>
        </p:txBody>
      </p:sp>
      <p:sp>
        <p:nvSpPr>
          <p:cNvPr id="16" name="文本框 15">
            <a:extLst>
              <a:ext uri="{FF2B5EF4-FFF2-40B4-BE49-F238E27FC236}">
                <a16:creationId xmlns:a16="http://schemas.microsoft.com/office/drawing/2014/main" id="{C6334036-BDF7-4728-B016-DF59AD0A4DB6}"/>
              </a:ext>
            </a:extLst>
          </p:cNvPr>
          <p:cNvSpPr txBox="1"/>
          <p:nvPr/>
        </p:nvSpPr>
        <p:spPr>
          <a:xfrm>
            <a:off x="1400998" y="2398527"/>
            <a:ext cx="2251296" cy="307777"/>
          </a:xfrm>
          <a:prstGeom prst="rect">
            <a:avLst/>
          </a:prstGeom>
          <a:noFill/>
        </p:spPr>
        <p:txBody>
          <a:bodyPr wrap="square">
            <a:spAutoFit/>
          </a:bodyPr>
          <a:lstStyle/>
          <a:p>
            <a:pPr eaLnBrk="1" hangingPunct="1"/>
            <a:r>
              <a:rPr lang="zh-CN" altLang="en-US" sz="1400" dirty="0">
                <a:latin typeface="微软雅黑" panose="020B0503020204020204" pitchFamily="34" charset="-122"/>
                <a:ea typeface="微软雅黑" panose="020B0503020204020204" pitchFamily="34" charset="-122"/>
              </a:rPr>
              <a:t>一般工</a:t>
            </a:r>
            <a:r>
              <a:rPr lang="zh-CN" altLang="en-US" sz="1400" dirty="0">
                <a:solidFill>
                  <a:srgbClr val="000000"/>
                </a:solidFill>
                <a:latin typeface="微软雅黑" panose="020B0503020204020204" pitchFamily="34" charset="-122"/>
                <a:ea typeface="微软雅黑" panose="020B0503020204020204" pitchFamily="34" charset="-122"/>
              </a:rPr>
              <a:t>伤事故少于三次</a:t>
            </a:r>
            <a:endParaRPr lang="zh-CN" altLang="en-US" sz="1400" dirty="0">
              <a:solidFill>
                <a:srgbClr val="C00000"/>
              </a:solidFill>
              <a:latin typeface="微软雅黑" panose="020B0503020204020204" pitchFamily="34" charset="-122"/>
              <a:ea typeface="微软雅黑" panose="020B0503020204020204" pitchFamily="34" charset="-122"/>
            </a:endParaRPr>
          </a:p>
        </p:txBody>
      </p:sp>
      <p:sp>
        <p:nvSpPr>
          <p:cNvPr id="17" name="圆角矩形 10">
            <a:extLst>
              <a:ext uri="{FF2B5EF4-FFF2-40B4-BE49-F238E27FC236}">
                <a16:creationId xmlns:a16="http://schemas.microsoft.com/office/drawing/2014/main" id="{F5EA1A0D-5FD5-40F1-B9EA-F09048CBDDBF}"/>
              </a:ext>
            </a:extLst>
          </p:cNvPr>
          <p:cNvSpPr/>
          <p:nvPr/>
        </p:nvSpPr>
        <p:spPr>
          <a:xfrm>
            <a:off x="1312994" y="3388817"/>
            <a:ext cx="3650044" cy="959089"/>
          </a:xfrm>
          <a:prstGeom prst="roundRect">
            <a:avLst>
              <a:gd name="adj" fmla="val 1927"/>
            </a:avLst>
          </a:prstGeom>
          <a:solidFill>
            <a:schemeClr val="bg1"/>
          </a:solidFill>
          <a:ln w="38100">
            <a:noFill/>
          </a:ln>
          <a:effectLst>
            <a:outerShdw blurRad="190500" dist="38100" dir="5400000" algn="t" rotWithShape="0">
              <a:prstClr val="black">
                <a:alpha val="20000"/>
              </a:prstClr>
            </a:outerShdw>
          </a:effectLst>
        </p:spPr>
        <p:txBody>
          <a:bodyPr vert="horz" wrap="square" lIns="91440" tIns="45720" rIns="91440" bIns="45720" numCol="1" anchor="t" anchorCtr="0" compatLnSpc="1">
            <a:prstTxWarp prst="textNoShape">
              <a:avLst/>
            </a:prstTxWarp>
            <a:noAutofit/>
          </a:bodyPr>
          <a:lstStyle/>
          <a:p>
            <a:endParaRPr lang="zh-CN" altLang="en-US" dirty="0">
              <a:solidFill>
                <a:prstClr val="black"/>
              </a:solidFill>
              <a:ea typeface="思源黑体" panose="020B0500000000000000" pitchFamily="34" charset="-122"/>
            </a:endParaRPr>
          </a:p>
        </p:txBody>
      </p:sp>
      <p:sp>
        <p:nvSpPr>
          <p:cNvPr id="19" name="文本框 18">
            <a:extLst>
              <a:ext uri="{FF2B5EF4-FFF2-40B4-BE49-F238E27FC236}">
                <a16:creationId xmlns:a16="http://schemas.microsoft.com/office/drawing/2014/main" id="{0DE06863-BC4D-4D85-89FE-008B3B79F9C0}"/>
              </a:ext>
            </a:extLst>
          </p:cNvPr>
          <p:cNvSpPr txBox="1"/>
          <p:nvPr/>
        </p:nvSpPr>
        <p:spPr>
          <a:xfrm>
            <a:off x="1400998" y="3493592"/>
            <a:ext cx="1861165" cy="461665"/>
          </a:xfrm>
          <a:prstGeom prst="rect">
            <a:avLst/>
          </a:prstGeom>
          <a:noFill/>
        </p:spPr>
        <p:txBody>
          <a:bodyPr wrap="square">
            <a:spAutoFit/>
          </a:bodyPr>
          <a:lstStyle>
            <a:defPPr>
              <a:defRPr lang="zh-CN"/>
            </a:defPPr>
            <a:lvl1pPr>
              <a:defRPr sz="2400" b="1">
                <a:solidFill>
                  <a:srgbClr val="000000"/>
                </a:solidFill>
                <a:latin typeface="微软雅黑" panose="020B0503020204020204" pitchFamily="34" charset="-122"/>
                <a:ea typeface="微软雅黑" panose="020B0503020204020204" pitchFamily="34" charset="-122"/>
              </a:defRPr>
            </a:lvl1pPr>
          </a:lstStyle>
          <a:p>
            <a:r>
              <a:rPr lang="zh-CN" altLang="en-US" dirty="0"/>
              <a:t>火灾事故为</a:t>
            </a:r>
            <a:endParaRPr lang="en-US" altLang="zh-CN" dirty="0"/>
          </a:p>
        </p:txBody>
      </p:sp>
      <p:sp>
        <p:nvSpPr>
          <p:cNvPr id="21" name="文本框 20">
            <a:extLst>
              <a:ext uri="{FF2B5EF4-FFF2-40B4-BE49-F238E27FC236}">
                <a16:creationId xmlns:a16="http://schemas.microsoft.com/office/drawing/2014/main" id="{D2F4C4CF-9283-4B95-8DDD-87633A9F7D7F}"/>
              </a:ext>
            </a:extLst>
          </p:cNvPr>
          <p:cNvSpPr txBox="1"/>
          <p:nvPr/>
        </p:nvSpPr>
        <p:spPr>
          <a:xfrm>
            <a:off x="1400998" y="3938357"/>
            <a:ext cx="1781175" cy="307777"/>
          </a:xfrm>
          <a:prstGeom prst="rect">
            <a:avLst/>
          </a:prstGeom>
          <a:noFill/>
        </p:spPr>
        <p:txBody>
          <a:bodyPr wrap="square">
            <a:spAutoFit/>
          </a:bodyPr>
          <a:lstStyle>
            <a:defPPr>
              <a:defRPr lang="zh-CN"/>
            </a:defPPr>
            <a:lvl1pPr>
              <a:defRPr sz="1400">
                <a:latin typeface="微软雅黑" panose="020B0503020204020204" pitchFamily="34" charset="-122"/>
                <a:ea typeface="微软雅黑" panose="020B0503020204020204" pitchFamily="34" charset="-122"/>
              </a:defRPr>
            </a:lvl1pPr>
          </a:lstStyle>
          <a:p>
            <a:r>
              <a:rPr lang="zh-CN" altLang="en-US" dirty="0"/>
              <a:t>火险少于二次</a:t>
            </a:r>
          </a:p>
        </p:txBody>
      </p:sp>
      <p:sp>
        <p:nvSpPr>
          <p:cNvPr id="22" name="文本框 21">
            <a:extLst>
              <a:ext uri="{FF2B5EF4-FFF2-40B4-BE49-F238E27FC236}">
                <a16:creationId xmlns:a16="http://schemas.microsoft.com/office/drawing/2014/main" id="{7727751C-097E-4C1E-BC2A-0FA3702E6171}"/>
              </a:ext>
            </a:extLst>
          </p:cNvPr>
          <p:cNvSpPr txBox="1"/>
          <p:nvPr/>
        </p:nvSpPr>
        <p:spPr>
          <a:xfrm>
            <a:off x="4264121" y="2886939"/>
            <a:ext cx="839029" cy="1862048"/>
          </a:xfrm>
          <a:prstGeom prst="rect">
            <a:avLst/>
          </a:prstGeom>
          <a:noFill/>
        </p:spPr>
        <p:txBody>
          <a:bodyPr wrap="square" rtlCol="0">
            <a:spAutoFit/>
          </a:bodyPr>
          <a:lstStyle/>
          <a:p>
            <a:r>
              <a:rPr lang="en-US" altLang="zh-CN" sz="11500" i="1" dirty="0">
                <a:solidFill>
                  <a:srgbClr val="980E1B"/>
                </a:solidFill>
                <a:effectLst>
                  <a:outerShdw blurRad="38100" dist="38100" dir="2700000" algn="tl">
                    <a:srgbClr val="000000">
                      <a:alpha val="43137"/>
                    </a:srgbClr>
                  </a:outerShdw>
                </a:effectLst>
                <a:latin typeface="Arial Narrow" panose="020B0606020202030204" pitchFamily="34" charset="0"/>
              </a:rPr>
              <a:t>0</a:t>
            </a:r>
            <a:endParaRPr lang="zh-CN" altLang="en-US" sz="11500" i="1" dirty="0">
              <a:solidFill>
                <a:srgbClr val="980E1B"/>
              </a:solidFill>
              <a:effectLst>
                <a:outerShdw blurRad="38100" dist="38100" dir="2700000" algn="tl">
                  <a:srgbClr val="000000">
                    <a:alpha val="43137"/>
                  </a:srgbClr>
                </a:outerShdw>
              </a:effectLst>
              <a:latin typeface="Arial Narrow" panose="020B0606020202030204" pitchFamily="34" charset="0"/>
            </a:endParaRPr>
          </a:p>
        </p:txBody>
      </p:sp>
      <p:sp>
        <p:nvSpPr>
          <p:cNvPr id="23" name="圆角矩形 10">
            <a:extLst>
              <a:ext uri="{FF2B5EF4-FFF2-40B4-BE49-F238E27FC236}">
                <a16:creationId xmlns:a16="http://schemas.microsoft.com/office/drawing/2014/main" id="{26380F92-051C-4458-AE6F-B32931D75746}"/>
              </a:ext>
            </a:extLst>
          </p:cNvPr>
          <p:cNvSpPr/>
          <p:nvPr/>
        </p:nvSpPr>
        <p:spPr>
          <a:xfrm>
            <a:off x="1312994" y="4977929"/>
            <a:ext cx="3650044" cy="959089"/>
          </a:xfrm>
          <a:prstGeom prst="roundRect">
            <a:avLst>
              <a:gd name="adj" fmla="val 1927"/>
            </a:avLst>
          </a:prstGeom>
          <a:solidFill>
            <a:schemeClr val="bg1"/>
          </a:solidFill>
          <a:ln w="38100">
            <a:noFill/>
          </a:ln>
          <a:effectLst>
            <a:outerShdw blurRad="190500" dist="38100" dir="5400000" algn="t" rotWithShape="0">
              <a:prstClr val="black">
                <a:alpha val="20000"/>
              </a:prstClr>
            </a:outerShdw>
          </a:effectLst>
        </p:spPr>
        <p:txBody>
          <a:bodyPr vert="horz" wrap="square" lIns="91440" tIns="45720" rIns="91440" bIns="45720" numCol="1" anchor="t" anchorCtr="0" compatLnSpc="1">
            <a:prstTxWarp prst="textNoShape">
              <a:avLst/>
            </a:prstTxWarp>
            <a:noAutofit/>
          </a:bodyPr>
          <a:lstStyle/>
          <a:p>
            <a:endParaRPr lang="zh-CN" altLang="en-US" dirty="0">
              <a:solidFill>
                <a:prstClr val="black"/>
              </a:solidFill>
              <a:ea typeface="思源黑体" panose="020B0500000000000000" pitchFamily="34" charset="-122"/>
            </a:endParaRPr>
          </a:p>
        </p:txBody>
      </p:sp>
      <p:sp>
        <p:nvSpPr>
          <p:cNvPr id="25" name="文本框 24">
            <a:extLst>
              <a:ext uri="{FF2B5EF4-FFF2-40B4-BE49-F238E27FC236}">
                <a16:creationId xmlns:a16="http://schemas.microsoft.com/office/drawing/2014/main" id="{AAA17714-CBDA-41E9-ADD1-053650BE620E}"/>
              </a:ext>
            </a:extLst>
          </p:cNvPr>
          <p:cNvSpPr txBox="1"/>
          <p:nvPr/>
        </p:nvSpPr>
        <p:spPr>
          <a:xfrm>
            <a:off x="1400998" y="5012809"/>
            <a:ext cx="2324100" cy="461665"/>
          </a:xfrm>
          <a:prstGeom prst="rect">
            <a:avLst/>
          </a:prstGeom>
          <a:noFill/>
        </p:spPr>
        <p:txBody>
          <a:bodyPr wrap="square">
            <a:spAutoFit/>
          </a:bodyPr>
          <a:lstStyle>
            <a:defPPr>
              <a:defRPr lang="zh-CN"/>
            </a:defPPr>
            <a:lvl1pPr>
              <a:defRPr sz="2400" b="1">
                <a:solidFill>
                  <a:srgbClr val="000000"/>
                </a:solidFill>
                <a:latin typeface="微软雅黑" panose="020B0503020204020204" pitchFamily="34" charset="-122"/>
                <a:ea typeface="微软雅黑" panose="020B0503020204020204" pitchFamily="34" charset="-122"/>
              </a:defRPr>
            </a:lvl1pPr>
          </a:lstStyle>
          <a:p>
            <a:r>
              <a:rPr lang="zh-CN" altLang="en-US" dirty="0"/>
              <a:t>职业中毒为 </a:t>
            </a:r>
          </a:p>
        </p:txBody>
      </p:sp>
      <p:sp>
        <p:nvSpPr>
          <p:cNvPr id="26" name="文本框 25">
            <a:extLst>
              <a:ext uri="{FF2B5EF4-FFF2-40B4-BE49-F238E27FC236}">
                <a16:creationId xmlns:a16="http://schemas.microsoft.com/office/drawing/2014/main" id="{EDF44F5F-4CC7-441D-8104-E41691FB1509}"/>
              </a:ext>
            </a:extLst>
          </p:cNvPr>
          <p:cNvSpPr txBox="1"/>
          <p:nvPr/>
        </p:nvSpPr>
        <p:spPr>
          <a:xfrm>
            <a:off x="1400998" y="5406673"/>
            <a:ext cx="2863123" cy="461665"/>
          </a:xfrm>
          <a:prstGeom prst="rect">
            <a:avLst/>
          </a:prstGeom>
          <a:noFill/>
        </p:spPr>
        <p:txBody>
          <a:bodyPr wrap="square">
            <a:spAutoFit/>
          </a:bodyPr>
          <a:lstStyle>
            <a:defPPr>
              <a:defRPr lang="zh-CN"/>
            </a:defPPr>
            <a:lvl1pPr>
              <a:defRPr sz="1400">
                <a:latin typeface="微软雅黑" panose="020B0503020204020204" pitchFamily="34" charset="-122"/>
                <a:ea typeface="微软雅黑" panose="020B0503020204020204" pitchFamily="34" charset="-122"/>
              </a:defRPr>
            </a:lvl1pPr>
          </a:lstStyle>
          <a:p>
            <a:r>
              <a:rPr lang="zh-CN" altLang="en-US" sz="1200" dirty="0"/>
              <a:t>加强预防控制措施，保障员工健康是历史赋予我们的责任</a:t>
            </a:r>
          </a:p>
        </p:txBody>
      </p:sp>
      <p:sp>
        <p:nvSpPr>
          <p:cNvPr id="27" name="文本框 26">
            <a:extLst>
              <a:ext uri="{FF2B5EF4-FFF2-40B4-BE49-F238E27FC236}">
                <a16:creationId xmlns:a16="http://schemas.microsoft.com/office/drawing/2014/main" id="{7D85AA14-DDCC-4964-9147-993217878317}"/>
              </a:ext>
            </a:extLst>
          </p:cNvPr>
          <p:cNvSpPr txBox="1"/>
          <p:nvPr/>
        </p:nvSpPr>
        <p:spPr>
          <a:xfrm>
            <a:off x="4263315" y="4484895"/>
            <a:ext cx="839029" cy="1862048"/>
          </a:xfrm>
          <a:prstGeom prst="rect">
            <a:avLst/>
          </a:prstGeom>
          <a:noFill/>
        </p:spPr>
        <p:txBody>
          <a:bodyPr wrap="square" rtlCol="0">
            <a:spAutoFit/>
          </a:bodyPr>
          <a:lstStyle/>
          <a:p>
            <a:r>
              <a:rPr lang="en-US" altLang="zh-CN" sz="11500" i="1" dirty="0">
                <a:solidFill>
                  <a:srgbClr val="980E1B"/>
                </a:solidFill>
                <a:effectLst>
                  <a:outerShdw blurRad="38100" dist="38100" dir="2700000" algn="tl">
                    <a:srgbClr val="000000">
                      <a:alpha val="43137"/>
                    </a:srgbClr>
                  </a:outerShdw>
                </a:effectLst>
                <a:latin typeface="Arial Narrow" panose="020B0606020202030204" pitchFamily="34" charset="0"/>
              </a:rPr>
              <a:t>0</a:t>
            </a:r>
            <a:endParaRPr lang="zh-CN" altLang="en-US" sz="11500" i="1" dirty="0">
              <a:solidFill>
                <a:srgbClr val="980E1B"/>
              </a:solidFill>
              <a:effectLst>
                <a:outerShdw blurRad="38100" dist="38100" dir="2700000" algn="tl">
                  <a:srgbClr val="000000">
                    <a:alpha val="43137"/>
                  </a:srgbClr>
                </a:outerShdw>
              </a:effectLst>
              <a:latin typeface="Arial Narrow" panose="020B0606020202030204" pitchFamily="34" charset="0"/>
            </a:endParaRPr>
          </a:p>
        </p:txBody>
      </p:sp>
      <p:sp>
        <p:nvSpPr>
          <p:cNvPr id="28" name="圆角矩形 10">
            <a:extLst>
              <a:ext uri="{FF2B5EF4-FFF2-40B4-BE49-F238E27FC236}">
                <a16:creationId xmlns:a16="http://schemas.microsoft.com/office/drawing/2014/main" id="{E3E40F37-DA54-4274-BE1D-B87DBD8B9D0C}"/>
              </a:ext>
            </a:extLst>
          </p:cNvPr>
          <p:cNvSpPr/>
          <p:nvPr/>
        </p:nvSpPr>
        <p:spPr>
          <a:xfrm>
            <a:off x="6792494" y="1841260"/>
            <a:ext cx="3650044" cy="959089"/>
          </a:xfrm>
          <a:prstGeom prst="roundRect">
            <a:avLst>
              <a:gd name="adj" fmla="val 1927"/>
            </a:avLst>
          </a:prstGeom>
          <a:solidFill>
            <a:schemeClr val="bg1"/>
          </a:solidFill>
          <a:ln w="38100">
            <a:noFill/>
          </a:ln>
          <a:effectLst>
            <a:outerShdw blurRad="190500" dist="38100" dir="5400000" algn="t" rotWithShape="0">
              <a:prstClr val="black">
                <a:alpha val="20000"/>
              </a:prstClr>
            </a:outerShdw>
          </a:effectLst>
        </p:spPr>
        <p:txBody>
          <a:bodyPr vert="horz" wrap="square" lIns="91440" tIns="45720" rIns="91440" bIns="45720" numCol="1" anchor="t" anchorCtr="0" compatLnSpc="1">
            <a:prstTxWarp prst="textNoShape">
              <a:avLst/>
            </a:prstTxWarp>
            <a:noAutofit/>
          </a:bodyPr>
          <a:lstStyle/>
          <a:p>
            <a:endParaRPr lang="zh-CN" altLang="en-US" dirty="0">
              <a:solidFill>
                <a:prstClr val="black"/>
              </a:solidFill>
              <a:ea typeface="思源黑体" panose="020B0500000000000000" pitchFamily="34" charset="-122"/>
            </a:endParaRPr>
          </a:p>
        </p:txBody>
      </p:sp>
      <p:sp>
        <p:nvSpPr>
          <p:cNvPr id="29" name="文本框 28">
            <a:extLst>
              <a:ext uri="{FF2B5EF4-FFF2-40B4-BE49-F238E27FC236}">
                <a16:creationId xmlns:a16="http://schemas.microsoft.com/office/drawing/2014/main" id="{D965E78C-86BB-4E9A-90BF-BC07EE3680C2}"/>
              </a:ext>
            </a:extLst>
          </p:cNvPr>
          <p:cNvSpPr txBox="1"/>
          <p:nvPr/>
        </p:nvSpPr>
        <p:spPr>
          <a:xfrm>
            <a:off x="9744427" y="1389780"/>
            <a:ext cx="839029" cy="1862048"/>
          </a:xfrm>
          <a:prstGeom prst="rect">
            <a:avLst/>
          </a:prstGeom>
          <a:noFill/>
        </p:spPr>
        <p:txBody>
          <a:bodyPr wrap="square" rtlCol="0">
            <a:spAutoFit/>
          </a:bodyPr>
          <a:lstStyle/>
          <a:p>
            <a:r>
              <a:rPr lang="en-US" altLang="zh-CN" sz="11500" i="1" dirty="0">
                <a:solidFill>
                  <a:srgbClr val="980E1B"/>
                </a:solidFill>
                <a:effectLst>
                  <a:outerShdw blurRad="38100" dist="38100" dir="2700000" algn="tl">
                    <a:srgbClr val="000000">
                      <a:alpha val="43137"/>
                    </a:srgbClr>
                  </a:outerShdw>
                </a:effectLst>
                <a:latin typeface="Arial Narrow" panose="020B0606020202030204" pitchFamily="34" charset="0"/>
              </a:rPr>
              <a:t>0</a:t>
            </a:r>
            <a:endParaRPr lang="zh-CN" altLang="en-US" sz="11500" i="1" dirty="0">
              <a:solidFill>
                <a:srgbClr val="980E1B"/>
              </a:solidFill>
              <a:effectLst>
                <a:outerShdw blurRad="38100" dist="38100" dir="2700000" algn="tl">
                  <a:srgbClr val="000000">
                    <a:alpha val="43137"/>
                  </a:srgbClr>
                </a:outerShdw>
              </a:effectLst>
              <a:latin typeface="Arial Narrow" panose="020B0606020202030204" pitchFamily="34" charset="0"/>
            </a:endParaRPr>
          </a:p>
        </p:txBody>
      </p:sp>
      <p:sp>
        <p:nvSpPr>
          <p:cNvPr id="30" name="文本框 29">
            <a:extLst>
              <a:ext uri="{FF2B5EF4-FFF2-40B4-BE49-F238E27FC236}">
                <a16:creationId xmlns:a16="http://schemas.microsoft.com/office/drawing/2014/main" id="{B1540D9B-8CD0-46CF-B87C-FDBFF302BF4E}"/>
              </a:ext>
            </a:extLst>
          </p:cNvPr>
          <p:cNvSpPr txBox="1"/>
          <p:nvPr/>
        </p:nvSpPr>
        <p:spPr>
          <a:xfrm>
            <a:off x="6892082" y="1935867"/>
            <a:ext cx="2441175" cy="461665"/>
          </a:xfrm>
          <a:prstGeom prst="rect">
            <a:avLst/>
          </a:prstGeom>
          <a:noFill/>
        </p:spPr>
        <p:txBody>
          <a:bodyPr wrap="square">
            <a:spAutoFit/>
          </a:bodyPr>
          <a:lstStyle/>
          <a:p>
            <a:pPr eaLnBrk="1" hangingPunct="1"/>
            <a:r>
              <a:rPr lang="zh-CN" altLang="en-US" sz="2400" b="1" dirty="0">
                <a:solidFill>
                  <a:srgbClr val="000000"/>
                </a:solidFill>
                <a:latin typeface="微软雅黑" panose="020B0503020204020204" pitchFamily="34" charset="-122"/>
                <a:ea typeface="微软雅黑" panose="020B0503020204020204" pitchFamily="34" charset="-122"/>
              </a:rPr>
              <a:t>重大隐患为</a:t>
            </a:r>
            <a:endParaRPr lang="en-US" altLang="zh-CN" sz="4800" b="1" dirty="0">
              <a:solidFill>
                <a:srgbClr val="C00000"/>
              </a:solidFill>
              <a:latin typeface="微软雅黑" panose="020B0503020204020204" pitchFamily="34" charset="-122"/>
              <a:ea typeface="微软雅黑" panose="020B0503020204020204" pitchFamily="34" charset="-122"/>
            </a:endParaRPr>
          </a:p>
        </p:txBody>
      </p:sp>
      <p:sp>
        <p:nvSpPr>
          <p:cNvPr id="31" name="文本框 30">
            <a:extLst>
              <a:ext uri="{FF2B5EF4-FFF2-40B4-BE49-F238E27FC236}">
                <a16:creationId xmlns:a16="http://schemas.microsoft.com/office/drawing/2014/main" id="{1C192272-0D90-437D-95CD-9B26F450CD3B}"/>
              </a:ext>
            </a:extLst>
          </p:cNvPr>
          <p:cNvSpPr txBox="1"/>
          <p:nvPr/>
        </p:nvSpPr>
        <p:spPr>
          <a:xfrm>
            <a:off x="6892082" y="2317464"/>
            <a:ext cx="2863123" cy="461665"/>
          </a:xfrm>
          <a:prstGeom prst="rect">
            <a:avLst/>
          </a:prstGeom>
          <a:noFill/>
        </p:spPr>
        <p:txBody>
          <a:bodyPr wrap="square">
            <a:spAutoFit/>
          </a:bodyPr>
          <a:lstStyle>
            <a:defPPr>
              <a:defRPr lang="zh-CN"/>
            </a:defPPr>
            <a:lvl1pPr>
              <a:defRPr sz="1400">
                <a:latin typeface="微软雅黑" panose="020B0503020204020204" pitchFamily="34" charset="-122"/>
                <a:ea typeface="微软雅黑" panose="020B0503020204020204" pitchFamily="34" charset="-122"/>
              </a:defRPr>
            </a:lvl1pPr>
          </a:lstStyle>
          <a:p>
            <a:r>
              <a:rPr lang="zh-CN" altLang="en-US" sz="1200" dirty="0"/>
              <a:t>隐患和危险源在工作和生活中无处不在，排查隐患、控制风险一刻也不能放松</a:t>
            </a:r>
          </a:p>
        </p:txBody>
      </p:sp>
      <p:sp>
        <p:nvSpPr>
          <p:cNvPr id="32" name="圆角矩形 10">
            <a:extLst>
              <a:ext uri="{FF2B5EF4-FFF2-40B4-BE49-F238E27FC236}">
                <a16:creationId xmlns:a16="http://schemas.microsoft.com/office/drawing/2014/main" id="{CABD54AC-97CC-43CF-9F95-D35CE0E1CCAD}"/>
              </a:ext>
            </a:extLst>
          </p:cNvPr>
          <p:cNvSpPr/>
          <p:nvPr/>
        </p:nvSpPr>
        <p:spPr>
          <a:xfrm>
            <a:off x="6792494" y="3394246"/>
            <a:ext cx="3650044" cy="959089"/>
          </a:xfrm>
          <a:prstGeom prst="roundRect">
            <a:avLst>
              <a:gd name="adj" fmla="val 1927"/>
            </a:avLst>
          </a:prstGeom>
          <a:solidFill>
            <a:schemeClr val="bg1"/>
          </a:solidFill>
          <a:ln w="38100">
            <a:noFill/>
          </a:ln>
          <a:effectLst>
            <a:outerShdw blurRad="190500" dist="38100" dir="5400000" algn="t" rotWithShape="0">
              <a:prstClr val="black">
                <a:alpha val="20000"/>
              </a:prstClr>
            </a:outerShdw>
          </a:effectLst>
        </p:spPr>
        <p:txBody>
          <a:bodyPr vert="horz" wrap="square" lIns="91440" tIns="45720" rIns="91440" bIns="45720" numCol="1" anchor="t" anchorCtr="0" compatLnSpc="1">
            <a:prstTxWarp prst="textNoShape">
              <a:avLst/>
            </a:prstTxWarp>
            <a:noAutofit/>
          </a:bodyPr>
          <a:lstStyle/>
          <a:p>
            <a:endParaRPr lang="zh-CN" altLang="en-US" dirty="0">
              <a:solidFill>
                <a:prstClr val="black"/>
              </a:solidFill>
              <a:ea typeface="思源黑体" panose="020B0500000000000000" pitchFamily="34" charset="-122"/>
            </a:endParaRPr>
          </a:p>
        </p:txBody>
      </p:sp>
      <p:sp>
        <p:nvSpPr>
          <p:cNvPr id="33" name="文本框 32">
            <a:extLst>
              <a:ext uri="{FF2B5EF4-FFF2-40B4-BE49-F238E27FC236}">
                <a16:creationId xmlns:a16="http://schemas.microsoft.com/office/drawing/2014/main" id="{9B9A1C6D-A4C1-4D50-9F82-281AE62BD6CC}"/>
              </a:ext>
            </a:extLst>
          </p:cNvPr>
          <p:cNvSpPr txBox="1"/>
          <p:nvPr/>
        </p:nvSpPr>
        <p:spPr>
          <a:xfrm>
            <a:off x="6880498" y="3499021"/>
            <a:ext cx="1861165" cy="461665"/>
          </a:xfrm>
          <a:prstGeom prst="rect">
            <a:avLst/>
          </a:prstGeom>
          <a:noFill/>
        </p:spPr>
        <p:txBody>
          <a:bodyPr wrap="square">
            <a:spAutoFit/>
          </a:bodyPr>
          <a:lstStyle>
            <a:defPPr>
              <a:defRPr lang="zh-CN"/>
            </a:defPPr>
            <a:lvl1pPr>
              <a:defRPr sz="2400" b="1">
                <a:solidFill>
                  <a:srgbClr val="000000"/>
                </a:solidFill>
                <a:latin typeface="微软雅黑" panose="020B0503020204020204" pitchFamily="34" charset="-122"/>
                <a:ea typeface="微软雅黑" panose="020B0503020204020204" pitchFamily="34" charset="-122"/>
              </a:defRPr>
            </a:lvl1pPr>
          </a:lstStyle>
          <a:p>
            <a:r>
              <a:rPr lang="zh-CN" altLang="en-US" sz="2400" b="1" dirty="0">
                <a:solidFill>
                  <a:srgbClr val="000000"/>
                </a:solidFill>
                <a:latin typeface="微软雅黑" panose="020B0503020204020204" pitchFamily="34" charset="-122"/>
                <a:ea typeface="微软雅黑" panose="020B0503020204020204" pitchFamily="34" charset="-122"/>
              </a:rPr>
              <a:t>违法事件为</a:t>
            </a:r>
            <a:endParaRPr lang="en-US" altLang="zh-CN" dirty="0"/>
          </a:p>
        </p:txBody>
      </p:sp>
      <p:sp>
        <p:nvSpPr>
          <p:cNvPr id="34" name="文本框 33">
            <a:extLst>
              <a:ext uri="{FF2B5EF4-FFF2-40B4-BE49-F238E27FC236}">
                <a16:creationId xmlns:a16="http://schemas.microsoft.com/office/drawing/2014/main" id="{111CF6DB-74ED-4F3C-AE19-9AF139E2A5F5}"/>
              </a:ext>
            </a:extLst>
          </p:cNvPr>
          <p:cNvSpPr txBox="1"/>
          <p:nvPr/>
        </p:nvSpPr>
        <p:spPr>
          <a:xfrm>
            <a:off x="6880498" y="3964604"/>
            <a:ext cx="2862317" cy="276999"/>
          </a:xfrm>
          <a:prstGeom prst="rect">
            <a:avLst/>
          </a:prstGeom>
          <a:noFill/>
        </p:spPr>
        <p:txBody>
          <a:bodyPr wrap="square">
            <a:spAutoFit/>
          </a:bodyPr>
          <a:lstStyle>
            <a:defPPr>
              <a:defRPr lang="zh-CN"/>
            </a:defPPr>
            <a:lvl1pPr>
              <a:defRPr sz="1200">
                <a:latin typeface="微软雅黑" panose="020B0503020204020204" pitchFamily="34" charset="-122"/>
                <a:ea typeface="微软雅黑" panose="020B0503020204020204" pitchFamily="34" charset="-122"/>
              </a:defRPr>
            </a:lvl1pPr>
          </a:lstStyle>
          <a:p>
            <a:r>
              <a:rPr lang="zh-CN" altLang="en-US" dirty="0"/>
              <a:t>安全法规血写成，违法违规害己害家人</a:t>
            </a:r>
          </a:p>
        </p:txBody>
      </p:sp>
      <p:sp>
        <p:nvSpPr>
          <p:cNvPr id="35" name="文本框 34">
            <a:extLst>
              <a:ext uri="{FF2B5EF4-FFF2-40B4-BE49-F238E27FC236}">
                <a16:creationId xmlns:a16="http://schemas.microsoft.com/office/drawing/2014/main" id="{A0C6D5C7-41D4-482F-92F3-85578A1FD08B}"/>
              </a:ext>
            </a:extLst>
          </p:cNvPr>
          <p:cNvSpPr txBox="1"/>
          <p:nvPr/>
        </p:nvSpPr>
        <p:spPr>
          <a:xfrm>
            <a:off x="9743621" y="2892368"/>
            <a:ext cx="839029" cy="1862048"/>
          </a:xfrm>
          <a:prstGeom prst="rect">
            <a:avLst/>
          </a:prstGeom>
          <a:noFill/>
        </p:spPr>
        <p:txBody>
          <a:bodyPr wrap="square" rtlCol="0">
            <a:spAutoFit/>
          </a:bodyPr>
          <a:lstStyle/>
          <a:p>
            <a:r>
              <a:rPr lang="en-US" altLang="zh-CN" sz="11500" i="1" dirty="0">
                <a:solidFill>
                  <a:srgbClr val="980E1B"/>
                </a:solidFill>
                <a:effectLst>
                  <a:outerShdw blurRad="38100" dist="38100" dir="2700000" algn="tl">
                    <a:srgbClr val="000000">
                      <a:alpha val="43137"/>
                    </a:srgbClr>
                  </a:outerShdw>
                </a:effectLst>
                <a:latin typeface="Arial Narrow" panose="020B0606020202030204" pitchFamily="34" charset="0"/>
              </a:rPr>
              <a:t>0</a:t>
            </a:r>
            <a:endParaRPr lang="zh-CN" altLang="en-US" sz="11500" i="1" dirty="0">
              <a:solidFill>
                <a:srgbClr val="980E1B"/>
              </a:solidFill>
              <a:effectLst>
                <a:outerShdw blurRad="38100" dist="38100" dir="2700000" algn="tl">
                  <a:srgbClr val="000000">
                    <a:alpha val="43137"/>
                  </a:srgbClr>
                </a:outerShdw>
              </a:effectLst>
              <a:latin typeface="Arial Narrow" panose="020B0606020202030204" pitchFamily="34" charset="0"/>
            </a:endParaRPr>
          </a:p>
        </p:txBody>
      </p:sp>
      <p:sp>
        <p:nvSpPr>
          <p:cNvPr id="36" name="圆角矩形 10">
            <a:extLst>
              <a:ext uri="{FF2B5EF4-FFF2-40B4-BE49-F238E27FC236}">
                <a16:creationId xmlns:a16="http://schemas.microsoft.com/office/drawing/2014/main" id="{A18A8BF0-E0E6-40B7-AE0D-0927FEB2B2A3}"/>
              </a:ext>
            </a:extLst>
          </p:cNvPr>
          <p:cNvSpPr/>
          <p:nvPr/>
        </p:nvSpPr>
        <p:spPr>
          <a:xfrm>
            <a:off x="6792494" y="4992499"/>
            <a:ext cx="3650044" cy="959089"/>
          </a:xfrm>
          <a:prstGeom prst="roundRect">
            <a:avLst>
              <a:gd name="adj" fmla="val 1927"/>
            </a:avLst>
          </a:prstGeom>
          <a:solidFill>
            <a:schemeClr val="bg1"/>
          </a:solidFill>
          <a:ln w="38100">
            <a:noFill/>
          </a:ln>
          <a:effectLst>
            <a:outerShdw blurRad="190500" dist="38100" dir="5400000" algn="t" rotWithShape="0">
              <a:prstClr val="black">
                <a:alpha val="20000"/>
              </a:prstClr>
            </a:outerShdw>
          </a:effectLst>
        </p:spPr>
        <p:txBody>
          <a:bodyPr vert="horz" wrap="square" lIns="91440" tIns="45720" rIns="91440" bIns="45720" numCol="1" anchor="t" anchorCtr="0" compatLnSpc="1">
            <a:prstTxWarp prst="textNoShape">
              <a:avLst/>
            </a:prstTxWarp>
            <a:noAutofit/>
          </a:bodyPr>
          <a:lstStyle/>
          <a:p>
            <a:endParaRPr lang="zh-CN" altLang="en-US" dirty="0">
              <a:solidFill>
                <a:prstClr val="black"/>
              </a:solidFill>
              <a:ea typeface="思源黑体" panose="020B0500000000000000" pitchFamily="34" charset="-122"/>
            </a:endParaRPr>
          </a:p>
        </p:txBody>
      </p:sp>
      <p:sp>
        <p:nvSpPr>
          <p:cNvPr id="37" name="文本框 36">
            <a:extLst>
              <a:ext uri="{FF2B5EF4-FFF2-40B4-BE49-F238E27FC236}">
                <a16:creationId xmlns:a16="http://schemas.microsoft.com/office/drawing/2014/main" id="{C666A850-14D9-4D67-A044-3318D497CFA1}"/>
              </a:ext>
            </a:extLst>
          </p:cNvPr>
          <p:cNvSpPr txBox="1"/>
          <p:nvPr/>
        </p:nvSpPr>
        <p:spPr>
          <a:xfrm>
            <a:off x="6880498" y="5097274"/>
            <a:ext cx="1861165" cy="461665"/>
          </a:xfrm>
          <a:prstGeom prst="rect">
            <a:avLst/>
          </a:prstGeom>
          <a:noFill/>
        </p:spPr>
        <p:txBody>
          <a:bodyPr wrap="square">
            <a:spAutoFit/>
          </a:bodyPr>
          <a:lstStyle>
            <a:defPPr>
              <a:defRPr lang="zh-CN"/>
            </a:defPPr>
            <a:lvl1pPr>
              <a:defRPr sz="2400" b="1">
                <a:solidFill>
                  <a:srgbClr val="000000"/>
                </a:solidFill>
                <a:latin typeface="微软雅黑" panose="020B0503020204020204" pitchFamily="34" charset="-122"/>
                <a:ea typeface="微软雅黑" panose="020B0503020204020204" pitchFamily="34" charset="-122"/>
              </a:defRPr>
            </a:lvl1pPr>
          </a:lstStyle>
          <a:p>
            <a:r>
              <a:rPr lang="zh-CN" altLang="en-US" sz="2400" b="1" dirty="0">
                <a:solidFill>
                  <a:srgbClr val="000000"/>
                </a:solidFill>
                <a:latin typeface="微软雅黑" panose="020B0503020204020204" pitchFamily="34" charset="-122"/>
                <a:ea typeface="微软雅黑" panose="020B0503020204020204" pitchFamily="34" charset="-122"/>
              </a:rPr>
              <a:t>超标排放为</a:t>
            </a:r>
            <a:endParaRPr lang="en-US" altLang="zh-CN" dirty="0"/>
          </a:p>
        </p:txBody>
      </p:sp>
      <p:sp>
        <p:nvSpPr>
          <p:cNvPr id="38" name="文本框 37">
            <a:extLst>
              <a:ext uri="{FF2B5EF4-FFF2-40B4-BE49-F238E27FC236}">
                <a16:creationId xmlns:a16="http://schemas.microsoft.com/office/drawing/2014/main" id="{A092FC7E-41C6-4731-8953-BA147E8234D6}"/>
              </a:ext>
            </a:extLst>
          </p:cNvPr>
          <p:cNvSpPr txBox="1"/>
          <p:nvPr/>
        </p:nvSpPr>
        <p:spPr>
          <a:xfrm>
            <a:off x="6892082" y="5492899"/>
            <a:ext cx="2862317" cy="461665"/>
          </a:xfrm>
          <a:prstGeom prst="rect">
            <a:avLst/>
          </a:prstGeom>
          <a:noFill/>
        </p:spPr>
        <p:txBody>
          <a:bodyPr wrap="square">
            <a:spAutoFit/>
          </a:bodyPr>
          <a:lstStyle>
            <a:defPPr>
              <a:defRPr lang="zh-CN"/>
            </a:defPPr>
            <a:lvl1pPr>
              <a:defRPr sz="1200">
                <a:latin typeface="微软雅黑" panose="020B0503020204020204" pitchFamily="34" charset="-122"/>
                <a:ea typeface="微软雅黑" panose="020B0503020204020204" pitchFamily="34" charset="-122"/>
              </a:defRPr>
            </a:lvl1pPr>
          </a:lstStyle>
          <a:p>
            <a:r>
              <a:rPr lang="zh-CN" altLang="en-US" dirty="0"/>
              <a:t>美好环境是产生一切人才、一切美好事物和一切美丽家园的基本</a:t>
            </a:r>
          </a:p>
        </p:txBody>
      </p:sp>
      <p:sp>
        <p:nvSpPr>
          <p:cNvPr id="39" name="文本框 38">
            <a:extLst>
              <a:ext uri="{FF2B5EF4-FFF2-40B4-BE49-F238E27FC236}">
                <a16:creationId xmlns:a16="http://schemas.microsoft.com/office/drawing/2014/main" id="{10E71E9F-F325-45AB-A1AD-42D3CC1499C9}"/>
              </a:ext>
            </a:extLst>
          </p:cNvPr>
          <p:cNvSpPr txBox="1"/>
          <p:nvPr/>
        </p:nvSpPr>
        <p:spPr>
          <a:xfrm>
            <a:off x="9743621" y="4490621"/>
            <a:ext cx="839029" cy="1862048"/>
          </a:xfrm>
          <a:prstGeom prst="rect">
            <a:avLst/>
          </a:prstGeom>
          <a:noFill/>
        </p:spPr>
        <p:txBody>
          <a:bodyPr wrap="square" rtlCol="0">
            <a:spAutoFit/>
          </a:bodyPr>
          <a:lstStyle/>
          <a:p>
            <a:r>
              <a:rPr lang="en-US" altLang="zh-CN" sz="11500" i="1" dirty="0">
                <a:solidFill>
                  <a:srgbClr val="980E1B"/>
                </a:solidFill>
                <a:effectLst>
                  <a:outerShdw blurRad="38100" dist="38100" dir="2700000" algn="tl">
                    <a:srgbClr val="000000">
                      <a:alpha val="43137"/>
                    </a:srgbClr>
                  </a:outerShdw>
                </a:effectLst>
                <a:latin typeface="Arial Narrow" panose="020B0606020202030204" pitchFamily="34" charset="0"/>
              </a:rPr>
              <a:t>0</a:t>
            </a:r>
            <a:endParaRPr lang="zh-CN" altLang="en-US" sz="11500" i="1" dirty="0">
              <a:solidFill>
                <a:srgbClr val="980E1B"/>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157546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045EB06-4B3A-4664-A4A1-70E542B43A29}"/>
              </a:ext>
            </a:extLst>
          </p:cNvPr>
          <p:cNvSpPr/>
          <p:nvPr/>
        </p:nvSpPr>
        <p:spPr>
          <a:xfrm>
            <a:off x="1312994" y="614750"/>
            <a:ext cx="4506362" cy="523220"/>
          </a:xfrm>
          <a:prstGeom prst="rect">
            <a:avLst/>
          </a:prstGeom>
        </p:spPr>
        <p:txBody>
          <a:bodyPr wrap="none">
            <a:spAutoFit/>
          </a:bodyPr>
          <a:lstStyle/>
          <a:p>
            <a:r>
              <a:rPr lang="en-US" altLang="zh-CN" sz="2800" b="1" dirty="0">
                <a:solidFill>
                  <a:schemeClr val="tx1">
                    <a:lumMod val="75000"/>
                    <a:lumOff val="25000"/>
                  </a:schemeClr>
                </a:solidFill>
                <a:ea typeface="思源黑体" panose="020B0500000000000000" pitchFamily="34" charset="-122"/>
              </a:rPr>
              <a:t>2021</a:t>
            </a:r>
            <a:r>
              <a:rPr lang="zh-CN" altLang="en-US" sz="2800" b="1" dirty="0">
                <a:solidFill>
                  <a:schemeClr val="tx1">
                    <a:lumMod val="75000"/>
                    <a:lumOff val="25000"/>
                  </a:schemeClr>
                </a:solidFill>
                <a:ea typeface="思源黑体" panose="020B0500000000000000" pitchFamily="34" charset="-122"/>
              </a:rPr>
              <a:t>年度安全工作目标指标</a:t>
            </a:r>
          </a:p>
        </p:txBody>
      </p:sp>
      <p:sp>
        <p:nvSpPr>
          <p:cNvPr id="10" name="圆角矩形 10">
            <a:extLst>
              <a:ext uri="{FF2B5EF4-FFF2-40B4-BE49-F238E27FC236}">
                <a16:creationId xmlns:a16="http://schemas.microsoft.com/office/drawing/2014/main" id="{4218F960-D65B-474A-B90A-9DB661EA347E}"/>
              </a:ext>
            </a:extLst>
          </p:cNvPr>
          <p:cNvSpPr/>
          <p:nvPr/>
        </p:nvSpPr>
        <p:spPr>
          <a:xfrm>
            <a:off x="372719" y="1841260"/>
            <a:ext cx="3650044" cy="959089"/>
          </a:xfrm>
          <a:prstGeom prst="roundRect">
            <a:avLst>
              <a:gd name="adj" fmla="val 1927"/>
            </a:avLst>
          </a:prstGeom>
          <a:solidFill>
            <a:schemeClr val="bg1"/>
          </a:solidFill>
          <a:ln w="38100">
            <a:noFill/>
          </a:ln>
          <a:effectLst>
            <a:outerShdw blurRad="190500" dist="38100" dir="5400000" algn="t" rotWithShape="0">
              <a:prstClr val="black">
                <a:alpha val="20000"/>
              </a:prstClr>
            </a:outerShdw>
          </a:effectLst>
        </p:spPr>
        <p:txBody>
          <a:bodyPr vert="horz" wrap="square" lIns="91440" tIns="45720" rIns="91440" bIns="45720" numCol="1" anchor="t" anchorCtr="0" compatLnSpc="1">
            <a:prstTxWarp prst="textNoShape">
              <a:avLst/>
            </a:prstTxWarp>
            <a:noAutofit/>
          </a:bodyPr>
          <a:lstStyle/>
          <a:p>
            <a:endParaRPr lang="zh-CN" altLang="en-US" dirty="0">
              <a:solidFill>
                <a:prstClr val="black"/>
              </a:solidFill>
              <a:ea typeface="思源黑体" panose="020B0500000000000000" pitchFamily="34" charset="-122"/>
            </a:endParaRPr>
          </a:p>
        </p:txBody>
      </p:sp>
      <p:sp>
        <p:nvSpPr>
          <p:cNvPr id="7" name="文本框 6">
            <a:extLst>
              <a:ext uri="{FF2B5EF4-FFF2-40B4-BE49-F238E27FC236}">
                <a16:creationId xmlns:a16="http://schemas.microsoft.com/office/drawing/2014/main" id="{3819D742-DE1F-45C9-BDFF-B5349F149B4F}"/>
              </a:ext>
            </a:extLst>
          </p:cNvPr>
          <p:cNvSpPr txBox="1"/>
          <p:nvPr/>
        </p:nvSpPr>
        <p:spPr>
          <a:xfrm>
            <a:off x="460723" y="1936862"/>
            <a:ext cx="2987327" cy="830997"/>
          </a:xfrm>
          <a:prstGeom prst="rect">
            <a:avLst/>
          </a:prstGeom>
          <a:noFill/>
        </p:spPr>
        <p:txBody>
          <a:bodyPr wrap="square">
            <a:spAutoFit/>
          </a:bodyPr>
          <a:lstStyle/>
          <a:p>
            <a:pPr eaLnBrk="1" hangingPunct="1"/>
            <a:r>
              <a:rPr lang="zh-CN" altLang="en-US" sz="2400" b="1" dirty="0">
                <a:solidFill>
                  <a:srgbClr val="000000"/>
                </a:solidFill>
                <a:latin typeface="微软雅黑" panose="020B0503020204020204" pitchFamily="34" charset="-122"/>
                <a:ea typeface="微软雅黑" panose="020B0503020204020204" pitchFamily="34" charset="-122"/>
              </a:rPr>
              <a:t>特种作业人员持证上岗率</a:t>
            </a:r>
            <a:endParaRPr lang="en-US" altLang="zh-CN" sz="4800" b="1" dirty="0">
              <a:solidFill>
                <a:srgbClr val="C00000"/>
              </a:solidFill>
              <a:latin typeface="微软雅黑" panose="020B0503020204020204" pitchFamily="34" charset="-122"/>
              <a:ea typeface="微软雅黑" panose="020B0503020204020204" pitchFamily="34" charset="-122"/>
            </a:endParaRPr>
          </a:p>
        </p:txBody>
      </p:sp>
      <p:sp>
        <p:nvSpPr>
          <p:cNvPr id="14" name="文本框 13">
            <a:extLst>
              <a:ext uri="{FF2B5EF4-FFF2-40B4-BE49-F238E27FC236}">
                <a16:creationId xmlns:a16="http://schemas.microsoft.com/office/drawing/2014/main" id="{4E539782-2BD6-4751-885B-6ABDAC073FFE}"/>
              </a:ext>
            </a:extLst>
          </p:cNvPr>
          <p:cNvSpPr txBox="1"/>
          <p:nvPr/>
        </p:nvSpPr>
        <p:spPr>
          <a:xfrm>
            <a:off x="3182173" y="1532634"/>
            <a:ext cx="3336023" cy="1569660"/>
          </a:xfrm>
          <a:prstGeom prst="rect">
            <a:avLst/>
          </a:prstGeom>
          <a:noFill/>
        </p:spPr>
        <p:txBody>
          <a:bodyPr wrap="square" rtlCol="0">
            <a:spAutoFit/>
          </a:bodyPr>
          <a:lstStyle/>
          <a:p>
            <a:r>
              <a:rPr lang="en-US" altLang="zh-CN" sz="9600" i="1" spc="-300" dirty="0">
                <a:solidFill>
                  <a:srgbClr val="980E1B"/>
                </a:solidFill>
                <a:effectLst>
                  <a:outerShdw blurRad="38100" dist="38100" dir="2700000" algn="tl">
                    <a:srgbClr val="000000">
                      <a:alpha val="43137"/>
                    </a:srgbClr>
                  </a:outerShdw>
                </a:effectLst>
                <a:latin typeface="Arial Narrow" panose="020B0606020202030204" pitchFamily="34" charset="0"/>
              </a:rPr>
              <a:t>100%</a:t>
            </a:r>
            <a:endParaRPr lang="zh-CN" altLang="en-US" sz="9600" i="1" spc="-300" dirty="0">
              <a:solidFill>
                <a:srgbClr val="980E1B"/>
              </a:solidFill>
              <a:effectLst>
                <a:outerShdw blurRad="38100" dist="38100" dir="2700000" algn="tl">
                  <a:srgbClr val="000000">
                    <a:alpha val="43137"/>
                  </a:srgbClr>
                </a:outerShdw>
              </a:effectLst>
              <a:latin typeface="Arial Narrow" panose="020B0606020202030204" pitchFamily="34" charset="0"/>
            </a:endParaRPr>
          </a:p>
        </p:txBody>
      </p:sp>
      <p:sp>
        <p:nvSpPr>
          <p:cNvPr id="40" name="圆角矩形 10">
            <a:extLst>
              <a:ext uri="{FF2B5EF4-FFF2-40B4-BE49-F238E27FC236}">
                <a16:creationId xmlns:a16="http://schemas.microsoft.com/office/drawing/2014/main" id="{E2263970-0EF6-46B6-AAE0-22306EAFB7B6}"/>
              </a:ext>
            </a:extLst>
          </p:cNvPr>
          <p:cNvSpPr/>
          <p:nvPr/>
        </p:nvSpPr>
        <p:spPr>
          <a:xfrm>
            <a:off x="365884" y="3367194"/>
            <a:ext cx="3650044" cy="959089"/>
          </a:xfrm>
          <a:prstGeom prst="roundRect">
            <a:avLst>
              <a:gd name="adj" fmla="val 1927"/>
            </a:avLst>
          </a:prstGeom>
          <a:solidFill>
            <a:schemeClr val="bg1"/>
          </a:solidFill>
          <a:ln w="38100">
            <a:noFill/>
          </a:ln>
          <a:effectLst>
            <a:outerShdw blurRad="190500" dist="38100" dir="5400000" algn="t" rotWithShape="0">
              <a:prstClr val="black">
                <a:alpha val="20000"/>
              </a:prstClr>
            </a:outerShdw>
          </a:effectLst>
        </p:spPr>
        <p:txBody>
          <a:bodyPr vert="horz" wrap="square" lIns="91440" tIns="45720" rIns="91440" bIns="45720" numCol="1" anchor="t" anchorCtr="0" compatLnSpc="1">
            <a:prstTxWarp prst="textNoShape">
              <a:avLst/>
            </a:prstTxWarp>
            <a:noAutofit/>
          </a:bodyPr>
          <a:lstStyle/>
          <a:p>
            <a:endParaRPr lang="zh-CN" altLang="en-US" dirty="0">
              <a:solidFill>
                <a:prstClr val="black"/>
              </a:solidFill>
              <a:ea typeface="思源黑体" panose="020B0500000000000000" pitchFamily="34" charset="-122"/>
            </a:endParaRPr>
          </a:p>
        </p:txBody>
      </p:sp>
      <p:sp>
        <p:nvSpPr>
          <p:cNvPr id="41" name="文本框 40">
            <a:extLst>
              <a:ext uri="{FF2B5EF4-FFF2-40B4-BE49-F238E27FC236}">
                <a16:creationId xmlns:a16="http://schemas.microsoft.com/office/drawing/2014/main" id="{095429CF-C4AD-489A-9FF6-49B01422B002}"/>
              </a:ext>
            </a:extLst>
          </p:cNvPr>
          <p:cNvSpPr txBox="1"/>
          <p:nvPr/>
        </p:nvSpPr>
        <p:spPr>
          <a:xfrm>
            <a:off x="453888" y="3462796"/>
            <a:ext cx="2987327" cy="830997"/>
          </a:xfrm>
          <a:prstGeom prst="rect">
            <a:avLst/>
          </a:prstGeom>
          <a:noFill/>
        </p:spPr>
        <p:txBody>
          <a:bodyPr wrap="square">
            <a:spAutoFit/>
          </a:bodyPr>
          <a:lstStyle/>
          <a:p>
            <a:pPr eaLnBrk="1" hangingPunct="1"/>
            <a:r>
              <a:rPr lang="zh-CN" altLang="en-US" sz="2400" b="1" dirty="0">
                <a:solidFill>
                  <a:srgbClr val="000000"/>
                </a:solidFill>
                <a:latin typeface="微软雅黑" panose="020B0503020204020204" pitchFamily="34" charset="-122"/>
                <a:ea typeface="微软雅黑" panose="020B0503020204020204" pitchFamily="34" charset="-122"/>
              </a:rPr>
              <a:t>新员工安全培训合格率</a:t>
            </a:r>
            <a:endParaRPr lang="en-US" altLang="zh-CN" sz="4800" b="1" dirty="0">
              <a:solidFill>
                <a:srgbClr val="C00000"/>
              </a:solidFill>
              <a:latin typeface="微软雅黑" panose="020B0503020204020204" pitchFamily="34" charset="-122"/>
              <a:ea typeface="微软雅黑" panose="020B0503020204020204" pitchFamily="34" charset="-122"/>
            </a:endParaRPr>
          </a:p>
        </p:txBody>
      </p:sp>
      <p:sp>
        <p:nvSpPr>
          <p:cNvPr id="42" name="文本框 41">
            <a:extLst>
              <a:ext uri="{FF2B5EF4-FFF2-40B4-BE49-F238E27FC236}">
                <a16:creationId xmlns:a16="http://schemas.microsoft.com/office/drawing/2014/main" id="{0CB92FC7-B3B6-481B-98FA-50BF7B084C22}"/>
              </a:ext>
            </a:extLst>
          </p:cNvPr>
          <p:cNvSpPr txBox="1"/>
          <p:nvPr/>
        </p:nvSpPr>
        <p:spPr>
          <a:xfrm>
            <a:off x="3179076" y="3051080"/>
            <a:ext cx="3336023" cy="1569660"/>
          </a:xfrm>
          <a:prstGeom prst="rect">
            <a:avLst/>
          </a:prstGeom>
          <a:noFill/>
        </p:spPr>
        <p:txBody>
          <a:bodyPr wrap="square" rtlCol="0">
            <a:spAutoFit/>
          </a:bodyPr>
          <a:lstStyle/>
          <a:p>
            <a:r>
              <a:rPr lang="en-US" altLang="zh-CN" sz="9600" i="1" spc="-300" dirty="0">
                <a:solidFill>
                  <a:srgbClr val="980E1B"/>
                </a:solidFill>
                <a:effectLst>
                  <a:outerShdw blurRad="38100" dist="38100" dir="2700000" algn="tl">
                    <a:srgbClr val="000000">
                      <a:alpha val="43137"/>
                    </a:srgbClr>
                  </a:outerShdw>
                </a:effectLst>
                <a:latin typeface="Arial Narrow" panose="020B0606020202030204" pitchFamily="34" charset="0"/>
              </a:rPr>
              <a:t>100%</a:t>
            </a:r>
            <a:endParaRPr lang="zh-CN" altLang="en-US" sz="9600" i="1" spc="-300" dirty="0">
              <a:solidFill>
                <a:srgbClr val="980E1B"/>
              </a:solidFill>
              <a:effectLst>
                <a:outerShdw blurRad="38100" dist="38100" dir="2700000" algn="tl">
                  <a:srgbClr val="000000">
                    <a:alpha val="43137"/>
                  </a:srgbClr>
                </a:outerShdw>
              </a:effectLst>
              <a:latin typeface="Arial Narrow" panose="020B0606020202030204" pitchFamily="34" charset="0"/>
            </a:endParaRPr>
          </a:p>
        </p:txBody>
      </p:sp>
      <p:sp>
        <p:nvSpPr>
          <p:cNvPr id="43" name="圆角矩形 10">
            <a:extLst>
              <a:ext uri="{FF2B5EF4-FFF2-40B4-BE49-F238E27FC236}">
                <a16:creationId xmlns:a16="http://schemas.microsoft.com/office/drawing/2014/main" id="{07955E55-444C-411D-9D99-31C0D094E449}"/>
              </a:ext>
            </a:extLst>
          </p:cNvPr>
          <p:cNvSpPr/>
          <p:nvPr/>
        </p:nvSpPr>
        <p:spPr>
          <a:xfrm>
            <a:off x="372719" y="4992499"/>
            <a:ext cx="3650044" cy="959089"/>
          </a:xfrm>
          <a:prstGeom prst="roundRect">
            <a:avLst>
              <a:gd name="adj" fmla="val 1927"/>
            </a:avLst>
          </a:prstGeom>
          <a:solidFill>
            <a:schemeClr val="bg1"/>
          </a:solidFill>
          <a:ln w="38100">
            <a:noFill/>
          </a:ln>
          <a:effectLst>
            <a:outerShdw blurRad="190500" dist="38100" dir="5400000" algn="t" rotWithShape="0">
              <a:prstClr val="black">
                <a:alpha val="20000"/>
              </a:prstClr>
            </a:outerShdw>
          </a:effectLst>
        </p:spPr>
        <p:txBody>
          <a:bodyPr vert="horz" wrap="square" lIns="91440" tIns="45720" rIns="91440" bIns="45720" numCol="1" anchor="t" anchorCtr="0" compatLnSpc="1">
            <a:prstTxWarp prst="textNoShape">
              <a:avLst/>
            </a:prstTxWarp>
            <a:noAutofit/>
          </a:bodyPr>
          <a:lstStyle/>
          <a:p>
            <a:endParaRPr lang="zh-CN" altLang="en-US" dirty="0">
              <a:solidFill>
                <a:prstClr val="black"/>
              </a:solidFill>
              <a:ea typeface="思源黑体" panose="020B0500000000000000" pitchFamily="34" charset="-122"/>
            </a:endParaRPr>
          </a:p>
        </p:txBody>
      </p:sp>
      <p:sp>
        <p:nvSpPr>
          <p:cNvPr id="44" name="文本框 43">
            <a:extLst>
              <a:ext uri="{FF2B5EF4-FFF2-40B4-BE49-F238E27FC236}">
                <a16:creationId xmlns:a16="http://schemas.microsoft.com/office/drawing/2014/main" id="{B96235AC-449B-42E4-8246-A031D041FEEB}"/>
              </a:ext>
            </a:extLst>
          </p:cNvPr>
          <p:cNvSpPr txBox="1"/>
          <p:nvPr/>
        </p:nvSpPr>
        <p:spPr>
          <a:xfrm>
            <a:off x="460723" y="5198509"/>
            <a:ext cx="2987327" cy="461665"/>
          </a:xfrm>
          <a:prstGeom prst="rect">
            <a:avLst/>
          </a:prstGeom>
          <a:noFill/>
        </p:spPr>
        <p:txBody>
          <a:bodyPr wrap="square">
            <a:spAutoFit/>
          </a:bodyPr>
          <a:lstStyle/>
          <a:p>
            <a:pPr eaLnBrk="1" hangingPunct="1"/>
            <a:r>
              <a:rPr lang="zh-CN" altLang="en-US" sz="2400" b="1" dirty="0">
                <a:solidFill>
                  <a:srgbClr val="000000"/>
                </a:solidFill>
                <a:latin typeface="微软雅黑" panose="020B0503020204020204" pitchFamily="34" charset="-122"/>
                <a:ea typeface="微软雅黑" panose="020B0503020204020204" pitchFamily="34" charset="-122"/>
              </a:rPr>
              <a:t>一般隐患整改率</a:t>
            </a:r>
            <a:endParaRPr lang="en-US" altLang="zh-CN" sz="4800" b="1" dirty="0">
              <a:solidFill>
                <a:srgbClr val="C00000"/>
              </a:solidFill>
              <a:latin typeface="微软雅黑" panose="020B0503020204020204" pitchFamily="34" charset="-122"/>
              <a:ea typeface="微软雅黑" panose="020B0503020204020204" pitchFamily="34" charset="-122"/>
            </a:endParaRPr>
          </a:p>
        </p:txBody>
      </p:sp>
      <p:sp>
        <p:nvSpPr>
          <p:cNvPr id="45" name="文本框 44">
            <a:extLst>
              <a:ext uri="{FF2B5EF4-FFF2-40B4-BE49-F238E27FC236}">
                <a16:creationId xmlns:a16="http://schemas.microsoft.com/office/drawing/2014/main" id="{A270C152-54DB-497F-A4F0-8FCDEA5DB2FA}"/>
              </a:ext>
            </a:extLst>
          </p:cNvPr>
          <p:cNvSpPr txBox="1"/>
          <p:nvPr/>
        </p:nvSpPr>
        <p:spPr>
          <a:xfrm>
            <a:off x="3179075" y="4687213"/>
            <a:ext cx="3336023" cy="1569660"/>
          </a:xfrm>
          <a:prstGeom prst="rect">
            <a:avLst/>
          </a:prstGeom>
          <a:noFill/>
        </p:spPr>
        <p:txBody>
          <a:bodyPr wrap="square" rtlCol="0">
            <a:spAutoFit/>
          </a:bodyPr>
          <a:lstStyle/>
          <a:p>
            <a:r>
              <a:rPr lang="en-US" altLang="zh-CN" sz="9600" i="1" spc="-300" dirty="0">
                <a:solidFill>
                  <a:srgbClr val="980E1B"/>
                </a:solidFill>
                <a:effectLst>
                  <a:outerShdw blurRad="38100" dist="38100" dir="2700000" algn="tl">
                    <a:srgbClr val="000000">
                      <a:alpha val="43137"/>
                    </a:srgbClr>
                  </a:outerShdw>
                </a:effectLst>
                <a:latin typeface="Arial Narrow" panose="020B0606020202030204" pitchFamily="34" charset="0"/>
              </a:rPr>
              <a:t>100%</a:t>
            </a:r>
            <a:endParaRPr lang="zh-CN" altLang="en-US" sz="9600" i="1" spc="-300" dirty="0">
              <a:solidFill>
                <a:srgbClr val="980E1B"/>
              </a:solidFill>
              <a:effectLst>
                <a:outerShdw blurRad="38100" dist="38100" dir="2700000" algn="tl">
                  <a:srgbClr val="000000">
                    <a:alpha val="43137"/>
                  </a:srgbClr>
                </a:outerShdw>
              </a:effectLst>
              <a:latin typeface="Arial Narrow" panose="020B0606020202030204" pitchFamily="34" charset="0"/>
            </a:endParaRPr>
          </a:p>
        </p:txBody>
      </p:sp>
      <p:sp>
        <p:nvSpPr>
          <p:cNvPr id="46" name="圆角矩形 10">
            <a:extLst>
              <a:ext uri="{FF2B5EF4-FFF2-40B4-BE49-F238E27FC236}">
                <a16:creationId xmlns:a16="http://schemas.microsoft.com/office/drawing/2014/main" id="{3C774C32-F132-4577-94C5-5ECF5592AA50}"/>
              </a:ext>
            </a:extLst>
          </p:cNvPr>
          <p:cNvSpPr/>
          <p:nvPr/>
        </p:nvSpPr>
        <p:spPr>
          <a:xfrm>
            <a:off x="6257504" y="1841260"/>
            <a:ext cx="3650044" cy="959089"/>
          </a:xfrm>
          <a:prstGeom prst="roundRect">
            <a:avLst>
              <a:gd name="adj" fmla="val 1927"/>
            </a:avLst>
          </a:prstGeom>
          <a:solidFill>
            <a:schemeClr val="bg1"/>
          </a:solidFill>
          <a:ln w="38100">
            <a:noFill/>
          </a:ln>
          <a:effectLst>
            <a:outerShdw blurRad="190500" dist="38100" dir="5400000" algn="t" rotWithShape="0">
              <a:prstClr val="black">
                <a:alpha val="20000"/>
              </a:prstClr>
            </a:outerShdw>
          </a:effectLst>
        </p:spPr>
        <p:txBody>
          <a:bodyPr vert="horz" wrap="square" lIns="91440" tIns="45720" rIns="91440" bIns="45720" numCol="1" anchor="t" anchorCtr="0" compatLnSpc="1">
            <a:prstTxWarp prst="textNoShape">
              <a:avLst/>
            </a:prstTxWarp>
            <a:noAutofit/>
          </a:bodyPr>
          <a:lstStyle/>
          <a:p>
            <a:endParaRPr lang="zh-CN" altLang="en-US" dirty="0">
              <a:solidFill>
                <a:prstClr val="black"/>
              </a:solidFill>
              <a:ea typeface="思源黑体" panose="020B0500000000000000" pitchFamily="34" charset="-122"/>
            </a:endParaRPr>
          </a:p>
        </p:txBody>
      </p:sp>
      <p:sp>
        <p:nvSpPr>
          <p:cNvPr id="47" name="文本框 46">
            <a:extLst>
              <a:ext uri="{FF2B5EF4-FFF2-40B4-BE49-F238E27FC236}">
                <a16:creationId xmlns:a16="http://schemas.microsoft.com/office/drawing/2014/main" id="{A027223B-E349-4A5D-8E64-8D781CB3AB4D}"/>
              </a:ext>
            </a:extLst>
          </p:cNvPr>
          <p:cNvSpPr txBox="1"/>
          <p:nvPr/>
        </p:nvSpPr>
        <p:spPr>
          <a:xfrm>
            <a:off x="6340323" y="1940149"/>
            <a:ext cx="2987327" cy="830997"/>
          </a:xfrm>
          <a:prstGeom prst="rect">
            <a:avLst/>
          </a:prstGeom>
          <a:noFill/>
        </p:spPr>
        <p:txBody>
          <a:bodyPr wrap="square">
            <a:spAutoFit/>
          </a:bodyPr>
          <a:lstStyle/>
          <a:p>
            <a:pPr eaLnBrk="1" hangingPunct="1"/>
            <a:r>
              <a:rPr lang="zh-CN" altLang="zh-CN" sz="2400" b="1" dirty="0">
                <a:solidFill>
                  <a:srgbClr val="000000"/>
                </a:solidFill>
                <a:latin typeface="微软雅黑" panose="020B0503020204020204" pitchFamily="34" charset="-122"/>
                <a:ea typeface="微软雅黑" panose="020B0503020204020204" pitchFamily="34" charset="-122"/>
              </a:rPr>
              <a:t>消防安全设备设施合格率</a:t>
            </a:r>
            <a:endParaRPr lang="en-US" altLang="zh-CN" sz="4800" b="1" dirty="0">
              <a:solidFill>
                <a:srgbClr val="C00000"/>
              </a:solidFill>
              <a:latin typeface="微软雅黑" panose="020B0503020204020204" pitchFamily="34" charset="-122"/>
              <a:ea typeface="微软雅黑" panose="020B0503020204020204" pitchFamily="34" charset="-122"/>
            </a:endParaRPr>
          </a:p>
        </p:txBody>
      </p:sp>
      <p:sp>
        <p:nvSpPr>
          <p:cNvPr id="48" name="文本框 47">
            <a:extLst>
              <a:ext uri="{FF2B5EF4-FFF2-40B4-BE49-F238E27FC236}">
                <a16:creationId xmlns:a16="http://schemas.microsoft.com/office/drawing/2014/main" id="{319C554F-10C5-4E92-9AE9-A8BBB61F2096}"/>
              </a:ext>
            </a:extLst>
          </p:cNvPr>
          <p:cNvSpPr txBox="1"/>
          <p:nvPr/>
        </p:nvSpPr>
        <p:spPr>
          <a:xfrm>
            <a:off x="9066958" y="1532634"/>
            <a:ext cx="3336023" cy="1569660"/>
          </a:xfrm>
          <a:prstGeom prst="rect">
            <a:avLst/>
          </a:prstGeom>
          <a:noFill/>
        </p:spPr>
        <p:txBody>
          <a:bodyPr wrap="square" rtlCol="0">
            <a:spAutoFit/>
          </a:bodyPr>
          <a:lstStyle/>
          <a:p>
            <a:r>
              <a:rPr lang="en-US" altLang="zh-CN" sz="9600" i="1" spc="-300" dirty="0">
                <a:solidFill>
                  <a:srgbClr val="980E1B"/>
                </a:solidFill>
                <a:effectLst>
                  <a:outerShdw blurRad="38100" dist="38100" dir="2700000" algn="tl">
                    <a:srgbClr val="000000">
                      <a:alpha val="43137"/>
                    </a:srgbClr>
                  </a:outerShdw>
                </a:effectLst>
                <a:latin typeface="Arial Narrow" panose="020B0606020202030204" pitchFamily="34" charset="0"/>
              </a:rPr>
              <a:t>100%</a:t>
            </a:r>
            <a:endParaRPr lang="zh-CN" altLang="en-US" sz="9600" i="1" spc="-300" dirty="0">
              <a:solidFill>
                <a:srgbClr val="980E1B"/>
              </a:solidFill>
              <a:effectLst>
                <a:outerShdw blurRad="38100" dist="38100" dir="2700000" algn="tl">
                  <a:srgbClr val="000000">
                    <a:alpha val="43137"/>
                  </a:srgbClr>
                </a:outerShdw>
              </a:effectLst>
              <a:latin typeface="Arial Narrow" panose="020B0606020202030204" pitchFamily="34" charset="0"/>
            </a:endParaRPr>
          </a:p>
        </p:txBody>
      </p:sp>
      <p:sp>
        <p:nvSpPr>
          <p:cNvPr id="49" name="圆角矩形 10">
            <a:extLst>
              <a:ext uri="{FF2B5EF4-FFF2-40B4-BE49-F238E27FC236}">
                <a16:creationId xmlns:a16="http://schemas.microsoft.com/office/drawing/2014/main" id="{65FD4AED-4C76-4CB2-A0A4-8831ED3ED672}"/>
              </a:ext>
            </a:extLst>
          </p:cNvPr>
          <p:cNvSpPr/>
          <p:nvPr/>
        </p:nvSpPr>
        <p:spPr>
          <a:xfrm>
            <a:off x="6257504" y="3387465"/>
            <a:ext cx="3650044" cy="959089"/>
          </a:xfrm>
          <a:prstGeom prst="roundRect">
            <a:avLst>
              <a:gd name="adj" fmla="val 1927"/>
            </a:avLst>
          </a:prstGeom>
          <a:solidFill>
            <a:schemeClr val="bg1"/>
          </a:solidFill>
          <a:ln w="38100">
            <a:noFill/>
          </a:ln>
          <a:effectLst>
            <a:outerShdw blurRad="190500" dist="38100" dir="5400000" algn="t" rotWithShape="0">
              <a:prstClr val="black">
                <a:alpha val="20000"/>
              </a:prstClr>
            </a:outerShdw>
          </a:effectLst>
        </p:spPr>
        <p:txBody>
          <a:bodyPr vert="horz" wrap="square" lIns="91440" tIns="45720" rIns="91440" bIns="45720" numCol="1" anchor="t" anchorCtr="0" compatLnSpc="1">
            <a:prstTxWarp prst="textNoShape">
              <a:avLst/>
            </a:prstTxWarp>
            <a:noAutofit/>
          </a:bodyPr>
          <a:lstStyle/>
          <a:p>
            <a:endParaRPr lang="zh-CN" altLang="en-US" dirty="0">
              <a:solidFill>
                <a:prstClr val="black"/>
              </a:solidFill>
              <a:ea typeface="思源黑体" panose="020B0500000000000000" pitchFamily="34" charset="-122"/>
            </a:endParaRPr>
          </a:p>
        </p:txBody>
      </p:sp>
      <p:sp>
        <p:nvSpPr>
          <p:cNvPr id="50" name="文本框 49">
            <a:extLst>
              <a:ext uri="{FF2B5EF4-FFF2-40B4-BE49-F238E27FC236}">
                <a16:creationId xmlns:a16="http://schemas.microsoft.com/office/drawing/2014/main" id="{CB8F2CCB-1151-4A2C-BDB0-0FD64451C241}"/>
              </a:ext>
            </a:extLst>
          </p:cNvPr>
          <p:cNvSpPr txBox="1"/>
          <p:nvPr/>
        </p:nvSpPr>
        <p:spPr>
          <a:xfrm>
            <a:off x="6340323" y="3486354"/>
            <a:ext cx="2987327" cy="830997"/>
          </a:xfrm>
          <a:prstGeom prst="rect">
            <a:avLst/>
          </a:prstGeom>
          <a:noFill/>
        </p:spPr>
        <p:txBody>
          <a:bodyPr wrap="square">
            <a:spAutoFit/>
          </a:bodyPr>
          <a:lstStyle/>
          <a:p>
            <a:pPr eaLnBrk="1" hangingPunct="1"/>
            <a:r>
              <a:rPr lang="zh-CN" altLang="zh-CN" sz="2400" b="1" dirty="0">
                <a:solidFill>
                  <a:srgbClr val="000000"/>
                </a:solidFill>
                <a:latin typeface="微软雅黑" panose="020B0503020204020204" pitchFamily="34" charset="-122"/>
                <a:ea typeface="微软雅黑" panose="020B0503020204020204" pitchFamily="34" charset="-122"/>
              </a:rPr>
              <a:t>全员</a:t>
            </a:r>
            <a:r>
              <a:rPr lang="zh-CN" altLang="en-US" sz="2400" b="1" dirty="0">
                <a:solidFill>
                  <a:srgbClr val="000000"/>
                </a:solidFill>
                <a:latin typeface="微软雅黑" panose="020B0503020204020204" pitchFamily="34" charset="-122"/>
                <a:ea typeface="微软雅黑" panose="020B0503020204020204" pitchFamily="34" charset="-122"/>
              </a:rPr>
              <a:t>、相关方</a:t>
            </a:r>
            <a:r>
              <a:rPr lang="zh-CN" altLang="zh-CN" sz="2400" b="1" dirty="0">
                <a:solidFill>
                  <a:srgbClr val="000000"/>
                </a:solidFill>
                <a:latin typeface="微软雅黑" panose="020B0503020204020204" pitchFamily="34" charset="-122"/>
                <a:ea typeface="微软雅黑" panose="020B0503020204020204" pitchFamily="34" charset="-122"/>
              </a:rPr>
              <a:t>安全责任状签订率</a:t>
            </a:r>
            <a:endParaRPr lang="en-US" altLang="zh-CN" sz="4800" b="1" dirty="0">
              <a:solidFill>
                <a:srgbClr val="C00000"/>
              </a:solidFill>
              <a:latin typeface="微软雅黑" panose="020B0503020204020204" pitchFamily="34" charset="-122"/>
              <a:ea typeface="微软雅黑" panose="020B0503020204020204" pitchFamily="34" charset="-122"/>
            </a:endParaRPr>
          </a:p>
        </p:txBody>
      </p:sp>
      <p:sp>
        <p:nvSpPr>
          <p:cNvPr id="51" name="文本框 50">
            <a:extLst>
              <a:ext uri="{FF2B5EF4-FFF2-40B4-BE49-F238E27FC236}">
                <a16:creationId xmlns:a16="http://schemas.microsoft.com/office/drawing/2014/main" id="{EDEC6645-71D0-43DD-AE0A-4FB6C717FCEF}"/>
              </a:ext>
            </a:extLst>
          </p:cNvPr>
          <p:cNvSpPr txBox="1"/>
          <p:nvPr/>
        </p:nvSpPr>
        <p:spPr>
          <a:xfrm>
            <a:off x="9066958" y="3078839"/>
            <a:ext cx="3336023" cy="1569660"/>
          </a:xfrm>
          <a:prstGeom prst="rect">
            <a:avLst/>
          </a:prstGeom>
          <a:noFill/>
        </p:spPr>
        <p:txBody>
          <a:bodyPr wrap="square" rtlCol="0">
            <a:spAutoFit/>
          </a:bodyPr>
          <a:lstStyle/>
          <a:p>
            <a:r>
              <a:rPr lang="en-US" altLang="zh-CN" sz="9600" i="1" spc="-300" dirty="0">
                <a:solidFill>
                  <a:srgbClr val="980E1B"/>
                </a:solidFill>
                <a:effectLst>
                  <a:outerShdw blurRad="38100" dist="38100" dir="2700000" algn="tl">
                    <a:srgbClr val="000000">
                      <a:alpha val="43137"/>
                    </a:srgbClr>
                  </a:outerShdw>
                </a:effectLst>
                <a:latin typeface="Arial Narrow" panose="020B0606020202030204" pitchFamily="34" charset="0"/>
              </a:rPr>
              <a:t>100%</a:t>
            </a:r>
            <a:endParaRPr lang="zh-CN" altLang="en-US" sz="9600" i="1" spc="-300" dirty="0">
              <a:solidFill>
                <a:srgbClr val="980E1B"/>
              </a:solidFill>
              <a:effectLst>
                <a:outerShdw blurRad="38100" dist="38100" dir="2700000" algn="tl">
                  <a:srgbClr val="000000">
                    <a:alpha val="43137"/>
                  </a:srgbClr>
                </a:outerShdw>
              </a:effectLst>
              <a:latin typeface="Arial Narrow" panose="020B0606020202030204" pitchFamily="34" charset="0"/>
            </a:endParaRPr>
          </a:p>
        </p:txBody>
      </p:sp>
      <p:sp>
        <p:nvSpPr>
          <p:cNvPr id="52" name="圆角矩形 10">
            <a:extLst>
              <a:ext uri="{FF2B5EF4-FFF2-40B4-BE49-F238E27FC236}">
                <a16:creationId xmlns:a16="http://schemas.microsoft.com/office/drawing/2014/main" id="{011FD68C-9B40-497D-9714-7104A91A7BC7}"/>
              </a:ext>
            </a:extLst>
          </p:cNvPr>
          <p:cNvSpPr/>
          <p:nvPr/>
        </p:nvSpPr>
        <p:spPr>
          <a:xfrm>
            <a:off x="6257504" y="4961095"/>
            <a:ext cx="3650044" cy="959089"/>
          </a:xfrm>
          <a:prstGeom prst="roundRect">
            <a:avLst>
              <a:gd name="adj" fmla="val 1927"/>
            </a:avLst>
          </a:prstGeom>
          <a:solidFill>
            <a:schemeClr val="bg1"/>
          </a:solidFill>
          <a:ln w="38100">
            <a:noFill/>
          </a:ln>
          <a:effectLst>
            <a:outerShdw blurRad="190500" dist="38100" dir="5400000" algn="t" rotWithShape="0">
              <a:prstClr val="black">
                <a:alpha val="20000"/>
              </a:prstClr>
            </a:outerShdw>
          </a:effectLst>
        </p:spPr>
        <p:txBody>
          <a:bodyPr vert="horz" wrap="square" lIns="91440" tIns="45720" rIns="91440" bIns="45720" numCol="1" anchor="t" anchorCtr="0" compatLnSpc="1">
            <a:prstTxWarp prst="textNoShape">
              <a:avLst/>
            </a:prstTxWarp>
            <a:noAutofit/>
          </a:bodyPr>
          <a:lstStyle/>
          <a:p>
            <a:endParaRPr lang="zh-CN" altLang="en-US" dirty="0">
              <a:solidFill>
                <a:prstClr val="black"/>
              </a:solidFill>
              <a:ea typeface="思源黑体" panose="020B0500000000000000" pitchFamily="34" charset="-122"/>
            </a:endParaRPr>
          </a:p>
        </p:txBody>
      </p:sp>
      <p:sp>
        <p:nvSpPr>
          <p:cNvPr id="53" name="文本框 52">
            <a:extLst>
              <a:ext uri="{FF2B5EF4-FFF2-40B4-BE49-F238E27FC236}">
                <a16:creationId xmlns:a16="http://schemas.microsoft.com/office/drawing/2014/main" id="{DC51AD23-556A-489D-992E-DC378AEFD6E6}"/>
              </a:ext>
            </a:extLst>
          </p:cNvPr>
          <p:cNvSpPr txBox="1"/>
          <p:nvPr/>
        </p:nvSpPr>
        <p:spPr>
          <a:xfrm>
            <a:off x="6340323" y="5227536"/>
            <a:ext cx="2987327" cy="461665"/>
          </a:xfrm>
          <a:prstGeom prst="rect">
            <a:avLst/>
          </a:prstGeom>
          <a:noFill/>
        </p:spPr>
        <p:txBody>
          <a:bodyPr wrap="square">
            <a:spAutoFit/>
          </a:bodyPr>
          <a:lstStyle/>
          <a:p>
            <a:pPr eaLnBrk="1" hangingPunct="1"/>
            <a:r>
              <a:rPr lang="zh-CN" altLang="en-US" sz="2400" b="1" dirty="0">
                <a:solidFill>
                  <a:srgbClr val="000000"/>
                </a:solidFill>
                <a:latin typeface="微软雅黑" panose="020B0503020204020204" pitchFamily="34" charset="-122"/>
                <a:ea typeface="微软雅黑" panose="020B0503020204020204" pitchFamily="34" charset="-122"/>
              </a:rPr>
              <a:t>行为安全观察完成率</a:t>
            </a:r>
            <a:endParaRPr lang="en-US" altLang="zh-CN" sz="4800" b="1" dirty="0">
              <a:solidFill>
                <a:srgbClr val="C00000"/>
              </a:solidFill>
              <a:latin typeface="微软雅黑" panose="020B0503020204020204" pitchFamily="34" charset="-122"/>
              <a:ea typeface="微软雅黑" panose="020B0503020204020204" pitchFamily="34" charset="-122"/>
            </a:endParaRPr>
          </a:p>
        </p:txBody>
      </p:sp>
      <p:sp>
        <p:nvSpPr>
          <p:cNvPr id="54" name="文本框 53">
            <a:extLst>
              <a:ext uri="{FF2B5EF4-FFF2-40B4-BE49-F238E27FC236}">
                <a16:creationId xmlns:a16="http://schemas.microsoft.com/office/drawing/2014/main" id="{0C210A28-8821-4158-802D-8AA9099AC495}"/>
              </a:ext>
            </a:extLst>
          </p:cNvPr>
          <p:cNvSpPr txBox="1"/>
          <p:nvPr/>
        </p:nvSpPr>
        <p:spPr>
          <a:xfrm>
            <a:off x="9066958" y="4652469"/>
            <a:ext cx="3336023" cy="1569660"/>
          </a:xfrm>
          <a:prstGeom prst="rect">
            <a:avLst/>
          </a:prstGeom>
          <a:noFill/>
        </p:spPr>
        <p:txBody>
          <a:bodyPr wrap="square" rtlCol="0">
            <a:spAutoFit/>
          </a:bodyPr>
          <a:lstStyle/>
          <a:p>
            <a:r>
              <a:rPr lang="en-US" altLang="zh-CN" sz="9600" i="1" spc="-300" dirty="0">
                <a:solidFill>
                  <a:srgbClr val="980E1B"/>
                </a:solidFill>
                <a:effectLst>
                  <a:outerShdw blurRad="38100" dist="38100" dir="2700000" algn="tl">
                    <a:srgbClr val="000000">
                      <a:alpha val="43137"/>
                    </a:srgbClr>
                  </a:outerShdw>
                </a:effectLst>
                <a:latin typeface="Arial Narrow" panose="020B0606020202030204" pitchFamily="34" charset="0"/>
              </a:rPr>
              <a:t>100%</a:t>
            </a:r>
            <a:endParaRPr lang="zh-CN" altLang="en-US" sz="9600" i="1" spc="-300" dirty="0">
              <a:solidFill>
                <a:srgbClr val="980E1B"/>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915986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7273636" y="2143991"/>
            <a:ext cx="4918363" cy="2815938"/>
          </a:xfrm>
          <a:prstGeom prst="rect">
            <a:avLst/>
          </a:prstGeom>
          <a:solidFill>
            <a:srgbClr val="980E1B"/>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702148" y="3034679"/>
            <a:ext cx="6032421" cy="923330"/>
          </a:xfrm>
          <a:prstGeom prst="rect">
            <a:avLst/>
          </a:prstGeom>
          <a:noFill/>
        </p:spPr>
        <p:txBody>
          <a:bodyPr wrap="none" rtlCol="0">
            <a:spAutoFit/>
          </a:bodyPr>
          <a:lstStyle>
            <a:defPPr>
              <a:defRPr lang="zh-CN"/>
            </a:defPPr>
            <a:lvl1pPr>
              <a:defRPr sz="5400" b="1" spc="300">
                <a:solidFill>
                  <a:schemeClr val="tx1">
                    <a:lumMod val="85000"/>
                    <a:lumOff val="15000"/>
                  </a:schemeClr>
                </a:solidFill>
                <a:effectLst>
                  <a:outerShdw blurRad="25400" dist="25400" dir="2700000" algn="tl">
                    <a:srgbClr val="000000">
                      <a:alpha val="40000"/>
                    </a:srgbClr>
                  </a:outerShdw>
                </a:effectLst>
                <a:latin typeface="思源黑体" panose="020B0500000000000000" pitchFamily="34" charset="-122"/>
                <a:ea typeface="思源黑体" panose="020B0500000000000000" pitchFamily="34" charset="-122"/>
              </a:defRPr>
            </a:lvl1pPr>
          </a:lstStyle>
          <a:p>
            <a:r>
              <a:rPr lang="zh-CN" altLang="en-US" dirty="0"/>
              <a:t>安全管理工作总结</a:t>
            </a:r>
          </a:p>
        </p:txBody>
      </p:sp>
      <p:sp>
        <p:nvSpPr>
          <p:cNvPr id="34" name="矩形 33"/>
          <p:cNvSpPr/>
          <p:nvPr/>
        </p:nvSpPr>
        <p:spPr>
          <a:xfrm>
            <a:off x="8680350" y="1581150"/>
            <a:ext cx="2545299" cy="3868280"/>
          </a:xfrm>
          <a:prstGeom prst="rect">
            <a:avLst/>
          </a:prstGeom>
          <a:noFill/>
          <a:ln w="76200">
            <a:solidFill>
              <a:srgbClr val="D1AA69"/>
            </a:solid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15184" y="2143991"/>
            <a:ext cx="246983" cy="2815938"/>
          </a:xfrm>
          <a:prstGeom prst="rect">
            <a:avLst/>
          </a:prstGeom>
          <a:solidFill>
            <a:srgbClr val="980E1B"/>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8481809" y="2143991"/>
            <a:ext cx="397081" cy="2815938"/>
          </a:xfrm>
          <a:prstGeom prst="rect">
            <a:avLst/>
          </a:prstGeom>
          <a:solidFill>
            <a:srgbClr val="980E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7839070" y="2703920"/>
            <a:ext cx="1653380" cy="1653378"/>
            <a:chOff x="5036214" y="1293573"/>
            <a:chExt cx="2119572" cy="2119570"/>
          </a:xfrm>
          <a:effectLst>
            <a:outerShdw blurRad="190500" dist="63500" dir="2700000" algn="tl" rotWithShape="0">
              <a:prstClr val="black">
                <a:alpha val="25000"/>
              </a:prstClr>
            </a:outerShdw>
          </a:effectLst>
        </p:grpSpPr>
        <p:sp>
          <p:nvSpPr>
            <p:cNvPr id="18" name="椭圆 17"/>
            <p:cNvSpPr/>
            <p:nvPr/>
          </p:nvSpPr>
          <p:spPr>
            <a:xfrm>
              <a:off x="5036214" y="1293573"/>
              <a:ext cx="2119572" cy="2119570"/>
            </a:xfrm>
            <a:prstGeom prst="ellipse">
              <a:avLst/>
            </a:prstGeom>
            <a:solidFill>
              <a:schemeClr val="bg1"/>
            </a:solidFill>
            <a:ln w="76200">
              <a:solidFill>
                <a:srgbClr val="D1AA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5304028" y="1566539"/>
              <a:ext cx="1695779" cy="1538778"/>
            </a:xfrm>
            <a:prstGeom prst="rect">
              <a:avLst/>
            </a:prstGeom>
            <a:noFill/>
          </p:spPr>
          <p:txBody>
            <a:bodyPr wrap="none" rtlCol="0">
              <a:spAutoFit/>
            </a:bodyPr>
            <a:lstStyle/>
            <a:p>
              <a:pPr algn="ctr"/>
              <a:r>
                <a:rPr lang="en-US" altLang="zh-CN" sz="7200" b="1" dirty="0">
                  <a:solidFill>
                    <a:srgbClr val="980E1B"/>
                  </a:solidFill>
                  <a:effectLst>
                    <a:outerShdw blurRad="25400" dist="25400" dir="2700000" algn="tl">
                      <a:srgbClr val="000000">
                        <a:alpha val="25000"/>
                      </a:srgbClr>
                    </a:outerShdw>
                  </a:effectLst>
                  <a:latin typeface="思源宋体 CN" panose="02020400000000000000" pitchFamily="18" charset="-122"/>
                  <a:ea typeface="思源宋体 CN" panose="02020400000000000000" pitchFamily="18" charset="-122"/>
                  <a:cs typeface="Aparajita" panose="020B0604020202020204" pitchFamily="34" charset="0"/>
                </a:rPr>
                <a:t>02</a:t>
              </a:r>
              <a:endParaRPr lang="zh-CN" altLang="en-US" sz="7200" b="1" dirty="0">
                <a:solidFill>
                  <a:srgbClr val="980E1B"/>
                </a:solidFill>
                <a:effectLst>
                  <a:outerShdw blurRad="25400" dist="25400" dir="2700000" algn="tl">
                    <a:srgbClr val="000000">
                      <a:alpha val="25000"/>
                    </a:srgbClr>
                  </a:outerShdw>
                </a:effectLst>
                <a:latin typeface="思源宋体 CN" panose="02020400000000000000" pitchFamily="18" charset="-122"/>
                <a:ea typeface="思源宋体 CN" panose="02020400000000000000" pitchFamily="18" charset="-122"/>
                <a:cs typeface="Aparajita" panose="020B0604020202020204" pitchFamily="34" charset="0"/>
              </a:endParaRPr>
            </a:p>
          </p:txBody>
        </p:sp>
      </p:grpSp>
      <p:sp>
        <p:nvSpPr>
          <p:cNvPr id="41" name="矩形 40"/>
          <p:cNvSpPr/>
          <p:nvPr/>
        </p:nvSpPr>
        <p:spPr>
          <a:xfrm>
            <a:off x="10886498" y="2763253"/>
            <a:ext cx="571235" cy="1577414"/>
          </a:xfrm>
          <a:prstGeom prst="rect">
            <a:avLst/>
          </a:prstGeom>
          <a:solidFill>
            <a:srgbClr val="980E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3" name="图片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H="1">
            <a:off x="9649084" y="1006326"/>
            <a:ext cx="7010400" cy="6066710"/>
          </a:xfrm>
          <a:prstGeom prst="rect">
            <a:avLst/>
          </a:prstGeom>
        </p:spPr>
      </p:pic>
      <p:sp>
        <p:nvSpPr>
          <p:cNvPr id="42" name="文本框 41"/>
          <p:cNvSpPr txBox="1"/>
          <p:nvPr/>
        </p:nvSpPr>
        <p:spPr>
          <a:xfrm>
            <a:off x="9872721" y="3085479"/>
            <a:ext cx="2222468" cy="923330"/>
          </a:xfrm>
          <a:prstGeom prst="rect">
            <a:avLst/>
          </a:prstGeom>
          <a:noFill/>
        </p:spPr>
        <p:txBody>
          <a:bodyPr wrap="none" rtlCol="0">
            <a:spAutoFit/>
          </a:bodyPr>
          <a:lstStyle/>
          <a:p>
            <a:r>
              <a:rPr lang="en-US" altLang="zh-CN" sz="5400" b="1" spc="300" dirty="0">
                <a:solidFill>
                  <a:srgbClr val="D1AA69"/>
                </a:solidFill>
                <a:effectLst>
                  <a:outerShdw blurRad="25400" dist="25400" dir="2700000" algn="tl">
                    <a:srgbClr val="000000">
                      <a:alpha val="40000"/>
                    </a:srgbClr>
                  </a:outerShdw>
                </a:effectLst>
                <a:latin typeface="思源宋体 CN" panose="02020400000000000000" pitchFamily="18" charset="-122"/>
                <a:ea typeface="思源宋体 CN" panose="02020400000000000000" pitchFamily="18" charset="-122"/>
              </a:rPr>
              <a:t>PART</a:t>
            </a:r>
            <a:endParaRPr lang="zh-CN" altLang="en-US" sz="5400" b="1" spc="300" dirty="0">
              <a:solidFill>
                <a:srgbClr val="D1AA69"/>
              </a:solidFill>
              <a:effectLst>
                <a:outerShdw blurRad="25400" dist="25400" dir="2700000" algn="tl">
                  <a:srgbClr val="000000">
                    <a:alpha val="40000"/>
                  </a:srgbClr>
                </a:outerShdw>
              </a:effectLst>
              <a:latin typeface="思源宋体 CN" panose="02020400000000000000" pitchFamily="18" charset="-122"/>
              <a:ea typeface="思源宋体 CN" panose="02020400000000000000" pitchFamily="18" charset="-122"/>
            </a:endParaRPr>
          </a:p>
        </p:txBody>
      </p:sp>
    </p:spTree>
    <p:extLst>
      <p:ext uri="{BB962C8B-B14F-4D97-AF65-F5344CB8AC3E}">
        <p14:creationId xmlns:p14="http://schemas.microsoft.com/office/powerpoint/2010/main" val="37305893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par>
                                    <p:cTn id="8" presetID="2" presetClass="entr" presetSubtype="1" fill="hold" nodeType="withEffect" p14:presetBounceEnd="40000">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14:bounceEnd="40000">
                                          <p:cBhvr additive="base">
                                            <p:cTn id="10" dur="100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11" dur="1000" fill="hold"/>
                                            <p:tgtEl>
                                              <p:spTgt spid="6"/>
                                            </p:tgtEl>
                                            <p:attrNameLst>
                                              <p:attrName>ppt_y</p:attrName>
                                            </p:attrNameLst>
                                          </p:cBhvr>
                                          <p:tavLst>
                                            <p:tav tm="0">
                                              <p:val>
                                                <p:strVal val="0-#ppt_h/2"/>
                                              </p:val>
                                            </p:tav>
                                            <p:tav tm="100000">
                                              <p:val>
                                                <p:strVal val="#ppt_y"/>
                                              </p:val>
                                            </p:tav>
                                          </p:tavLst>
                                        </p:anim>
                                      </p:childTnLst>
                                    </p:cTn>
                                  </p:par>
                                  <p:par>
                                    <p:cTn id="12" presetID="16" presetClass="entr" presetSubtype="26" fill="hold" grpId="0" nodeType="with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barn(inHorizontal)">
                                          <p:cBhvr>
                                            <p:cTn id="14" dur="500"/>
                                            <p:tgtEl>
                                              <p:spTgt spid="34"/>
                                            </p:tgtEl>
                                          </p:cBhvr>
                                        </p:animEffect>
                                      </p:childTnLst>
                                    </p:cTn>
                                  </p:par>
                                  <p:par>
                                    <p:cTn id="15" presetID="2" presetClass="entr" presetSubtype="8"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500" fill="hold"/>
                                            <p:tgtEl>
                                              <p:spTgt spid="39"/>
                                            </p:tgtEl>
                                            <p:attrNameLst>
                                              <p:attrName>ppt_x</p:attrName>
                                            </p:attrNameLst>
                                          </p:cBhvr>
                                          <p:tavLst>
                                            <p:tav tm="0">
                                              <p:val>
                                                <p:strVal val="0-#ppt_w/2"/>
                                              </p:val>
                                            </p:tav>
                                            <p:tav tm="100000">
                                              <p:val>
                                                <p:strVal val="#ppt_x"/>
                                              </p:val>
                                            </p:tav>
                                          </p:tavLst>
                                        </p:anim>
                                        <p:anim calcmode="lin" valueType="num">
                                          <p:cBhvr additive="base">
                                            <p:cTn id="18" dur="500" fill="hold"/>
                                            <p:tgtEl>
                                              <p:spTgt spid="39"/>
                                            </p:tgtEl>
                                            <p:attrNameLst>
                                              <p:attrName>ppt_y</p:attrName>
                                            </p:attrNameLst>
                                          </p:cBhvr>
                                          <p:tavLst>
                                            <p:tav tm="0">
                                              <p:val>
                                                <p:strVal val="#ppt_y"/>
                                              </p:val>
                                            </p:tav>
                                            <p:tav tm="100000">
                                              <p:val>
                                                <p:strVal val="#ppt_y"/>
                                              </p:val>
                                            </p:tav>
                                          </p:tavLst>
                                        </p:anim>
                                      </p:childTnLst>
                                    </p:cTn>
                                  </p:par>
                                  <p:par>
                                    <p:cTn id="19" presetID="2" presetClass="entr" presetSubtype="2" decel="10000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750" fill="hold"/>
                                            <p:tgtEl>
                                              <p:spTgt spid="42"/>
                                            </p:tgtEl>
                                            <p:attrNameLst>
                                              <p:attrName>ppt_x</p:attrName>
                                            </p:attrNameLst>
                                          </p:cBhvr>
                                          <p:tavLst>
                                            <p:tav tm="0">
                                              <p:val>
                                                <p:strVal val="1+#ppt_w/2"/>
                                              </p:val>
                                            </p:tav>
                                            <p:tav tm="100000">
                                              <p:val>
                                                <p:strVal val="#ppt_x"/>
                                              </p:val>
                                            </p:tav>
                                          </p:tavLst>
                                        </p:anim>
                                        <p:anim calcmode="lin" valueType="num">
                                          <p:cBhvr additive="base">
                                            <p:cTn id="22" dur="750" fill="hold"/>
                                            <p:tgtEl>
                                              <p:spTgt spid="42"/>
                                            </p:tgtEl>
                                            <p:attrNameLst>
                                              <p:attrName>ppt_y</p:attrName>
                                            </p:attrNameLst>
                                          </p:cBhvr>
                                          <p:tavLst>
                                            <p:tav tm="0">
                                              <p:val>
                                                <p:strVal val="#ppt_y"/>
                                              </p:val>
                                            </p:tav>
                                            <p:tav tm="100000">
                                              <p:val>
                                                <p:strVal val="#ppt_y"/>
                                              </p:val>
                                            </p:tav>
                                          </p:tavLst>
                                        </p:anim>
                                      </p:childTnLst>
                                    </p:cTn>
                                  </p:par>
                                  <p:par>
                                    <p:cTn id="23" presetID="41" presetClass="entr" presetSubtype="0" fill="hold" grpId="0" nodeType="withEffect">
                                      <p:stCondLst>
                                        <p:cond delay="500"/>
                                      </p:stCondLst>
                                      <p:iterate type="lt">
                                        <p:tmPct val="10000"/>
                                      </p:iterate>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9"/>
                                            </p:tgtEl>
                                            <p:attrNameLst>
                                              <p:attrName>ppt_y</p:attrName>
                                            </p:attrNameLst>
                                          </p:cBhvr>
                                          <p:tavLst>
                                            <p:tav tm="0">
                                              <p:val>
                                                <p:strVal val="#ppt_y"/>
                                              </p:val>
                                            </p:tav>
                                            <p:tav tm="100000">
                                              <p:val>
                                                <p:strVal val="#ppt_y"/>
                                              </p:val>
                                            </p:tav>
                                          </p:tavLst>
                                        </p:anim>
                                        <p:anim calcmode="lin" valueType="num">
                                          <p:cBhvr>
                                            <p:cTn id="27"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9"/>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barn(inVertical)">
                                          <p:cBhvr>
                                            <p:cTn id="32" dur="500"/>
                                            <p:tgtEl>
                                              <p:spTgt spid="40"/>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barn(inVertical)">
                                          <p:cBhvr>
                                            <p:cTn id="3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p:bldP spid="34" grpId="0" animBg="1"/>
          <p:bldP spid="39" grpId="0" animBg="1"/>
          <p:bldP spid="40" grpId="0" animBg="1"/>
          <p:bldP spid="41" grpId="0" animBg="1"/>
          <p:bldP spid="4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par>
                                    <p:cTn id="8" presetID="2"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1000" fill="hold"/>
                                            <p:tgtEl>
                                              <p:spTgt spid="6"/>
                                            </p:tgtEl>
                                            <p:attrNameLst>
                                              <p:attrName>ppt_x</p:attrName>
                                            </p:attrNameLst>
                                          </p:cBhvr>
                                          <p:tavLst>
                                            <p:tav tm="0">
                                              <p:val>
                                                <p:strVal val="#ppt_x"/>
                                              </p:val>
                                            </p:tav>
                                            <p:tav tm="100000">
                                              <p:val>
                                                <p:strVal val="#ppt_x"/>
                                              </p:val>
                                            </p:tav>
                                          </p:tavLst>
                                        </p:anim>
                                        <p:anim calcmode="lin" valueType="num">
                                          <p:cBhvr additive="base">
                                            <p:cTn id="11" dur="1000" fill="hold"/>
                                            <p:tgtEl>
                                              <p:spTgt spid="6"/>
                                            </p:tgtEl>
                                            <p:attrNameLst>
                                              <p:attrName>ppt_y</p:attrName>
                                            </p:attrNameLst>
                                          </p:cBhvr>
                                          <p:tavLst>
                                            <p:tav tm="0">
                                              <p:val>
                                                <p:strVal val="0-#ppt_h/2"/>
                                              </p:val>
                                            </p:tav>
                                            <p:tav tm="100000">
                                              <p:val>
                                                <p:strVal val="#ppt_y"/>
                                              </p:val>
                                            </p:tav>
                                          </p:tavLst>
                                        </p:anim>
                                      </p:childTnLst>
                                    </p:cTn>
                                  </p:par>
                                  <p:par>
                                    <p:cTn id="12" presetID="16" presetClass="entr" presetSubtype="26" fill="hold" grpId="0" nodeType="with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barn(inHorizontal)">
                                          <p:cBhvr>
                                            <p:cTn id="14" dur="500"/>
                                            <p:tgtEl>
                                              <p:spTgt spid="34"/>
                                            </p:tgtEl>
                                          </p:cBhvr>
                                        </p:animEffect>
                                      </p:childTnLst>
                                    </p:cTn>
                                  </p:par>
                                  <p:par>
                                    <p:cTn id="15" presetID="2" presetClass="entr" presetSubtype="8"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500" fill="hold"/>
                                            <p:tgtEl>
                                              <p:spTgt spid="39"/>
                                            </p:tgtEl>
                                            <p:attrNameLst>
                                              <p:attrName>ppt_x</p:attrName>
                                            </p:attrNameLst>
                                          </p:cBhvr>
                                          <p:tavLst>
                                            <p:tav tm="0">
                                              <p:val>
                                                <p:strVal val="0-#ppt_w/2"/>
                                              </p:val>
                                            </p:tav>
                                            <p:tav tm="100000">
                                              <p:val>
                                                <p:strVal val="#ppt_x"/>
                                              </p:val>
                                            </p:tav>
                                          </p:tavLst>
                                        </p:anim>
                                        <p:anim calcmode="lin" valueType="num">
                                          <p:cBhvr additive="base">
                                            <p:cTn id="18" dur="500" fill="hold"/>
                                            <p:tgtEl>
                                              <p:spTgt spid="39"/>
                                            </p:tgtEl>
                                            <p:attrNameLst>
                                              <p:attrName>ppt_y</p:attrName>
                                            </p:attrNameLst>
                                          </p:cBhvr>
                                          <p:tavLst>
                                            <p:tav tm="0">
                                              <p:val>
                                                <p:strVal val="#ppt_y"/>
                                              </p:val>
                                            </p:tav>
                                            <p:tav tm="100000">
                                              <p:val>
                                                <p:strVal val="#ppt_y"/>
                                              </p:val>
                                            </p:tav>
                                          </p:tavLst>
                                        </p:anim>
                                      </p:childTnLst>
                                    </p:cTn>
                                  </p:par>
                                  <p:par>
                                    <p:cTn id="19" presetID="2" presetClass="entr" presetSubtype="2" decel="10000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750" fill="hold"/>
                                            <p:tgtEl>
                                              <p:spTgt spid="42"/>
                                            </p:tgtEl>
                                            <p:attrNameLst>
                                              <p:attrName>ppt_x</p:attrName>
                                            </p:attrNameLst>
                                          </p:cBhvr>
                                          <p:tavLst>
                                            <p:tav tm="0">
                                              <p:val>
                                                <p:strVal val="1+#ppt_w/2"/>
                                              </p:val>
                                            </p:tav>
                                            <p:tav tm="100000">
                                              <p:val>
                                                <p:strVal val="#ppt_x"/>
                                              </p:val>
                                            </p:tav>
                                          </p:tavLst>
                                        </p:anim>
                                        <p:anim calcmode="lin" valueType="num">
                                          <p:cBhvr additive="base">
                                            <p:cTn id="22" dur="750" fill="hold"/>
                                            <p:tgtEl>
                                              <p:spTgt spid="42"/>
                                            </p:tgtEl>
                                            <p:attrNameLst>
                                              <p:attrName>ppt_y</p:attrName>
                                            </p:attrNameLst>
                                          </p:cBhvr>
                                          <p:tavLst>
                                            <p:tav tm="0">
                                              <p:val>
                                                <p:strVal val="#ppt_y"/>
                                              </p:val>
                                            </p:tav>
                                            <p:tav tm="100000">
                                              <p:val>
                                                <p:strVal val="#ppt_y"/>
                                              </p:val>
                                            </p:tav>
                                          </p:tavLst>
                                        </p:anim>
                                      </p:childTnLst>
                                    </p:cTn>
                                  </p:par>
                                  <p:par>
                                    <p:cTn id="23" presetID="41" presetClass="entr" presetSubtype="0" fill="hold" grpId="0" nodeType="withEffect">
                                      <p:stCondLst>
                                        <p:cond delay="500"/>
                                      </p:stCondLst>
                                      <p:iterate type="lt">
                                        <p:tmPct val="10000"/>
                                      </p:iterate>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9"/>
                                            </p:tgtEl>
                                            <p:attrNameLst>
                                              <p:attrName>ppt_y</p:attrName>
                                            </p:attrNameLst>
                                          </p:cBhvr>
                                          <p:tavLst>
                                            <p:tav tm="0">
                                              <p:val>
                                                <p:strVal val="#ppt_y"/>
                                              </p:val>
                                            </p:tav>
                                            <p:tav tm="100000">
                                              <p:val>
                                                <p:strVal val="#ppt_y"/>
                                              </p:val>
                                            </p:tav>
                                          </p:tavLst>
                                        </p:anim>
                                        <p:anim calcmode="lin" valueType="num">
                                          <p:cBhvr>
                                            <p:cTn id="27"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9"/>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barn(inVertical)">
                                          <p:cBhvr>
                                            <p:cTn id="32" dur="500"/>
                                            <p:tgtEl>
                                              <p:spTgt spid="40"/>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barn(inVertical)">
                                          <p:cBhvr>
                                            <p:cTn id="3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p:bldP spid="34" grpId="0" animBg="1"/>
          <p:bldP spid="39" grpId="0" animBg="1"/>
          <p:bldP spid="40" grpId="0" animBg="1"/>
          <p:bldP spid="41" grpId="0" animBg="1"/>
          <p:bldP spid="42"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24D78A6-EE41-4135-AC50-78A221C56E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983" b="5429"/>
          <a:stretch/>
        </p:blipFill>
        <p:spPr bwMode="auto">
          <a:xfrm>
            <a:off x="0" y="1542767"/>
            <a:ext cx="12192000" cy="4913654"/>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9">
            <a:extLst>
              <a:ext uri="{FF2B5EF4-FFF2-40B4-BE49-F238E27FC236}">
                <a16:creationId xmlns:a16="http://schemas.microsoft.com/office/drawing/2014/main" id="{2E562407-C2A3-4638-A277-5A012EDACDDB}"/>
              </a:ext>
            </a:extLst>
          </p:cNvPr>
          <p:cNvGrpSpPr>
            <a:grpSpLocks/>
          </p:cNvGrpSpPr>
          <p:nvPr/>
        </p:nvGrpSpPr>
        <p:grpSpPr bwMode="auto">
          <a:xfrm>
            <a:off x="0" y="1878692"/>
            <a:ext cx="6284686" cy="4364558"/>
            <a:chOff x="-7985" y="901147"/>
            <a:chExt cx="2182716" cy="2131459"/>
          </a:xfrm>
          <a:solidFill>
            <a:srgbClr val="980E1B">
              <a:alpha val="71000"/>
            </a:srgbClr>
          </a:solidFill>
          <a:effectLst>
            <a:outerShdw blurRad="254000" dist="63500" dir="2700000" algn="tl" rotWithShape="0">
              <a:prstClr val="black">
                <a:alpha val="30000"/>
              </a:prstClr>
            </a:outerShdw>
          </a:effectLst>
        </p:grpSpPr>
        <p:sp>
          <p:nvSpPr>
            <p:cNvPr id="27" name="Rectangle 12">
              <a:extLst>
                <a:ext uri="{FF2B5EF4-FFF2-40B4-BE49-F238E27FC236}">
                  <a16:creationId xmlns:a16="http://schemas.microsoft.com/office/drawing/2014/main" id="{E0C59AC9-FA04-477D-9000-C9BECD0F8998}"/>
                </a:ext>
              </a:extLst>
            </p:cNvPr>
            <p:cNvSpPr/>
            <p:nvPr/>
          </p:nvSpPr>
          <p:spPr>
            <a:xfrm>
              <a:off x="-7985" y="901147"/>
              <a:ext cx="2012646" cy="2131459"/>
            </a:xfrm>
            <a:prstGeom prst="rect">
              <a:avLst/>
            </a:prstGeom>
            <a:grpFill/>
            <a:ln>
              <a:noFill/>
            </a:ln>
            <a:effectLst>
              <a:outerShdw blurRad="317500" sx="1000" sy="1000"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4983">
                <a:lnSpc>
                  <a:spcPct val="150000"/>
                </a:lnSpc>
                <a:defRPr/>
              </a:pPr>
              <a:endParaRPr lang="en-US" sz="2530" dirty="0">
                <a:latin typeface="Arial" panose="020B0604020202020204" pitchFamily="34" charset="0"/>
                <a:ea typeface="思源黑体" panose="020B0500000000000000" pitchFamily="34" charset="-122"/>
                <a:sym typeface="Arial" panose="020B0604020202020204" pitchFamily="34" charset="0"/>
              </a:endParaRPr>
            </a:p>
          </p:txBody>
        </p:sp>
        <p:sp>
          <p:nvSpPr>
            <p:cNvPr id="26" name="Isosceles Triangle 11">
              <a:extLst>
                <a:ext uri="{FF2B5EF4-FFF2-40B4-BE49-F238E27FC236}">
                  <a16:creationId xmlns:a16="http://schemas.microsoft.com/office/drawing/2014/main" id="{4E4843DB-6DE0-4D65-A3F0-62E21BCD5871}"/>
                </a:ext>
              </a:extLst>
            </p:cNvPr>
            <p:cNvSpPr/>
            <p:nvPr/>
          </p:nvSpPr>
          <p:spPr>
            <a:xfrm rot="5400000">
              <a:off x="1846183" y="1869250"/>
              <a:ext cx="461843" cy="19525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4983">
                <a:lnSpc>
                  <a:spcPct val="150000"/>
                </a:lnSpc>
                <a:defRPr/>
              </a:pPr>
              <a:endParaRPr lang="en-US" sz="2530" dirty="0">
                <a:latin typeface="Arial" panose="020B0604020202020204" pitchFamily="34" charset="0"/>
                <a:ea typeface="思源黑体" panose="020B0500000000000000" pitchFamily="34" charset="-122"/>
                <a:sym typeface="Arial" panose="020B0604020202020204" pitchFamily="34" charset="0"/>
              </a:endParaRPr>
            </a:p>
          </p:txBody>
        </p:sp>
      </p:grpSp>
      <p:sp>
        <p:nvSpPr>
          <p:cNvPr id="2" name="矩形 1">
            <a:extLst>
              <a:ext uri="{FF2B5EF4-FFF2-40B4-BE49-F238E27FC236}">
                <a16:creationId xmlns:a16="http://schemas.microsoft.com/office/drawing/2014/main" id="{B045EB06-4B3A-4664-A4A1-70E542B43A29}"/>
              </a:ext>
            </a:extLst>
          </p:cNvPr>
          <p:cNvSpPr/>
          <p:nvPr/>
        </p:nvSpPr>
        <p:spPr>
          <a:xfrm>
            <a:off x="1312994" y="614750"/>
            <a:ext cx="1620957" cy="523220"/>
          </a:xfrm>
          <a:prstGeom prst="rect">
            <a:avLst/>
          </a:prstGeom>
        </p:spPr>
        <p:txBody>
          <a:bodyPr wrap="none">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隐患排查</a:t>
            </a:r>
          </a:p>
        </p:txBody>
      </p:sp>
      <p:sp>
        <p:nvSpPr>
          <p:cNvPr id="22" name="文本框 21">
            <a:extLst>
              <a:ext uri="{FF2B5EF4-FFF2-40B4-BE49-F238E27FC236}">
                <a16:creationId xmlns:a16="http://schemas.microsoft.com/office/drawing/2014/main" id="{F4F3C4CB-201A-4392-BC7C-FF09082F56C2}"/>
              </a:ext>
            </a:extLst>
          </p:cNvPr>
          <p:cNvSpPr txBox="1"/>
          <p:nvPr/>
        </p:nvSpPr>
        <p:spPr>
          <a:xfrm>
            <a:off x="339116" y="2426163"/>
            <a:ext cx="4893697" cy="3269613"/>
          </a:xfrm>
          <a:prstGeom prst="rect">
            <a:avLst/>
          </a:prstGeom>
          <a:noFill/>
        </p:spPr>
        <p:txBody>
          <a:bodyPr wrap="square">
            <a:spAutoFit/>
          </a:bodyPr>
          <a:lstStyle/>
          <a:p>
            <a:pPr algn="just">
              <a:lnSpc>
                <a:spcPct val="150000"/>
              </a:lnSpc>
            </a:pPr>
            <a:r>
              <a:rPr lang="en-US" altLang="zh-CN" sz="2000" b="1" dirty="0">
                <a:solidFill>
                  <a:schemeClr val="bg1"/>
                </a:solidFill>
                <a:latin typeface="微软雅黑" panose="020B0503020204020204" pitchFamily="34" charset="-122"/>
                <a:ea typeface="微软雅黑" panose="020B0503020204020204" pitchFamily="34" charset="-122"/>
              </a:rPr>
              <a:t>2021</a:t>
            </a:r>
            <a:r>
              <a:rPr lang="zh-CN" altLang="en-US" sz="2000" b="1" dirty="0">
                <a:solidFill>
                  <a:schemeClr val="bg1"/>
                </a:solidFill>
                <a:latin typeface="微软雅黑" panose="020B0503020204020204" pitchFamily="34" charset="-122"/>
                <a:ea typeface="微软雅黑" panose="020B0503020204020204" pitchFamily="34" charset="-122"/>
              </a:rPr>
              <a:t>年，公司工厂安全隐患排查治理形式多样化，包括日常安全环保科专职安全人员检查、月度由安全环保科组织相关部门检查、月度由部门统一安排检查与员工参与检查等。检查内容包括专项检查、查制度执行情况、查安全管理台账、查管理、查违章等。</a:t>
            </a:r>
          </a:p>
        </p:txBody>
      </p:sp>
    </p:spTree>
    <p:extLst>
      <p:ext uri="{BB962C8B-B14F-4D97-AF65-F5344CB8AC3E}">
        <p14:creationId xmlns:p14="http://schemas.microsoft.com/office/powerpoint/2010/main" val="978498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045EB06-4B3A-4664-A4A1-70E542B43A29}"/>
              </a:ext>
            </a:extLst>
          </p:cNvPr>
          <p:cNvSpPr/>
          <p:nvPr/>
        </p:nvSpPr>
        <p:spPr>
          <a:xfrm>
            <a:off x="1312994" y="614750"/>
            <a:ext cx="1620957" cy="523220"/>
          </a:xfrm>
          <a:prstGeom prst="rect">
            <a:avLst/>
          </a:prstGeom>
        </p:spPr>
        <p:txBody>
          <a:bodyPr wrap="none">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隐患排查</a:t>
            </a:r>
          </a:p>
        </p:txBody>
      </p:sp>
      <p:sp>
        <p:nvSpPr>
          <p:cNvPr id="8" name="矩形 7">
            <a:extLst>
              <a:ext uri="{FF2B5EF4-FFF2-40B4-BE49-F238E27FC236}">
                <a16:creationId xmlns:a16="http://schemas.microsoft.com/office/drawing/2014/main" id="{0364860D-6CFA-490A-B833-ED6F31F3F1C9}"/>
              </a:ext>
            </a:extLst>
          </p:cNvPr>
          <p:cNvSpPr/>
          <p:nvPr/>
        </p:nvSpPr>
        <p:spPr>
          <a:xfrm>
            <a:off x="379638" y="1560458"/>
            <a:ext cx="9710057" cy="400110"/>
          </a:xfrm>
          <a:prstGeom prst="rect">
            <a:avLst/>
          </a:prstGeom>
        </p:spPr>
        <p:txBody>
          <a:bodyPr wrap="square">
            <a:spAutoFit/>
          </a:bodyPr>
          <a:lstStyle/>
          <a:p>
            <a:pPr algn="just"/>
            <a:r>
              <a:rPr lang="zh-CN" altLang="en-US" sz="2000" dirty="0">
                <a:latin typeface="微软雅黑" panose="020B0503020204020204" pitchFamily="34" charset="-122"/>
                <a:ea typeface="微软雅黑" panose="020B0503020204020204" pitchFamily="34" charset="-122"/>
              </a:rPr>
              <a:t>截止</a:t>
            </a:r>
            <a:r>
              <a:rPr lang="en-US" altLang="zh-CN" sz="2000" dirty="0">
                <a:latin typeface="微软雅黑" panose="020B0503020204020204" pitchFamily="34" charset="-122"/>
                <a:ea typeface="微软雅黑" panose="020B0503020204020204" pitchFamily="34" charset="-122"/>
              </a:rPr>
              <a:t>11</a:t>
            </a:r>
            <a:r>
              <a:rPr lang="zh-CN" altLang="en-US" sz="2000" dirty="0">
                <a:latin typeface="微软雅黑" panose="020B0503020204020204" pitchFamily="34" charset="-122"/>
                <a:ea typeface="微软雅黑" panose="020B0503020204020204" pitchFamily="34" charset="-122"/>
              </a:rPr>
              <a:t>月底，安全管理人员查处分厂范围内各类问题共</a:t>
            </a:r>
            <a:r>
              <a:rPr lang="en-US" altLang="zh-CN" sz="2000" dirty="0">
                <a:latin typeface="微软雅黑" panose="020B0503020204020204" pitchFamily="34" charset="-122"/>
                <a:ea typeface="微软雅黑" panose="020B0503020204020204" pitchFamily="34" charset="-122"/>
              </a:rPr>
              <a:t>XXXX</a:t>
            </a:r>
            <a:r>
              <a:rPr lang="zh-CN" altLang="en-US" sz="2000" dirty="0">
                <a:latin typeface="微软雅黑" panose="020B0503020204020204" pitchFamily="34" charset="-122"/>
                <a:ea typeface="微软雅黑" panose="020B0503020204020204" pitchFamily="34" charset="-122"/>
              </a:rPr>
              <a:t>条，问题共分</a:t>
            </a:r>
            <a:r>
              <a:rPr lang="en-US" altLang="zh-CN" sz="2000" dirty="0">
                <a:latin typeface="微软雅黑" panose="020B0503020204020204" pitchFamily="34" charset="-122"/>
                <a:ea typeface="微软雅黑" panose="020B0503020204020204" pitchFamily="34" charset="-122"/>
              </a:rPr>
              <a:t>9</a:t>
            </a:r>
            <a:r>
              <a:rPr lang="zh-CN" altLang="en-US" sz="2000" dirty="0">
                <a:latin typeface="微软雅黑" panose="020B0503020204020204" pitchFamily="34" charset="-122"/>
                <a:ea typeface="微软雅黑" panose="020B0503020204020204" pitchFamily="34" charset="-122"/>
              </a:rPr>
              <a:t>大类。</a:t>
            </a:r>
          </a:p>
        </p:txBody>
      </p:sp>
      <p:graphicFrame>
        <p:nvGraphicFramePr>
          <p:cNvPr id="9" name="表格 8">
            <a:extLst>
              <a:ext uri="{FF2B5EF4-FFF2-40B4-BE49-F238E27FC236}">
                <a16:creationId xmlns:a16="http://schemas.microsoft.com/office/drawing/2014/main" id="{864993FC-CF42-494F-918B-C80965FD19F3}"/>
              </a:ext>
            </a:extLst>
          </p:cNvPr>
          <p:cNvGraphicFramePr>
            <a:graphicFrameLocks noGrp="1"/>
          </p:cNvGraphicFramePr>
          <p:nvPr>
            <p:extLst>
              <p:ext uri="{D42A27DB-BD31-4B8C-83A1-F6EECF244321}">
                <p14:modId xmlns:p14="http://schemas.microsoft.com/office/powerpoint/2010/main" val="4124887320"/>
              </p:ext>
            </p:extLst>
          </p:nvPr>
        </p:nvGraphicFramePr>
        <p:xfrm>
          <a:off x="1124856" y="2383056"/>
          <a:ext cx="10145487" cy="3114840"/>
        </p:xfrm>
        <a:graphic>
          <a:graphicData uri="http://schemas.openxmlformats.org/drawingml/2006/table">
            <a:tbl>
              <a:tblPr firstRow="1" bandRow="1">
                <a:tableStyleId>{5C22544A-7EE6-4342-B048-85BDC9FD1C3A}</a:tableStyleId>
              </a:tblPr>
              <a:tblGrid>
                <a:gridCol w="10145487">
                  <a:extLst>
                    <a:ext uri="{9D8B030D-6E8A-4147-A177-3AD203B41FA5}">
                      <a16:colId xmlns:a16="http://schemas.microsoft.com/office/drawing/2014/main" val="1985546803"/>
                    </a:ext>
                  </a:extLst>
                </a:gridCol>
              </a:tblGrid>
              <a:tr h="389355">
                <a:tc>
                  <a:txBody>
                    <a:bodyPr/>
                    <a:lstStyle/>
                    <a:p>
                      <a:endParaRPr lang="zh-CN" altLang="en-US" dirty="0"/>
                    </a:p>
                  </a:txBody>
                  <a:tcPr>
                    <a:solidFill>
                      <a:schemeClr val="bg1">
                        <a:lumMod val="85000"/>
                      </a:schemeClr>
                    </a:solidFill>
                  </a:tcPr>
                </a:tc>
                <a:extLst>
                  <a:ext uri="{0D108BD9-81ED-4DB2-BD59-A6C34878D82A}">
                    <a16:rowId xmlns:a16="http://schemas.microsoft.com/office/drawing/2014/main" val="2153917565"/>
                  </a:ext>
                </a:extLst>
              </a:tr>
              <a:tr h="389355">
                <a:tc>
                  <a:txBody>
                    <a:bodyPr/>
                    <a:lstStyle/>
                    <a:p>
                      <a:endParaRPr lang="zh-CN" altLang="en-US" dirty="0"/>
                    </a:p>
                  </a:txBody>
                  <a:tcPr>
                    <a:solidFill>
                      <a:schemeClr val="bg1">
                        <a:lumMod val="85000"/>
                      </a:schemeClr>
                    </a:solidFill>
                  </a:tcPr>
                </a:tc>
                <a:extLst>
                  <a:ext uri="{0D108BD9-81ED-4DB2-BD59-A6C34878D82A}">
                    <a16:rowId xmlns:a16="http://schemas.microsoft.com/office/drawing/2014/main" val="1555881871"/>
                  </a:ext>
                </a:extLst>
              </a:tr>
              <a:tr h="389355">
                <a:tc>
                  <a:txBody>
                    <a:bodyPr/>
                    <a:lstStyle/>
                    <a:p>
                      <a:endParaRPr lang="zh-CN" altLang="en-US" dirty="0"/>
                    </a:p>
                  </a:txBody>
                  <a:tcPr>
                    <a:solidFill>
                      <a:schemeClr val="bg1">
                        <a:lumMod val="85000"/>
                      </a:schemeClr>
                    </a:solidFill>
                  </a:tcPr>
                </a:tc>
                <a:extLst>
                  <a:ext uri="{0D108BD9-81ED-4DB2-BD59-A6C34878D82A}">
                    <a16:rowId xmlns:a16="http://schemas.microsoft.com/office/drawing/2014/main" val="3725898643"/>
                  </a:ext>
                </a:extLst>
              </a:tr>
              <a:tr h="389355">
                <a:tc>
                  <a:txBody>
                    <a:bodyPr/>
                    <a:lstStyle/>
                    <a:p>
                      <a:endParaRPr lang="zh-CN" altLang="en-US" dirty="0"/>
                    </a:p>
                  </a:txBody>
                  <a:tcPr>
                    <a:solidFill>
                      <a:schemeClr val="bg1">
                        <a:lumMod val="85000"/>
                      </a:schemeClr>
                    </a:solidFill>
                  </a:tcPr>
                </a:tc>
                <a:extLst>
                  <a:ext uri="{0D108BD9-81ED-4DB2-BD59-A6C34878D82A}">
                    <a16:rowId xmlns:a16="http://schemas.microsoft.com/office/drawing/2014/main" val="2320103127"/>
                  </a:ext>
                </a:extLst>
              </a:tr>
              <a:tr h="389355">
                <a:tc>
                  <a:txBody>
                    <a:bodyPr/>
                    <a:lstStyle/>
                    <a:p>
                      <a:endParaRPr lang="zh-CN" altLang="en-US" dirty="0"/>
                    </a:p>
                  </a:txBody>
                  <a:tcPr>
                    <a:solidFill>
                      <a:schemeClr val="bg1">
                        <a:lumMod val="85000"/>
                      </a:schemeClr>
                    </a:solidFill>
                  </a:tcPr>
                </a:tc>
                <a:extLst>
                  <a:ext uri="{0D108BD9-81ED-4DB2-BD59-A6C34878D82A}">
                    <a16:rowId xmlns:a16="http://schemas.microsoft.com/office/drawing/2014/main" val="1143027865"/>
                  </a:ext>
                </a:extLst>
              </a:tr>
              <a:tr h="389355">
                <a:tc>
                  <a:txBody>
                    <a:bodyPr/>
                    <a:lstStyle/>
                    <a:p>
                      <a:endParaRPr lang="zh-CN" altLang="en-US" dirty="0"/>
                    </a:p>
                  </a:txBody>
                  <a:tcPr>
                    <a:solidFill>
                      <a:schemeClr val="bg1">
                        <a:lumMod val="85000"/>
                      </a:schemeClr>
                    </a:solidFill>
                  </a:tcPr>
                </a:tc>
                <a:extLst>
                  <a:ext uri="{0D108BD9-81ED-4DB2-BD59-A6C34878D82A}">
                    <a16:rowId xmlns:a16="http://schemas.microsoft.com/office/drawing/2014/main" val="3511665285"/>
                  </a:ext>
                </a:extLst>
              </a:tr>
              <a:tr h="389355">
                <a:tc>
                  <a:txBody>
                    <a:bodyPr/>
                    <a:lstStyle/>
                    <a:p>
                      <a:endParaRPr lang="zh-CN" altLang="en-US" dirty="0"/>
                    </a:p>
                  </a:txBody>
                  <a:tcPr>
                    <a:solidFill>
                      <a:schemeClr val="bg1">
                        <a:lumMod val="85000"/>
                      </a:schemeClr>
                    </a:solidFill>
                  </a:tcPr>
                </a:tc>
                <a:extLst>
                  <a:ext uri="{0D108BD9-81ED-4DB2-BD59-A6C34878D82A}">
                    <a16:rowId xmlns:a16="http://schemas.microsoft.com/office/drawing/2014/main" val="1579120973"/>
                  </a:ext>
                </a:extLst>
              </a:tr>
              <a:tr h="389355">
                <a:tc>
                  <a:txBody>
                    <a:bodyPr/>
                    <a:lstStyle/>
                    <a:p>
                      <a:endParaRPr lang="zh-CN" altLang="en-US" dirty="0"/>
                    </a:p>
                  </a:txBody>
                  <a:tcPr>
                    <a:solidFill>
                      <a:schemeClr val="bg1">
                        <a:lumMod val="85000"/>
                      </a:schemeClr>
                    </a:solidFill>
                  </a:tcPr>
                </a:tc>
                <a:extLst>
                  <a:ext uri="{0D108BD9-81ED-4DB2-BD59-A6C34878D82A}">
                    <a16:rowId xmlns:a16="http://schemas.microsoft.com/office/drawing/2014/main" val="3134373281"/>
                  </a:ext>
                </a:extLst>
              </a:tr>
            </a:tbl>
          </a:graphicData>
        </a:graphic>
      </p:graphicFrame>
      <p:sp>
        <p:nvSpPr>
          <p:cNvPr id="10" name="矩形 9">
            <a:extLst>
              <a:ext uri="{FF2B5EF4-FFF2-40B4-BE49-F238E27FC236}">
                <a16:creationId xmlns:a16="http://schemas.microsoft.com/office/drawing/2014/main" id="{73EE6BB4-C6D4-4357-A495-8CCEC1B92287}"/>
              </a:ext>
            </a:extLst>
          </p:cNvPr>
          <p:cNvSpPr/>
          <p:nvPr/>
        </p:nvSpPr>
        <p:spPr>
          <a:xfrm>
            <a:off x="1667327" y="2786902"/>
            <a:ext cx="420915" cy="2714751"/>
          </a:xfrm>
          <a:prstGeom prst="rect">
            <a:avLst/>
          </a:prstGeom>
          <a:gradFill>
            <a:gsLst>
              <a:gs pos="0">
                <a:srgbClr val="980E1B"/>
              </a:gs>
              <a:gs pos="100000">
                <a:srgbClr val="FF0000"/>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矩形 10">
            <a:extLst>
              <a:ext uri="{FF2B5EF4-FFF2-40B4-BE49-F238E27FC236}">
                <a16:creationId xmlns:a16="http://schemas.microsoft.com/office/drawing/2014/main" id="{FAE23809-2492-4B8E-A1AC-07E3801111C0}"/>
              </a:ext>
            </a:extLst>
          </p:cNvPr>
          <p:cNvSpPr/>
          <p:nvPr/>
        </p:nvSpPr>
        <p:spPr>
          <a:xfrm>
            <a:off x="2750002" y="3595708"/>
            <a:ext cx="420915" cy="1902209"/>
          </a:xfrm>
          <a:prstGeom prst="rect">
            <a:avLst/>
          </a:prstGeom>
          <a:gradFill>
            <a:gsLst>
              <a:gs pos="0">
                <a:srgbClr val="980E1B"/>
              </a:gs>
              <a:gs pos="100000">
                <a:srgbClr val="FF0000"/>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2" name="矩形 11">
            <a:extLst>
              <a:ext uri="{FF2B5EF4-FFF2-40B4-BE49-F238E27FC236}">
                <a16:creationId xmlns:a16="http://schemas.microsoft.com/office/drawing/2014/main" id="{BE3B239A-3EAD-44A8-A9C2-073E98FF8DBA}"/>
              </a:ext>
            </a:extLst>
          </p:cNvPr>
          <p:cNvSpPr/>
          <p:nvPr/>
        </p:nvSpPr>
        <p:spPr>
          <a:xfrm>
            <a:off x="3832677" y="4713308"/>
            <a:ext cx="420915" cy="784609"/>
          </a:xfrm>
          <a:prstGeom prst="rect">
            <a:avLst/>
          </a:prstGeom>
          <a:gradFill>
            <a:gsLst>
              <a:gs pos="0">
                <a:srgbClr val="980E1B"/>
              </a:gs>
              <a:gs pos="100000">
                <a:srgbClr val="FF0000"/>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3" name="矩形 12">
            <a:extLst>
              <a:ext uri="{FF2B5EF4-FFF2-40B4-BE49-F238E27FC236}">
                <a16:creationId xmlns:a16="http://schemas.microsoft.com/office/drawing/2014/main" id="{230C6150-A948-412D-92BE-D3239CB545C9}"/>
              </a:ext>
            </a:extLst>
          </p:cNvPr>
          <p:cNvSpPr/>
          <p:nvPr/>
        </p:nvSpPr>
        <p:spPr>
          <a:xfrm>
            <a:off x="4915352" y="3123414"/>
            <a:ext cx="420915" cy="2374503"/>
          </a:xfrm>
          <a:prstGeom prst="rect">
            <a:avLst/>
          </a:prstGeom>
          <a:gradFill>
            <a:gsLst>
              <a:gs pos="0">
                <a:srgbClr val="980E1B"/>
              </a:gs>
              <a:gs pos="100000">
                <a:srgbClr val="FF0000"/>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矩形 13">
            <a:extLst>
              <a:ext uri="{FF2B5EF4-FFF2-40B4-BE49-F238E27FC236}">
                <a16:creationId xmlns:a16="http://schemas.microsoft.com/office/drawing/2014/main" id="{A0B90FE8-7830-4355-966F-EFB66E16925C}"/>
              </a:ext>
            </a:extLst>
          </p:cNvPr>
          <p:cNvSpPr/>
          <p:nvPr/>
        </p:nvSpPr>
        <p:spPr>
          <a:xfrm>
            <a:off x="5998027" y="3987594"/>
            <a:ext cx="420915" cy="1510323"/>
          </a:xfrm>
          <a:prstGeom prst="rect">
            <a:avLst/>
          </a:prstGeom>
          <a:gradFill>
            <a:gsLst>
              <a:gs pos="0">
                <a:srgbClr val="980E1B"/>
              </a:gs>
              <a:gs pos="100000">
                <a:srgbClr val="FF0000"/>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5" name="矩形 14">
            <a:extLst>
              <a:ext uri="{FF2B5EF4-FFF2-40B4-BE49-F238E27FC236}">
                <a16:creationId xmlns:a16="http://schemas.microsoft.com/office/drawing/2014/main" id="{B4B2F95F-5F29-4D51-93B7-3EEFE1A5E267}"/>
              </a:ext>
            </a:extLst>
          </p:cNvPr>
          <p:cNvSpPr/>
          <p:nvPr/>
        </p:nvSpPr>
        <p:spPr>
          <a:xfrm>
            <a:off x="7080702" y="3468708"/>
            <a:ext cx="420915" cy="2029209"/>
          </a:xfrm>
          <a:prstGeom prst="rect">
            <a:avLst/>
          </a:prstGeom>
          <a:gradFill>
            <a:gsLst>
              <a:gs pos="0">
                <a:srgbClr val="980E1B"/>
              </a:gs>
              <a:gs pos="100000">
                <a:srgbClr val="FF0000"/>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6" name="矩形 15">
            <a:extLst>
              <a:ext uri="{FF2B5EF4-FFF2-40B4-BE49-F238E27FC236}">
                <a16:creationId xmlns:a16="http://schemas.microsoft.com/office/drawing/2014/main" id="{39BD0898-4519-4551-ADEB-12D3AB111DD1}"/>
              </a:ext>
            </a:extLst>
          </p:cNvPr>
          <p:cNvSpPr/>
          <p:nvPr/>
        </p:nvSpPr>
        <p:spPr>
          <a:xfrm>
            <a:off x="8163377" y="5119708"/>
            <a:ext cx="420915" cy="378209"/>
          </a:xfrm>
          <a:prstGeom prst="rect">
            <a:avLst/>
          </a:prstGeom>
          <a:gradFill>
            <a:gsLst>
              <a:gs pos="0">
                <a:srgbClr val="980E1B"/>
              </a:gs>
              <a:gs pos="100000">
                <a:srgbClr val="FF0000"/>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7" name="矩形 16">
            <a:extLst>
              <a:ext uri="{FF2B5EF4-FFF2-40B4-BE49-F238E27FC236}">
                <a16:creationId xmlns:a16="http://schemas.microsoft.com/office/drawing/2014/main" id="{3C33670E-6B82-4EA8-B6DA-EFBBAB6664DB}"/>
              </a:ext>
            </a:extLst>
          </p:cNvPr>
          <p:cNvSpPr/>
          <p:nvPr/>
        </p:nvSpPr>
        <p:spPr>
          <a:xfrm>
            <a:off x="9246052" y="3755365"/>
            <a:ext cx="420915" cy="1742552"/>
          </a:xfrm>
          <a:prstGeom prst="rect">
            <a:avLst/>
          </a:prstGeom>
          <a:gradFill>
            <a:gsLst>
              <a:gs pos="0">
                <a:srgbClr val="980E1B"/>
              </a:gs>
              <a:gs pos="100000">
                <a:srgbClr val="FF0000"/>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8" name="矩形 17">
            <a:extLst>
              <a:ext uri="{FF2B5EF4-FFF2-40B4-BE49-F238E27FC236}">
                <a16:creationId xmlns:a16="http://schemas.microsoft.com/office/drawing/2014/main" id="{1A9DEE73-727D-41A7-B1BC-417C939284CD}"/>
              </a:ext>
            </a:extLst>
          </p:cNvPr>
          <p:cNvSpPr/>
          <p:nvPr/>
        </p:nvSpPr>
        <p:spPr>
          <a:xfrm>
            <a:off x="10328729" y="3015127"/>
            <a:ext cx="420915" cy="2482780"/>
          </a:xfrm>
          <a:prstGeom prst="rect">
            <a:avLst/>
          </a:prstGeom>
          <a:gradFill>
            <a:gsLst>
              <a:gs pos="0">
                <a:srgbClr val="980E1B"/>
              </a:gs>
              <a:gs pos="100000">
                <a:srgbClr val="FF0000"/>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9" name="文本框 18">
            <a:extLst>
              <a:ext uri="{FF2B5EF4-FFF2-40B4-BE49-F238E27FC236}">
                <a16:creationId xmlns:a16="http://schemas.microsoft.com/office/drawing/2014/main" id="{8D726D15-8C9D-4A87-8907-5E3C9B180E82}"/>
              </a:ext>
            </a:extLst>
          </p:cNvPr>
          <p:cNvSpPr txBox="1"/>
          <p:nvPr/>
        </p:nvSpPr>
        <p:spPr>
          <a:xfrm>
            <a:off x="649287" y="5308791"/>
            <a:ext cx="420915" cy="307777"/>
          </a:xfrm>
          <a:prstGeom prst="rect">
            <a:avLst/>
          </a:prstGeom>
          <a:noFill/>
        </p:spPr>
        <p:txBody>
          <a:bodyPr wrap="square" rtlCol="0">
            <a:spAutoFit/>
          </a:bodyPr>
          <a:lstStyle/>
          <a:p>
            <a:pPr algn="ctr"/>
            <a:r>
              <a:rPr lang="en-US" altLang="zh-CN" sz="1400" dirty="0">
                <a:latin typeface="Arial" panose="020B0604020202020204" pitchFamily="34" charset="0"/>
                <a:cs typeface="Arial" panose="020B0604020202020204" pitchFamily="34" charset="0"/>
              </a:rPr>
              <a:t>0</a:t>
            </a:r>
            <a:endParaRPr lang="zh-CN" altLang="en-US" sz="1400" dirty="0">
              <a:latin typeface="Arial" panose="020B0604020202020204" pitchFamily="34" charset="0"/>
              <a:cs typeface="Arial" panose="020B0604020202020204" pitchFamily="34" charset="0"/>
            </a:endParaRPr>
          </a:p>
        </p:txBody>
      </p:sp>
      <p:sp>
        <p:nvSpPr>
          <p:cNvPr id="20" name="文本框 19">
            <a:extLst>
              <a:ext uri="{FF2B5EF4-FFF2-40B4-BE49-F238E27FC236}">
                <a16:creationId xmlns:a16="http://schemas.microsoft.com/office/drawing/2014/main" id="{09391DB9-5BAB-4A3F-AE97-5FEF92A5D4D2}"/>
              </a:ext>
            </a:extLst>
          </p:cNvPr>
          <p:cNvSpPr txBox="1"/>
          <p:nvPr/>
        </p:nvSpPr>
        <p:spPr>
          <a:xfrm>
            <a:off x="643163" y="4970237"/>
            <a:ext cx="420915" cy="307777"/>
          </a:xfrm>
          <a:prstGeom prst="rect">
            <a:avLst/>
          </a:prstGeom>
          <a:noFill/>
        </p:spPr>
        <p:txBody>
          <a:bodyPr wrap="square" rtlCol="0">
            <a:spAutoFit/>
          </a:bodyPr>
          <a:lstStyle/>
          <a:p>
            <a:pPr algn="ctr"/>
            <a:r>
              <a:rPr lang="en-US" altLang="zh-CN" sz="1400" dirty="0">
                <a:latin typeface="Arial" panose="020B0604020202020204" pitchFamily="34" charset="0"/>
                <a:cs typeface="Arial" panose="020B0604020202020204" pitchFamily="34" charset="0"/>
              </a:rPr>
              <a:t>10</a:t>
            </a:r>
            <a:endParaRPr lang="zh-CN" altLang="en-US" sz="1400" dirty="0">
              <a:latin typeface="Arial" panose="020B0604020202020204" pitchFamily="34" charset="0"/>
              <a:cs typeface="Arial" panose="020B0604020202020204" pitchFamily="34" charset="0"/>
            </a:endParaRPr>
          </a:p>
        </p:txBody>
      </p:sp>
      <p:sp>
        <p:nvSpPr>
          <p:cNvPr id="21" name="文本框 20">
            <a:extLst>
              <a:ext uri="{FF2B5EF4-FFF2-40B4-BE49-F238E27FC236}">
                <a16:creationId xmlns:a16="http://schemas.microsoft.com/office/drawing/2014/main" id="{FC1ACB2F-0E78-4660-8861-53E59016E70A}"/>
              </a:ext>
            </a:extLst>
          </p:cNvPr>
          <p:cNvSpPr txBox="1"/>
          <p:nvPr/>
        </p:nvSpPr>
        <p:spPr>
          <a:xfrm>
            <a:off x="643163" y="4569088"/>
            <a:ext cx="420915" cy="307777"/>
          </a:xfrm>
          <a:prstGeom prst="rect">
            <a:avLst/>
          </a:prstGeom>
          <a:noFill/>
        </p:spPr>
        <p:txBody>
          <a:bodyPr wrap="square" rtlCol="0">
            <a:spAutoFit/>
          </a:bodyPr>
          <a:lstStyle/>
          <a:p>
            <a:pPr algn="ctr"/>
            <a:r>
              <a:rPr lang="en-US" altLang="zh-CN" sz="1400" dirty="0">
                <a:latin typeface="Arial" panose="020B0604020202020204" pitchFamily="34" charset="0"/>
                <a:cs typeface="Arial" panose="020B0604020202020204" pitchFamily="34" charset="0"/>
              </a:rPr>
              <a:t>20</a:t>
            </a:r>
            <a:endParaRPr lang="zh-CN" altLang="en-US" sz="1400" dirty="0">
              <a:latin typeface="Arial" panose="020B0604020202020204" pitchFamily="34" charset="0"/>
              <a:cs typeface="Arial" panose="020B0604020202020204" pitchFamily="34" charset="0"/>
            </a:endParaRPr>
          </a:p>
        </p:txBody>
      </p:sp>
      <p:sp>
        <p:nvSpPr>
          <p:cNvPr id="23" name="文本框 22">
            <a:extLst>
              <a:ext uri="{FF2B5EF4-FFF2-40B4-BE49-F238E27FC236}">
                <a16:creationId xmlns:a16="http://schemas.microsoft.com/office/drawing/2014/main" id="{CE2D3327-C036-4771-98CB-522554BC5990}"/>
              </a:ext>
            </a:extLst>
          </p:cNvPr>
          <p:cNvSpPr txBox="1"/>
          <p:nvPr/>
        </p:nvSpPr>
        <p:spPr>
          <a:xfrm>
            <a:off x="643163" y="4188436"/>
            <a:ext cx="420915" cy="307777"/>
          </a:xfrm>
          <a:prstGeom prst="rect">
            <a:avLst/>
          </a:prstGeom>
          <a:noFill/>
        </p:spPr>
        <p:txBody>
          <a:bodyPr wrap="square" rtlCol="0">
            <a:spAutoFit/>
          </a:bodyPr>
          <a:lstStyle/>
          <a:p>
            <a:pPr algn="ctr"/>
            <a:r>
              <a:rPr lang="en-US" altLang="zh-CN" sz="1400" dirty="0">
                <a:latin typeface="Arial" panose="020B0604020202020204" pitchFamily="34" charset="0"/>
                <a:cs typeface="Arial" panose="020B0604020202020204" pitchFamily="34" charset="0"/>
              </a:rPr>
              <a:t>30</a:t>
            </a:r>
            <a:endParaRPr lang="zh-CN" altLang="en-US" sz="1400" dirty="0">
              <a:latin typeface="Arial" panose="020B0604020202020204" pitchFamily="34" charset="0"/>
              <a:cs typeface="Arial" panose="020B0604020202020204" pitchFamily="34" charset="0"/>
            </a:endParaRPr>
          </a:p>
        </p:txBody>
      </p:sp>
      <p:sp>
        <p:nvSpPr>
          <p:cNvPr id="25" name="文本框 24">
            <a:extLst>
              <a:ext uri="{FF2B5EF4-FFF2-40B4-BE49-F238E27FC236}">
                <a16:creationId xmlns:a16="http://schemas.microsoft.com/office/drawing/2014/main" id="{2C56251A-ED52-4C30-BB7B-C5D446D54330}"/>
              </a:ext>
            </a:extLst>
          </p:cNvPr>
          <p:cNvSpPr txBox="1"/>
          <p:nvPr/>
        </p:nvSpPr>
        <p:spPr>
          <a:xfrm>
            <a:off x="643163" y="3796282"/>
            <a:ext cx="420915" cy="307777"/>
          </a:xfrm>
          <a:prstGeom prst="rect">
            <a:avLst/>
          </a:prstGeom>
          <a:noFill/>
        </p:spPr>
        <p:txBody>
          <a:bodyPr wrap="square" rtlCol="0">
            <a:spAutoFit/>
          </a:bodyPr>
          <a:lstStyle/>
          <a:p>
            <a:pPr algn="ctr"/>
            <a:r>
              <a:rPr lang="en-US" altLang="zh-CN" sz="1400" dirty="0">
                <a:latin typeface="Arial" panose="020B0604020202020204" pitchFamily="34" charset="0"/>
                <a:cs typeface="Arial" panose="020B0604020202020204" pitchFamily="34" charset="0"/>
              </a:rPr>
              <a:t>40</a:t>
            </a:r>
            <a:endParaRPr lang="zh-CN" altLang="en-US" sz="1400" dirty="0">
              <a:latin typeface="Arial" panose="020B0604020202020204" pitchFamily="34" charset="0"/>
              <a:cs typeface="Arial" panose="020B0604020202020204" pitchFamily="34" charset="0"/>
            </a:endParaRPr>
          </a:p>
        </p:txBody>
      </p:sp>
      <p:sp>
        <p:nvSpPr>
          <p:cNvPr id="28" name="文本框 27">
            <a:extLst>
              <a:ext uri="{FF2B5EF4-FFF2-40B4-BE49-F238E27FC236}">
                <a16:creationId xmlns:a16="http://schemas.microsoft.com/office/drawing/2014/main" id="{D20B063C-5522-4F93-83B4-CD65434513A0}"/>
              </a:ext>
            </a:extLst>
          </p:cNvPr>
          <p:cNvSpPr txBox="1"/>
          <p:nvPr/>
        </p:nvSpPr>
        <p:spPr>
          <a:xfrm>
            <a:off x="643162" y="3417088"/>
            <a:ext cx="420915" cy="307777"/>
          </a:xfrm>
          <a:prstGeom prst="rect">
            <a:avLst/>
          </a:prstGeom>
          <a:noFill/>
        </p:spPr>
        <p:txBody>
          <a:bodyPr wrap="square" rtlCol="0">
            <a:spAutoFit/>
          </a:bodyPr>
          <a:lstStyle/>
          <a:p>
            <a:pPr algn="ctr"/>
            <a:r>
              <a:rPr lang="en-US" altLang="zh-CN" sz="1400" dirty="0">
                <a:latin typeface="Arial" panose="020B0604020202020204" pitchFamily="34" charset="0"/>
                <a:cs typeface="Arial" panose="020B0604020202020204" pitchFamily="34" charset="0"/>
              </a:rPr>
              <a:t>50</a:t>
            </a:r>
            <a:endParaRPr lang="zh-CN" altLang="en-US" sz="1400" dirty="0">
              <a:latin typeface="Arial" panose="020B0604020202020204" pitchFamily="34" charset="0"/>
              <a:cs typeface="Arial" panose="020B0604020202020204" pitchFamily="34" charset="0"/>
            </a:endParaRPr>
          </a:p>
        </p:txBody>
      </p:sp>
      <p:sp>
        <p:nvSpPr>
          <p:cNvPr id="29" name="文本框 28">
            <a:extLst>
              <a:ext uri="{FF2B5EF4-FFF2-40B4-BE49-F238E27FC236}">
                <a16:creationId xmlns:a16="http://schemas.microsoft.com/office/drawing/2014/main" id="{51EC7D0D-868F-44DD-9805-D2F573983423}"/>
              </a:ext>
            </a:extLst>
          </p:cNvPr>
          <p:cNvSpPr txBox="1"/>
          <p:nvPr/>
        </p:nvSpPr>
        <p:spPr>
          <a:xfrm>
            <a:off x="643162" y="3028113"/>
            <a:ext cx="420915" cy="307777"/>
          </a:xfrm>
          <a:prstGeom prst="rect">
            <a:avLst/>
          </a:prstGeom>
          <a:noFill/>
        </p:spPr>
        <p:txBody>
          <a:bodyPr wrap="square" rtlCol="0">
            <a:spAutoFit/>
          </a:bodyPr>
          <a:lstStyle/>
          <a:p>
            <a:pPr algn="ctr"/>
            <a:r>
              <a:rPr lang="en-US" altLang="zh-CN" sz="1400" dirty="0">
                <a:latin typeface="Arial" panose="020B0604020202020204" pitchFamily="34" charset="0"/>
                <a:cs typeface="Arial" panose="020B0604020202020204" pitchFamily="34" charset="0"/>
              </a:rPr>
              <a:t>60</a:t>
            </a:r>
            <a:endParaRPr lang="zh-CN" altLang="en-US" sz="1400" dirty="0">
              <a:latin typeface="Arial" panose="020B0604020202020204" pitchFamily="34" charset="0"/>
              <a:cs typeface="Arial" panose="020B0604020202020204" pitchFamily="34" charset="0"/>
            </a:endParaRPr>
          </a:p>
        </p:txBody>
      </p:sp>
      <p:sp>
        <p:nvSpPr>
          <p:cNvPr id="30" name="文本框 29">
            <a:extLst>
              <a:ext uri="{FF2B5EF4-FFF2-40B4-BE49-F238E27FC236}">
                <a16:creationId xmlns:a16="http://schemas.microsoft.com/office/drawing/2014/main" id="{08027E83-BAA0-429C-B849-0FD628CFD916}"/>
              </a:ext>
            </a:extLst>
          </p:cNvPr>
          <p:cNvSpPr txBox="1"/>
          <p:nvPr/>
        </p:nvSpPr>
        <p:spPr>
          <a:xfrm>
            <a:off x="643161" y="2630875"/>
            <a:ext cx="420915" cy="307777"/>
          </a:xfrm>
          <a:prstGeom prst="rect">
            <a:avLst/>
          </a:prstGeom>
          <a:noFill/>
        </p:spPr>
        <p:txBody>
          <a:bodyPr wrap="square" rtlCol="0">
            <a:spAutoFit/>
          </a:bodyPr>
          <a:lstStyle/>
          <a:p>
            <a:pPr algn="ctr"/>
            <a:r>
              <a:rPr lang="en-US" altLang="zh-CN" sz="1400" dirty="0">
                <a:latin typeface="Arial" panose="020B0604020202020204" pitchFamily="34" charset="0"/>
                <a:cs typeface="Arial" panose="020B0604020202020204" pitchFamily="34" charset="0"/>
              </a:rPr>
              <a:t>70</a:t>
            </a:r>
            <a:endParaRPr lang="zh-CN" altLang="en-US" sz="1400" dirty="0">
              <a:latin typeface="Arial" panose="020B0604020202020204" pitchFamily="34" charset="0"/>
              <a:cs typeface="Arial" panose="020B0604020202020204" pitchFamily="34" charset="0"/>
            </a:endParaRPr>
          </a:p>
        </p:txBody>
      </p:sp>
      <p:sp>
        <p:nvSpPr>
          <p:cNvPr id="31" name="文本框 30">
            <a:extLst>
              <a:ext uri="{FF2B5EF4-FFF2-40B4-BE49-F238E27FC236}">
                <a16:creationId xmlns:a16="http://schemas.microsoft.com/office/drawing/2014/main" id="{B0666409-FED6-41EA-AC4E-E64B8880BD62}"/>
              </a:ext>
            </a:extLst>
          </p:cNvPr>
          <p:cNvSpPr txBox="1"/>
          <p:nvPr/>
        </p:nvSpPr>
        <p:spPr>
          <a:xfrm>
            <a:off x="643161" y="2261024"/>
            <a:ext cx="420915" cy="307777"/>
          </a:xfrm>
          <a:prstGeom prst="rect">
            <a:avLst/>
          </a:prstGeom>
          <a:noFill/>
        </p:spPr>
        <p:txBody>
          <a:bodyPr wrap="square" rtlCol="0">
            <a:spAutoFit/>
          </a:bodyPr>
          <a:lstStyle/>
          <a:p>
            <a:pPr algn="ctr"/>
            <a:r>
              <a:rPr lang="en-US" altLang="zh-CN" sz="1400" dirty="0">
                <a:latin typeface="Arial" panose="020B0604020202020204" pitchFamily="34" charset="0"/>
                <a:cs typeface="Arial" panose="020B0604020202020204" pitchFamily="34" charset="0"/>
              </a:rPr>
              <a:t>80</a:t>
            </a:r>
            <a:endParaRPr lang="zh-CN" altLang="en-US" sz="1400" dirty="0">
              <a:latin typeface="Arial" panose="020B0604020202020204" pitchFamily="34" charset="0"/>
              <a:cs typeface="Arial" panose="020B0604020202020204" pitchFamily="34" charset="0"/>
            </a:endParaRPr>
          </a:p>
        </p:txBody>
      </p:sp>
      <p:sp>
        <p:nvSpPr>
          <p:cNvPr id="32" name="文本框 31">
            <a:extLst>
              <a:ext uri="{FF2B5EF4-FFF2-40B4-BE49-F238E27FC236}">
                <a16:creationId xmlns:a16="http://schemas.microsoft.com/office/drawing/2014/main" id="{AE4CA85B-6122-4D63-AEDA-777D08638062}"/>
              </a:ext>
            </a:extLst>
          </p:cNvPr>
          <p:cNvSpPr txBox="1"/>
          <p:nvPr/>
        </p:nvSpPr>
        <p:spPr>
          <a:xfrm rot="2755879">
            <a:off x="1408140" y="5518776"/>
            <a:ext cx="420915" cy="954107"/>
          </a:xfrm>
          <a:prstGeom prst="rect">
            <a:avLst/>
          </a:prstGeom>
          <a:noFill/>
        </p:spPr>
        <p:txBody>
          <a:bodyPr wrap="square" rtlCol="0">
            <a:spAutoFit/>
          </a:bodyPr>
          <a:lstStyle>
            <a:defPPr>
              <a:defRPr lang="zh-CN"/>
            </a:defPPr>
            <a:lvl1pPr>
              <a:defRPr sz="1400">
                <a:latin typeface="微软雅黑" panose="020B0503020204020204" pitchFamily="34" charset="-122"/>
                <a:ea typeface="微软雅黑" panose="020B0503020204020204" pitchFamily="34" charset="-122"/>
              </a:defRPr>
            </a:lvl1pPr>
          </a:lstStyle>
          <a:p>
            <a:r>
              <a:rPr lang="zh-CN" altLang="en-US" dirty="0"/>
              <a:t>安全隐患</a:t>
            </a:r>
          </a:p>
        </p:txBody>
      </p:sp>
      <p:sp>
        <p:nvSpPr>
          <p:cNvPr id="33" name="文本框 32">
            <a:extLst>
              <a:ext uri="{FF2B5EF4-FFF2-40B4-BE49-F238E27FC236}">
                <a16:creationId xmlns:a16="http://schemas.microsoft.com/office/drawing/2014/main" id="{B76F149F-8811-4B7F-92BF-76F7E939C826}"/>
              </a:ext>
            </a:extLst>
          </p:cNvPr>
          <p:cNvSpPr txBox="1"/>
          <p:nvPr/>
        </p:nvSpPr>
        <p:spPr>
          <a:xfrm rot="2755879">
            <a:off x="2456825" y="5524045"/>
            <a:ext cx="420915" cy="954107"/>
          </a:xfrm>
          <a:prstGeom prst="rect">
            <a:avLst/>
          </a:prstGeom>
          <a:noFill/>
        </p:spPr>
        <p:txBody>
          <a:bodyPr wrap="square" rtlCol="0">
            <a:spAutoFit/>
          </a:bodyPr>
          <a:lstStyle>
            <a:defPPr>
              <a:defRPr lang="zh-CN"/>
            </a:defPPr>
            <a:lvl1pPr>
              <a:defRPr sz="1400">
                <a:latin typeface="微软雅黑" panose="020B0503020204020204" pitchFamily="34" charset="-122"/>
                <a:ea typeface="微软雅黑" panose="020B0503020204020204" pitchFamily="34" charset="-122"/>
              </a:defRPr>
            </a:lvl1pPr>
          </a:lstStyle>
          <a:p>
            <a:r>
              <a:rPr lang="zh-CN" altLang="en-US" dirty="0"/>
              <a:t>规范管理</a:t>
            </a:r>
          </a:p>
        </p:txBody>
      </p:sp>
      <p:sp>
        <p:nvSpPr>
          <p:cNvPr id="34" name="文本框 33">
            <a:extLst>
              <a:ext uri="{FF2B5EF4-FFF2-40B4-BE49-F238E27FC236}">
                <a16:creationId xmlns:a16="http://schemas.microsoft.com/office/drawing/2014/main" id="{715DF494-A296-44E7-807B-5DD4DB9DAA0F}"/>
              </a:ext>
            </a:extLst>
          </p:cNvPr>
          <p:cNvSpPr txBox="1"/>
          <p:nvPr/>
        </p:nvSpPr>
        <p:spPr>
          <a:xfrm rot="2755879">
            <a:off x="3586968" y="5518776"/>
            <a:ext cx="420915" cy="954107"/>
          </a:xfrm>
          <a:prstGeom prst="rect">
            <a:avLst/>
          </a:prstGeom>
          <a:noFill/>
        </p:spPr>
        <p:txBody>
          <a:bodyPr wrap="square" rtlCol="0">
            <a:spAutoFit/>
          </a:bodyPr>
          <a:lstStyle>
            <a:defPPr>
              <a:defRPr lang="zh-CN"/>
            </a:defPPr>
            <a:lvl1pPr>
              <a:defRPr sz="1400">
                <a:latin typeface="微软雅黑" panose="020B0503020204020204" pitchFamily="34" charset="-122"/>
                <a:ea typeface="微软雅黑" panose="020B0503020204020204" pitchFamily="34" charset="-122"/>
              </a:defRPr>
            </a:lvl1pPr>
          </a:lstStyle>
          <a:p>
            <a:r>
              <a:rPr lang="zh-CN" altLang="en-US" dirty="0"/>
              <a:t>环境卫生</a:t>
            </a:r>
          </a:p>
        </p:txBody>
      </p:sp>
      <p:sp>
        <p:nvSpPr>
          <p:cNvPr id="35" name="文本框 34">
            <a:extLst>
              <a:ext uri="{FF2B5EF4-FFF2-40B4-BE49-F238E27FC236}">
                <a16:creationId xmlns:a16="http://schemas.microsoft.com/office/drawing/2014/main" id="{38478934-F186-422D-84E8-752232D54D7B}"/>
              </a:ext>
            </a:extLst>
          </p:cNvPr>
          <p:cNvSpPr txBox="1"/>
          <p:nvPr/>
        </p:nvSpPr>
        <p:spPr>
          <a:xfrm rot="2755879">
            <a:off x="4501785" y="5453177"/>
            <a:ext cx="420915" cy="1384995"/>
          </a:xfrm>
          <a:prstGeom prst="rect">
            <a:avLst/>
          </a:prstGeom>
          <a:noFill/>
        </p:spPr>
        <p:txBody>
          <a:bodyPr wrap="square" rtlCol="0">
            <a:spAutoFit/>
          </a:bodyPr>
          <a:lstStyle>
            <a:defPPr>
              <a:defRPr lang="zh-CN"/>
            </a:defPPr>
            <a:lvl1pPr>
              <a:defRPr sz="1400">
                <a:latin typeface="微软雅黑" panose="020B0503020204020204" pitchFamily="34" charset="-122"/>
                <a:ea typeface="微软雅黑" panose="020B0503020204020204" pitchFamily="34" charset="-122"/>
              </a:defRPr>
            </a:lvl1pPr>
          </a:lstStyle>
          <a:p>
            <a:r>
              <a:rPr lang="zh-CN" altLang="en-US" dirty="0"/>
              <a:t>环境污染隐患</a:t>
            </a:r>
          </a:p>
        </p:txBody>
      </p:sp>
      <p:sp>
        <p:nvSpPr>
          <p:cNvPr id="36" name="文本框 35">
            <a:extLst>
              <a:ext uri="{FF2B5EF4-FFF2-40B4-BE49-F238E27FC236}">
                <a16:creationId xmlns:a16="http://schemas.microsoft.com/office/drawing/2014/main" id="{88E1222B-99BC-4ECB-BDC1-448901DA6D42}"/>
              </a:ext>
            </a:extLst>
          </p:cNvPr>
          <p:cNvSpPr txBox="1"/>
          <p:nvPr/>
        </p:nvSpPr>
        <p:spPr>
          <a:xfrm rot="2755879">
            <a:off x="5591910" y="5453178"/>
            <a:ext cx="420915" cy="1384995"/>
          </a:xfrm>
          <a:prstGeom prst="rect">
            <a:avLst/>
          </a:prstGeom>
          <a:noFill/>
        </p:spPr>
        <p:txBody>
          <a:bodyPr wrap="square" rtlCol="0">
            <a:spAutoFit/>
          </a:bodyPr>
          <a:lstStyle>
            <a:defPPr>
              <a:defRPr lang="zh-CN"/>
            </a:defPPr>
            <a:lvl1pPr>
              <a:defRPr sz="1400">
                <a:latin typeface="微软雅黑" panose="020B0503020204020204" pitchFamily="34" charset="-122"/>
                <a:ea typeface="微软雅黑" panose="020B0503020204020204" pitchFamily="34" charset="-122"/>
              </a:defRPr>
            </a:lvl1pPr>
          </a:lstStyle>
          <a:p>
            <a:r>
              <a:rPr lang="zh-CN" altLang="en-US" dirty="0"/>
              <a:t>能源资源问题</a:t>
            </a:r>
          </a:p>
        </p:txBody>
      </p:sp>
      <p:sp>
        <p:nvSpPr>
          <p:cNvPr id="37" name="文本框 36">
            <a:extLst>
              <a:ext uri="{FF2B5EF4-FFF2-40B4-BE49-F238E27FC236}">
                <a16:creationId xmlns:a16="http://schemas.microsoft.com/office/drawing/2014/main" id="{1C1C907B-8038-47E6-8A15-683D50D4FCD8}"/>
              </a:ext>
            </a:extLst>
          </p:cNvPr>
          <p:cNvSpPr txBox="1"/>
          <p:nvPr/>
        </p:nvSpPr>
        <p:spPr>
          <a:xfrm rot="2755879">
            <a:off x="6855412" y="5518776"/>
            <a:ext cx="420915" cy="954107"/>
          </a:xfrm>
          <a:prstGeom prst="rect">
            <a:avLst/>
          </a:prstGeom>
          <a:noFill/>
        </p:spPr>
        <p:txBody>
          <a:bodyPr wrap="square" rtlCol="0">
            <a:spAutoFit/>
          </a:bodyPr>
          <a:lstStyle>
            <a:defPPr>
              <a:defRPr lang="zh-CN"/>
            </a:defPPr>
            <a:lvl1pPr>
              <a:defRPr sz="1400">
                <a:latin typeface="微软雅黑" panose="020B0503020204020204" pitchFamily="34" charset="-122"/>
                <a:ea typeface="微软雅黑" panose="020B0503020204020204" pitchFamily="34" charset="-122"/>
              </a:defRPr>
            </a:lvl1pPr>
          </a:lstStyle>
          <a:p>
            <a:r>
              <a:rPr lang="zh-CN" altLang="en-US" dirty="0"/>
              <a:t>违反规定</a:t>
            </a:r>
          </a:p>
        </p:txBody>
      </p:sp>
      <p:sp>
        <p:nvSpPr>
          <p:cNvPr id="38" name="文本框 37">
            <a:extLst>
              <a:ext uri="{FF2B5EF4-FFF2-40B4-BE49-F238E27FC236}">
                <a16:creationId xmlns:a16="http://schemas.microsoft.com/office/drawing/2014/main" id="{3A50E5F8-CE32-46A6-8CAB-34B024D1E34E}"/>
              </a:ext>
            </a:extLst>
          </p:cNvPr>
          <p:cNvSpPr txBox="1"/>
          <p:nvPr/>
        </p:nvSpPr>
        <p:spPr>
          <a:xfrm rot="2755879">
            <a:off x="7934795" y="5520653"/>
            <a:ext cx="420915" cy="954107"/>
          </a:xfrm>
          <a:prstGeom prst="rect">
            <a:avLst/>
          </a:prstGeom>
          <a:noFill/>
        </p:spPr>
        <p:txBody>
          <a:bodyPr wrap="square" rtlCol="0">
            <a:spAutoFit/>
          </a:bodyPr>
          <a:lstStyle>
            <a:defPPr>
              <a:defRPr lang="zh-CN"/>
            </a:defPPr>
            <a:lvl1pPr>
              <a:defRPr sz="1400">
                <a:latin typeface="微软雅黑" panose="020B0503020204020204" pitchFamily="34" charset="-122"/>
                <a:ea typeface="微软雅黑" panose="020B0503020204020204" pitchFamily="34" charset="-122"/>
              </a:defRPr>
            </a:lvl1pPr>
          </a:lstStyle>
          <a:p>
            <a:r>
              <a:rPr lang="zh-CN" altLang="en-US" dirty="0"/>
              <a:t>违章作业</a:t>
            </a:r>
          </a:p>
        </p:txBody>
      </p:sp>
      <p:sp>
        <p:nvSpPr>
          <p:cNvPr id="39" name="文本框 38">
            <a:extLst>
              <a:ext uri="{FF2B5EF4-FFF2-40B4-BE49-F238E27FC236}">
                <a16:creationId xmlns:a16="http://schemas.microsoft.com/office/drawing/2014/main" id="{F53B223E-FFC6-471E-852D-F40A485E23D8}"/>
              </a:ext>
            </a:extLst>
          </p:cNvPr>
          <p:cNvSpPr txBox="1"/>
          <p:nvPr/>
        </p:nvSpPr>
        <p:spPr>
          <a:xfrm rot="2755879">
            <a:off x="9035594" y="5503857"/>
            <a:ext cx="420915" cy="954107"/>
          </a:xfrm>
          <a:prstGeom prst="rect">
            <a:avLst/>
          </a:prstGeom>
          <a:noFill/>
        </p:spPr>
        <p:txBody>
          <a:bodyPr wrap="square" rtlCol="0">
            <a:spAutoFit/>
          </a:bodyPr>
          <a:lstStyle>
            <a:defPPr>
              <a:defRPr lang="zh-CN"/>
            </a:defPPr>
            <a:lvl1pPr>
              <a:defRPr sz="1400">
                <a:latin typeface="微软雅黑" panose="020B0503020204020204" pitchFamily="34" charset="-122"/>
                <a:ea typeface="微软雅黑" panose="020B0503020204020204" pitchFamily="34" charset="-122"/>
              </a:defRPr>
            </a:lvl1pPr>
          </a:lstStyle>
          <a:p>
            <a:r>
              <a:rPr lang="zh-CN" altLang="en-US" dirty="0"/>
              <a:t>消防隐患</a:t>
            </a:r>
          </a:p>
        </p:txBody>
      </p:sp>
      <p:sp>
        <p:nvSpPr>
          <p:cNvPr id="40" name="文本框 39">
            <a:extLst>
              <a:ext uri="{FF2B5EF4-FFF2-40B4-BE49-F238E27FC236}">
                <a16:creationId xmlns:a16="http://schemas.microsoft.com/office/drawing/2014/main" id="{0349478F-8F0C-4290-97C2-71D03B377AD2}"/>
              </a:ext>
            </a:extLst>
          </p:cNvPr>
          <p:cNvSpPr txBox="1"/>
          <p:nvPr/>
        </p:nvSpPr>
        <p:spPr>
          <a:xfrm rot="2755879">
            <a:off x="9956759" y="5449937"/>
            <a:ext cx="420915" cy="1384995"/>
          </a:xfrm>
          <a:prstGeom prst="rect">
            <a:avLst/>
          </a:prstGeom>
          <a:noFill/>
        </p:spPr>
        <p:txBody>
          <a:bodyPr wrap="square" rtlCol="0">
            <a:spAutoFit/>
          </a:bodyPr>
          <a:lstStyle>
            <a:defPPr>
              <a:defRPr lang="zh-CN"/>
            </a:defPPr>
            <a:lvl1pPr>
              <a:defRPr sz="1400">
                <a:latin typeface="微软雅黑" panose="020B0503020204020204" pitchFamily="34" charset="-122"/>
                <a:ea typeface="微软雅黑" panose="020B0503020204020204" pitchFamily="34" charset="-122"/>
              </a:defRPr>
            </a:lvl1pPr>
          </a:lstStyle>
          <a:p>
            <a:r>
              <a:rPr lang="zh-CN" altLang="en-US" dirty="0"/>
              <a:t>职业健康隐患</a:t>
            </a:r>
          </a:p>
        </p:txBody>
      </p:sp>
    </p:spTree>
    <p:extLst>
      <p:ext uri="{BB962C8B-B14F-4D97-AF65-F5344CB8AC3E}">
        <p14:creationId xmlns:p14="http://schemas.microsoft.com/office/powerpoint/2010/main" val="3123793419"/>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1044</TotalTime>
  <Words>2554</Words>
  <Application>Microsoft Office PowerPoint</Application>
  <PresentationFormat>宽屏</PresentationFormat>
  <Paragraphs>504</Paragraphs>
  <Slides>44</Slides>
  <Notes>6</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44</vt:i4>
      </vt:variant>
    </vt:vector>
  </HeadingPairs>
  <TitlesOfParts>
    <vt:vector size="54" baseType="lpstr">
      <vt:lpstr>思源黑体</vt:lpstr>
      <vt:lpstr>思源黑体 Light</vt:lpstr>
      <vt:lpstr>思源宋体 CN</vt:lpstr>
      <vt:lpstr>微软雅黑</vt:lpstr>
      <vt:lpstr>新宋体</vt:lpstr>
      <vt:lpstr>Arial</vt:lpstr>
      <vt:lpstr>Arial Narrow</vt:lpstr>
      <vt:lpstr>Calibri</vt:lpstr>
      <vt:lpstr>Lato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Administrator</cp:lastModifiedBy>
  <cp:revision>173</cp:revision>
  <dcterms:created xsi:type="dcterms:W3CDTF">2020-04-14T07:24:51Z</dcterms:created>
  <dcterms:modified xsi:type="dcterms:W3CDTF">2021-12-13T03:59:38Z</dcterms:modified>
</cp:coreProperties>
</file>