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806" r:id="rId2"/>
    <p:sldId id="658" r:id="rId3"/>
    <p:sldId id="971" r:id="rId4"/>
    <p:sldId id="844" r:id="rId5"/>
    <p:sldId id="1555" r:id="rId6"/>
    <p:sldId id="1556" r:id="rId7"/>
    <p:sldId id="1557" r:id="rId8"/>
    <p:sldId id="1558" r:id="rId9"/>
    <p:sldId id="1559" r:id="rId10"/>
    <p:sldId id="1561" r:id="rId11"/>
    <p:sldId id="1560" r:id="rId12"/>
    <p:sldId id="1562" r:id="rId13"/>
    <p:sldId id="1563" r:id="rId14"/>
    <p:sldId id="1564" r:id="rId15"/>
    <p:sldId id="1565" r:id="rId16"/>
    <p:sldId id="1566" r:id="rId17"/>
    <p:sldId id="1567" r:id="rId18"/>
    <p:sldId id="1568" r:id="rId19"/>
    <p:sldId id="1569" r:id="rId20"/>
    <p:sldId id="1570" r:id="rId21"/>
    <p:sldId id="1571" r:id="rId22"/>
    <p:sldId id="1572" r:id="rId23"/>
    <p:sldId id="1573" r:id="rId24"/>
    <p:sldId id="1574" r:id="rId25"/>
    <p:sldId id="1575" r:id="rId26"/>
    <p:sldId id="1576" r:id="rId27"/>
    <p:sldId id="1577" r:id="rId28"/>
    <p:sldId id="1579" r:id="rId29"/>
    <p:sldId id="1578" r:id="rId30"/>
    <p:sldId id="1580" r:id="rId31"/>
    <p:sldId id="1581" r:id="rId32"/>
    <p:sldId id="1583" r:id="rId33"/>
    <p:sldId id="1584" r:id="rId34"/>
    <p:sldId id="1585" r:id="rId35"/>
    <p:sldId id="1582" r:id="rId36"/>
    <p:sldId id="1586" r:id="rId37"/>
    <p:sldId id="1588" r:id="rId38"/>
    <p:sldId id="1590" r:id="rId39"/>
    <p:sldId id="1591" r:id="rId40"/>
    <p:sldId id="1587" r:id="rId41"/>
    <p:sldId id="1589" r:id="rId42"/>
    <p:sldId id="1592" r:id="rId43"/>
  </p:sldIdLst>
  <p:sldSz cx="121983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2EB0DE"/>
    <a:srgbClr val="1F95BF"/>
    <a:srgbClr val="726968"/>
    <a:srgbClr val="4C4746"/>
    <a:srgbClr val="27ADDD"/>
    <a:srgbClr val="209BC6"/>
    <a:srgbClr val="F4F4F4"/>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49635" autoAdjust="0"/>
  </p:normalViewPr>
  <p:slideViewPr>
    <p:cSldViewPr snapToObjects="1">
      <p:cViewPr varScale="1">
        <p:scale>
          <a:sx n="72" d="100"/>
          <a:sy n="72" d="100"/>
        </p:scale>
        <p:origin x="61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90"/>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2019/5/23 Thursday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2019/5/23 Thursday</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10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42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360" y="2420888"/>
            <a:ext cx="6334949" cy="863600"/>
          </a:xfrm>
        </p:spPr>
        <p:txBody>
          <a:bodyPr/>
          <a:lstStyle>
            <a:lvl1pPr algn="ctr">
              <a:defRPr sz="3600"/>
            </a:lvl1pPr>
          </a:lstStyle>
          <a:p>
            <a:pPr lvl="0"/>
            <a:r>
              <a:rPr lang="zh-CN" altLang="en-US" noProof="0"/>
              <a:t>单击此处编辑母版标题样式</a:t>
            </a:r>
            <a:endParaRPr lang="zh-CN" noProof="0"/>
          </a:p>
        </p:txBody>
      </p:sp>
      <p:sp>
        <p:nvSpPr>
          <p:cNvPr id="2051" name="Rectangle 3"/>
          <p:cNvSpPr>
            <a:spLocks noGrp="1" noChangeArrowheads="1"/>
          </p:cNvSpPr>
          <p:nvPr>
            <p:ph type="subTitle" idx="1"/>
          </p:nvPr>
        </p:nvSpPr>
        <p:spPr>
          <a:xfrm>
            <a:off x="2715947" y="3500388"/>
            <a:ext cx="6336536" cy="647700"/>
          </a:xfrm>
        </p:spPr>
        <p:txBody>
          <a:bodyPr/>
          <a:lstStyle>
            <a:lvl1pPr marL="0" indent="0" algn="ctr">
              <a:buFontTx/>
              <a:buNone/>
              <a:defRPr sz="2400"/>
            </a:lvl1pPr>
          </a:lstStyle>
          <a:p>
            <a:pPr lvl="0"/>
            <a:r>
              <a:rPr lang="zh-CN" altLang="en-US" noProof="0"/>
              <a:t>单击此处编辑母版副标题样式</a:t>
            </a:r>
            <a:endParaRPr lang="zh-CN"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5113" y="908050"/>
            <a:ext cx="2743557" cy="5218113"/>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09680" y="908050"/>
            <a:ext cx="8083014" cy="5218113"/>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email"/>
          <a:srcRect/>
          <a:stretch>
            <a:fillRect/>
          </a:stretch>
        </p:blipFill>
        <p:spPr bwMode="auto">
          <a:xfrm>
            <a:off x="4147454" y="2886611"/>
            <a:ext cx="1060487"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email"/>
          <a:srcRect/>
          <a:stretch>
            <a:fillRect/>
          </a:stretch>
        </p:blipFill>
        <p:spPr bwMode="auto">
          <a:xfrm>
            <a:off x="8431559" y="2758267"/>
            <a:ext cx="1096957"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587" y="1447781"/>
            <a:ext cx="3014123"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email"/>
          <a:srcRect/>
          <a:stretch>
            <a:fillRect/>
          </a:stretch>
        </p:blipFill>
        <p:spPr bwMode="auto">
          <a:xfrm>
            <a:off x="4468018" y="3771071"/>
            <a:ext cx="524195"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email"/>
          <a:srcRect/>
          <a:stretch>
            <a:fillRect/>
          </a:stretch>
        </p:blipFill>
        <p:spPr bwMode="auto">
          <a:xfrm>
            <a:off x="7377300" y="2904248"/>
            <a:ext cx="401210"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email"/>
          <a:srcRect/>
          <a:stretch>
            <a:fillRect/>
          </a:stretch>
        </p:blipFill>
        <p:spPr bwMode="auto">
          <a:xfrm>
            <a:off x="5278504" y="2574151"/>
            <a:ext cx="981859"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email"/>
          <a:srcRect/>
          <a:stretch>
            <a:fillRect/>
          </a:stretch>
        </p:blipFill>
        <p:spPr bwMode="auto">
          <a:xfrm>
            <a:off x="3262367" y="3206628"/>
            <a:ext cx="1477829"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email"/>
          <a:srcRect/>
          <a:stretch>
            <a:fillRect/>
          </a:stretch>
        </p:blipFill>
        <p:spPr bwMode="auto">
          <a:xfrm>
            <a:off x="5353101" y="3446016"/>
            <a:ext cx="1834683"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email"/>
          <a:srcRect/>
          <a:stretch>
            <a:fillRect/>
          </a:stretch>
        </p:blipFill>
        <p:spPr bwMode="auto">
          <a:xfrm>
            <a:off x="9887388" y="2725340"/>
            <a:ext cx="1116940"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email"/>
          <a:srcRect/>
          <a:stretch>
            <a:fillRect/>
          </a:stretch>
        </p:blipFill>
        <p:spPr bwMode="auto">
          <a:xfrm>
            <a:off x="7943834" y="3624921"/>
            <a:ext cx="52218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email"/>
          <a:srcRect/>
          <a:stretch>
            <a:fillRect/>
          </a:stretch>
        </p:blipFill>
        <p:spPr bwMode="auto">
          <a:xfrm>
            <a:off x="11256344" y="2365002"/>
            <a:ext cx="522179"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705" y="2795896"/>
            <a:ext cx="1697586"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email"/>
          <a:srcRect/>
          <a:stretch>
            <a:fillRect/>
          </a:stretch>
        </p:blipFill>
        <p:spPr bwMode="auto">
          <a:xfrm>
            <a:off x="3984146" y="2785815"/>
            <a:ext cx="437502"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email"/>
          <a:srcRect/>
          <a:stretch>
            <a:fillRect/>
          </a:stretch>
        </p:blipFill>
        <p:spPr bwMode="auto">
          <a:xfrm>
            <a:off x="8520449" y="3325063"/>
            <a:ext cx="703632"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5" cstate="email"/>
          <a:srcRect/>
          <a:stretch>
            <a:fillRect/>
          </a:stretch>
        </p:blipFill>
        <p:spPr bwMode="auto">
          <a:xfrm>
            <a:off x="9240210" y="2909287"/>
            <a:ext cx="360888"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6" cstate="email"/>
          <a:srcRect/>
          <a:stretch>
            <a:fillRect/>
          </a:stretch>
        </p:blipFill>
        <p:spPr bwMode="auto">
          <a:xfrm>
            <a:off x="9746259" y="3446015"/>
            <a:ext cx="282259"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TextBox 5"/>
          <p:cNvSpPr txBox="1"/>
          <p:nvPr userDrawn="1"/>
        </p:nvSpPr>
        <p:spPr>
          <a:xfrm>
            <a:off x="11501086" y="216306"/>
            <a:ext cx="423513" cy="307777"/>
          </a:xfrm>
          <a:prstGeom prst="rect">
            <a:avLst/>
          </a:prstGeom>
          <a:solidFill>
            <a:schemeClr val="bg1"/>
          </a:solidFill>
        </p:spPr>
        <p:txBody>
          <a:bodyPr wrap="none" rtlCol="0">
            <a:spAutoFit/>
          </a:bodyPr>
          <a:lstStyle/>
          <a:p>
            <a:pPr algn="ctr"/>
            <a:fld id="{9BCBF865-A225-49B7-8C06-A3D8CF7C3037}" type="slidenum">
              <a:rPr lang="zh-CN" altLang="en-US" sz="1400" smtClean="0">
                <a:solidFill>
                  <a:schemeClr val="accent2"/>
                </a:solidFill>
                <a:latin typeface="+mj-ea"/>
                <a:ea typeface="+mj-ea"/>
              </a:rPr>
              <a:t>‹#›</a:t>
            </a:fld>
            <a:endParaRPr lang="zh-CN" altLang="en-US" sz="1400" dirty="0">
              <a:solidFill>
                <a:schemeClr val="accent2"/>
              </a:solidFill>
              <a:latin typeface="+mj-ea"/>
              <a:ea typeface="+mj-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739" y="4406902"/>
            <a:ext cx="10367724"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hasCustomPrompt="1"/>
          </p:nvPr>
        </p:nvSpPr>
        <p:spPr>
          <a:xfrm>
            <a:off x="963739" y="2906713"/>
            <a:ext cx="1036772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09680" y="1600202"/>
            <a:ext cx="54124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4592" y="1600202"/>
            <a:ext cx="54140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899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hasCustomPrompt="1"/>
          </p:nvPr>
        </p:nvSpPr>
        <p:spPr>
          <a:xfrm>
            <a:off x="609680" y="1535113"/>
            <a:ext cx="53902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09680" y="2174875"/>
            <a:ext cx="53902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96820" y="1535113"/>
            <a:ext cx="53918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96820" y="2174875"/>
            <a:ext cx="53918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372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hasCustomPrompt="1"/>
          </p:nvPr>
        </p:nvSpPr>
        <p:spPr>
          <a:xfrm>
            <a:off x="4769471" y="273052"/>
            <a:ext cx="6819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09680" y="1435102"/>
            <a:ext cx="40137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1088" y="4800600"/>
            <a:ext cx="731932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1088" y="612775"/>
            <a:ext cx="73193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hasCustomPrompt="1"/>
          </p:nvPr>
        </p:nvSpPr>
        <p:spPr>
          <a:xfrm>
            <a:off x="2391088" y="5367338"/>
            <a:ext cx="73193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6F6F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907" y="590550"/>
            <a:ext cx="1051453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907" y="1600201"/>
            <a:ext cx="10514536"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2400">
          <a:solidFill>
            <a:schemeClr val="accent3"/>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3"/>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3"/>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 y="0"/>
            <a:ext cx="12188619" cy="6858000"/>
          </a:xfrm>
          <a:prstGeom prst="rect">
            <a:avLst/>
          </a:prstGeom>
        </p:spPr>
      </p:pic>
      <p:sp>
        <p:nvSpPr>
          <p:cNvPr id="42" name="文本框 41"/>
          <p:cNvSpPr txBox="1"/>
          <p:nvPr/>
        </p:nvSpPr>
        <p:spPr>
          <a:xfrm>
            <a:off x="5667127" y="1859016"/>
            <a:ext cx="6302766" cy="1938992"/>
          </a:xfrm>
          <a:prstGeom prst="rect">
            <a:avLst/>
          </a:prstGeom>
          <a:noFill/>
        </p:spPr>
        <p:txBody>
          <a:bodyPr wrap="square" rtlCol="0">
            <a:spAutoFit/>
          </a:bodyPr>
          <a:lstStyle/>
          <a:p>
            <a:pPr algn="r"/>
            <a:r>
              <a:rPr lang="en-US" altLang="zh-CN" sz="6000">
                <a:solidFill>
                  <a:schemeClr val="accent1"/>
                </a:solidFill>
                <a:latin typeface="+mj-ea"/>
                <a:ea typeface="+mj-ea"/>
              </a:rPr>
              <a:t>6S</a:t>
            </a:r>
            <a:r>
              <a:rPr lang="zh-CN" altLang="en-US" sz="6000">
                <a:solidFill>
                  <a:schemeClr val="accent1"/>
                </a:solidFill>
                <a:latin typeface="+mj-ea"/>
                <a:ea typeface="+mj-ea"/>
              </a:rPr>
              <a:t>现场管理实施方法与技巧</a:t>
            </a:r>
            <a:endParaRPr lang="zh-CN" altLang="en-US" sz="6000" dirty="0">
              <a:solidFill>
                <a:schemeClr val="accent1"/>
              </a:solidFill>
              <a:latin typeface="+mj-ea"/>
              <a:ea typeface="+mj-ea"/>
            </a:endParaRPr>
          </a:p>
        </p:txBody>
      </p:sp>
      <p:sp>
        <p:nvSpPr>
          <p:cNvPr id="43" name="文本框 42"/>
          <p:cNvSpPr txBox="1"/>
          <p:nvPr/>
        </p:nvSpPr>
        <p:spPr>
          <a:xfrm>
            <a:off x="5880208" y="1173302"/>
            <a:ext cx="6051883" cy="461665"/>
          </a:xfrm>
          <a:prstGeom prst="rect">
            <a:avLst/>
          </a:prstGeom>
          <a:noFill/>
        </p:spPr>
        <p:txBody>
          <a:bodyPr wrap="square" rtlCol="0">
            <a:spAutoFit/>
          </a:bodyPr>
          <a:lstStyle/>
          <a:p>
            <a:pPr algn="r"/>
            <a:r>
              <a:rPr lang="zh-CN" altLang="en-US" sz="2400">
                <a:solidFill>
                  <a:schemeClr val="accent1"/>
                </a:solidFill>
                <a:latin typeface="+mj-ea"/>
                <a:ea typeface="+mj-ea"/>
              </a:rPr>
              <a:t>办公室 、工厂、仓储、工作现场</a:t>
            </a:r>
            <a:endParaRPr lang="zh-CN" altLang="en-US" sz="2400" dirty="0">
              <a:solidFill>
                <a:schemeClr val="accent1"/>
              </a:solidFill>
              <a:latin typeface="+mj-ea"/>
              <a:ea typeface="+mj-ea"/>
            </a:endParaRPr>
          </a:p>
        </p:txBody>
      </p:sp>
      <p:sp>
        <p:nvSpPr>
          <p:cNvPr id="44" name="文本框 43"/>
          <p:cNvSpPr txBox="1"/>
          <p:nvPr/>
        </p:nvSpPr>
        <p:spPr>
          <a:xfrm>
            <a:off x="10502349" y="3822762"/>
            <a:ext cx="1291466" cy="389010"/>
          </a:xfrm>
          <a:prstGeom prst="rect">
            <a:avLst/>
          </a:prstGeom>
          <a:solidFill>
            <a:srgbClr val="D4350D"/>
          </a:soli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a:defRPr>
                <a:latin typeface="+mn-lt"/>
                <a:ea typeface="+mn-ea"/>
                <a:cs typeface="+mn-ea"/>
              </a:defRPr>
            </a:lvl1pPr>
          </a:lstStyle>
          <a:p>
            <a:r>
              <a:rPr lang="en-US" altLang="zh-CN" sz="2000" dirty="0">
                <a:solidFill>
                  <a:schemeClr val="accent2"/>
                </a:solidFill>
              </a:rPr>
              <a:t>2019-06</a:t>
            </a:r>
            <a:endParaRPr lang="zh-CN" altLang="en-US" sz="2000" dirty="0">
              <a:solidFill>
                <a:schemeClr val="accent2"/>
              </a:solidFill>
            </a:endParaRPr>
          </a:p>
        </p:txBody>
      </p:sp>
      <p:sp>
        <p:nvSpPr>
          <p:cNvPr id="45" name="文本框 44"/>
          <p:cNvSpPr txBox="1"/>
          <p:nvPr/>
        </p:nvSpPr>
        <p:spPr>
          <a:xfrm>
            <a:off x="9194544" y="3822762"/>
            <a:ext cx="1190674" cy="389010"/>
          </a:xfrm>
          <a:prstGeom prst="rect">
            <a:avLst/>
          </a:prstGeom>
          <a:solidFill>
            <a:schemeClr val="accent1"/>
          </a:soli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a:defRPr>
                <a:latin typeface="+mn-lt"/>
                <a:ea typeface="+mn-ea"/>
                <a:cs typeface="+mn-ea"/>
              </a:defRPr>
            </a:lvl1pPr>
          </a:lstStyle>
          <a:p>
            <a:pPr algn="r"/>
            <a:r>
              <a:rPr lang="zh-CN" altLang="en-US" sz="2000" dirty="0">
                <a:solidFill>
                  <a:schemeClr val="accent2"/>
                </a:solidFill>
              </a:rPr>
              <a:t>行政部</a:t>
            </a:r>
          </a:p>
        </p:txBody>
      </p:sp>
      <p:sp>
        <p:nvSpPr>
          <p:cNvPr id="46" name="Rectangle 4"/>
          <p:cNvSpPr txBox="1">
            <a:spLocks noChangeArrowheads="1"/>
          </p:cNvSpPr>
          <p:nvPr/>
        </p:nvSpPr>
        <p:spPr bwMode="auto">
          <a:xfrm>
            <a:off x="7836215" y="4751891"/>
            <a:ext cx="4063410"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400" b="0" dirty="0">
                <a:solidFill>
                  <a:schemeClr val="accent1"/>
                </a:solidFill>
              </a:rPr>
              <a:t>这里可以输入公司</a:t>
            </a:r>
            <a:r>
              <a:rPr lang="en-US" altLang="zh-CN" sz="2400" b="0" dirty="0">
                <a:solidFill>
                  <a:schemeClr val="accent1"/>
                </a:solidFill>
              </a:rPr>
              <a:t>/</a:t>
            </a:r>
            <a:r>
              <a:rPr lang="zh-CN" altLang="en-US" sz="2400" b="0" dirty="0">
                <a:solidFill>
                  <a:schemeClr val="accent1"/>
                </a:solidFill>
              </a:rPr>
              <a:t>团队名称</a:t>
            </a:r>
            <a:endParaRPr lang="zh-CN" sz="2400" b="0" dirty="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6819">
        <p:blinds dir="vert"/>
      </p:transition>
    </mc:Choice>
    <mc:Fallback xmlns="">
      <p:transition spd="slow" advTm="6819">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srcRect l="3843" t="410" b="1619"/>
          <a:stretch>
            <a:fillRect/>
          </a:stretch>
        </p:blipFill>
        <p:spPr>
          <a:xfrm>
            <a:off x="0" y="0"/>
            <a:ext cx="12196763" cy="6861065"/>
          </a:xfrm>
          <a:prstGeom prst="rect">
            <a:avLst/>
          </a:prstGeom>
        </p:spPr>
      </p:pic>
      <p:sp>
        <p:nvSpPr>
          <p:cNvPr id="2" name="矩形 1"/>
          <p:cNvSpPr/>
          <p:nvPr/>
        </p:nvSpPr>
        <p:spPr bwMode="auto">
          <a:xfrm>
            <a:off x="0" y="1652336"/>
            <a:ext cx="7796463" cy="40435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13C3B"/>
              </a:solidFill>
              <a:effectLst/>
              <a:uLnTx/>
              <a:uFillTx/>
              <a:latin typeface="Arial" panose="020B0604020202020204" pitchFamily="34" charset="0"/>
              <a:ea typeface="宋体" panose="02010600030101010101" pitchFamily="2" charset="-122"/>
              <a:cs typeface="+mn-cs"/>
            </a:endParaRPr>
          </a:p>
        </p:txBody>
      </p:sp>
      <p:sp>
        <p:nvSpPr>
          <p:cNvPr id="24" name="矩形 23"/>
          <p:cNvSpPr/>
          <p:nvPr/>
        </p:nvSpPr>
        <p:spPr>
          <a:xfrm>
            <a:off x="668358" y="3225958"/>
            <a:ext cx="6582945" cy="923330"/>
          </a:xfrm>
          <a:prstGeom prst="rect">
            <a:avLst/>
          </a:prstGeom>
          <a:noFill/>
          <a:ln>
            <a:noFill/>
          </a:ln>
        </p:spPr>
        <p:txBody>
          <a:bodyPr vert="horz" wrap="square" lIns="0" tIns="0" rIns="0" bIns="0" numCol="1" anchor="t" anchorCtr="0" compatLnSpc="1">
            <a:spAutoFit/>
          </a:bodyPr>
          <a:lstStyle/>
          <a:p>
            <a:pPr lvl="0"/>
            <a:r>
              <a:rPr lang="en-US" altLang="zh-CN" sz="6000"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6000"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管理基础知识</a:t>
            </a:r>
          </a:p>
        </p:txBody>
      </p:sp>
      <p:sp>
        <p:nvSpPr>
          <p:cNvPr id="47" name="矩形: 圆角 46"/>
          <p:cNvSpPr/>
          <p:nvPr/>
        </p:nvSpPr>
        <p:spPr bwMode="auto">
          <a:xfrm>
            <a:off x="699553" y="1970955"/>
            <a:ext cx="1095264" cy="1095260"/>
          </a:xfrm>
          <a:prstGeom prst="roundRect">
            <a:avLst>
              <a:gd name="adj" fmla="val 7236"/>
            </a:avLst>
          </a:prstGeom>
          <a:solidFill>
            <a:schemeClr val="accent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TextBox 58"/>
          <p:cNvSpPr txBox="1"/>
          <p:nvPr/>
        </p:nvSpPr>
        <p:spPr>
          <a:xfrm>
            <a:off x="835489" y="1918420"/>
            <a:ext cx="823392" cy="1200329"/>
          </a:xfrm>
          <a:prstGeom prst="rect">
            <a:avLst/>
          </a:prstGeom>
          <a:noFill/>
        </p:spPr>
        <p:txBody>
          <a:bodyPr wrap="square" rtlCol="0">
            <a:spAutoFit/>
          </a:body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7200" b="0" i="0" u="none" strike="noStrike" kern="1200" cap="none" spc="0" normalizeH="0" baseline="0" noProof="0">
                <a:ln>
                  <a:noFill/>
                </a:ln>
                <a:solidFill>
                  <a:srgbClr val="CA2045"/>
                </a:solidFill>
                <a:effectLst/>
                <a:uLnTx/>
                <a:uFillTx/>
                <a:latin typeface="Impact" panose="020B0806030902050204" pitchFamily="34" charset="0"/>
                <a:ea typeface="微软雅黑 Light" panose="020B0502040204020203" pitchFamily="34" charset="-122"/>
                <a:cs typeface="+mn-cs"/>
              </a:rPr>
              <a:t>2</a:t>
            </a:r>
            <a:endParaRPr kumimoji="0" lang="zh-CN" altLang="en-US" sz="7200" b="0" i="0" u="none" strike="noStrike" kern="1200" cap="none" spc="0" normalizeH="0" baseline="0" noProof="0" dirty="0">
              <a:ln>
                <a:noFill/>
              </a:ln>
              <a:solidFill>
                <a:srgbClr val="CA2045"/>
              </a:solidFill>
              <a:effectLst/>
              <a:uLnTx/>
              <a:uFillTx/>
              <a:latin typeface="Impact" panose="020B0806030902050204" pitchFamily="34" charset="0"/>
              <a:ea typeface="微软雅黑 Light" panose="020B0502040204020203" pitchFamily="34" charset="-122"/>
              <a:cs typeface="+mn-cs"/>
            </a:endParaRPr>
          </a:p>
        </p:txBody>
      </p:sp>
      <p:sp>
        <p:nvSpPr>
          <p:cNvPr id="20" name="TextBox 65"/>
          <p:cNvSpPr txBox="1"/>
          <p:nvPr/>
        </p:nvSpPr>
        <p:spPr>
          <a:xfrm>
            <a:off x="1065564" y="4195972"/>
            <a:ext cx="1773453" cy="369332"/>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lvl="0"/>
            <a:r>
              <a:rPr lang="en-US" altLang="zh-CN">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具体定义</a:t>
            </a:r>
          </a:p>
        </p:txBody>
      </p:sp>
      <p:sp>
        <p:nvSpPr>
          <p:cNvPr id="21" name="TextBox 66"/>
          <p:cNvSpPr txBox="1"/>
          <p:nvPr/>
        </p:nvSpPr>
        <p:spPr>
          <a:xfrm>
            <a:off x="3573055" y="4195972"/>
            <a:ext cx="2397927"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lvl="0" algn="just"/>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之间的关系与推行</a:t>
            </a:r>
          </a:p>
        </p:txBody>
      </p:sp>
      <p:sp>
        <p:nvSpPr>
          <p:cNvPr id="22" name="Freeform 21"/>
          <p:cNvSpPr>
            <a:spLocks noEditPoints="1"/>
          </p:cNvSpPr>
          <p:nvPr/>
        </p:nvSpPr>
        <p:spPr bwMode="auto">
          <a:xfrm>
            <a:off x="783480" y="426188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a:defRPr/>
            </a:pPr>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Freeform 22"/>
          <p:cNvSpPr>
            <a:spLocks noEditPoints="1"/>
          </p:cNvSpPr>
          <p:nvPr/>
        </p:nvSpPr>
        <p:spPr bwMode="auto">
          <a:xfrm>
            <a:off x="3275964" y="426188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a:defRPr/>
            </a:pPr>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5" name="TextBox 15"/>
          <p:cNvSpPr txBox="1"/>
          <p:nvPr/>
        </p:nvSpPr>
        <p:spPr>
          <a:xfrm>
            <a:off x="1081505" y="4689694"/>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lvl="0"/>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的具体步骤</a:t>
            </a:r>
          </a:p>
        </p:txBody>
      </p:sp>
      <p:sp>
        <p:nvSpPr>
          <p:cNvPr id="27" name="Freeform 22"/>
          <p:cNvSpPr>
            <a:spLocks noEditPoints="1"/>
          </p:cNvSpPr>
          <p:nvPr/>
        </p:nvSpPr>
        <p:spPr bwMode="auto">
          <a:xfrm>
            <a:off x="784414" y="4755605"/>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a:defRPr/>
            </a:pPr>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57">
        <p15:prstTrans prst="pageCurlDouble"/>
      </p:transition>
    </mc:Choice>
    <mc:Fallback xmlns="">
      <p:transition spd="slow" advTm="5757">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307883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2.1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的具体定义</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68" name="矩形 67"/>
          <p:cNvSpPr/>
          <p:nvPr/>
        </p:nvSpPr>
        <p:spPr bwMode="auto">
          <a:xfrm>
            <a:off x="6295259" y="4899988"/>
            <a:ext cx="4486011" cy="1257738"/>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69" name="矩形 68"/>
          <p:cNvSpPr/>
          <p:nvPr/>
        </p:nvSpPr>
        <p:spPr bwMode="auto">
          <a:xfrm>
            <a:off x="6295259" y="3139427"/>
            <a:ext cx="4486011" cy="1257738"/>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70" name="矩形 69"/>
          <p:cNvSpPr/>
          <p:nvPr/>
        </p:nvSpPr>
        <p:spPr bwMode="auto">
          <a:xfrm>
            <a:off x="6295259" y="1406162"/>
            <a:ext cx="4486011" cy="1257738"/>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71" name="矩形 70"/>
          <p:cNvSpPr/>
          <p:nvPr/>
        </p:nvSpPr>
        <p:spPr bwMode="auto">
          <a:xfrm>
            <a:off x="1109109" y="4899988"/>
            <a:ext cx="4486011" cy="1257738"/>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72" name="矩形 71"/>
          <p:cNvSpPr/>
          <p:nvPr/>
        </p:nvSpPr>
        <p:spPr bwMode="auto">
          <a:xfrm>
            <a:off x="1109109" y="3139427"/>
            <a:ext cx="4486011" cy="1257738"/>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73" name="矩形 72"/>
          <p:cNvSpPr/>
          <p:nvPr/>
        </p:nvSpPr>
        <p:spPr bwMode="auto">
          <a:xfrm>
            <a:off x="1109109" y="1406162"/>
            <a:ext cx="4486011" cy="1257738"/>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76" name="箭头: 五边形 75"/>
          <p:cNvSpPr/>
          <p:nvPr/>
        </p:nvSpPr>
        <p:spPr bwMode="auto">
          <a:xfrm>
            <a:off x="1109109" y="1406162"/>
            <a:ext cx="1252749" cy="1257738"/>
          </a:xfrm>
          <a:prstGeom prst="homePlate">
            <a:avLst>
              <a:gd name="adj" fmla="val 1325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77" name="矩形 76"/>
          <p:cNvSpPr/>
          <p:nvPr/>
        </p:nvSpPr>
        <p:spPr>
          <a:xfrm>
            <a:off x="1203930" y="1617960"/>
            <a:ext cx="935384" cy="523220"/>
          </a:xfrm>
          <a:prstGeom prst="rect">
            <a:avLst/>
          </a:prstGeom>
        </p:spPr>
        <p:txBody>
          <a:bodyPr wrap="square">
            <a:spAutoFit/>
          </a:bodyPr>
          <a:lstStyle/>
          <a:p>
            <a:pPr algn="ctr"/>
            <a:r>
              <a:rPr lang="zh-CN" altLang="en-US" sz="2800" b="1" dirty="0">
                <a:solidFill>
                  <a:schemeClr val="accent2"/>
                </a:solidFill>
                <a:latin typeface="+mj-ea"/>
                <a:ea typeface="+mj-ea"/>
              </a:rPr>
              <a:t>整理</a:t>
            </a:r>
          </a:p>
        </p:txBody>
      </p:sp>
      <p:sp>
        <p:nvSpPr>
          <p:cNvPr id="78" name="矩形 77"/>
          <p:cNvSpPr/>
          <p:nvPr/>
        </p:nvSpPr>
        <p:spPr>
          <a:xfrm>
            <a:off x="1335633" y="2060485"/>
            <a:ext cx="671979" cy="338554"/>
          </a:xfrm>
          <a:prstGeom prst="rect">
            <a:avLst/>
          </a:prstGeom>
        </p:spPr>
        <p:txBody>
          <a:bodyPr wrap="none">
            <a:spAutoFit/>
          </a:bodyPr>
          <a:lstStyle/>
          <a:p>
            <a:pPr algn="ctr"/>
            <a:r>
              <a:rPr lang="en-US" altLang="zh-CN" sz="1600" dirty="0">
                <a:solidFill>
                  <a:schemeClr val="accent2"/>
                </a:solidFill>
                <a:latin typeface="+mj-ea"/>
              </a:rPr>
              <a:t>SEIRI</a:t>
            </a:r>
            <a:endParaRPr lang="zh-CN" altLang="en-US" sz="1600" dirty="0">
              <a:solidFill>
                <a:schemeClr val="accent2"/>
              </a:solidFill>
            </a:endParaRPr>
          </a:p>
        </p:txBody>
      </p:sp>
      <p:sp>
        <p:nvSpPr>
          <p:cNvPr id="79" name="矩形 78"/>
          <p:cNvSpPr/>
          <p:nvPr/>
        </p:nvSpPr>
        <p:spPr>
          <a:xfrm>
            <a:off x="2371238" y="1536248"/>
            <a:ext cx="307986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a:solidFill>
                  <a:schemeClr val="accent1"/>
                </a:solidFill>
                <a:latin typeface="+mj-ea"/>
                <a:ea typeface="+mj-ea"/>
                <a:sym typeface="宋体" panose="02010600030101010101" pitchFamily="2" charset="-122"/>
              </a:rPr>
              <a:t>要与不要    一留一弃</a:t>
            </a:r>
            <a:endParaRPr lang="zh-CN" altLang="en-US" sz="2400">
              <a:solidFill>
                <a:schemeClr val="accent1"/>
              </a:solidFill>
              <a:latin typeface="+mj-ea"/>
              <a:ea typeface="+mj-ea"/>
            </a:endParaRPr>
          </a:p>
        </p:txBody>
      </p:sp>
      <p:sp>
        <p:nvSpPr>
          <p:cNvPr id="81" name="箭头: 五边形 80"/>
          <p:cNvSpPr/>
          <p:nvPr/>
        </p:nvSpPr>
        <p:spPr bwMode="auto">
          <a:xfrm>
            <a:off x="1109109" y="3145345"/>
            <a:ext cx="1252749" cy="1257738"/>
          </a:xfrm>
          <a:prstGeom prst="homePlate">
            <a:avLst>
              <a:gd name="adj" fmla="val 1325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82" name="矩形 81"/>
          <p:cNvSpPr/>
          <p:nvPr/>
        </p:nvSpPr>
        <p:spPr>
          <a:xfrm>
            <a:off x="1203930" y="3398529"/>
            <a:ext cx="935384" cy="523220"/>
          </a:xfrm>
          <a:prstGeom prst="rect">
            <a:avLst/>
          </a:prstGeom>
        </p:spPr>
        <p:txBody>
          <a:bodyPr wrap="square">
            <a:spAutoFit/>
          </a:bodyPr>
          <a:lstStyle/>
          <a:p>
            <a:pPr algn="ctr"/>
            <a:r>
              <a:rPr lang="zh-CN" altLang="en-US" sz="2800" b="1">
                <a:solidFill>
                  <a:schemeClr val="accent2"/>
                </a:solidFill>
                <a:latin typeface="+mj-ea"/>
                <a:ea typeface="+mj-ea"/>
              </a:rPr>
              <a:t>整顿</a:t>
            </a:r>
          </a:p>
        </p:txBody>
      </p:sp>
      <p:sp>
        <p:nvSpPr>
          <p:cNvPr id="83" name="矩形 82"/>
          <p:cNvSpPr/>
          <p:nvPr/>
        </p:nvSpPr>
        <p:spPr>
          <a:xfrm>
            <a:off x="1213164" y="3841054"/>
            <a:ext cx="916918" cy="338554"/>
          </a:xfrm>
          <a:prstGeom prst="rect">
            <a:avLst/>
          </a:prstGeom>
        </p:spPr>
        <p:txBody>
          <a:bodyPr wrap="none">
            <a:spAutoFit/>
          </a:bodyPr>
          <a:lstStyle/>
          <a:p>
            <a:pPr algn="ctr"/>
            <a:r>
              <a:rPr lang="en-US" altLang="zh-CN" sz="1600">
                <a:solidFill>
                  <a:schemeClr val="accent2"/>
                </a:solidFill>
                <a:latin typeface="+mj-ea"/>
              </a:rPr>
              <a:t>SEITON</a:t>
            </a:r>
            <a:endParaRPr lang="zh-CN" altLang="en-US" sz="1600">
              <a:solidFill>
                <a:schemeClr val="accent2"/>
              </a:solidFill>
            </a:endParaRPr>
          </a:p>
        </p:txBody>
      </p:sp>
      <p:sp>
        <p:nvSpPr>
          <p:cNvPr id="85" name="箭头: 五边形 84"/>
          <p:cNvSpPr/>
          <p:nvPr/>
        </p:nvSpPr>
        <p:spPr bwMode="auto">
          <a:xfrm>
            <a:off x="1109109" y="4899402"/>
            <a:ext cx="1252749" cy="1257738"/>
          </a:xfrm>
          <a:prstGeom prst="homePlate">
            <a:avLst>
              <a:gd name="adj" fmla="val 1325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86" name="矩形 85"/>
          <p:cNvSpPr/>
          <p:nvPr/>
        </p:nvSpPr>
        <p:spPr>
          <a:xfrm>
            <a:off x="1203930" y="5125290"/>
            <a:ext cx="935384" cy="523220"/>
          </a:xfrm>
          <a:prstGeom prst="rect">
            <a:avLst/>
          </a:prstGeom>
        </p:spPr>
        <p:txBody>
          <a:bodyPr wrap="square">
            <a:spAutoFit/>
          </a:bodyPr>
          <a:lstStyle/>
          <a:p>
            <a:pPr algn="ctr"/>
            <a:r>
              <a:rPr lang="zh-CN" altLang="en-US" sz="2800" b="1">
                <a:solidFill>
                  <a:schemeClr val="accent2"/>
                </a:solidFill>
                <a:latin typeface="+mj-ea"/>
                <a:ea typeface="+mj-ea"/>
              </a:rPr>
              <a:t>清扫</a:t>
            </a:r>
          </a:p>
        </p:txBody>
      </p:sp>
      <p:sp>
        <p:nvSpPr>
          <p:cNvPr id="87" name="矩形 86"/>
          <p:cNvSpPr/>
          <p:nvPr/>
        </p:nvSpPr>
        <p:spPr>
          <a:xfrm>
            <a:off x="1290749" y="5567815"/>
            <a:ext cx="761747" cy="338554"/>
          </a:xfrm>
          <a:prstGeom prst="rect">
            <a:avLst/>
          </a:prstGeom>
        </p:spPr>
        <p:txBody>
          <a:bodyPr wrap="none">
            <a:spAutoFit/>
          </a:bodyPr>
          <a:lstStyle/>
          <a:p>
            <a:pPr algn="ctr"/>
            <a:r>
              <a:rPr lang="en-US" altLang="zh-CN" sz="1600">
                <a:solidFill>
                  <a:schemeClr val="accent2"/>
                </a:solidFill>
                <a:latin typeface="+mj-ea"/>
              </a:rPr>
              <a:t>SEISO</a:t>
            </a:r>
            <a:endParaRPr lang="zh-CN" altLang="en-US" sz="1600">
              <a:solidFill>
                <a:schemeClr val="accent2"/>
              </a:solidFill>
            </a:endParaRPr>
          </a:p>
        </p:txBody>
      </p:sp>
      <p:sp>
        <p:nvSpPr>
          <p:cNvPr id="89" name="箭头: 五边形 88"/>
          <p:cNvSpPr/>
          <p:nvPr/>
        </p:nvSpPr>
        <p:spPr bwMode="auto">
          <a:xfrm>
            <a:off x="6281611" y="1406162"/>
            <a:ext cx="1252749" cy="1257738"/>
          </a:xfrm>
          <a:prstGeom prst="homePlate">
            <a:avLst>
              <a:gd name="adj" fmla="val 1325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90" name="矩形 89"/>
          <p:cNvSpPr/>
          <p:nvPr/>
        </p:nvSpPr>
        <p:spPr>
          <a:xfrm>
            <a:off x="6376432" y="1617960"/>
            <a:ext cx="935384" cy="523220"/>
          </a:xfrm>
          <a:prstGeom prst="rect">
            <a:avLst/>
          </a:prstGeom>
        </p:spPr>
        <p:txBody>
          <a:bodyPr wrap="square">
            <a:spAutoFit/>
          </a:bodyPr>
          <a:lstStyle/>
          <a:p>
            <a:pPr algn="ctr"/>
            <a:r>
              <a:rPr lang="zh-CN" altLang="en-US" sz="2800" b="1">
                <a:solidFill>
                  <a:schemeClr val="accent2"/>
                </a:solidFill>
                <a:latin typeface="+mj-ea"/>
                <a:ea typeface="+mj-ea"/>
              </a:rPr>
              <a:t>清洁</a:t>
            </a:r>
          </a:p>
        </p:txBody>
      </p:sp>
      <p:sp>
        <p:nvSpPr>
          <p:cNvPr id="91" name="矩形 90"/>
          <p:cNvSpPr/>
          <p:nvPr/>
        </p:nvSpPr>
        <p:spPr>
          <a:xfrm>
            <a:off x="6289934" y="2060485"/>
            <a:ext cx="1108380" cy="338554"/>
          </a:xfrm>
          <a:prstGeom prst="rect">
            <a:avLst/>
          </a:prstGeom>
        </p:spPr>
        <p:txBody>
          <a:bodyPr wrap="none">
            <a:spAutoFit/>
          </a:bodyPr>
          <a:lstStyle/>
          <a:p>
            <a:pPr algn="ctr"/>
            <a:r>
              <a:rPr lang="en-US" altLang="zh-CN" sz="1600">
                <a:solidFill>
                  <a:schemeClr val="accent2"/>
                </a:solidFill>
                <a:latin typeface="+mj-ea"/>
              </a:rPr>
              <a:t>SEIKETSU</a:t>
            </a:r>
            <a:endParaRPr lang="zh-CN" altLang="en-US" sz="1600">
              <a:solidFill>
                <a:schemeClr val="accent2"/>
              </a:solidFill>
            </a:endParaRPr>
          </a:p>
        </p:txBody>
      </p:sp>
      <p:sp>
        <p:nvSpPr>
          <p:cNvPr id="93" name="箭头: 五边形 92"/>
          <p:cNvSpPr/>
          <p:nvPr/>
        </p:nvSpPr>
        <p:spPr bwMode="auto">
          <a:xfrm>
            <a:off x="6281610" y="3145345"/>
            <a:ext cx="1252749" cy="1257738"/>
          </a:xfrm>
          <a:prstGeom prst="homePlate">
            <a:avLst>
              <a:gd name="adj" fmla="val 1325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94" name="矩形 93"/>
          <p:cNvSpPr/>
          <p:nvPr/>
        </p:nvSpPr>
        <p:spPr>
          <a:xfrm>
            <a:off x="6376431" y="3398529"/>
            <a:ext cx="935384" cy="523220"/>
          </a:xfrm>
          <a:prstGeom prst="rect">
            <a:avLst/>
          </a:prstGeom>
        </p:spPr>
        <p:txBody>
          <a:bodyPr wrap="square">
            <a:spAutoFit/>
          </a:bodyPr>
          <a:lstStyle/>
          <a:p>
            <a:pPr algn="ctr"/>
            <a:r>
              <a:rPr lang="zh-CN" altLang="en-US" sz="2800" b="1">
                <a:solidFill>
                  <a:schemeClr val="accent2"/>
                </a:solidFill>
                <a:latin typeface="+mj-ea"/>
                <a:ea typeface="+mj-ea"/>
              </a:rPr>
              <a:t>素养</a:t>
            </a:r>
          </a:p>
        </p:txBody>
      </p:sp>
      <p:sp>
        <p:nvSpPr>
          <p:cNvPr id="95" name="矩形 94"/>
          <p:cNvSpPr/>
          <p:nvPr/>
        </p:nvSpPr>
        <p:spPr>
          <a:xfrm>
            <a:off x="6266883" y="3841054"/>
            <a:ext cx="1154482" cy="338554"/>
          </a:xfrm>
          <a:prstGeom prst="rect">
            <a:avLst/>
          </a:prstGeom>
        </p:spPr>
        <p:txBody>
          <a:bodyPr wrap="none">
            <a:spAutoFit/>
          </a:bodyPr>
          <a:lstStyle/>
          <a:p>
            <a:pPr algn="ctr"/>
            <a:r>
              <a:rPr lang="en-US" altLang="zh-CN" sz="1600">
                <a:solidFill>
                  <a:schemeClr val="accent2"/>
                </a:solidFill>
                <a:latin typeface="+mj-ea"/>
              </a:rPr>
              <a:t>SHITSUKE</a:t>
            </a:r>
            <a:endParaRPr lang="zh-CN" altLang="en-US" sz="1600">
              <a:solidFill>
                <a:schemeClr val="accent2"/>
              </a:solidFill>
            </a:endParaRPr>
          </a:p>
        </p:txBody>
      </p:sp>
      <p:sp>
        <p:nvSpPr>
          <p:cNvPr id="97" name="箭头: 五边形 96"/>
          <p:cNvSpPr/>
          <p:nvPr/>
        </p:nvSpPr>
        <p:spPr bwMode="auto">
          <a:xfrm>
            <a:off x="6281611" y="4899402"/>
            <a:ext cx="1252749" cy="1257738"/>
          </a:xfrm>
          <a:prstGeom prst="homePlate">
            <a:avLst>
              <a:gd name="adj" fmla="val 1325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98" name="矩形 97"/>
          <p:cNvSpPr/>
          <p:nvPr/>
        </p:nvSpPr>
        <p:spPr>
          <a:xfrm>
            <a:off x="6376432" y="5125290"/>
            <a:ext cx="935384" cy="523220"/>
          </a:xfrm>
          <a:prstGeom prst="rect">
            <a:avLst/>
          </a:prstGeom>
        </p:spPr>
        <p:txBody>
          <a:bodyPr wrap="square">
            <a:spAutoFit/>
          </a:bodyPr>
          <a:lstStyle/>
          <a:p>
            <a:pPr algn="ctr"/>
            <a:r>
              <a:rPr lang="zh-CN" altLang="en-US" sz="2800" b="1">
                <a:solidFill>
                  <a:schemeClr val="accent2"/>
                </a:solidFill>
                <a:latin typeface="+mj-ea"/>
                <a:ea typeface="+mj-ea"/>
              </a:rPr>
              <a:t>安全</a:t>
            </a:r>
          </a:p>
        </p:txBody>
      </p:sp>
      <p:sp>
        <p:nvSpPr>
          <p:cNvPr id="99" name="矩形 98"/>
          <p:cNvSpPr/>
          <p:nvPr/>
        </p:nvSpPr>
        <p:spPr>
          <a:xfrm>
            <a:off x="6387781" y="5567815"/>
            <a:ext cx="912686" cy="338554"/>
          </a:xfrm>
          <a:prstGeom prst="rect">
            <a:avLst/>
          </a:prstGeom>
        </p:spPr>
        <p:txBody>
          <a:bodyPr wrap="none">
            <a:spAutoFit/>
          </a:bodyPr>
          <a:lstStyle/>
          <a:p>
            <a:pPr algn="ctr"/>
            <a:r>
              <a:rPr lang="en-US" altLang="zh-CN" sz="1600">
                <a:solidFill>
                  <a:schemeClr val="accent2"/>
                </a:solidFill>
                <a:latin typeface="+mj-ea"/>
              </a:rPr>
              <a:t>SAFETY</a:t>
            </a:r>
            <a:endParaRPr lang="zh-CN" altLang="en-US" sz="1600">
              <a:solidFill>
                <a:schemeClr val="accent2"/>
              </a:solidFill>
            </a:endParaRPr>
          </a:p>
        </p:txBody>
      </p:sp>
      <p:sp>
        <p:nvSpPr>
          <p:cNvPr id="100" name="矩形 99"/>
          <p:cNvSpPr/>
          <p:nvPr/>
        </p:nvSpPr>
        <p:spPr>
          <a:xfrm>
            <a:off x="2371238" y="1986939"/>
            <a:ext cx="2863842"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区分物品的用途</a:t>
            </a:r>
          </a:p>
          <a:p>
            <a:pPr algn="just"/>
            <a:r>
              <a:rPr lang="zh-CN" altLang="en-US">
                <a:solidFill>
                  <a:schemeClr val="accent1"/>
                </a:solidFill>
                <a:latin typeface="+mj-ea"/>
                <a:ea typeface="+mj-ea"/>
                <a:sym typeface="宋体" panose="02010600030101010101" pitchFamily="2" charset="-122"/>
              </a:rPr>
              <a:t>清除不要用的东西</a:t>
            </a:r>
            <a:endParaRPr lang="zh-CN" altLang="en-US">
              <a:solidFill>
                <a:schemeClr val="accent1"/>
              </a:solidFill>
              <a:latin typeface="+mj-ea"/>
              <a:ea typeface="+mj-ea"/>
            </a:endParaRPr>
          </a:p>
        </p:txBody>
      </p:sp>
      <p:sp>
        <p:nvSpPr>
          <p:cNvPr id="101" name="矩形 100"/>
          <p:cNvSpPr/>
          <p:nvPr/>
        </p:nvSpPr>
        <p:spPr>
          <a:xfrm>
            <a:off x="2371238" y="3255866"/>
            <a:ext cx="3079866"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a:solidFill>
                  <a:schemeClr val="accent1"/>
                </a:solidFill>
                <a:latin typeface="+mj-ea"/>
                <a:ea typeface="+mj-ea"/>
                <a:sym typeface="宋体" panose="02010600030101010101" pitchFamily="2" charset="-122"/>
              </a:rPr>
              <a:t>科学布局    取用快捷</a:t>
            </a:r>
            <a:endParaRPr lang="zh-CN" altLang="en-US" sz="2400">
              <a:solidFill>
                <a:schemeClr val="accent1"/>
              </a:solidFill>
              <a:latin typeface="+mj-ea"/>
              <a:ea typeface="+mj-ea"/>
            </a:endParaRPr>
          </a:p>
        </p:txBody>
      </p:sp>
      <p:sp>
        <p:nvSpPr>
          <p:cNvPr id="102" name="矩形 101"/>
          <p:cNvSpPr/>
          <p:nvPr/>
        </p:nvSpPr>
        <p:spPr>
          <a:xfrm>
            <a:off x="2371238" y="3706557"/>
            <a:ext cx="2863843"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必需品分区放置，</a:t>
            </a:r>
          </a:p>
          <a:p>
            <a:pPr algn="just"/>
            <a:r>
              <a:rPr lang="zh-CN" altLang="en-US">
                <a:solidFill>
                  <a:schemeClr val="accent1"/>
                </a:solidFill>
                <a:latin typeface="+mj-ea"/>
                <a:ea typeface="+mj-ea"/>
                <a:sym typeface="宋体" panose="02010600030101010101" pitchFamily="2" charset="-122"/>
              </a:rPr>
              <a:t>明确标识，方便取用</a:t>
            </a:r>
            <a:endParaRPr lang="zh-CN" altLang="en-US">
              <a:solidFill>
                <a:schemeClr val="accent1"/>
              </a:solidFill>
              <a:latin typeface="+mj-ea"/>
              <a:ea typeface="+mj-ea"/>
            </a:endParaRPr>
          </a:p>
        </p:txBody>
      </p:sp>
      <p:sp>
        <p:nvSpPr>
          <p:cNvPr id="103" name="矩形 102"/>
          <p:cNvSpPr/>
          <p:nvPr/>
        </p:nvSpPr>
        <p:spPr>
          <a:xfrm>
            <a:off x="2371238" y="5002780"/>
            <a:ext cx="307986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a:solidFill>
                  <a:schemeClr val="accent1"/>
                </a:solidFill>
                <a:latin typeface="+mj-ea"/>
                <a:ea typeface="+mj-ea"/>
                <a:sym typeface="宋体" panose="02010600030101010101" pitchFamily="2" charset="-122"/>
              </a:rPr>
              <a:t>清除垃圾    美化环境</a:t>
            </a:r>
          </a:p>
        </p:txBody>
      </p:sp>
      <p:sp>
        <p:nvSpPr>
          <p:cNvPr id="104" name="矩形 103"/>
          <p:cNvSpPr/>
          <p:nvPr/>
        </p:nvSpPr>
        <p:spPr>
          <a:xfrm>
            <a:off x="2371238" y="5453471"/>
            <a:ext cx="2863843"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清徐垃圾和脏污</a:t>
            </a:r>
          </a:p>
          <a:p>
            <a:pPr algn="just"/>
            <a:r>
              <a:rPr lang="zh-CN" altLang="en-US">
                <a:solidFill>
                  <a:schemeClr val="accent1"/>
                </a:solidFill>
                <a:latin typeface="+mj-ea"/>
                <a:ea typeface="+mj-ea"/>
                <a:sym typeface="宋体" panose="02010600030101010101" pitchFamily="2" charset="-122"/>
              </a:rPr>
              <a:t>并防止污染的发生</a:t>
            </a:r>
            <a:endParaRPr lang="zh-CN" altLang="en-US">
              <a:solidFill>
                <a:schemeClr val="accent1"/>
              </a:solidFill>
              <a:latin typeface="+mj-ea"/>
              <a:ea typeface="+mj-ea"/>
            </a:endParaRPr>
          </a:p>
        </p:txBody>
      </p:sp>
      <p:sp>
        <p:nvSpPr>
          <p:cNvPr id="105" name="矩形 104"/>
          <p:cNvSpPr/>
          <p:nvPr/>
        </p:nvSpPr>
        <p:spPr>
          <a:xfrm>
            <a:off x="7639274" y="1536248"/>
            <a:ext cx="299640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a:solidFill>
                  <a:schemeClr val="accent1"/>
                </a:solidFill>
                <a:latin typeface="+mj-ea"/>
                <a:ea typeface="+mj-ea"/>
                <a:sym typeface="宋体" panose="02010600030101010101" pitchFamily="2" charset="-122"/>
              </a:rPr>
              <a:t>清洁环境    贯彻到底</a:t>
            </a:r>
            <a:endParaRPr lang="zh-CN" altLang="en-US" sz="2400">
              <a:solidFill>
                <a:schemeClr val="accent1"/>
              </a:solidFill>
              <a:latin typeface="+mj-ea"/>
              <a:ea typeface="+mj-ea"/>
            </a:endParaRPr>
          </a:p>
        </p:txBody>
      </p:sp>
      <p:sp>
        <p:nvSpPr>
          <p:cNvPr id="106" name="矩形 105"/>
          <p:cNvSpPr/>
          <p:nvPr/>
        </p:nvSpPr>
        <p:spPr>
          <a:xfrm>
            <a:off x="7639274" y="1986939"/>
            <a:ext cx="2780383"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维持前</a:t>
            </a:r>
            <a:r>
              <a:rPr lang="en-US" altLang="zh-CN">
                <a:solidFill>
                  <a:schemeClr val="accent1"/>
                </a:solidFill>
                <a:latin typeface="+mj-ea"/>
                <a:ea typeface="+mj-ea"/>
                <a:sym typeface="宋体" panose="02010600030101010101" pitchFamily="2" charset="-122"/>
              </a:rPr>
              <a:t>3S</a:t>
            </a:r>
            <a:r>
              <a:rPr lang="zh-CN" altLang="en-US">
                <a:solidFill>
                  <a:schemeClr val="accent1"/>
                </a:solidFill>
                <a:latin typeface="+mj-ea"/>
                <a:ea typeface="+mj-ea"/>
                <a:sym typeface="宋体" panose="02010600030101010101" pitchFamily="2" charset="-122"/>
              </a:rPr>
              <a:t>的成果</a:t>
            </a:r>
          </a:p>
          <a:p>
            <a:pPr algn="just"/>
            <a:r>
              <a:rPr lang="zh-CN" altLang="en-US">
                <a:solidFill>
                  <a:schemeClr val="accent1"/>
                </a:solidFill>
                <a:latin typeface="+mj-ea"/>
                <a:ea typeface="+mj-ea"/>
                <a:sym typeface="宋体" panose="02010600030101010101" pitchFamily="2" charset="-122"/>
              </a:rPr>
              <a:t>制度化，规范化</a:t>
            </a:r>
            <a:endParaRPr lang="zh-CN" altLang="en-US">
              <a:solidFill>
                <a:schemeClr val="accent1"/>
              </a:solidFill>
              <a:latin typeface="+mj-ea"/>
              <a:ea typeface="+mj-ea"/>
            </a:endParaRPr>
          </a:p>
        </p:txBody>
      </p:sp>
      <p:sp>
        <p:nvSpPr>
          <p:cNvPr id="107" name="矩形 106"/>
          <p:cNvSpPr/>
          <p:nvPr/>
        </p:nvSpPr>
        <p:spPr>
          <a:xfrm>
            <a:off x="7639274" y="3269514"/>
            <a:ext cx="299640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a:solidFill>
                  <a:schemeClr val="accent1"/>
                </a:solidFill>
                <a:latin typeface="+mj-ea"/>
                <a:ea typeface="+mj-ea"/>
                <a:sym typeface="宋体" panose="02010600030101010101" pitchFamily="2" charset="-122"/>
              </a:rPr>
              <a:t>形成制度    养成习惯</a:t>
            </a:r>
            <a:endParaRPr lang="zh-CN" altLang="en-US" sz="2400">
              <a:solidFill>
                <a:schemeClr val="accent1"/>
              </a:solidFill>
              <a:latin typeface="+mj-ea"/>
              <a:ea typeface="+mj-ea"/>
            </a:endParaRPr>
          </a:p>
        </p:txBody>
      </p:sp>
      <p:sp>
        <p:nvSpPr>
          <p:cNvPr id="108" name="矩形 107"/>
          <p:cNvSpPr/>
          <p:nvPr/>
        </p:nvSpPr>
        <p:spPr>
          <a:xfrm>
            <a:off x="7639274" y="3720205"/>
            <a:ext cx="2708374"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养成良好习惯</a:t>
            </a:r>
          </a:p>
          <a:p>
            <a:pPr algn="just"/>
            <a:r>
              <a:rPr lang="zh-CN" altLang="en-US">
                <a:solidFill>
                  <a:schemeClr val="accent1"/>
                </a:solidFill>
                <a:latin typeface="+mj-ea"/>
                <a:ea typeface="+mj-ea"/>
                <a:sym typeface="宋体" panose="02010600030101010101" pitchFamily="2" charset="-122"/>
              </a:rPr>
              <a:t>提高整体素养</a:t>
            </a:r>
            <a:endParaRPr lang="zh-CN" altLang="en-US">
              <a:solidFill>
                <a:schemeClr val="accent1"/>
              </a:solidFill>
              <a:latin typeface="+mj-ea"/>
              <a:ea typeface="+mj-ea"/>
            </a:endParaRPr>
          </a:p>
        </p:txBody>
      </p:sp>
      <p:sp>
        <p:nvSpPr>
          <p:cNvPr id="109" name="矩形 108"/>
          <p:cNvSpPr/>
          <p:nvPr/>
        </p:nvSpPr>
        <p:spPr>
          <a:xfrm>
            <a:off x="7639274" y="5002779"/>
            <a:ext cx="2996406"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a:solidFill>
                  <a:schemeClr val="accent1"/>
                </a:solidFill>
                <a:latin typeface="+mj-ea"/>
                <a:ea typeface="+mj-ea"/>
                <a:sym typeface="宋体" panose="02010600030101010101" pitchFamily="2" charset="-122"/>
              </a:rPr>
              <a:t>安全操作    以人为本</a:t>
            </a:r>
            <a:endParaRPr lang="zh-CN" altLang="en-US" sz="2400">
              <a:solidFill>
                <a:schemeClr val="accent1"/>
              </a:solidFill>
              <a:latin typeface="+mj-ea"/>
              <a:ea typeface="+mj-ea"/>
            </a:endParaRPr>
          </a:p>
        </p:txBody>
      </p:sp>
      <p:sp>
        <p:nvSpPr>
          <p:cNvPr id="110" name="矩形 109"/>
          <p:cNvSpPr/>
          <p:nvPr/>
        </p:nvSpPr>
        <p:spPr>
          <a:xfrm>
            <a:off x="7639274" y="5453470"/>
            <a:ext cx="2780382"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确保工作生产安全</a:t>
            </a:r>
          </a:p>
          <a:p>
            <a:pPr algn="just"/>
            <a:r>
              <a:rPr lang="zh-CN" altLang="en-US">
                <a:solidFill>
                  <a:schemeClr val="accent1"/>
                </a:solidFill>
                <a:latin typeface="+mj-ea"/>
                <a:ea typeface="+mj-ea"/>
                <a:sym typeface="宋体" panose="02010600030101010101" pitchFamily="2" charset="-122"/>
              </a:rPr>
              <a:t>关爱生命，以人为本</a:t>
            </a:r>
            <a:endParaRPr lang="zh-CN" altLang="en-US">
              <a:solidFill>
                <a:schemeClr val="accent1"/>
              </a:solidFill>
              <a:latin typeface="+mj-ea"/>
              <a:ea typeface="+mj-ea"/>
            </a:endParaRPr>
          </a:p>
        </p:txBody>
      </p:sp>
    </p:spTree>
  </p:cSld>
  <p:clrMapOvr>
    <a:masterClrMapping/>
  </p:clrMapOvr>
  <p:transition spd="slow" advTm="11142">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2.2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的步骤一：整理</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2190441" y="1400983"/>
            <a:ext cx="3801925"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按照标准区分开必要的和不必要的物品，对不必要的物品进行处理。</a:t>
            </a:r>
            <a:endParaRPr lang="zh-CN" altLang="en-US">
              <a:solidFill>
                <a:schemeClr val="accent1"/>
              </a:solidFill>
              <a:latin typeface="+mj-ea"/>
              <a:ea typeface="+mj-ea"/>
            </a:endParaRPr>
          </a:p>
        </p:txBody>
      </p:sp>
      <p:sp>
        <p:nvSpPr>
          <p:cNvPr id="21" name="矩形 20"/>
          <p:cNvSpPr/>
          <p:nvPr/>
        </p:nvSpPr>
        <p:spPr>
          <a:xfrm>
            <a:off x="2216811" y="2603822"/>
            <a:ext cx="4098389"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腾出空间</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减少误用、误送</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营造清爽工作环境</a:t>
            </a:r>
            <a:endParaRPr lang="zh-CN" altLang="en-US">
              <a:solidFill>
                <a:schemeClr val="accent1"/>
              </a:solidFill>
              <a:latin typeface="+mj-ea"/>
              <a:ea typeface="+mj-ea"/>
            </a:endParaRPr>
          </a:p>
        </p:txBody>
      </p:sp>
      <p:sp>
        <p:nvSpPr>
          <p:cNvPr id="22" name="矩形 21"/>
          <p:cNvSpPr/>
          <p:nvPr/>
        </p:nvSpPr>
        <p:spPr>
          <a:xfrm>
            <a:off x="2249264" y="5700615"/>
            <a:ext cx="3679270"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要有决心，不需要的物品一定要断然加以处置，这是6</a:t>
            </a:r>
            <a:r>
              <a:rPr lang="en-US" altLang="zh-CN">
                <a:solidFill>
                  <a:schemeClr val="accent1"/>
                </a:solidFill>
                <a:latin typeface="+mj-ea"/>
                <a:ea typeface="+mj-ea"/>
                <a:sym typeface="Goudy Old Style" panose="02020502050305020303" pitchFamily="18" charset="0"/>
              </a:rPr>
              <a:t>S</a:t>
            </a:r>
            <a:r>
              <a:rPr lang="zh-CN" altLang="en-US">
                <a:solidFill>
                  <a:schemeClr val="accent1"/>
                </a:solidFill>
                <a:latin typeface="+mj-ea"/>
                <a:ea typeface="+mj-ea"/>
                <a:sym typeface="宋体" panose="02010600030101010101" pitchFamily="2" charset="-122"/>
              </a:rPr>
              <a:t>的第一步</a:t>
            </a:r>
            <a:endParaRPr lang="zh-CN" altLang="en-US">
              <a:solidFill>
                <a:schemeClr val="accent1"/>
              </a:solidFill>
              <a:latin typeface="+mj-ea"/>
              <a:ea typeface="+mj-ea"/>
            </a:endParaRPr>
          </a:p>
        </p:txBody>
      </p:sp>
      <p:sp>
        <p:nvSpPr>
          <p:cNvPr id="26" name="矩形 25"/>
          <p:cNvSpPr/>
          <p:nvPr/>
        </p:nvSpPr>
        <p:spPr>
          <a:xfrm>
            <a:off x="2216811" y="3896413"/>
            <a:ext cx="4204997"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1、全面检查</a:t>
            </a:r>
            <a:endParaRPr lang="en-US" altLang="zh-CN">
              <a:solidFill>
                <a:schemeClr val="accent1"/>
              </a:solidFill>
              <a:latin typeface="+mj-ea"/>
              <a:ea typeface="+mj-ea"/>
              <a:sym typeface="宋体" panose="02010600030101010101" pitchFamily="2" charset="-122"/>
            </a:endParaRPr>
          </a:p>
          <a:p>
            <a:pPr algn="just"/>
            <a:r>
              <a:rPr lang="zh-CN" altLang="en-US">
                <a:solidFill>
                  <a:schemeClr val="accent1"/>
                </a:solidFill>
                <a:latin typeface="+mj-ea"/>
                <a:ea typeface="+mj-ea"/>
                <a:sym typeface="宋体" panose="02010600030101010101" pitchFamily="2" charset="-122"/>
              </a:rPr>
              <a:t>2、制定“要”和“不要”的判别基准</a:t>
            </a:r>
            <a:endParaRPr lang="zh-CN" altLang="en-US">
              <a:solidFill>
                <a:schemeClr val="accent1"/>
              </a:solidFill>
              <a:latin typeface="+mj-ea"/>
              <a:ea typeface="+mj-ea"/>
            </a:endParaRPr>
          </a:p>
          <a:p>
            <a:pPr algn="just"/>
            <a:r>
              <a:rPr lang="zh-CN" altLang="en-US">
                <a:solidFill>
                  <a:schemeClr val="accent1"/>
                </a:solidFill>
                <a:latin typeface="+mj-ea"/>
                <a:ea typeface="+mj-ea"/>
                <a:sym typeface="宋体" panose="02010600030101010101" pitchFamily="2" charset="-122"/>
              </a:rPr>
              <a:t>3、按基准清除不需要的物品</a:t>
            </a:r>
            <a:endParaRPr lang="zh-CN" altLang="en-US">
              <a:solidFill>
                <a:schemeClr val="accent1"/>
              </a:solidFill>
              <a:latin typeface="+mj-ea"/>
              <a:ea typeface="+mj-ea"/>
            </a:endParaRPr>
          </a:p>
          <a:p>
            <a:pPr algn="just"/>
            <a:r>
              <a:rPr lang="zh-CN" altLang="en-US">
                <a:solidFill>
                  <a:schemeClr val="accent1"/>
                </a:solidFill>
                <a:latin typeface="+mj-ea"/>
                <a:ea typeface="+mj-ea"/>
                <a:sym typeface="宋体" panose="02010600030101010101" pitchFamily="2" charset="-122"/>
              </a:rPr>
              <a:t>4、决定不需要物品的处理方法</a:t>
            </a:r>
            <a:endParaRPr lang="zh-CN" altLang="en-US">
              <a:solidFill>
                <a:schemeClr val="accent1"/>
              </a:solidFill>
              <a:latin typeface="+mj-ea"/>
              <a:ea typeface="+mj-ea"/>
            </a:endParaRPr>
          </a:p>
          <a:p>
            <a:pPr algn="just"/>
            <a:r>
              <a:rPr lang="zh-CN" altLang="en-US">
                <a:solidFill>
                  <a:schemeClr val="accent1"/>
                </a:solidFill>
                <a:latin typeface="+mj-ea"/>
                <a:ea typeface="+mj-ea"/>
                <a:sym typeface="宋体" panose="02010600030101010101" pitchFamily="2" charset="-122"/>
              </a:rPr>
              <a:t>5、每日自我检查    ----   不是一事一天</a:t>
            </a:r>
            <a:endParaRPr lang="zh-CN" altLang="en-US">
              <a:solidFill>
                <a:schemeClr val="accent1"/>
              </a:solidFill>
              <a:latin typeface="+mj-ea"/>
              <a:ea typeface="+mj-ea"/>
            </a:endParaRPr>
          </a:p>
        </p:txBody>
      </p:sp>
      <p:pic>
        <p:nvPicPr>
          <p:cNvPr id="30" name="图片 2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688" y="1408378"/>
            <a:ext cx="3408651" cy="2582094"/>
          </a:xfrm>
          <a:prstGeom prst="rect">
            <a:avLst/>
          </a:prstGeom>
          <a:noFill/>
          <a:ln w="28575">
            <a:solidFill>
              <a:schemeClr val="accent2"/>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图片 30"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8996" y="3741977"/>
            <a:ext cx="3406268" cy="2584475"/>
          </a:xfrm>
          <a:prstGeom prst="rect">
            <a:avLst/>
          </a:prstGeom>
          <a:noFill/>
          <a:ln w="28575">
            <a:solidFill>
              <a:schemeClr val="accent2"/>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2" name="箭头: 圆角右 31"/>
          <p:cNvSpPr/>
          <p:nvPr/>
        </p:nvSpPr>
        <p:spPr bwMode="auto">
          <a:xfrm rot="5400000">
            <a:off x="10471725" y="2201299"/>
            <a:ext cx="1077234" cy="1028299"/>
          </a:xfrm>
          <a:prstGeom prst="bentArrow">
            <a:avLst>
              <a:gd name="adj1" fmla="val 25000"/>
              <a:gd name="adj2" fmla="val 25000"/>
              <a:gd name="adj3" fmla="val 25000"/>
              <a:gd name="adj4" fmla="val 21187"/>
            </a:avLst>
          </a:prstGeom>
          <a:gradFill>
            <a:gsLst>
              <a:gs pos="70000">
                <a:schemeClr val="bg2"/>
              </a:gs>
              <a:gs pos="0">
                <a:srgbClr val="FEA67E"/>
              </a:gs>
              <a:gs pos="100000">
                <a:srgbClr val="FD6F2F"/>
              </a:gs>
            </a:gsLst>
            <a:lin ang="5400000" scaled="1"/>
          </a:gra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4" name="箭头: 五边形 33"/>
          <p:cNvSpPr/>
          <p:nvPr/>
        </p:nvSpPr>
        <p:spPr bwMode="auto">
          <a:xfrm>
            <a:off x="1044672" y="1317652"/>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5" name="矩形 34"/>
          <p:cNvSpPr/>
          <p:nvPr/>
        </p:nvSpPr>
        <p:spPr>
          <a:xfrm>
            <a:off x="1001138" y="1409753"/>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整理的定义</a:t>
            </a:r>
          </a:p>
        </p:txBody>
      </p:sp>
      <p:sp>
        <p:nvSpPr>
          <p:cNvPr id="37" name="箭头: 五边形 36"/>
          <p:cNvSpPr/>
          <p:nvPr/>
        </p:nvSpPr>
        <p:spPr bwMode="auto">
          <a:xfrm>
            <a:off x="1044672" y="2581338"/>
            <a:ext cx="1102235" cy="892088"/>
          </a:xfrm>
          <a:prstGeom prst="homePlate">
            <a:avLst>
              <a:gd name="adj" fmla="val 1441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8" name="矩形 37"/>
          <p:cNvSpPr/>
          <p:nvPr/>
        </p:nvSpPr>
        <p:spPr>
          <a:xfrm>
            <a:off x="1001138" y="2673439"/>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整理的目的</a:t>
            </a:r>
          </a:p>
        </p:txBody>
      </p:sp>
      <p:sp>
        <p:nvSpPr>
          <p:cNvPr id="40" name="箭头: 五边形 39"/>
          <p:cNvSpPr/>
          <p:nvPr/>
        </p:nvSpPr>
        <p:spPr bwMode="auto">
          <a:xfrm>
            <a:off x="1044672" y="3937125"/>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41" name="矩形 40"/>
          <p:cNvSpPr/>
          <p:nvPr/>
        </p:nvSpPr>
        <p:spPr>
          <a:xfrm>
            <a:off x="1170914" y="4029226"/>
            <a:ext cx="74056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实施要领</a:t>
            </a:r>
          </a:p>
        </p:txBody>
      </p:sp>
      <p:sp>
        <p:nvSpPr>
          <p:cNvPr id="43" name="箭头: 五边形 42"/>
          <p:cNvSpPr/>
          <p:nvPr/>
        </p:nvSpPr>
        <p:spPr bwMode="auto">
          <a:xfrm>
            <a:off x="1044672" y="5577736"/>
            <a:ext cx="1102235" cy="892088"/>
          </a:xfrm>
          <a:prstGeom prst="homePlate">
            <a:avLst>
              <a:gd name="adj" fmla="val 1441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44" name="矩形 43"/>
          <p:cNvSpPr/>
          <p:nvPr/>
        </p:nvSpPr>
        <p:spPr>
          <a:xfrm>
            <a:off x="1170914" y="5669837"/>
            <a:ext cx="74056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注意要点</a:t>
            </a:r>
          </a:p>
        </p:txBody>
      </p:sp>
    </p:spTree>
  </p:cSld>
  <p:clrMapOvr>
    <a:masterClrMapping/>
  </p:clrMapOvr>
  <p:transition spd="slow" advTm="11142">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8" name="矩形 17"/>
          <p:cNvSpPr/>
          <p:nvPr/>
        </p:nvSpPr>
        <p:spPr bwMode="auto">
          <a:xfrm>
            <a:off x="928071" y="2695690"/>
            <a:ext cx="4511389" cy="1082669"/>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19" name="矩形 18"/>
          <p:cNvSpPr/>
          <p:nvPr/>
        </p:nvSpPr>
        <p:spPr bwMode="auto">
          <a:xfrm>
            <a:off x="5786673" y="1532356"/>
            <a:ext cx="5480380" cy="106902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21" name="矩形 20"/>
          <p:cNvSpPr/>
          <p:nvPr/>
        </p:nvSpPr>
        <p:spPr bwMode="auto">
          <a:xfrm>
            <a:off x="5786673" y="2695690"/>
            <a:ext cx="5480380" cy="1082669"/>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22" name="矩形 21"/>
          <p:cNvSpPr/>
          <p:nvPr/>
        </p:nvSpPr>
        <p:spPr bwMode="auto">
          <a:xfrm>
            <a:off x="928071" y="1532356"/>
            <a:ext cx="4511389" cy="1069020"/>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30" name="Rectangle 2"/>
          <p:cNvSpPr txBox="1">
            <a:spLocks noChangeArrowheads="1"/>
          </p:cNvSpPr>
          <p:nvPr/>
        </p:nvSpPr>
        <p:spPr>
          <a:xfrm>
            <a:off x="898262" y="1112220"/>
            <a:ext cx="3421063"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defRPr>
                <a:solidFill>
                  <a:schemeClr val="accent1"/>
                </a:solidFill>
                <a:latin typeface="+mj-ea"/>
                <a:ea typeface="+mj-ea"/>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2000" b="1">
                <a:solidFill>
                  <a:schemeClr val="bg2"/>
                </a:solidFill>
              </a:rPr>
              <a:t>整理举例</a:t>
            </a:r>
            <a:r>
              <a:rPr lang="en-US" altLang="zh-CN" sz="2000" b="1">
                <a:solidFill>
                  <a:schemeClr val="bg2"/>
                </a:solidFill>
              </a:rPr>
              <a:t>:</a:t>
            </a:r>
            <a:endParaRPr lang="zh-CN" altLang="en-US" sz="2000" b="1">
              <a:solidFill>
                <a:schemeClr val="bg2"/>
              </a:solidFill>
            </a:endParaRPr>
          </a:p>
        </p:txBody>
      </p:sp>
      <p:sp>
        <p:nvSpPr>
          <p:cNvPr id="31" name="矩形 30"/>
          <p:cNvSpPr/>
          <p:nvPr/>
        </p:nvSpPr>
        <p:spPr>
          <a:xfrm>
            <a:off x="928070" y="1591607"/>
            <a:ext cx="4407261"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b="1">
                <a:solidFill>
                  <a:schemeClr val="accent1"/>
                </a:solidFill>
                <a:latin typeface="+mj-ea"/>
                <a:ea typeface="+mj-ea"/>
              </a:rPr>
              <a:t>1、请您把如下东西请出工作台：</a:t>
            </a:r>
          </a:p>
        </p:txBody>
      </p:sp>
      <p:sp>
        <p:nvSpPr>
          <p:cNvPr id="32" name="矩形 31"/>
          <p:cNvSpPr/>
          <p:nvPr/>
        </p:nvSpPr>
        <p:spPr>
          <a:xfrm>
            <a:off x="1299092" y="1981788"/>
            <a:ext cx="4036239"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a:solidFill>
                  <a:schemeClr val="accent1"/>
                </a:solidFill>
                <a:latin typeface="+mj-ea"/>
                <a:ea typeface="+mj-ea"/>
              </a:rPr>
              <a:t>报纸、杂志、茶杯、无用书籍、扑克、书包、围巾、</a:t>
            </a:r>
            <a:r>
              <a:rPr lang="zh-CN" altLang="en-US" sz="1600">
                <a:solidFill>
                  <a:schemeClr val="accent1"/>
                </a:solidFill>
                <a:latin typeface="+mj-ea"/>
                <a:ea typeface="+mj-ea"/>
                <a:sym typeface="Times New Roman" panose="02020603050405020304" pitchFamily="18" charset="0"/>
              </a:rPr>
              <a:t>……</a:t>
            </a:r>
          </a:p>
        </p:txBody>
      </p:sp>
      <p:sp>
        <p:nvSpPr>
          <p:cNvPr id="33" name="矩形 32"/>
          <p:cNvSpPr/>
          <p:nvPr/>
        </p:nvSpPr>
        <p:spPr>
          <a:xfrm>
            <a:off x="928070" y="2778022"/>
            <a:ext cx="4749683"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b="1">
                <a:solidFill>
                  <a:schemeClr val="accent1"/>
                </a:solidFill>
                <a:latin typeface="+mj-ea"/>
                <a:ea typeface="+mj-ea"/>
              </a:rPr>
              <a:t>2</a:t>
            </a:r>
            <a:r>
              <a:rPr lang="zh-CN" altLang="en-US" b="1">
                <a:solidFill>
                  <a:schemeClr val="accent1"/>
                </a:solidFill>
                <a:latin typeface="+mj-ea"/>
                <a:ea typeface="+mj-ea"/>
              </a:rPr>
              <a:t>、请您把如下东西请出办公室：</a:t>
            </a:r>
          </a:p>
        </p:txBody>
      </p:sp>
      <p:sp>
        <p:nvSpPr>
          <p:cNvPr id="34" name="矩形 33"/>
          <p:cNvSpPr/>
          <p:nvPr/>
        </p:nvSpPr>
        <p:spPr>
          <a:xfrm>
            <a:off x="1299092" y="3164975"/>
            <a:ext cx="4036239"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a:solidFill>
                  <a:schemeClr val="accent1"/>
                </a:solidFill>
                <a:latin typeface="+mj-ea"/>
                <a:ea typeface="+mj-ea"/>
              </a:rPr>
              <a:t>外衣、私用物品、饭盒、水果、点心、运动鞋、棋类</a:t>
            </a:r>
            <a:r>
              <a:rPr lang="en-US" altLang="zh-CN" sz="1600">
                <a:solidFill>
                  <a:schemeClr val="accent1"/>
                </a:solidFill>
                <a:latin typeface="+mj-ea"/>
                <a:ea typeface="+mj-ea"/>
              </a:rPr>
              <a:t>……</a:t>
            </a:r>
            <a:endParaRPr lang="zh-CN" altLang="en-US" sz="1600">
              <a:solidFill>
                <a:schemeClr val="accent1"/>
              </a:solidFill>
              <a:latin typeface="+mj-ea"/>
              <a:ea typeface="+mj-ea"/>
              <a:sym typeface="Times New Roman" panose="02020603050405020304" pitchFamily="18" charset="0"/>
            </a:endParaRPr>
          </a:p>
        </p:txBody>
      </p:sp>
      <p:sp>
        <p:nvSpPr>
          <p:cNvPr id="35" name="矩形 34"/>
          <p:cNvSpPr/>
          <p:nvPr/>
        </p:nvSpPr>
        <p:spPr>
          <a:xfrm>
            <a:off x="5896345" y="1591607"/>
            <a:ext cx="5026361"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b="1">
                <a:solidFill>
                  <a:schemeClr val="accent1"/>
                </a:solidFill>
                <a:latin typeface="+mj-ea"/>
                <a:ea typeface="+mj-ea"/>
              </a:rPr>
              <a:t>3</a:t>
            </a:r>
            <a:r>
              <a:rPr lang="zh-CN" altLang="en-US" b="1">
                <a:solidFill>
                  <a:schemeClr val="accent1"/>
                </a:solidFill>
                <a:latin typeface="+mj-ea"/>
                <a:ea typeface="+mj-ea"/>
              </a:rPr>
              <a:t>、请您把如下东西请出车间：</a:t>
            </a:r>
          </a:p>
        </p:txBody>
      </p:sp>
      <p:sp>
        <p:nvSpPr>
          <p:cNvPr id="36" name="矩形 35"/>
          <p:cNvSpPr/>
          <p:nvPr/>
        </p:nvSpPr>
        <p:spPr>
          <a:xfrm>
            <a:off x="5896344" y="1955338"/>
            <a:ext cx="5165992"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a:solidFill>
                  <a:schemeClr val="accent1"/>
                </a:solidFill>
                <a:latin typeface="+mj-ea"/>
                <a:ea typeface="+mj-ea"/>
              </a:rPr>
              <a:t>无用的包装箱、私用车辆、与生产无关的旧物品、运动器具、旧的无用家具、垃圾、废报纸杂志、废零件</a:t>
            </a:r>
            <a:r>
              <a:rPr lang="en-US" altLang="zh-CN" sz="1600">
                <a:solidFill>
                  <a:schemeClr val="accent1"/>
                </a:solidFill>
                <a:latin typeface="+mj-ea"/>
                <a:ea typeface="+mj-ea"/>
              </a:rPr>
              <a:t>…...</a:t>
            </a:r>
            <a:endParaRPr lang="zh-CN" altLang="en-US" sz="1600">
              <a:solidFill>
                <a:schemeClr val="accent1"/>
              </a:solidFill>
              <a:latin typeface="+mj-ea"/>
              <a:ea typeface="+mj-ea"/>
              <a:sym typeface="Times New Roman" panose="02020603050405020304" pitchFamily="18" charset="0"/>
            </a:endParaRPr>
          </a:p>
        </p:txBody>
      </p:sp>
      <p:sp>
        <p:nvSpPr>
          <p:cNvPr id="37" name="矩形 36"/>
          <p:cNvSpPr/>
          <p:nvPr/>
        </p:nvSpPr>
        <p:spPr>
          <a:xfrm>
            <a:off x="5901721" y="2748137"/>
            <a:ext cx="5031784"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b="1">
                <a:solidFill>
                  <a:schemeClr val="accent1"/>
                </a:solidFill>
                <a:latin typeface="+mj-ea"/>
                <a:ea typeface="+mj-ea"/>
              </a:rPr>
              <a:t>4</a:t>
            </a:r>
            <a:r>
              <a:rPr lang="zh-CN" altLang="en-US" b="1">
                <a:solidFill>
                  <a:schemeClr val="accent1"/>
                </a:solidFill>
                <a:latin typeface="+mj-ea"/>
                <a:ea typeface="+mj-ea"/>
              </a:rPr>
              <a:t>、请您把如下东西请出仓库：</a:t>
            </a:r>
          </a:p>
        </p:txBody>
      </p:sp>
      <p:sp>
        <p:nvSpPr>
          <p:cNvPr id="38" name="矩形 37"/>
          <p:cNvSpPr/>
          <p:nvPr/>
        </p:nvSpPr>
        <p:spPr>
          <a:xfrm>
            <a:off x="5891233" y="3139127"/>
            <a:ext cx="5031784"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a:solidFill>
                  <a:schemeClr val="accent1"/>
                </a:solidFill>
                <a:latin typeface="+mj-ea"/>
                <a:ea typeface="+mj-ea"/>
              </a:rPr>
              <a:t>垃圾、废包装箱、废弃物、生活用品、个人用品、</a:t>
            </a:r>
            <a:r>
              <a:rPr lang="en-US" altLang="zh-CN" sz="1600">
                <a:solidFill>
                  <a:schemeClr val="accent1"/>
                </a:solidFill>
                <a:latin typeface="+mj-ea"/>
                <a:ea typeface="+mj-ea"/>
              </a:rPr>
              <a:t>……</a:t>
            </a:r>
            <a:endParaRPr lang="zh-CN" altLang="en-US" sz="1600">
              <a:solidFill>
                <a:schemeClr val="accent1"/>
              </a:solidFill>
              <a:latin typeface="+mj-ea"/>
              <a:ea typeface="+mj-ea"/>
              <a:sym typeface="Times New Roman" panose="02020603050405020304" pitchFamily="18" charset="0"/>
            </a:endParaRPr>
          </a:p>
        </p:txBody>
      </p:sp>
      <p:graphicFrame>
        <p:nvGraphicFramePr>
          <p:cNvPr id="39" name="表格 38"/>
          <p:cNvGraphicFramePr/>
          <p:nvPr/>
        </p:nvGraphicFramePr>
        <p:xfrm>
          <a:off x="968166" y="4371797"/>
          <a:ext cx="10318030" cy="2288330"/>
        </p:xfrm>
        <a:graphic>
          <a:graphicData uri="http://schemas.openxmlformats.org/drawingml/2006/table">
            <a:tbl>
              <a:tblPr/>
              <a:tblGrid>
                <a:gridCol w="1251627">
                  <a:extLst>
                    <a:ext uri="{9D8B030D-6E8A-4147-A177-3AD203B41FA5}">
                      <a16:colId xmlns:a16="http://schemas.microsoft.com/office/drawing/2014/main" val="20000"/>
                    </a:ext>
                  </a:extLst>
                </a:gridCol>
                <a:gridCol w="5546191">
                  <a:extLst>
                    <a:ext uri="{9D8B030D-6E8A-4147-A177-3AD203B41FA5}">
                      <a16:colId xmlns:a16="http://schemas.microsoft.com/office/drawing/2014/main" val="20001"/>
                    </a:ext>
                  </a:extLst>
                </a:gridCol>
                <a:gridCol w="3520212">
                  <a:extLst>
                    <a:ext uri="{9D8B030D-6E8A-4147-A177-3AD203B41FA5}">
                      <a16:colId xmlns:a16="http://schemas.microsoft.com/office/drawing/2014/main" val="20002"/>
                    </a:ext>
                  </a:extLst>
                </a:gridCol>
              </a:tblGrid>
              <a:tr h="313321">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600" b="0" i="0" baseline="0">
                          <a:solidFill>
                            <a:schemeClr val="accent2"/>
                          </a:solidFill>
                          <a:latin typeface="+mj-ea"/>
                          <a:ea typeface="+mj-ea"/>
                          <a:sym typeface="黑体" panose="02010609060101010101" pitchFamily="2" charset="-122"/>
                        </a:rPr>
                        <a:t>利用程度</a:t>
                      </a:r>
                      <a:endParaRPr lang="zh-CN" altLang="en-US" sz="2000" b="0" i="0">
                        <a:solidFill>
                          <a:schemeClr val="accent2"/>
                        </a:solidFill>
                        <a:latin typeface="+mj-ea"/>
                        <a:ea typeface="+mj-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600" b="0" i="0" baseline="0">
                          <a:solidFill>
                            <a:schemeClr val="accent2"/>
                          </a:solidFill>
                          <a:latin typeface="+mj-ea"/>
                          <a:ea typeface="+mj-ea"/>
                          <a:sym typeface="黑体" panose="02010609060101010101" pitchFamily="2" charset="-122"/>
                        </a:rPr>
                        <a:t>必需的程度（使用频率）</a:t>
                      </a:r>
                      <a:endParaRPr lang="zh-CN" altLang="en-US" sz="2000" b="0" i="0">
                        <a:solidFill>
                          <a:schemeClr val="accent2"/>
                        </a:solidFill>
                        <a:latin typeface="+mj-ea"/>
                        <a:ea typeface="+mj-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600" b="0" i="0" baseline="0">
                          <a:solidFill>
                            <a:schemeClr val="accent2"/>
                          </a:solidFill>
                          <a:latin typeface="+mj-ea"/>
                          <a:ea typeface="+mj-ea"/>
                          <a:sym typeface="黑体" panose="02010609060101010101" pitchFamily="2" charset="-122"/>
                        </a:rPr>
                        <a:t>保存方法</a:t>
                      </a:r>
                      <a:endParaRPr lang="zh-CN" altLang="en-US" sz="2000" b="0" i="0">
                        <a:solidFill>
                          <a:schemeClr val="accent2"/>
                        </a:solidFill>
                        <a:latin typeface="+mj-ea"/>
                        <a:ea typeface="+mj-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8093">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400" b="0" i="0" baseline="0">
                          <a:solidFill>
                            <a:schemeClr val="accent1"/>
                          </a:solidFill>
                          <a:latin typeface="+mj-ea"/>
                          <a:ea typeface="+mj-ea"/>
                          <a:sym typeface="黑体" panose="02010609060101010101" pitchFamily="2" charset="-122"/>
                        </a:rPr>
                        <a:t>低</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400" b="0" i="0" baseline="0">
                          <a:solidFill>
                            <a:schemeClr val="accent1"/>
                          </a:solidFill>
                          <a:latin typeface="+mj-ea"/>
                          <a:ea typeface="+mj-ea"/>
                          <a:sym typeface="黑体" panose="02010609060101010101" pitchFamily="2" charset="-122"/>
                        </a:rPr>
                        <a:t>过去一年都没有使用的物品</a:t>
                      </a: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400" b="0" i="0" baseline="0">
                          <a:solidFill>
                            <a:schemeClr val="accent1"/>
                          </a:solidFill>
                          <a:latin typeface="+mj-ea"/>
                          <a:ea typeface="+mj-ea"/>
                          <a:sym typeface="黑体" panose="02010609060101010101" pitchFamily="2" charset="-122"/>
                        </a:rPr>
                        <a:t>在过去的</a:t>
                      </a:r>
                      <a:r>
                        <a:rPr lang="en-US" altLang="zh-CN" sz="1400" b="0" i="0" baseline="0">
                          <a:solidFill>
                            <a:schemeClr val="accent1"/>
                          </a:solidFill>
                          <a:latin typeface="+mj-ea"/>
                          <a:ea typeface="+mj-ea"/>
                          <a:sym typeface="黑体" panose="02010609060101010101" pitchFamily="2" charset="-122"/>
                        </a:rPr>
                        <a:t>6~12</a:t>
                      </a:r>
                      <a:r>
                        <a:rPr lang="zh-CN" altLang="en-US" sz="1400" b="0" i="0" baseline="0">
                          <a:solidFill>
                            <a:schemeClr val="accent1"/>
                          </a:solidFill>
                          <a:latin typeface="+mj-ea"/>
                          <a:ea typeface="+mj-ea"/>
                          <a:sym typeface="黑体" panose="02010609060101010101" pitchFamily="2" charset="-122"/>
                        </a:rPr>
                        <a:t>个月中，只使用一次以上的物品</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0" lvl="0" indent="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400" b="0" i="0" baseline="0">
                          <a:solidFill>
                            <a:schemeClr val="accent1"/>
                          </a:solidFill>
                          <a:latin typeface="+mj-ea"/>
                          <a:ea typeface="+mj-ea"/>
                          <a:sym typeface="黑体" panose="02010609060101010101" pitchFamily="2" charset="-122"/>
                        </a:rPr>
                        <a:t>扔掉</a:t>
                      </a:r>
                    </a:p>
                    <a:p>
                      <a:pPr marL="0" lvl="0" indent="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400" b="0" i="0" baseline="0">
                          <a:solidFill>
                            <a:schemeClr val="accent1"/>
                          </a:solidFill>
                          <a:latin typeface="+mj-ea"/>
                          <a:ea typeface="+mj-ea"/>
                          <a:sym typeface="黑体" panose="02010609060101010101" pitchFamily="2" charset="-122"/>
                        </a:rPr>
                        <a:t>保存在远处</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68093">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400" b="0" i="0" baseline="0">
                          <a:solidFill>
                            <a:schemeClr val="accent1"/>
                          </a:solidFill>
                          <a:latin typeface="+mj-ea"/>
                          <a:ea typeface="+mj-ea"/>
                          <a:sym typeface="黑体" panose="02010609060101010101" pitchFamily="2" charset="-122"/>
                        </a:rPr>
                        <a:t>中</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400" b="0" i="0" baseline="0">
                          <a:solidFill>
                            <a:schemeClr val="accent1"/>
                          </a:solidFill>
                          <a:latin typeface="+mj-ea"/>
                          <a:ea typeface="+mj-ea"/>
                          <a:sym typeface="黑体" panose="02010609060101010101" pitchFamily="2" charset="-122"/>
                        </a:rPr>
                        <a:t>在过去的</a:t>
                      </a:r>
                      <a:r>
                        <a:rPr lang="en-US" altLang="zh-CN" sz="1400" b="0" i="0" baseline="0">
                          <a:solidFill>
                            <a:schemeClr val="accent1"/>
                          </a:solidFill>
                          <a:latin typeface="+mj-ea"/>
                          <a:ea typeface="+mj-ea"/>
                          <a:sym typeface="黑体" panose="02010609060101010101" pitchFamily="2" charset="-122"/>
                        </a:rPr>
                        <a:t>2~6</a:t>
                      </a:r>
                      <a:r>
                        <a:rPr lang="zh-CN" altLang="en-US" sz="1400" b="0" i="0" baseline="0">
                          <a:solidFill>
                            <a:schemeClr val="accent1"/>
                          </a:solidFill>
                          <a:latin typeface="+mj-ea"/>
                          <a:ea typeface="+mj-ea"/>
                          <a:sym typeface="黑体" panose="02010609060101010101" pitchFamily="2" charset="-122"/>
                        </a:rPr>
                        <a:t>个月中，只使用过一次的物品</a:t>
                      </a: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400" b="0" i="0" baseline="0">
                          <a:solidFill>
                            <a:schemeClr val="accent1"/>
                          </a:solidFill>
                          <a:latin typeface="+mj-ea"/>
                          <a:ea typeface="+mj-ea"/>
                          <a:sym typeface="黑体" panose="02010609060101010101" pitchFamily="2" charset="-122"/>
                        </a:rPr>
                        <a:t>一个月使用过一次以上的物品</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187325" lvl="0" indent="-187325"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400" b="0" i="0" baseline="0">
                          <a:solidFill>
                            <a:schemeClr val="accent1"/>
                          </a:solidFill>
                          <a:latin typeface="+mj-ea"/>
                          <a:ea typeface="+mj-ea"/>
                          <a:sym typeface="黑体" panose="02010609060101010101" pitchFamily="2" charset="-122"/>
                        </a:rPr>
                        <a:t>保存在工作区域的中间位置</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789157">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0" lvl="0" indent="0" algn="ctr" eaLnBrk="1" fontAlgn="base" latinLnBrk="0" hangingPunct="1">
                        <a:lnSpc>
                          <a:spcPct val="100000"/>
                        </a:lnSpc>
                        <a:spcBef>
                          <a:spcPct val="20000"/>
                        </a:spcBef>
                        <a:spcAft>
                          <a:spcPct val="0"/>
                        </a:spcAft>
                        <a:buClr>
                          <a:schemeClr val="folHlink"/>
                        </a:buClr>
                        <a:buSzPct val="60000"/>
                        <a:buNone/>
                      </a:pPr>
                      <a:r>
                        <a:rPr lang="zh-CN" altLang="en-US" sz="1400" b="0" i="0" baseline="0">
                          <a:solidFill>
                            <a:schemeClr val="accent1"/>
                          </a:solidFill>
                          <a:latin typeface="+mj-ea"/>
                          <a:ea typeface="+mj-ea"/>
                          <a:sym typeface="黑体" panose="02010609060101010101" pitchFamily="2" charset="-122"/>
                        </a:rPr>
                        <a:t>高</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400" b="0" i="0" baseline="0">
                          <a:solidFill>
                            <a:schemeClr val="accent1"/>
                          </a:solidFill>
                          <a:latin typeface="+mj-ea"/>
                          <a:ea typeface="+mj-ea"/>
                          <a:sym typeface="黑体" panose="02010609060101010101" pitchFamily="2" charset="-122"/>
                        </a:rPr>
                        <a:t>一周要使用一次的物品</a:t>
                      </a: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400" b="0" i="0" baseline="0">
                          <a:solidFill>
                            <a:schemeClr val="accent1"/>
                          </a:solidFill>
                          <a:latin typeface="+mj-ea"/>
                          <a:ea typeface="+mj-ea"/>
                          <a:sym typeface="黑体" panose="02010609060101010101" pitchFamily="2" charset="-122"/>
                        </a:rPr>
                        <a:t>每天都要使用的物品</a:t>
                      </a:r>
                    </a:p>
                    <a:p>
                      <a:pPr marL="342900" lvl="0" indent="-342900"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l"/>
                      </a:pPr>
                      <a:r>
                        <a:rPr lang="zh-CN" altLang="en-US" sz="1400" b="0" i="0" baseline="0">
                          <a:solidFill>
                            <a:schemeClr val="accent1"/>
                          </a:solidFill>
                          <a:latin typeface="+mj-ea"/>
                          <a:ea typeface="+mj-ea"/>
                          <a:sym typeface="黑体" panose="02010609060101010101" pitchFamily="2" charset="-122"/>
                        </a:rPr>
                        <a:t>每小时都要使用的物品</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tc>
                  <a:txBody>
                    <a:bodyPr/>
                    <a:lstStyle>
                      <a:lvl1pPr marL="342900" lvl="0" indent="-342900" algn="l" defTabSz="0" eaLnBrk="1" fontAlgn="base" latinLnBrk="0" hangingPunct="1">
                        <a:lnSpc>
                          <a:spcPct val="100000"/>
                        </a:lnSpc>
                        <a:spcBef>
                          <a:spcPct val="20000"/>
                        </a:spcBef>
                        <a:buClr>
                          <a:schemeClr val="tx2"/>
                        </a:buClr>
                        <a:buSzPct val="60000"/>
                        <a:buFont typeface="Wingdings 2" panose="05020102010507070707" charset="0"/>
                        <a:buChar char=""/>
                        <a:defRPr sz="32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1pPr>
                      <a:lvl2pPr marL="742950" lvl="1" indent="-285750" algn="l" defTabSz="0" eaLnBrk="1" fontAlgn="base" latinLnBrk="0" hangingPunct="1">
                        <a:lnSpc>
                          <a:spcPct val="100000"/>
                        </a:lnSpc>
                        <a:spcBef>
                          <a:spcPct val="20000"/>
                        </a:spcBef>
                        <a:buClr>
                          <a:schemeClr val="tx2"/>
                        </a:buClr>
                        <a:buSzPct val="60000"/>
                        <a:buFont typeface="Wingdings 2" panose="05020102010507070707" charset="0"/>
                        <a:buChar char=""/>
                        <a:defRPr sz="28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2pPr>
                      <a:lvl3pPr marL="1143000" lvl="2"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4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3pPr>
                      <a:lvl4pPr marL="1600200" lvl="3"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4pPr>
                      <a:lvl5pPr marL="2057400" lvl="4" indent="-228600" algn="l" defTabSz="0" eaLnBrk="1" fontAlgn="base" latinLnBrk="0" hangingPunct="1">
                        <a:lnSpc>
                          <a:spcPct val="100000"/>
                        </a:lnSpc>
                        <a:spcBef>
                          <a:spcPct val="20000"/>
                        </a:spcBef>
                        <a:buClr>
                          <a:schemeClr val="tx2"/>
                        </a:buClr>
                        <a:buSzPct val="60000"/>
                        <a:buFont typeface="Wingdings 2" panose="05020102010507070707" charset="0"/>
                        <a:buChar char=""/>
                        <a:defRPr sz="2000" kern="1200">
                          <a:solidFill>
                            <a:schemeClr val="tx1"/>
                          </a:solidFill>
                          <a:latin typeface="Goudy Old Style" panose="02020502050305020303" pitchFamily="18" charset="0"/>
                          <a:ea typeface="宋体" panose="02010600030101010101" pitchFamily="2" charset="-122"/>
                          <a:sym typeface="Goudy Old Style" panose="02020502050305020303" pitchFamily="18" charset="0"/>
                        </a:defRPr>
                      </a:lvl5pPr>
                    </a:lstStyle>
                    <a:p>
                      <a:pPr marL="187325" lvl="0" indent="-187325" algn="l"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Ø"/>
                      </a:pPr>
                      <a:r>
                        <a:rPr lang="zh-CN" altLang="en-US" sz="1400" b="0" i="0" baseline="0">
                          <a:solidFill>
                            <a:schemeClr val="accent1"/>
                          </a:solidFill>
                          <a:latin typeface="+mj-ea"/>
                          <a:ea typeface="+mj-ea"/>
                          <a:sym typeface="黑体" panose="02010609060101010101" pitchFamily="2" charset="-122"/>
                        </a:rPr>
                        <a:t>保存在工作现场附近或随身携带</a:t>
                      </a:r>
                      <a:endParaRPr lang="zh-CN" altLang="en-US" sz="1800" b="0" i="0">
                        <a:solidFill>
                          <a:schemeClr val="accent1"/>
                        </a:solidFill>
                        <a:latin typeface="+mj-ea"/>
                        <a:ea typeface="+mj-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p:sp>
        <p:nvSpPr>
          <p:cNvPr id="40" name="Rectangle 2"/>
          <p:cNvSpPr txBox="1">
            <a:spLocks noChangeArrowheads="1"/>
          </p:cNvSpPr>
          <p:nvPr/>
        </p:nvSpPr>
        <p:spPr>
          <a:xfrm>
            <a:off x="898262" y="3940484"/>
            <a:ext cx="3421063"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defRPr>
                <a:solidFill>
                  <a:schemeClr val="accent1"/>
                </a:solidFill>
                <a:latin typeface="+mj-ea"/>
                <a:ea typeface="+mj-ea"/>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2000" b="1">
                <a:solidFill>
                  <a:schemeClr val="bg2"/>
                </a:solidFill>
              </a:rPr>
              <a:t>处理建议</a:t>
            </a:r>
            <a:r>
              <a:rPr lang="en-US" altLang="zh-CN" sz="2000" b="1">
                <a:solidFill>
                  <a:schemeClr val="bg2"/>
                </a:solidFill>
              </a:rPr>
              <a:t>:</a:t>
            </a:r>
            <a:endParaRPr lang="zh-CN" altLang="en-US" sz="2000" b="1">
              <a:solidFill>
                <a:schemeClr val="bg2"/>
              </a:solidFill>
            </a:endParaRPr>
          </a:p>
        </p:txBody>
      </p:sp>
      <p:sp>
        <p:nvSpPr>
          <p:cNvPr id="41"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2.2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的步骤一：整理</a:t>
            </a:r>
          </a:p>
        </p:txBody>
      </p:sp>
    </p:spTree>
  </p:cSld>
  <p:clrMapOvr>
    <a:masterClrMapping/>
  </p:clrMapOvr>
  <p:transition spd="slow" advTm="11142">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2190441" y="1405610"/>
            <a:ext cx="4484799"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dirty="0">
                <a:solidFill>
                  <a:schemeClr val="accent1"/>
                </a:solidFill>
                <a:latin typeface="+mj-ea"/>
                <a:ea typeface="+mj-ea"/>
                <a:sym typeface="宋体" panose="02010600030101010101" pitchFamily="2" charset="-122"/>
              </a:rPr>
              <a:t>必要的物品按需要量、分门别类、依规定的位置放置，并摆放整齐，加以标识。</a:t>
            </a:r>
            <a:endParaRPr lang="zh-CN" altLang="en-US" dirty="0">
              <a:solidFill>
                <a:schemeClr val="accent1"/>
              </a:solidFill>
              <a:latin typeface="+mj-ea"/>
              <a:ea typeface="+mj-ea"/>
            </a:endParaRPr>
          </a:p>
        </p:txBody>
      </p:sp>
      <p:sp>
        <p:nvSpPr>
          <p:cNvPr id="21" name="矩形 20"/>
          <p:cNvSpPr/>
          <p:nvPr/>
        </p:nvSpPr>
        <p:spPr>
          <a:xfrm>
            <a:off x="2216811" y="2468296"/>
            <a:ext cx="4458429"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en-US" altLang="zh-CN" dirty="0">
                <a:solidFill>
                  <a:schemeClr val="accent1"/>
                </a:solidFill>
                <a:latin typeface="+mj-ea"/>
                <a:ea typeface="+mj-ea"/>
                <a:sym typeface="宋体" panose="02010600030101010101" pitchFamily="2" charset="-122"/>
              </a:rPr>
              <a:t>1</a:t>
            </a:r>
            <a:r>
              <a:rPr lang="zh-CN" altLang="en-US" dirty="0">
                <a:solidFill>
                  <a:schemeClr val="accent1"/>
                </a:solidFill>
                <a:latin typeface="+mj-ea"/>
                <a:ea typeface="+mj-ea"/>
                <a:sym typeface="宋体" panose="02010600030101010101" pitchFamily="2" charset="-122"/>
              </a:rPr>
              <a:t>）确保工作场所有序化</a:t>
            </a:r>
          </a:p>
          <a:p>
            <a:pPr marL="285750" indent="-285750" algn="just">
              <a:buFont typeface="Wingdings" panose="05000000000000000000" pitchFamily="2" charset="2"/>
              <a:buChar char="l"/>
            </a:pPr>
            <a:r>
              <a:rPr lang="en-US" altLang="zh-CN" dirty="0">
                <a:solidFill>
                  <a:schemeClr val="accent1"/>
                </a:solidFill>
                <a:latin typeface="+mj-ea"/>
                <a:ea typeface="+mj-ea"/>
                <a:sym typeface="宋体" panose="02010600030101010101" pitchFamily="2" charset="-122"/>
              </a:rPr>
              <a:t>2</a:t>
            </a:r>
            <a:r>
              <a:rPr lang="zh-CN" altLang="en-US" dirty="0">
                <a:solidFill>
                  <a:schemeClr val="accent1"/>
                </a:solidFill>
                <a:latin typeface="+mj-ea"/>
                <a:ea typeface="+mj-ea"/>
                <a:sym typeface="宋体" panose="02010600030101010101" pitchFamily="2" charset="-122"/>
              </a:rPr>
              <a:t>）确保工作场所一目了然</a:t>
            </a:r>
          </a:p>
          <a:p>
            <a:pPr marL="285750" indent="-285750" algn="just">
              <a:buFont typeface="Wingdings" panose="05000000000000000000" pitchFamily="2" charset="2"/>
              <a:buChar char="l"/>
            </a:pPr>
            <a:r>
              <a:rPr lang="en-US" altLang="zh-CN" dirty="0">
                <a:solidFill>
                  <a:schemeClr val="accent1"/>
                </a:solidFill>
                <a:latin typeface="+mj-ea"/>
                <a:ea typeface="+mj-ea"/>
                <a:sym typeface="宋体" panose="02010600030101010101" pitchFamily="2" charset="-122"/>
              </a:rPr>
              <a:t>3</a:t>
            </a:r>
            <a:r>
              <a:rPr lang="zh-CN" altLang="en-US" dirty="0">
                <a:solidFill>
                  <a:schemeClr val="accent1"/>
                </a:solidFill>
                <a:latin typeface="+mj-ea"/>
                <a:ea typeface="+mj-ea"/>
                <a:sym typeface="宋体" panose="02010600030101010101" pitchFamily="2" charset="-122"/>
              </a:rPr>
              <a:t>）减少物品寻找时间</a:t>
            </a:r>
          </a:p>
          <a:p>
            <a:pPr marL="285750" indent="-285750" algn="just">
              <a:buFont typeface="Wingdings" panose="05000000000000000000" pitchFamily="2" charset="2"/>
              <a:buChar char="l"/>
            </a:pPr>
            <a:r>
              <a:rPr lang="en-US" altLang="zh-CN" dirty="0">
                <a:solidFill>
                  <a:schemeClr val="accent1"/>
                </a:solidFill>
                <a:latin typeface="+mj-ea"/>
                <a:ea typeface="+mj-ea"/>
                <a:sym typeface="宋体" panose="02010600030101010101" pitchFamily="2" charset="-122"/>
              </a:rPr>
              <a:t>4</a:t>
            </a:r>
            <a:r>
              <a:rPr lang="zh-CN" altLang="en-US" dirty="0">
                <a:solidFill>
                  <a:schemeClr val="accent1"/>
                </a:solidFill>
                <a:latin typeface="+mj-ea"/>
                <a:ea typeface="+mj-ea"/>
                <a:sym typeface="宋体" panose="02010600030101010101" pitchFamily="2" charset="-122"/>
              </a:rPr>
              <a:t>）异常情况</a:t>
            </a:r>
            <a:r>
              <a:rPr lang="en-US" altLang="zh-CN" dirty="0">
                <a:solidFill>
                  <a:schemeClr val="accent1"/>
                </a:solidFill>
                <a:latin typeface="+mj-ea"/>
                <a:ea typeface="+mj-ea"/>
                <a:sym typeface="宋体" panose="02010600030101010101" pitchFamily="2" charset="-122"/>
              </a:rPr>
              <a:t>(</a:t>
            </a:r>
            <a:r>
              <a:rPr lang="zh-CN" altLang="en-US" dirty="0">
                <a:solidFill>
                  <a:schemeClr val="accent1"/>
                </a:solidFill>
                <a:latin typeface="+mj-ea"/>
                <a:ea typeface="+mj-ea"/>
                <a:sym typeface="宋体" panose="02010600030101010101" pitchFamily="2" charset="-122"/>
              </a:rPr>
              <a:t>如丢失、损坏</a:t>
            </a:r>
            <a:r>
              <a:rPr lang="en-US" altLang="zh-CN" dirty="0">
                <a:solidFill>
                  <a:schemeClr val="accent1"/>
                </a:solidFill>
                <a:latin typeface="+mj-ea"/>
                <a:ea typeface="+mj-ea"/>
                <a:sym typeface="宋体" panose="02010600030101010101" pitchFamily="2" charset="-122"/>
              </a:rPr>
              <a:t>)</a:t>
            </a:r>
            <a:r>
              <a:rPr lang="zh-CN" altLang="en-US" dirty="0">
                <a:solidFill>
                  <a:schemeClr val="accent1"/>
                </a:solidFill>
                <a:latin typeface="+mj-ea"/>
                <a:ea typeface="+mj-ea"/>
                <a:sym typeface="宋体" panose="02010600030101010101" pitchFamily="2" charset="-122"/>
              </a:rPr>
              <a:t>能马上发现</a:t>
            </a:r>
          </a:p>
        </p:txBody>
      </p:sp>
      <p:sp>
        <p:nvSpPr>
          <p:cNvPr id="22" name="矩形 21"/>
          <p:cNvSpPr/>
          <p:nvPr/>
        </p:nvSpPr>
        <p:spPr>
          <a:xfrm>
            <a:off x="2216811" y="5969652"/>
            <a:ext cx="579412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dirty="0">
                <a:solidFill>
                  <a:schemeClr val="bg2"/>
                </a:solidFill>
                <a:latin typeface="+mj-ea"/>
                <a:ea typeface="+mj-ea"/>
                <a:sym typeface="宋体" panose="02010600030101010101" pitchFamily="2" charset="-122"/>
              </a:rPr>
              <a:t>整顿是杜绝浪费的开始，高效率的基础</a:t>
            </a:r>
          </a:p>
        </p:txBody>
      </p:sp>
      <p:sp>
        <p:nvSpPr>
          <p:cNvPr id="26" name="矩形 25"/>
          <p:cNvSpPr/>
          <p:nvPr/>
        </p:nvSpPr>
        <p:spPr>
          <a:xfrm>
            <a:off x="2216811" y="4311307"/>
            <a:ext cx="8634893"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dirty="0">
                <a:solidFill>
                  <a:schemeClr val="accent1"/>
                </a:solidFill>
                <a:latin typeface="+mj-ea"/>
                <a:ea typeface="+mj-ea"/>
                <a:sym typeface="宋体" panose="02010600030101010101" pitchFamily="2" charset="-122"/>
              </a:rPr>
              <a:t>1</a:t>
            </a:r>
            <a:r>
              <a:rPr lang="zh-CN" altLang="en-US" dirty="0">
                <a:solidFill>
                  <a:schemeClr val="accent1"/>
                </a:solidFill>
                <a:latin typeface="+mj-ea"/>
                <a:ea typeface="+mj-ea"/>
                <a:sym typeface="宋体" panose="02010600030101010101" pitchFamily="2" charset="-122"/>
              </a:rPr>
              <a:t>、整顿要形成不明白的人能立即取出所要的东西的状态。</a:t>
            </a:r>
          </a:p>
          <a:p>
            <a:pPr algn="just"/>
            <a:r>
              <a:rPr lang="en-US" altLang="zh-CN" dirty="0">
                <a:solidFill>
                  <a:schemeClr val="accent1"/>
                </a:solidFill>
                <a:latin typeface="+mj-ea"/>
                <a:ea typeface="+mj-ea"/>
                <a:sym typeface="宋体" panose="02010600030101010101" pitchFamily="2" charset="-122"/>
              </a:rPr>
              <a:t>2</a:t>
            </a:r>
            <a:r>
              <a:rPr lang="zh-CN" altLang="en-US" dirty="0">
                <a:solidFill>
                  <a:schemeClr val="accent1"/>
                </a:solidFill>
                <a:latin typeface="+mj-ea"/>
                <a:ea typeface="+mj-ea"/>
                <a:sym typeface="宋体" panose="02010600030101010101" pitchFamily="2" charset="-122"/>
              </a:rPr>
              <a:t>、要站在新人、其它现场的人的立场上来看，使得什么东西该在什么地方更加明确。</a:t>
            </a:r>
          </a:p>
          <a:p>
            <a:pPr algn="just"/>
            <a:r>
              <a:rPr lang="en-US" altLang="zh-CN" dirty="0">
                <a:solidFill>
                  <a:schemeClr val="accent1"/>
                </a:solidFill>
                <a:latin typeface="+mj-ea"/>
                <a:ea typeface="+mj-ea"/>
                <a:sym typeface="宋体" panose="02010600030101010101" pitchFamily="2" charset="-122"/>
              </a:rPr>
              <a:t>3</a:t>
            </a:r>
            <a:r>
              <a:rPr lang="zh-CN" altLang="en-US" dirty="0">
                <a:solidFill>
                  <a:schemeClr val="accent1"/>
                </a:solidFill>
                <a:latin typeface="+mj-ea"/>
                <a:ea typeface="+mj-ea"/>
                <a:sym typeface="宋体" panose="02010600030101010101" pitchFamily="2" charset="-122"/>
              </a:rPr>
              <a:t>、对于放置处与被放置物，都要想办法使其能立即取出使用。</a:t>
            </a:r>
          </a:p>
          <a:p>
            <a:pPr algn="just"/>
            <a:r>
              <a:rPr lang="en-US" altLang="zh-CN" dirty="0">
                <a:solidFill>
                  <a:schemeClr val="accent1"/>
                </a:solidFill>
                <a:latin typeface="+mj-ea"/>
                <a:ea typeface="+mj-ea"/>
                <a:sym typeface="宋体" panose="02010600030101010101" pitchFamily="2" charset="-122"/>
              </a:rPr>
              <a:t>4</a:t>
            </a:r>
            <a:r>
              <a:rPr lang="zh-CN" altLang="en-US" dirty="0">
                <a:solidFill>
                  <a:schemeClr val="accent1"/>
                </a:solidFill>
                <a:latin typeface="+mj-ea"/>
                <a:ea typeface="+mj-ea"/>
                <a:sym typeface="宋体" panose="02010600030101010101" pitchFamily="2" charset="-122"/>
              </a:rPr>
              <a:t>、另外，使用后要能立即恢复到原位，没有放回或误放了马上就可以知道。</a:t>
            </a:r>
          </a:p>
          <a:p>
            <a:pPr algn="just"/>
            <a:r>
              <a:rPr lang="en-US" altLang="zh-CN" dirty="0">
                <a:solidFill>
                  <a:schemeClr val="accent1"/>
                </a:solidFill>
                <a:latin typeface="+mj-ea"/>
                <a:ea typeface="+mj-ea"/>
                <a:sym typeface="宋体" panose="02010600030101010101" pitchFamily="2" charset="-122"/>
              </a:rPr>
              <a:t>5</a:t>
            </a:r>
            <a:r>
              <a:rPr lang="zh-CN" altLang="en-US" dirty="0">
                <a:solidFill>
                  <a:schemeClr val="accent1"/>
                </a:solidFill>
                <a:latin typeface="+mj-ea"/>
                <a:ea typeface="+mj-ea"/>
                <a:sym typeface="宋体" panose="02010600030101010101" pitchFamily="2" charset="-122"/>
              </a:rPr>
              <a:t>、使无用时间最小化。</a:t>
            </a:r>
          </a:p>
        </p:txBody>
      </p:sp>
      <p:sp>
        <p:nvSpPr>
          <p:cNvPr id="31" name="箭头: 五边形 30"/>
          <p:cNvSpPr/>
          <p:nvPr/>
        </p:nvSpPr>
        <p:spPr bwMode="auto">
          <a:xfrm>
            <a:off x="1044672" y="1405609"/>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2" name="矩形 31"/>
          <p:cNvSpPr/>
          <p:nvPr/>
        </p:nvSpPr>
        <p:spPr>
          <a:xfrm>
            <a:off x="1001138" y="1497710"/>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整顿的定义</a:t>
            </a:r>
          </a:p>
        </p:txBody>
      </p:sp>
      <p:sp>
        <p:nvSpPr>
          <p:cNvPr id="34" name="箭头: 五边形 33"/>
          <p:cNvSpPr/>
          <p:nvPr/>
        </p:nvSpPr>
        <p:spPr bwMode="auto">
          <a:xfrm>
            <a:off x="1044672" y="2669295"/>
            <a:ext cx="1102235" cy="892088"/>
          </a:xfrm>
          <a:prstGeom prst="homePlate">
            <a:avLst>
              <a:gd name="adj" fmla="val 1441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5" name="矩形 34"/>
          <p:cNvSpPr/>
          <p:nvPr/>
        </p:nvSpPr>
        <p:spPr>
          <a:xfrm>
            <a:off x="1001138" y="2761396"/>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整顿的目的</a:t>
            </a:r>
          </a:p>
        </p:txBody>
      </p:sp>
      <p:sp>
        <p:nvSpPr>
          <p:cNvPr id="37" name="箭头: 五边形 36"/>
          <p:cNvSpPr/>
          <p:nvPr/>
        </p:nvSpPr>
        <p:spPr bwMode="auto">
          <a:xfrm>
            <a:off x="1044672" y="4352019"/>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8" name="矩形 37"/>
          <p:cNvSpPr/>
          <p:nvPr/>
        </p:nvSpPr>
        <p:spPr>
          <a:xfrm>
            <a:off x="1170914" y="4444120"/>
            <a:ext cx="74056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实施要领</a:t>
            </a:r>
          </a:p>
        </p:txBody>
      </p:sp>
      <p:pic>
        <p:nvPicPr>
          <p:cNvPr id="39" name="图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143" y="970732"/>
            <a:ext cx="4605836" cy="3253874"/>
          </a:xfrm>
          <a:prstGeom prst="rect">
            <a:avLst/>
          </a:prstGeom>
        </p:spPr>
      </p:pic>
      <p:sp>
        <p:nvSpPr>
          <p:cNvPr id="40"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2.3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的步骤二：整顿</a:t>
            </a:r>
          </a:p>
        </p:txBody>
      </p:sp>
    </p:spTree>
  </p:cSld>
  <p:clrMapOvr>
    <a:masterClrMapping/>
  </p:clrMapOvr>
  <p:transition spd="slow" advTm="11142">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8" name="矩形 17"/>
          <p:cNvSpPr/>
          <p:nvPr/>
        </p:nvSpPr>
        <p:spPr bwMode="auto">
          <a:xfrm>
            <a:off x="1076138" y="3983726"/>
            <a:ext cx="10311844" cy="2671336"/>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19" name="矩形 18"/>
          <p:cNvSpPr/>
          <p:nvPr/>
        </p:nvSpPr>
        <p:spPr bwMode="auto">
          <a:xfrm>
            <a:off x="1076138" y="1144897"/>
            <a:ext cx="10311844" cy="2671336"/>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pic>
        <p:nvPicPr>
          <p:cNvPr id="22" name="Picture 4" descr="DSC057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8036" y="1359612"/>
            <a:ext cx="2989208" cy="22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物品放置不合里理，挡住住消防器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222" y="1359612"/>
            <a:ext cx="2989208" cy="22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DSC085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2862" y="1359612"/>
            <a:ext cx="2989208" cy="22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清洁16-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a:off x="8049073" y="4182337"/>
            <a:ext cx="3004768" cy="225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IMG_04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6952" y="4187746"/>
            <a:ext cx="3004768" cy="225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DSC0979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270" y="4187746"/>
            <a:ext cx="3004768" cy="225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bwMode="auto">
          <a:xfrm>
            <a:off x="866808" y="1144897"/>
            <a:ext cx="467911" cy="2671336"/>
          </a:xfrm>
          <a:prstGeom prst="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6" name="文本框 35"/>
          <p:cNvSpPr txBox="1"/>
          <p:nvPr/>
        </p:nvSpPr>
        <p:spPr>
          <a:xfrm>
            <a:off x="873054" y="1731125"/>
            <a:ext cx="461665" cy="1246495"/>
          </a:xfrm>
          <a:prstGeom prst="rect">
            <a:avLst/>
          </a:prstGeom>
          <a:noFill/>
        </p:spPr>
        <p:txBody>
          <a:bodyPr vert="eaVert" wrap="none" rtlCol="0">
            <a:spAutoFit/>
          </a:bodyPr>
          <a:lstStyle/>
          <a:p>
            <a:pPr algn="l"/>
            <a:r>
              <a:rPr lang="zh-CN" altLang="en-US" dirty="0">
                <a:solidFill>
                  <a:schemeClr val="accent2"/>
                </a:solidFill>
                <a:latin typeface="+mj-ea"/>
                <a:ea typeface="+mj-ea"/>
              </a:rPr>
              <a:t>未实施整顿</a:t>
            </a:r>
          </a:p>
        </p:txBody>
      </p:sp>
      <p:sp>
        <p:nvSpPr>
          <p:cNvPr id="38" name="矩形 37"/>
          <p:cNvSpPr/>
          <p:nvPr/>
        </p:nvSpPr>
        <p:spPr bwMode="auto">
          <a:xfrm>
            <a:off x="866808" y="3983726"/>
            <a:ext cx="467911" cy="2671336"/>
          </a:xfrm>
          <a:prstGeom prst="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9" name="文本框 38"/>
          <p:cNvSpPr txBox="1"/>
          <p:nvPr/>
        </p:nvSpPr>
        <p:spPr>
          <a:xfrm>
            <a:off x="873054" y="4569954"/>
            <a:ext cx="461665" cy="1246495"/>
          </a:xfrm>
          <a:prstGeom prst="rect">
            <a:avLst/>
          </a:prstGeom>
          <a:noFill/>
        </p:spPr>
        <p:txBody>
          <a:bodyPr vert="eaVert" wrap="none" rtlCol="0">
            <a:spAutoFit/>
          </a:bodyPr>
          <a:lstStyle/>
          <a:p>
            <a:pPr algn="l"/>
            <a:r>
              <a:rPr lang="zh-CN" altLang="en-US" dirty="0">
                <a:solidFill>
                  <a:schemeClr val="accent2"/>
                </a:solidFill>
                <a:latin typeface="+mj-ea"/>
                <a:ea typeface="+mj-ea"/>
              </a:rPr>
              <a:t>实施整顿后</a:t>
            </a:r>
          </a:p>
        </p:txBody>
      </p:sp>
      <p:sp>
        <p:nvSpPr>
          <p:cNvPr id="40"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2.3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的步骤二：整顿</a:t>
            </a:r>
          </a:p>
        </p:txBody>
      </p:sp>
    </p:spTree>
  </p:cSld>
  <p:clrMapOvr>
    <a:masterClrMapping/>
  </p:clrMapOvr>
  <p:transition spd="slow" advTm="11142">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1245576" y="1944219"/>
            <a:ext cx="6096000" cy="203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dirty="0">
                <a:solidFill>
                  <a:schemeClr val="accent1"/>
                </a:solidFill>
                <a:latin typeface="+mj-ea"/>
                <a:ea typeface="+mj-ea"/>
              </a:rPr>
              <a:t>1</a:t>
            </a:r>
            <a:r>
              <a:rPr lang="zh-CN" altLang="en-US" dirty="0">
                <a:solidFill>
                  <a:schemeClr val="accent1"/>
                </a:solidFill>
                <a:latin typeface="+mj-ea"/>
                <a:ea typeface="+mj-ea"/>
              </a:rPr>
              <a:t>）只有主管零件与材料的供给人员才知道零件和材料放置的位置；</a:t>
            </a:r>
          </a:p>
          <a:p>
            <a:pPr algn="just"/>
            <a:r>
              <a:rPr lang="en-US" altLang="zh-CN" dirty="0">
                <a:solidFill>
                  <a:schemeClr val="accent1"/>
                </a:solidFill>
                <a:latin typeface="+mj-ea"/>
                <a:ea typeface="+mj-ea"/>
              </a:rPr>
              <a:t>2</a:t>
            </a:r>
            <a:r>
              <a:rPr lang="zh-CN" altLang="en-US" dirty="0">
                <a:solidFill>
                  <a:schemeClr val="accent1"/>
                </a:solidFill>
                <a:latin typeface="+mj-ea"/>
                <a:ea typeface="+mj-ea"/>
              </a:rPr>
              <a:t>）只有本人才知道更换工序的工具放在哪里；</a:t>
            </a:r>
          </a:p>
          <a:p>
            <a:pPr algn="just"/>
            <a:r>
              <a:rPr lang="en-US" altLang="zh-CN" dirty="0">
                <a:solidFill>
                  <a:schemeClr val="accent1"/>
                </a:solidFill>
                <a:latin typeface="+mj-ea"/>
                <a:ea typeface="+mj-ea"/>
              </a:rPr>
              <a:t>3</a:t>
            </a:r>
            <a:r>
              <a:rPr lang="zh-CN" altLang="en-US" dirty="0">
                <a:solidFill>
                  <a:schemeClr val="accent1"/>
                </a:solidFill>
                <a:latin typeface="+mj-ea"/>
                <a:ea typeface="+mj-ea"/>
              </a:rPr>
              <a:t>）不知道组装时用的扳手放到哪里去了；</a:t>
            </a:r>
          </a:p>
          <a:p>
            <a:pPr algn="just"/>
            <a:r>
              <a:rPr lang="en-US" altLang="zh-CN" dirty="0">
                <a:solidFill>
                  <a:schemeClr val="accent1"/>
                </a:solidFill>
                <a:latin typeface="+mj-ea"/>
                <a:ea typeface="+mj-ea"/>
              </a:rPr>
              <a:t>4</a:t>
            </a:r>
            <a:r>
              <a:rPr lang="zh-CN" altLang="en-US" dirty="0">
                <a:solidFill>
                  <a:schemeClr val="accent1"/>
                </a:solidFill>
                <a:latin typeface="+mj-ea"/>
                <a:ea typeface="+mj-ea"/>
              </a:rPr>
              <a:t>）去推手推车时，却发现它不在原来的地方；</a:t>
            </a:r>
          </a:p>
          <a:p>
            <a:pPr algn="just"/>
            <a:r>
              <a:rPr lang="en-US" altLang="zh-CN" dirty="0">
                <a:solidFill>
                  <a:schemeClr val="accent1"/>
                </a:solidFill>
                <a:latin typeface="+mj-ea"/>
                <a:ea typeface="+mj-ea"/>
              </a:rPr>
              <a:t>5</a:t>
            </a:r>
            <a:r>
              <a:rPr lang="zh-CN" altLang="en-US" dirty="0">
                <a:solidFill>
                  <a:schemeClr val="accent1"/>
                </a:solidFill>
                <a:latin typeface="+mj-ea"/>
                <a:ea typeface="+mj-ea"/>
              </a:rPr>
              <a:t>）在机器下面发现了一直在找的钳子；</a:t>
            </a:r>
          </a:p>
          <a:p>
            <a:pPr algn="just"/>
            <a:r>
              <a:rPr lang="en-US" altLang="zh-CN" dirty="0">
                <a:solidFill>
                  <a:schemeClr val="accent1"/>
                </a:solidFill>
                <a:latin typeface="+mj-ea"/>
                <a:ea typeface="+mj-ea"/>
              </a:rPr>
              <a:t>6</a:t>
            </a:r>
            <a:r>
              <a:rPr lang="zh-CN" altLang="en-US" dirty="0">
                <a:solidFill>
                  <a:schemeClr val="accent1"/>
                </a:solidFill>
                <a:latin typeface="+mj-ea"/>
                <a:ea typeface="+mj-ea"/>
              </a:rPr>
              <a:t>）一时找不到工具箱的钥匙</a:t>
            </a:r>
            <a:r>
              <a:rPr lang="en-US" altLang="zh-CN" dirty="0">
                <a:solidFill>
                  <a:schemeClr val="accent1"/>
                </a:solidFill>
                <a:latin typeface="+mj-ea"/>
                <a:ea typeface="+mj-ea"/>
              </a:rPr>
              <a:t>……   </a:t>
            </a:r>
          </a:p>
        </p:txBody>
      </p:sp>
      <p:sp>
        <p:nvSpPr>
          <p:cNvPr id="22" name="箭头: 五边形 21"/>
          <p:cNvSpPr/>
          <p:nvPr/>
        </p:nvSpPr>
        <p:spPr bwMode="auto">
          <a:xfrm>
            <a:off x="1130624" y="4312928"/>
            <a:ext cx="6210953" cy="499701"/>
          </a:xfrm>
          <a:prstGeom prst="homePlate">
            <a:avLst>
              <a:gd name="adj" fmla="val 3603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6" name="矩形 25"/>
          <p:cNvSpPr/>
          <p:nvPr/>
        </p:nvSpPr>
        <p:spPr>
          <a:xfrm>
            <a:off x="1233885" y="4331945"/>
            <a:ext cx="434075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dirty="0">
                <a:solidFill>
                  <a:schemeClr val="accent2"/>
                </a:solidFill>
                <a:latin typeface="+mj-ea"/>
                <a:ea typeface="+mj-ea"/>
              </a:rPr>
              <a:t>整顿的推进的重点</a:t>
            </a:r>
          </a:p>
        </p:txBody>
      </p:sp>
      <p:sp>
        <p:nvSpPr>
          <p:cNvPr id="30" name="矩形 29"/>
          <p:cNvSpPr/>
          <p:nvPr/>
        </p:nvSpPr>
        <p:spPr>
          <a:xfrm>
            <a:off x="1245576" y="4948215"/>
            <a:ext cx="6096000"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dirty="0">
                <a:solidFill>
                  <a:schemeClr val="accent1"/>
                </a:solidFill>
                <a:latin typeface="+mj-ea"/>
                <a:ea typeface="+mj-ea"/>
              </a:rPr>
              <a:t>1</a:t>
            </a:r>
            <a:r>
              <a:rPr lang="zh-CN" altLang="en-US" dirty="0">
                <a:solidFill>
                  <a:schemeClr val="accent1"/>
                </a:solidFill>
                <a:latin typeface="+mj-ea"/>
                <a:ea typeface="+mj-ea"/>
              </a:rPr>
              <a:t>）彻底的进行整理过</a:t>
            </a:r>
          </a:p>
          <a:p>
            <a:pPr algn="just"/>
            <a:r>
              <a:rPr lang="en-US" altLang="zh-CN" dirty="0">
                <a:solidFill>
                  <a:schemeClr val="accent1"/>
                </a:solidFill>
                <a:latin typeface="+mj-ea"/>
                <a:ea typeface="+mj-ea"/>
              </a:rPr>
              <a:t>2</a:t>
            </a:r>
            <a:r>
              <a:rPr lang="zh-CN" altLang="en-US" dirty="0">
                <a:solidFill>
                  <a:schemeClr val="accent1"/>
                </a:solidFill>
                <a:latin typeface="+mj-ea"/>
                <a:ea typeface="+mj-ea"/>
              </a:rPr>
              <a:t>）确定放置场所</a:t>
            </a:r>
          </a:p>
          <a:p>
            <a:pPr algn="just"/>
            <a:r>
              <a:rPr lang="en-US" altLang="zh-CN" dirty="0">
                <a:solidFill>
                  <a:schemeClr val="accent1"/>
                </a:solidFill>
                <a:latin typeface="+mj-ea"/>
                <a:ea typeface="+mj-ea"/>
              </a:rPr>
              <a:t>3</a:t>
            </a:r>
            <a:r>
              <a:rPr lang="zh-CN" altLang="en-US" dirty="0">
                <a:solidFill>
                  <a:schemeClr val="accent1"/>
                </a:solidFill>
                <a:latin typeface="+mj-ea"/>
                <a:ea typeface="+mj-ea"/>
              </a:rPr>
              <a:t>）规定放置方法</a:t>
            </a:r>
          </a:p>
          <a:p>
            <a:pPr algn="just"/>
            <a:r>
              <a:rPr lang="en-US" altLang="zh-CN" dirty="0">
                <a:solidFill>
                  <a:schemeClr val="accent1"/>
                </a:solidFill>
                <a:latin typeface="+mj-ea"/>
                <a:ea typeface="+mj-ea"/>
              </a:rPr>
              <a:t>4</a:t>
            </a:r>
            <a:r>
              <a:rPr lang="zh-CN" altLang="en-US" dirty="0">
                <a:solidFill>
                  <a:schemeClr val="accent1"/>
                </a:solidFill>
                <a:latin typeface="+mj-ea"/>
                <a:ea typeface="+mj-ea"/>
              </a:rPr>
              <a:t>）进行标识 </a:t>
            </a:r>
            <a:endParaRPr lang="en-US" altLang="zh-CN" dirty="0">
              <a:solidFill>
                <a:schemeClr val="accent1"/>
              </a:solidFill>
              <a:latin typeface="+mj-ea"/>
              <a:ea typeface="+mj-ea"/>
            </a:endParaRPr>
          </a:p>
        </p:txBody>
      </p:sp>
      <p:sp>
        <p:nvSpPr>
          <p:cNvPr id="32" name="箭头: 五边形 31"/>
          <p:cNvSpPr/>
          <p:nvPr/>
        </p:nvSpPr>
        <p:spPr bwMode="auto">
          <a:xfrm>
            <a:off x="1130624" y="1353159"/>
            <a:ext cx="6210953" cy="499701"/>
          </a:xfrm>
          <a:prstGeom prst="homePlate">
            <a:avLst>
              <a:gd name="adj" fmla="val 3603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3" name="矩形 32"/>
          <p:cNvSpPr/>
          <p:nvPr/>
        </p:nvSpPr>
        <p:spPr>
          <a:xfrm>
            <a:off x="1233885" y="1372176"/>
            <a:ext cx="434075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dirty="0">
                <a:solidFill>
                  <a:schemeClr val="accent2"/>
                </a:solidFill>
                <a:latin typeface="+mj-ea"/>
                <a:ea typeface="+mj-ea"/>
              </a:rPr>
              <a:t>不进行彻底整顿时的现状</a:t>
            </a:r>
          </a:p>
        </p:txBody>
      </p:sp>
      <p:pic>
        <p:nvPicPr>
          <p:cNvPr id="34" name="Picture 4" descr="pic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21" b="7001"/>
          <a:stretch>
            <a:fillRect/>
          </a:stretch>
        </p:blipFill>
        <p:spPr bwMode="auto">
          <a:xfrm>
            <a:off x="8212547" y="842207"/>
            <a:ext cx="2825398" cy="166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DSC0357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8212547" y="2898472"/>
            <a:ext cx="2825398" cy="158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pic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033" b="10045"/>
          <a:stretch>
            <a:fillRect/>
          </a:stretch>
        </p:blipFill>
        <p:spPr bwMode="auto">
          <a:xfrm>
            <a:off x="8235662" y="4914930"/>
            <a:ext cx="2825398" cy="161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8633467" y="2474458"/>
            <a:ext cx="2031325"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dirty="0">
                <a:solidFill>
                  <a:schemeClr val="accent1"/>
                </a:solidFill>
                <a:latin typeface="+mj-ea"/>
                <a:ea typeface="+mj-ea"/>
              </a:rPr>
              <a:t>文件定置管理案例</a:t>
            </a:r>
          </a:p>
        </p:txBody>
      </p:sp>
      <p:sp>
        <p:nvSpPr>
          <p:cNvPr id="38" name="矩形 37"/>
          <p:cNvSpPr/>
          <p:nvPr/>
        </p:nvSpPr>
        <p:spPr>
          <a:xfrm>
            <a:off x="8707069" y="4483732"/>
            <a:ext cx="2031325"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1600" dirty="0">
                <a:solidFill>
                  <a:schemeClr val="accent1"/>
                </a:solidFill>
                <a:latin typeface="+mj-ea"/>
                <a:ea typeface="+mj-ea"/>
              </a:rPr>
              <a:t>区域规划案例</a:t>
            </a:r>
          </a:p>
        </p:txBody>
      </p:sp>
      <p:sp>
        <p:nvSpPr>
          <p:cNvPr id="39" name="矩形 38"/>
          <p:cNvSpPr/>
          <p:nvPr/>
        </p:nvSpPr>
        <p:spPr>
          <a:xfrm>
            <a:off x="8633467" y="6541132"/>
            <a:ext cx="2031325"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1600" dirty="0">
                <a:solidFill>
                  <a:schemeClr val="accent1"/>
                </a:solidFill>
                <a:latin typeface="+mj-ea"/>
                <a:ea typeface="+mj-ea"/>
              </a:rPr>
              <a:t>物品分类案例</a:t>
            </a:r>
          </a:p>
        </p:txBody>
      </p:sp>
      <p:sp>
        <p:nvSpPr>
          <p:cNvPr id="40"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2.3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的步骤二：整顿</a:t>
            </a:r>
          </a:p>
        </p:txBody>
      </p:sp>
    </p:spTree>
  </p:cSld>
  <p:clrMapOvr>
    <a:masterClrMapping/>
  </p:clrMapOvr>
  <p:transition spd="slow" advTm="11142">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21" name="箭头: 五边形 20"/>
          <p:cNvSpPr/>
          <p:nvPr/>
        </p:nvSpPr>
        <p:spPr bwMode="auto">
          <a:xfrm>
            <a:off x="991233" y="4358243"/>
            <a:ext cx="5836459" cy="499701"/>
          </a:xfrm>
          <a:prstGeom prst="homePlate">
            <a:avLst>
              <a:gd name="adj" fmla="val 3603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2" name="矩形 21"/>
          <p:cNvSpPr/>
          <p:nvPr/>
        </p:nvSpPr>
        <p:spPr>
          <a:xfrm>
            <a:off x="1094495" y="4377260"/>
            <a:ext cx="3114309"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dirty="0">
                <a:solidFill>
                  <a:schemeClr val="accent2"/>
                </a:solidFill>
                <a:latin typeface="+mj-ea"/>
                <a:ea typeface="+mj-ea"/>
              </a:rPr>
              <a:t>整顿实施的主要方法 </a:t>
            </a:r>
          </a:p>
        </p:txBody>
      </p:sp>
      <p:sp>
        <p:nvSpPr>
          <p:cNvPr id="26" name="矩形 25"/>
          <p:cNvSpPr/>
          <p:nvPr/>
        </p:nvSpPr>
        <p:spPr>
          <a:xfrm>
            <a:off x="1181552" y="4910472"/>
            <a:ext cx="2628243" cy="1015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sz="2000" dirty="0">
                <a:solidFill>
                  <a:schemeClr val="accent1"/>
                </a:solidFill>
                <a:latin typeface="+mj-ea"/>
                <a:ea typeface="+mj-ea"/>
              </a:rPr>
              <a:t>1</a:t>
            </a:r>
            <a:r>
              <a:rPr lang="zh-CN" altLang="en-US" sz="2000" dirty="0">
                <a:solidFill>
                  <a:schemeClr val="accent1"/>
                </a:solidFill>
                <a:latin typeface="+mj-ea"/>
                <a:ea typeface="+mj-ea"/>
              </a:rPr>
              <a:t>）定置管理法</a:t>
            </a:r>
          </a:p>
          <a:p>
            <a:pPr algn="just"/>
            <a:r>
              <a:rPr lang="en-US" altLang="zh-CN" sz="2000" dirty="0">
                <a:solidFill>
                  <a:schemeClr val="accent1"/>
                </a:solidFill>
                <a:latin typeface="+mj-ea"/>
                <a:ea typeface="+mj-ea"/>
              </a:rPr>
              <a:t>2</a:t>
            </a:r>
            <a:r>
              <a:rPr lang="zh-CN" altLang="en-US" sz="2000" dirty="0">
                <a:solidFill>
                  <a:schemeClr val="accent1"/>
                </a:solidFill>
                <a:latin typeface="+mj-ea"/>
                <a:ea typeface="+mj-ea"/>
              </a:rPr>
              <a:t>）油漆作战法</a:t>
            </a:r>
          </a:p>
          <a:p>
            <a:pPr algn="just"/>
            <a:r>
              <a:rPr lang="en-US" altLang="zh-CN" sz="2000" dirty="0">
                <a:solidFill>
                  <a:schemeClr val="accent1"/>
                </a:solidFill>
                <a:latin typeface="+mj-ea"/>
                <a:ea typeface="+mj-ea"/>
              </a:rPr>
              <a:t>3</a:t>
            </a:r>
            <a:r>
              <a:rPr lang="zh-CN" altLang="en-US" sz="2000" dirty="0">
                <a:solidFill>
                  <a:schemeClr val="accent1"/>
                </a:solidFill>
                <a:latin typeface="+mj-ea"/>
                <a:ea typeface="+mj-ea"/>
              </a:rPr>
              <a:t>）形迹管理法</a:t>
            </a:r>
          </a:p>
        </p:txBody>
      </p:sp>
      <p:sp>
        <p:nvSpPr>
          <p:cNvPr id="31" name="箭头: 五边形 30"/>
          <p:cNvSpPr/>
          <p:nvPr/>
        </p:nvSpPr>
        <p:spPr bwMode="auto">
          <a:xfrm>
            <a:off x="1025342" y="1513785"/>
            <a:ext cx="5802351" cy="499701"/>
          </a:xfrm>
          <a:prstGeom prst="homePlate">
            <a:avLst>
              <a:gd name="adj" fmla="val 3603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2" name="矩形 31"/>
          <p:cNvSpPr/>
          <p:nvPr/>
        </p:nvSpPr>
        <p:spPr>
          <a:xfrm>
            <a:off x="1128603" y="1563806"/>
            <a:ext cx="434075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dirty="0">
                <a:solidFill>
                  <a:schemeClr val="accent2"/>
                </a:solidFill>
                <a:latin typeface="+mj-ea"/>
                <a:ea typeface="+mj-ea"/>
              </a:rPr>
              <a:t>整顿推进的步骤</a:t>
            </a:r>
          </a:p>
        </p:txBody>
      </p:sp>
      <p:sp>
        <p:nvSpPr>
          <p:cNvPr id="33" name="AutoShape 9"/>
          <p:cNvSpPr>
            <a:spLocks noChangeArrowheads="1"/>
          </p:cNvSpPr>
          <p:nvPr/>
        </p:nvSpPr>
        <p:spPr bwMode="auto">
          <a:xfrm>
            <a:off x="1915990" y="2272270"/>
            <a:ext cx="1011481" cy="1189532"/>
          </a:xfrm>
          <a:prstGeom prst="chevron">
            <a:avLst>
              <a:gd name="adj" fmla="val 1768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tLang="zh-CN" sz="1600" dirty="0">
              <a:solidFill>
                <a:schemeClr val="accent2"/>
              </a:solidFill>
              <a:latin typeface="+mn-ea"/>
              <a:ea typeface="+mn-ea"/>
              <a:cs typeface="+mn-ea"/>
            </a:endParaRPr>
          </a:p>
        </p:txBody>
      </p:sp>
      <p:sp>
        <p:nvSpPr>
          <p:cNvPr id="34" name="AutoShape 10"/>
          <p:cNvSpPr>
            <a:spLocks noChangeArrowheads="1"/>
          </p:cNvSpPr>
          <p:nvPr/>
        </p:nvSpPr>
        <p:spPr bwMode="auto">
          <a:xfrm>
            <a:off x="1049296" y="2272270"/>
            <a:ext cx="962527" cy="1189532"/>
          </a:xfrm>
          <a:prstGeom prst="homePlate">
            <a:avLst>
              <a:gd name="adj" fmla="val 1785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tLang="zh-CN" sz="1600" dirty="0">
              <a:solidFill>
                <a:schemeClr val="accent2"/>
              </a:solidFill>
              <a:latin typeface="+mn-ea"/>
              <a:ea typeface="+mn-ea"/>
              <a:cs typeface="+mn-ea"/>
            </a:endParaRPr>
          </a:p>
        </p:txBody>
      </p:sp>
      <p:sp>
        <p:nvSpPr>
          <p:cNvPr id="35" name="矩形 34"/>
          <p:cNvSpPr/>
          <p:nvPr/>
        </p:nvSpPr>
        <p:spPr>
          <a:xfrm>
            <a:off x="1145549" y="2513094"/>
            <a:ext cx="740928" cy="646331"/>
          </a:xfrm>
          <a:prstGeom prst="rect">
            <a:avLst/>
          </a:prstGeom>
        </p:spPr>
        <p:txBody>
          <a:bodyPr wrap="squar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分析现状</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36" name="矩形 35"/>
          <p:cNvSpPr/>
          <p:nvPr/>
        </p:nvSpPr>
        <p:spPr>
          <a:xfrm>
            <a:off x="2044878" y="2513094"/>
            <a:ext cx="785093" cy="646331"/>
          </a:xfrm>
          <a:prstGeom prst="rect">
            <a:avLst/>
          </a:prstGeom>
        </p:spPr>
        <p:txBody>
          <a:bodyPr wrap="squar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物品分类</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37" name="AutoShape 9"/>
          <p:cNvSpPr>
            <a:spLocks noChangeArrowheads="1"/>
          </p:cNvSpPr>
          <p:nvPr/>
        </p:nvSpPr>
        <p:spPr bwMode="auto">
          <a:xfrm>
            <a:off x="2854453" y="2272270"/>
            <a:ext cx="1011481" cy="1189532"/>
          </a:xfrm>
          <a:prstGeom prst="chevron">
            <a:avLst>
              <a:gd name="adj" fmla="val 1768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tLang="zh-CN" sz="1600" dirty="0">
              <a:solidFill>
                <a:schemeClr val="accent2"/>
              </a:solidFill>
              <a:latin typeface="+mn-ea"/>
              <a:ea typeface="+mn-ea"/>
              <a:cs typeface="+mn-ea"/>
            </a:endParaRPr>
          </a:p>
        </p:txBody>
      </p:sp>
      <p:sp>
        <p:nvSpPr>
          <p:cNvPr id="38" name="矩形 37"/>
          <p:cNvSpPr/>
          <p:nvPr/>
        </p:nvSpPr>
        <p:spPr>
          <a:xfrm>
            <a:off x="3019436" y="2513094"/>
            <a:ext cx="785093" cy="646331"/>
          </a:xfrm>
          <a:prstGeom prst="rect">
            <a:avLst/>
          </a:prstGeom>
        </p:spPr>
        <p:txBody>
          <a:bodyPr wrap="squar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区域规划</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39" name="AutoShape 9"/>
          <p:cNvSpPr>
            <a:spLocks noChangeArrowheads="1"/>
          </p:cNvSpPr>
          <p:nvPr/>
        </p:nvSpPr>
        <p:spPr bwMode="auto">
          <a:xfrm>
            <a:off x="3792916" y="2272270"/>
            <a:ext cx="1011481" cy="1189532"/>
          </a:xfrm>
          <a:prstGeom prst="chevron">
            <a:avLst>
              <a:gd name="adj" fmla="val 1768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tLang="zh-CN" sz="1600" dirty="0">
              <a:solidFill>
                <a:schemeClr val="accent2"/>
              </a:solidFill>
              <a:latin typeface="+mn-ea"/>
              <a:ea typeface="+mn-ea"/>
              <a:cs typeface="+mn-ea"/>
            </a:endParaRPr>
          </a:p>
        </p:txBody>
      </p:sp>
      <p:sp>
        <p:nvSpPr>
          <p:cNvPr id="40" name="矩形 39"/>
          <p:cNvSpPr/>
          <p:nvPr/>
        </p:nvSpPr>
        <p:spPr>
          <a:xfrm>
            <a:off x="3985422" y="2405371"/>
            <a:ext cx="711883" cy="923330"/>
          </a:xfrm>
          <a:prstGeom prst="rect">
            <a:avLst/>
          </a:prstGeom>
        </p:spPr>
        <p:txBody>
          <a:bodyPr wrap="squar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进行标示设计</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41" name="AutoShape 9"/>
          <p:cNvSpPr>
            <a:spLocks noChangeArrowheads="1"/>
          </p:cNvSpPr>
          <p:nvPr/>
        </p:nvSpPr>
        <p:spPr bwMode="auto">
          <a:xfrm>
            <a:off x="4735863" y="2272270"/>
            <a:ext cx="1011481" cy="1189532"/>
          </a:xfrm>
          <a:prstGeom prst="chevron">
            <a:avLst>
              <a:gd name="adj" fmla="val 1768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tLang="zh-CN" sz="1600" dirty="0">
              <a:solidFill>
                <a:schemeClr val="accent2"/>
              </a:solidFill>
              <a:latin typeface="+mn-ea"/>
              <a:ea typeface="+mn-ea"/>
              <a:cs typeface="+mn-ea"/>
            </a:endParaRPr>
          </a:p>
        </p:txBody>
      </p:sp>
      <p:sp>
        <p:nvSpPr>
          <p:cNvPr id="42" name="矩形 41"/>
          <p:cNvSpPr/>
          <p:nvPr/>
        </p:nvSpPr>
        <p:spPr>
          <a:xfrm>
            <a:off x="4909639" y="2374593"/>
            <a:ext cx="760202" cy="923330"/>
          </a:xfrm>
          <a:prstGeom prst="rect">
            <a:avLst/>
          </a:prstGeom>
        </p:spPr>
        <p:txBody>
          <a:bodyPr wrap="squar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决定储存方法</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43" name="AutoShape 9"/>
          <p:cNvSpPr>
            <a:spLocks noChangeArrowheads="1"/>
          </p:cNvSpPr>
          <p:nvPr/>
        </p:nvSpPr>
        <p:spPr bwMode="auto">
          <a:xfrm>
            <a:off x="5685110" y="2272270"/>
            <a:ext cx="1142582" cy="1189532"/>
          </a:xfrm>
          <a:prstGeom prst="chevron">
            <a:avLst>
              <a:gd name="adj" fmla="val 1768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en-US" altLang="zh-CN" sz="1600" dirty="0">
              <a:solidFill>
                <a:schemeClr val="accent2"/>
              </a:solidFill>
              <a:latin typeface="+mn-ea"/>
              <a:ea typeface="+mn-ea"/>
              <a:cs typeface="+mn-ea"/>
            </a:endParaRPr>
          </a:p>
        </p:txBody>
      </p:sp>
      <p:sp>
        <p:nvSpPr>
          <p:cNvPr id="44" name="矩形 43"/>
          <p:cNvSpPr/>
          <p:nvPr/>
        </p:nvSpPr>
        <p:spPr>
          <a:xfrm>
            <a:off x="5872180" y="2513094"/>
            <a:ext cx="809157" cy="646331"/>
          </a:xfrm>
          <a:prstGeom prst="rect">
            <a:avLst/>
          </a:prstGeom>
        </p:spPr>
        <p:txBody>
          <a:bodyPr wrap="square">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整顿实施 </a:t>
            </a:r>
            <a:endParaRPr lang="en-US" altLang="zh-CN" dirty="0">
              <a:solidFill>
                <a:schemeClr val="accent2"/>
              </a:solidFill>
              <a:latin typeface="微软雅黑" panose="020B0503020204020204" pitchFamily="34" charset="-122"/>
              <a:ea typeface="微软雅黑" panose="020B0503020204020204" pitchFamily="34" charset="-122"/>
            </a:endParaRPr>
          </a:p>
        </p:txBody>
      </p:sp>
      <p:sp>
        <p:nvSpPr>
          <p:cNvPr id="45" name="矩形 44"/>
          <p:cNvSpPr/>
          <p:nvPr/>
        </p:nvSpPr>
        <p:spPr>
          <a:xfrm>
            <a:off x="4285699" y="4910471"/>
            <a:ext cx="2628243"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sz="2000" dirty="0">
                <a:solidFill>
                  <a:schemeClr val="accent1"/>
                </a:solidFill>
                <a:latin typeface="+mj-ea"/>
                <a:ea typeface="+mj-ea"/>
              </a:rPr>
              <a:t>4</a:t>
            </a:r>
            <a:r>
              <a:rPr lang="zh-CN" altLang="en-US" sz="2000" dirty="0">
                <a:solidFill>
                  <a:schemeClr val="accent1"/>
                </a:solidFill>
                <a:latin typeface="+mj-ea"/>
                <a:ea typeface="+mj-ea"/>
              </a:rPr>
              <a:t>）颜色管理法</a:t>
            </a:r>
          </a:p>
          <a:p>
            <a:pPr algn="just"/>
            <a:r>
              <a:rPr lang="en-US" altLang="zh-CN" sz="2000" dirty="0">
                <a:solidFill>
                  <a:schemeClr val="accent1"/>
                </a:solidFill>
                <a:latin typeface="+mj-ea"/>
                <a:ea typeface="+mj-ea"/>
              </a:rPr>
              <a:t>5</a:t>
            </a:r>
            <a:r>
              <a:rPr lang="zh-CN" altLang="en-US" sz="2000" dirty="0">
                <a:solidFill>
                  <a:schemeClr val="accent1"/>
                </a:solidFill>
                <a:latin typeface="+mj-ea"/>
                <a:ea typeface="+mj-ea"/>
              </a:rPr>
              <a:t>）引线作战法</a:t>
            </a:r>
          </a:p>
        </p:txBody>
      </p:sp>
      <p:pic>
        <p:nvPicPr>
          <p:cNvPr id="46" name="Picture 12" descr="5S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8278521" y="749057"/>
            <a:ext cx="2707997" cy="164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DSC0358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8278520" y="2734987"/>
            <a:ext cx="2707997" cy="164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074" descr="P10100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8520" y="4744075"/>
            <a:ext cx="2707996" cy="170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8633467" y="2373168"/>
            <a:ext cx="2031325"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1600" dirty="0">
                <a:solidFill>
                  <a:schemeClr val="accent1"/>
                </a:solidFill>
                <a:latin typeface="+mj-ea"/>
                <a:ea typeface="+mj-ea"/>
              </a:rPr>
              <a:t>形迹管理</a:t>
            </a:r>
          </a:p>
        </p:txBody>
      </p:sp>
      <p:sp>
        <p:nvSpPr>
          <p:cNvPr id="50" name="矩形 49"/>
          <p:cNvSpPr/>
          <p:nvPr/>
        </p:nvSpPr>
        <p:spPr>
          <a:xfrm>
            <a:off x="8633467" y="4382442"/>
            <a:ext cx="2031325"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1600" dirty="0">
                <a:solidFill>
                  <a:schemeClr val="accent1"/>
                </a:solidFill>
                <a:latin typeface="+mj-ea"/>
                <a:ea typeface="+mj-ea"/>
              </a:rPr>
              <a:t>颜色管理法</a:t>
            </a:r>
          </a:p>
        </p:txBody>
      </p:sp>
      <p:sp>
        <p:nvSpPr>
          <p:cNvPr id="51" name="矩形 50"/>
          <p:cNvSpPr/>
          <p:nvPr/>
        </p:nvSpPr>
        <p:spPr>
          <a:xfrm>
            <a:off x="8633467" y="6427810"/>
            <a:ext cx="2031325"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1600" dirty="0">
                <a:solidFill>
                  <a:schemeClr val="accent1"/>
                </a:solidFill>
                <a:latin typeface="+mj-ea"/>
                <a:ea typeface="+mj-ea"/>
              </a:rPr>
              <a:t>定置管理法</a:t>
            </a:r>
          </a:p>
        </p:txBody>
      </p:sp>
      <p:sp>
        <p:nvSpPr>
          <p:cNvPr id="52"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2.3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的步骤二：整顿</a:t>
            </a:r>
          </a:p>
        </p:txBody>
      </p:sp>
    </p:spTree>
  </p:cSld>
  <p:clrMapOvr>
    <a:masterClrMapping/>
  </p:clrMapOvr>
  <p:transition spd="slow" advTm="11142">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cxnSp>
        <p:nvCxnSpPr>
          <p:cNvPr id="18" name="直接连接符 17"/>
          <p:cNvCxnSpPr/>
          <p:nvPr/>
        </p:nvCxnSpPr>
        <p:spPr bwMode="auto">
          <a:xfrm>
            <a:off x="4739777" y="1365670"/>
            <a:ext cx="0" cy="220231"/>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组合 20"/>
          <p:cNvGrpSpPr/>
          <p:nvPr/>
        </p:nvGrpSpPr>
        <p:grpSpPr>
          <a:xfrm>
            <a:off x="3988817" y="954013"/>
            <a:ext cx="1476336" cy="411656"/>
            <a:chOff x="5550649" y="1030028"/>
            <a:chExt cx="1665208" cy="430887"/>
          </a:xfrm>
          <a:solidFill>
            <a:schemeClr val="bg1"/>
          </a:solidFill>
        </p:grpSpPr>
        <p:sp>
          <p:nvSpPr>
            <p:cNvPr id="22" name="矩形: 圆角 21"/>
            <p:cNvSpPr/>
            <p:nvPr/>
          </p:nvSpPr>
          <p:spPr bwMode="auto">
            <a:xfrm>
              <a:off x="5550649" y="1030028"/>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26" name="矩形 25"/>
            <p:cNvSpPr/>
            <p:nvPr/>
          </p:nvSpPr>
          <p:spPr>
            <a:xfrm>
              <a:off x="5659680" y="1031600"/>
              <a:ext cx="1486764" cy="418802"/>
            </a:xfrm>
            <a:prstGeom prst="rect">
              <a:avLst/>
            </a:prstGeom>
            <a:noFill/>
          </p:spPr>
          <p:txBody>
            <a:bodyPr wrap="square">
              <a:spAutoFit/>
            </a:bodyPr>
            <a:lstStyle/>
            <a:p>
              <a:pPr algn="ctr"/>
              <a:r>
                <a:rPr lang="zh-CN" altLang="en-US" sz="2000" dirty="0">
                  <a:solidFill>
                    <a:schemeClr val="accent2"/>
                  </a:solidFill>
                  <a:latin typeface="+mj-ea"/>
                  <a:ea typeface="+mj-ea"/>
                </a:rPr>
                <a:t>物品</a:t>
              </a:r>
            </a:p>
          </p:txBody>
        </p:sp>
      </p:grpSp>
      <p:grpSp>
        <p:nvGrpSpPr>
          <p:cNvPr id="30" name="组合 29"/>
          <p:cNvGrpSpPr/>
          <p:nvPr/>
        </p:nvGrpSpPr>
        <p:grpSpPr>
          <a:xfrm>
            <a:off x="3939104" y="1643399"/>
            <a:ext cx="1575761" cy="754723"/>
            <a:chOff x="3938309" y="1610021"/>
            <a:chExt cx="1575761" cy="754723"/>
          </a:xfrm>
          <a:solidFill>
            <a:schemeClr val="bg1"/>
          </a:solidFill>
        </p:grpSpPr>
        <p:sp>
          <p:nvSpPr>
            <p:cNvPr id="31" name="流程图: 决策 30"/>
            <p:cNvSpPr/>
            <p:nvPr/>
          </p:nvSpPr>
          <p:spPr bwMode="auto">
            <a:xfrm>
              <a:off x="3938309" y="1610021"/>
              <a:ext cx="1575761" cy="754723"/>
            </a:xfrm>
            <a:prstGeom prst="flowChartDecision">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2" name="矩形 31"/>
            <p:cNvSpPr/>
            <p:nvPr/>
          </p:nvSpPr>
          <p:spPr>
            <a:xfrm>
              <a:off x="4308270" y="1811846"/>
              <a:ext cx="877163" cy="369332"/>
            </a:xfrm>
            <a:prstGeom prst="rect">
              <a:avLst/>
            </a:prstGeom>
            <a:noFill/>
          </p:spPr>
          <p:txBody>
            <a:bodyPr wrap="none">
              <a:spAutoFit/>
            </a:bodyPr>
            <a:lstStyle/>
            <a:p>
              <a:pPr algn="ctr"/>
              <a:r>
                <a:rPr lang="zh-CN" altLang="en-US" dirty="0">
                  <a:solidFill>
                    <a:schemeClr val="accent2"/>
                  </a:solidFill>
                  <a:latin typeface="+mj-ea"/>
                  <a:ea typeface="+mj-ea"/>
                </a:rPr>
                <a:t>有用途</a:t>
              </a:r>
            </a:p>
          </p:txBody>
        </p:sp>
      </p:grpSp>
      <p:cxnSp>
        <p:nvCxnSpPr>
          <p:cNvPr id="33" name="直接连接符 32"/>
          <p:cNvCxnSpPr/>
          <p:nvPr/>
        </p:nvCxnSpPr>
        <p:spPr bwMode="auto">
          <a:xfrm>
            <a:off x="4739777" y="2443816"/>
            <a:ext cx="0" cy="277189"/>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a:off x="5533862" y="2023312"/>
            <a:ext cx="1725007" cy="0"/>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组合 34"/>
          <p:cNvGrpSpPr/>
          <p:nvPr/>
        </p:nvGrpSpPr>
        <p:grpSpPr>
          <a:xfrm>
            <a:off x="7417975" y="1816130"/>
            <a:ext cx="1075286" cy="397395"/>
            <a:chOff x="5550650" y="1030029"/>
            <a:chExt cx="1665208" cy="430887"/>
          </a:xfrm>
          <a:solidFill>
            <a:schemeClr val="bg1"/>
          </a:solidFill>
        </p:grpSpPr>
        <p:sp>
          <p:nvSpPr>
            <p:cNvPr id="36" name="矩形: 圆角 35"/>
            <p:cNvSpPr/>
            <p:nvPr/>
          </p:nvSpPr>
          <p:spPr bwMode="auto">
            <a:xfrm>
              <a:off x="5550650" y="1030029"/>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a:solidFill>
                  <a:schemeClr val="accent2"/>
                </a:solidFill>
                <a:latin typeface="+mj-ea"/>
                <a:ea typeface="+mj-ea"/>
              </a:endParaRPr>
            </a:p>
          </p:txBody>
        </p:sp>
        <p:sp>
          <p:nvSpPr>
            <p:cNvPr id="37" name="矩形 36"/>
            <p:cNvSpPr/>
            <p:nvPr/>
          </p:nvSpPr>
          <p:spPr>
            <a:xfrm>
              <a:off x="5624027" y="1053038"/>
              <a:ext cx="1486765" cy="400459"/>
            </a:xfrm>
            <a:prstGeom prst="rect">
              <a:avLst/>
            </a:prstGeom>
            <a:noFill/>
          </p:spPr>
          <p:txBody>
            <a:bodyPr wrap="square">
              <a:spAutoFit/>
            </a:bodyPr>
            <a:lstStyle/>
            <a:p>
              <a:pPr algn="ctr"/>
              <a:r>
                <a:rPr lang="zh-CN" altLang="en-US" dirty="0">
                  <a:solidFill>
                    <a:schemeClr val="accent2"/>
                  </a:solidFill>
                  <a:latin typeface="+mj-ea"/>
                  <a:ea typeface="+mj-ea"/>
                </a:rPr>
                <a:t>处理</a:t>
              </a:r>
            </a:p>
          </p:txBody>
        </p:sp>
      </p:grpSp>
      <p:sp>
        <p:nvSpPr>
          <p:cNvPr id="38" name="矩形 37"/>
          <p:cNvSpPr/>
          <p:nvPr/>
        </p:nvSpPr>
        <p:spPr>
          <a:xfrm>
            <a:off x="6142463" y="1648253"/>
            <a:ext cx="389850" cy="338554"/>
          </a:xfrm>
          <a:prstGeom prst="rect">
            <a:avLst/>
          </a:prstGeom>
        </p:spPr>
        <p:txBody>
          <a:bodyPr wrap="none">
            <a:spAutoFit/>
          </a:bodyPr>
          <a:lstStyle/>
          <a:p>
            <a:r>
              <a:rPr lang="zh-CN" altLang="en-US" sz="1600" dirty="0">
                <a:solidFill>
                  <a:schemeClr val="accent1"/>
                </a:solidFill>
                <a:latin typeface="+mj-ea"/>
                <a:ea typeface="+mj-ea"/>
              </a:rPr>
              <a:t>无</a:t>
            </a:r>
          </a:p>
        </p:txBody>
      </p:sp>
      <p:sp>
        <p:nvSpPr>
          <p:cNvPr id="39" name="矩形 38"/>
          <p:cNvSpPr/>
          <p:nvPr/>
        </p:nvSpPr>
        <p:spPr>
          <a:xfrm>
            <a:off x="4280558" y="2406243"/>
            <a:ext cx="389850" cy="338554"/>
          </a:xfrm>
          <a:prstGeom prst="rect">
            <a:avLst/>
          </a:prstGeom>
        </p:spPr>
        <p:txBody>
          <a:bodyPr wrap="none">
            <a:spAutoFit/>
          </a:bodyPr>
          <a:lstStyle/>
          <a:p>
            <a:r>
              <a:rPr lang="zh-CN" altLang="en-US" sz="1600" dirty="0">
                <a:solidFill>
                  <a:schemeClr val="accent1"/>
                </a:solidFill>
                <a:latin typeface="+mj-ea"/>
                <a:ea typeface="+mj-ea"/>
              </a:rPr>
              <a:t>有</a:t>
            </a:r>
          </a:p>
        </p:txBody>
      </p:sp>
      <p:grpSp>
        <p:nvGrpSpPr>
          <p:cNvPr id="40" name="组合 39"/>
          <p:cNvGrpSpPr/>
          <p:nvPr/>
        </p:nvGrpSpPr>
        <p:grpSpPr>
          <a:xfrm>
            <a:off x="3988817" y="2778120"/>
            <a:ext cx="1476336" cy="412419"/>
            <a:chOff x="5550649" y="1030028"/>
            <a:chExt cx="1665208" cy="431686"/>
          </a:xfrm>
          <a:solidFill>
            <a:schemeClr val="bg1"/>
          </a:solidFill>
        </p:grpSpPr>
        <p:sp>
          <p:nvSpPr>
            <p:cNvPr id="41" name="矩形: 圆角 40"/>
            <p:cNvSpPr/>
            <p:nvPr/>
          </p:nvSpPr>
          <p:spPr bwMode="auto">
            <a:xfrm>
              <a:off x="5550649" y="1030028"/>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2" name="矩形 41"/>
            <p:cNvSpPr/>
            <p:nvPr/>
          </p:nvSpPr>
          <p:spPr>
            <a:xfrm>
              <a:off x="5671863" y="1042912"/>
              <a:ext cx="1486764" cy="418802"/>
            </a:xfrm>
            <a:prstGeom prst="rect">
              <a:avLst/>
            </a:prstGeom>
            <a:noFill/>
          </p:spPr>
          <p:txBody>
            <a:bodyPr wrap="square">
              <a:spAutoFit/>
            </a:bodyPr>
            <a:lstStyle/>
            <a:p>
              <a:pPr algn="ctr"/>
              <a:r>
                <a:rPr lang="zh-CN" altLang="en-US" sz="2000" dirty="0">
                  <a:solidFill>
                    <a:schemeClr val="accent2"/>
                  </a:solidFill>
                  <a:latin typeface="+mj-ea"/>
                  <a:ea typeface="+mj-ea"/>
                </a:rPr>
                <a:t>分类</a:t>
              </a:r>
            </a:p>
          </p:txBody>
        </p:sp>
      </p:grpSp>
      <p:cxnSp>
        <p:nvCxnSpPr>
          <p:cNvPr id="43" name="直接连接符 42"/>
          <p:cNvCxnSpPr/>
          <p:nvPr/>
        </p:nvCxnSpPr>
        <p:spPr bwMode="auto">
          <a:xfrm>
            <a:off x="4739777" y="3211708"/>
            <a:ext cx="0" cy="177056"/>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组合 43"/>
          <p:cNvGrpSpPr/>
          <p:nvPr/>
        </p:nvGrpSpPr>
        <p:grpSpPr>
          <a:xfrm>
            <a:off x="3988817" y="3445880"/>
            <a:ext cx="1476336" cy="411656"/>
            <a:chOff x="5550649" y="1030028"/>
            <a:chExt cx="1665208" cy="430887"/>
          </a:xfrm>
          <a:solidFill>
            <a:schemeClr val="bg1"/>
          </a:solidFill>
        </p:grpSpPr>
        <p:sp>
          <p:nvSpPr>
            <p:cNvPr id="45" name="矩形: 圆角 44"/>
            <p:cNvSpPr/>
            <p:nvPr/>
          </p:nvSpPr>
          <p:spPr bwMode="auto">
            <a:xfrm>
              <a:off x="5550649" y="1030028"/>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6" name="矩形 45"/>
            <p:cNvSpPr/>
            <p:nvPr/>
          </p:nvSpPr>
          <p:spPr>
            <a:xfrm>
              <a:off x="5624027" y="1031768"/>
              <a:ext cx="1486764" cy="418802"/>
            </a:xfrm>
            <a:prstGeom prst="rect">
              <a:avLst/>
            </a:prstGeom>
            <a:noFill/>
          </p:spPr>
          <p:txBody>
            <a:bodyPr wrap="square">
              <a:spAutoFit/>
            </a:bodyPr>
            <a:lstStyle/>
            <a:p>
              <a:pPr algn="ctr"/>
              <a:r>
                <a:rPr lang="zh-CN" altLang="en-US" sz="2000" dirty="0">
                  <a:solidFill>
                    <a:schemeClr val="accent2"/>
                  </a:solidFill>
                  <a:latin typeface="+mj-ea"/>
                  <a:ea typeface="+mj-ea"/>
                </a:rPr>
                <a:t>集中</a:t>
              </a:r>
            </a:p>
          </p:txBody>
        </p:sp>
      </p:grpSp>
      <p:grpSp>
        <p:nvGrpSpPr>
          <p:cNvPr id="47" name="组合 46"/>
          <p:cNvGrpSpPr/>
          <p:nvPr/>
        </p:nvGrpSpPr>
        <p:grpSpPr>
          <a:xfrm>
            <a:off x="3988817" y="4146672"/>
            <a:ext cx="1476336" cy="411656"/>
            <a:chOff x="5550649" y="1030028"/>
            <a:chExt cx="1665208" cy="430887"/>
          </a:xfrm>
          <a:solidFill>
            <a:schemeClr val="bg1"/>
          </a:solidFill>
        </p:grpSpPr>
        <p:sp>
          <p:nvSpPr>
            <p:cNvPr id="48" name="矩形: 圆角 47"/>
            <p:cNvSpPr/>
            <p:nvPr/>
          </p:nvSpPr>
          <p:spPr bwMode="auto">
            <a:xfrm>
              <a:off x="5550649" y="1030028"/>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49" name="矩形 48"/>
            <p:cNvSpPr/>
            <p:nvPr/>
          </p:nvSpPr>
          <p:spPr>
            <a:xfrm>
              <a:off x="5624027" y="1031768"/>
              <a:ext cx="1486764" cy="418802"/>
            </a:xfrm>
            <a:prstGeom prst="rect">
              <a:avLst/>
            </a:prstGeom>
            <a:grpFill/>
          </p:spPr>
          <p:txBody>
            <a:bodyPr wrap="square">
              <a:spAutoFit/>
            </a:bodyPr>
            <a:lstStyle/>
            <a:p>
              <a:pPr algn="ctr"/>
              <a:r>
                <a:rPr lang="zh-CN" altLang="en-US" sz="2000" dirty="0">
                  <a:solidFill>
                    <a:schemeClr val="accent2"/>
                  </a:solidFill>
                  <a:latin typeface="+mj-ea"/>
                  <a:ea typeface="+mj-ea"/>
                </a:rPr>
                <a:t>标识</a:t>
              </a:r>
            </a:p>
          </p:txBody>
        </p:sp>
      </p:grpSp>
      <p:grpSp>
        <p:nvGrpSpPr>
          <p:cNvPr id="50" name="组合 49"/>
          <p:cNvGrpSpPr/>
          <p:nvPr/>
        </p:nvGrpSpPr>
        <p:grpSpPr>
          <a:xfrm>
            <a:off x="3988817" y="4837356"/>
            <a:ext cx="1476336" cy="411656"/>
            <a:chOff x="5550649" y="1030028"/>
            <a:chExt cx="1665208" cy="430887"/>
          </a:xfrm>
          <a:solidFill>
            <a:schemeClr val="bg1"/>
          </a:solidFill>
        </p:grpSpPr>
        <p:sp>
          <p:nvSpPr>
            <p:cNvPr id="51" name="矩形: 圆角 50"/>
            <p:cNvSpPr/>
            <p:nvPr/>
          </p:nvSpPr>
          <p:spPr bwMode="auto">
            <a:xfrm>
              <a:off x="5550649" y="1030028"/>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52" name="矩形 51"/>
            <p:cNvSpPr/>
            <p:nvPr/>
          </p:nvSpPr>
          <p:spPr>
            <a:xfrm>
              <a:off x="5624027" y="1031768"/>
              <a:ext cx="1486764" cy="418802"/>
            </a:xfrm>
            <a:prstGeom prst="rect">
              <a:avLst/>
            </a:prstGeom>
            <a:noFill/>
          </p:spPr>
          <p:txBody>
            <a:bodyPr wrap="square">
              <a:spAutoFit/>
            </a:bodyPr>
            <a:lstStyle/>
            <a:p>
              <a:pPr algn="ctr"/>
              <a:r>
                <a:rPr lang="zh-CN" altLang="en-US" sz="2000" dirty="0">
                  <a:solidFill>
                    <a:schemeClr val="accent2"/>
                  </a:solidFill>
                  <a:latin typeface="+mj-ea"/>
                  <a:ea typeface="+mj-ea"/>
                </a:rPr>
                <a:t>四原则</a:t>
              </a:r>
            </a:p>
          </p:txBody>
        </p:sp>
      </p:grpSp>
      <p:grpSp>
        <p:nvGrpSpPr>
          <p:cNvPr id="53" name="组合 52"/>
          <p:cNvGrpSpPr/>
          <p:nvPr/>
        </p:nvGrpSpPr>
        <p:grpSpPr>
          <a:xfrm>
            <a:off x="3988817" y="5514305"/>
            <a:ext cx="1476336" cy="411656"/>
            <a:chOff x="5550649" y="1030028"/>
            <a:chExt cx="1665208" cy="430887"/>
          </a:xfrm>
          <a:solidFill>
            <a:schemeClr val="bg1"/>
          </a:solidFill>
        </p:grpSpPr>
        <p:sp>
          <p:nvSpPr>
            <p:cNvPr id="54" name="矩形: 圆角 53"/>
            <p:cNvSpPr/>
            <p:nvPr/>
          </p:nvSpPr>
          <p:spPr bwMode="auto">
            <a:xfrm>
              <a:off x="5550649" y="1030028"/>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55" name="矩形 54"/>
            <p:cNvSpPr/>
            <p:nvPr/>
          </p:nvSpPr>
          <p:spPr>
            <a:xfrm>
              <a:off x="5624027" y="1031768"/>
              <a:ext cx="1486764" cy="418802"/>
            </a:xfrm>
            <a:prstGeom prst="rect">
              <a:avLst/>
            </a:prstGeom>
            <a:noFill/>
          </p:spPr>
          <p:txBody>
            <a:bodyPr wrap="square">
              <a:spAutoFit/>
            </a:bodyPr>
            <a:lstStyle/>
            <a:p>
              <a:pPr algn="ctr"/>
              <a:r>
                <a:rPr lang="zh-CN" altLang="en-US" sz="2000" dirty="0">
                  <a:solidFill>
                    <a:schemeClr val="accent2"/>
                  </a:solidFill>
                  <a:latin typeface="+mj-ea"/>
                  <a:ea typeface="+mj-ea"/>
                </a:rPr>
                <a:t>标准化</a:t>
              </a:r>
            </a:p>
          </p:txBody>
        </p:sp>
      </p:grpSp>
      <p:grpSp>
        <p:nvGrpSpPr>
          <p:cNvPr id="56" name="组合 55"/>
          <p:cNvGrpSpPr/>
          <p:nvPr/>
        </p:nvGrpSpPr>
        <p:grpSpPr>
          <a:xfrm>
            <a:off x="3988817" y="6193517"/>
            <a:ext cx="1476336" cy="411656"/>
            <a:chOff x="5550649" y="1030028"/>
            <a:chExt cx="1665208" cy="430887"/>
          </a:xfrm>
          <a:solidFill>
            <a:schemeClr val="bg1"/>
          </a:solidFill>
        </p:grpSpPr>
        <p:sp>
          <p:nvSpPr>
            <p:cNvPr id="57" name="矩形: 圆角 56"/>
            <p:cNvSpPr/>
            <p:nvPr/>
          </p:nvSpPr>
          <p:spPr bwMode="auto">
            <a:xfrm>
              <a:off x="5550649" y="1030028"/>
              <a:ext cx="1665208" cy="430887"/>
            </a:xfrm>
            <a:prstGeom prst="roundRect">
              <a:avLst/>
            </a:prstGeom>
            <a:grp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58" name="矩形 57"/>
            <p:cNvSpPr/>
            <p:nvPr/>
          </p:nvSpPr>
          <p:spPr>
            <a:xfrm>
              <a:off x="5624027" y="1031768"/>
              <a:ext cx="1486764" cy="418802"/>
            </a:xfrm>
            <a:prstGeom prst="rect">
              <a:avLst/>
            </a:prstGeom>
            <a:noFill/>
          </p:spPr>
          <p:txBody>
            <a:bodyPr wrap="square">
              <a:spAutoFit/>
            </a:bodyPr>
            <a:lstStyle/>
            <a:p>
              <a:pPr algn="ctr"/>
              <a:r>
                <a:rPr lang="zh-CN" altLang="en-US" sz="2000" dirty="0">
                  <a:solidFill>
                    <a:schemeClr val="accent2"/>
                  </a:solidFill>
                  <a:latin typeface="+mj-ea"/>
                  <a:ea typeface="+mj-ea"/>
                </a:rPr>
                <a:t>定期检查</a:t>
              </a:r>
            </a:p>
          </p:txBody>
        </p:sp>
      </p:grpSp>
      <p:cxnSp>
        <p:nvCxnSpPr>
          <p:cNvPr id="59" name="直接连接符 58"/>
          <p:cNvCxnSpPr/>
          <p:nvPr/>
        </p:nvCxnSpPr>
        <p:spPr bwMode="auto">
          <a:xfrm>
            <a:off x="4739777" y="3926083"/>
            <a:ext cx="0" cy="177056"/>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bwMode="auto">
          <a:xfrm>
            <a:off x="4739777" y="4612337"/>
            <a:ext cx="0" cy="177056"/>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bwMode="auto">
          <a:xfrm>
            <a:off x="4739777" y="5269433"/>
            <a:ext cx="0" cy="177056"/>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bwMode="auto">
          <a:xfrm>
            <a:off x="4739777" y="5964758"/>
            <a:ext cx="0" cy="177056"/>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Freeform 21"/>
          <p:cNvSpPr/>
          <p:nvPr/>
        </p:nvSpPr>
        <p:spPr bwMode="auto">
          <a:xfrm>
            <a:off x="5714296" y="2861176"/>
            <a:ext cx="222304" cy="873503"/>
          </a:xfrm>
          <a:custGeom>
            <a:avLst/>
            <a:gdLst>
              <a:gd name="T0" fmla="*/ 0 w 1642"/>
              <a:gd name="T1" fmla="*/ 95 h 6991"/>
              <a:gd name="T2" fmla="*/ 0 w 1642"/>
              <a:gd name="T3" fmla="*/ 0 h 6991"/>
              <a:gd name="T4" fmla="*/ 328 w 1642"/>
              <a:gd name="T5" fmla="*/ 83 h 6991"/>
              <a:gd name="T6" fmla="*/ 602 w 1642"/>
              <a:gd name="T7" fmla="*/ 212 h 6991"/>
              <a:gd name="T8" fmla="*/ 841 w 1642"/>
              <a:gd name="T9" fmla="*/ 428 h 6991"/>
              <a:gd name="T10" fmla="*/ 1003 w 1642"/>
              <a:gd name="T11" fmla="*/ 695 h 6991"/>
              <a:gd name="T12" fmla="*/ 1087 w 1642"/>
              <a:gd name="T13" fmla="*/ 987 h 6991"/>
              <a:gd name="T14" fmla="*/ 1123 w 1642"/>
              <a:gd name="T15" fmla="*/ 1328 h 6991"/>
              <a:gd name="T16" fmla="*/ 1083 w 1642"/>
              <a:gd name="T17" fmla="*/ 1745 h 6991"/>
              <a:gd name="T18" fmla="*/ 995 w 1642"/>
              <a:gd name="T19" fmla="*/ 2130 h 6991"/>
              <a:gd name="T20" fmla="*/ 963 w 1642"/>
              <a:gd name="T21" fmla="*/ 2531 h 6991"/>
              <a:gd name="T22" fmla="*/ 1011 w 1642"/>
              <a:gd name="T23" fmla="*/ 2911 h 6991"/>
              <a:gd name="T24" fmla="*/ 1117 w 1642"/>
              <a:gd name="T25" fmla="*/ 3126 h 6991"/>
              <a:gd name="T26" fmla="*/ 1291 w 1642"/>
              <a:gd name="T27" fmla="*/ 3275 h 6991"/>
              <a:gd name="T28" fmla="*/ 1447 w 1642"/>
              <a:gd name="T29" fmla="*/ 3361 h 6991"/>
              <a:gd name="T30" fmla="*/ 1642 w 1642"/>
              <a:gd name="T31" fmla="*/ 3398 h 6991"/>
              <a:gd name="T32" fmla="*/ 1642 w 1642"/>
              <a:gd name="T33" fmla="*/ 3582 h 6991"/>
              <a:gd name="T34" fmla="*/ 1344 w 1642"/>
              <a:gd name="T35" fmla="*/ 3681 h 6991"/>
              <a:gd name="T36" fmla="*/ 1162 w 1642"/>
              <a:gd name="T37" fmla="*/ 3829 h 6991"/>
              <a:gd name="T38" fmla="*/ 1023 w 1642"/>
              <a:gd name="T39" fmla="*/ 4081 h 6991"/>
              <a:gd name="T40" fmla="*/ 960 w 1642"/>
              <a:gd name="T41" fmla="*/ 4426 h 6991"/>
              <a:gd name="T42" fmla="*/ 988 w 1642"/>
              <a:gd name="T43" fmla="*/ 4878 h 6991"/>
              <a:gd name="T44" fmla="*/ 1028 w 1642"/>
              <a:gd name="T45" fmla="*/ 5179 h 6991"/>
              <a:gd name="T46" fmla="*/ 1087 w 1642"/>
              <a:gd name="T47" fmla="*/ 5528 h 6991"/>
              <a:gd name="T48" fmla="*/ 1098 w 1642"/>
              <a:gd name="T49" fmla="*/ 5870 h 6991"/>
              <a:gd name="T50" fmla="*/ 1038 w 1642"/>
              <a:gd name="T51" fmla="*/ 6202 h 6991"/>
              <a:gd name="T52" fmla="*/ 922 w 1642"/>
              <a:gd name="T53" fmla="*/ 6461 h 6991"/>
              <a:gd name="T54" fmla="*/ 743 w 1642"/>
              <a:gd name="T55" fmla="*/ 6674 h 6991"/>
              <a:gd name="T56" fmla="*/ 533 w 1642"/>
              <a:gd name="T57" fmla="*/ 6839 h 6991"/>
              <a:gd name="T58" fmla="*/ 360 w 1642"/>
              <a:gd name="T59" fmla="*/ 6942 h 6991"/>
              <a:gd name="T60" fmla="*/ 246 w 1642"/>
              <a:gd name="T61" fmla="*/ 6986 h 6991"/>
              <a:gd name="T62" fmla="*/ 198 w 1642"/>
              <a:gd name="T63" fmla="*/ 6948 h 6991"/>
              <a:gd name="T64" fmla="*/ 242 w 1642"/>
              <a:gd name="T65" fmla="*/ 6869 h 6991"/>
              <a:gd name="T66" fmla="*/ 349 w 1642"/>
              <a:gd name="T67" fmla="*/ 6794 h 6991"/>
              <a:gd name="T68" fmla="*/ 518 w 1642"/>
              <a:gd name="T69" fmla="*/ 6637 h 6991"/>
              <a:gd name="T70" fmla="*/ 656 w 1642"/>
              <a:gd name="T71" fmla="*/ 6413 h 6991"/>
              <a:gd name="T72" fmla="*/ 727 w 1642"/>
              <a:gd name="T73" fmla="*/ 6184 h 6991"/>
              <a:gd name="T74" fmla="*/ 742 w 1642"/>
              <a:gd name="T75" fmla="*/ 5958 h 6991"/>
              <a:gd name="T76" fmla="*/ 718 w 1642"/>
              <a:gd name="T77" fmla="*/ 5613 h 6991"/>
              <a:gd name="T78" fmla="*/ 680 w 1642"/>
              <a:gd name="T79" fmla="*/ 5137 h 6991"/>
              <a:gd name="T80" fmla="*/ 672 w 1642"/>
              <a:gd name="T81" fmla="*/ 4709 h 6991"/>
              <a:gd name="T82" fmla="*/ 735 w 1642"/>
              <a:gd name="T83" fmla="*/ 4309 h 6991"/>
              <a:gd name="T84" fmla="*/ 898 w 1642"/>
              <a:gd name="T85" fmla="*/ 3969 h 6991"/>
              <a:gd name="T86" fmla="*/ 1095 w 1642"/>
              <a:gd name="T87" fmla="*/ 3740 h 6991"/>
              <a:gd name="T88" fmla="*/ 1481 w 1642"/>
              <a:gd name="T89" fmla="*/ 3504 h 6991"/>
              <a:gd name="T90" fmla="*/ 1202 w 1642"/>
              <a:gd name="T91" fmla="*/ 3350 h 6991"/>
              <a:gd name="T92" fmla="*/ 1028 w 1642"/>
              <a:gd name="T93" fmla="*/ 3220 h 6991"/>
              <a:gd name="T94" fmla="*/ 859 w 1642"/>
              <a:gd name="T95" fmla="*/ 2983 h 6991"/>
              <a:gd name="T96" fmla="*/ 711 w 1642"/>
              <a:gd name="T97" fmla="*/ 2652 h 6991"/>
              <a:gd name="T98" fmla="*/ 648 w 1642"/>
              <a:gd name="T99" fmla="*/ 2296 h 6991"/>
              <a:gd name="T100" fmla="*/ 653 w 1642"/>
              <a:gd name="T101" fmla="*/ 1917 h 6991"/>
              <a:gd name="T102" fmla="*/ 703 w 1642"/>
              <a:gd name="T103" fmla="*/ 1522 h 6991"/>
              <a:gd name="T104" fmla="*/ 751 w 1642"/>
              <a:gd name="T105" fmla="*/ 1052 h 6991"/>
              <a:gd name="T106" fmla="*/ 720 w 1642"/>
              <a:gd name="T107" fmla="*/ 750 h 6991"/>
              <a:gd name="T108" fmla="*/ 604 w 1642"/>
              <a:gd name="T109" fmla="*/ 513 h 6991"/>
              <a:gd name="T110" fmla="*/ 396 w 1642"/>
              <a:gd name="T111" fmla="*/ 280 h 6991"/>
              <a:gd name="T112" fmla="*/ 177 w 1642"/>
              <a:gd name="T113" fmla="*/ 154 h 6991"/>
              <a:gd name="T114" fmla="*/ 0 w 1642"/>
              <a:gd name="T115" fmla="*/ 95 h 6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2" h="6991">
                <a:moveTo>
                  <a:pt x="0" y="95"/>
                </a:moveTo>
                <a:lnTo>
                  <a:pt x="0" y="0"/>
                </a:lnTo>
                <a:cubicBezTo>
                  <a:pt x="125" y="28"/>
                  <a:pt x="234" y="55"/>
                  <a:pt x="328" y="83"/>
                </a:cubicBezTo>
                <a:cubicBezTo>
                  <a:pt x="423" y="110"/>
                  <a:pt x="514" y="154"/>
                  <a:pt x="602" y="212"/>
                </a:cubicBezTo>
                <a:cubicBezTo>
                  <a:pt x="691" y="268"/>
                  <a:pt x="770" y="341"/>
                  <a:pt x="841" y="428"/>
                </a:cubicBezTo>
                <a:cubicBezTo>
                  <a:pt x="911" y="515"/>
                  <a:pt x="965" y="604"/>
                  <a:pt x="1003" y="695"/>
                </a:cubicBezTo>
                <a:cubicBezTo>
                  <a:pt x="1039" y="785"/>
                  <a:pt x="1067" y="883"/>
                  <a:pt x="1087" y="987"/>
                </a:cubicBezTo>
                <a:cubicBezTo>
                  <a:pt x="1107" y="1091"/>
                  <a:pt x="1120" y="1205"/>
                  <a:pt x="1123" y="1328"/>
                </a:cubicBezTo>
                <a:cubicBezTo>
                  <a:pt x="1128" y="1452"/>
                  <a:pt x="1116" y="1591"/>
                  <a:pt x="1083" y="1745"/>
                </a:cubicBezTo>
                <a:lnTo>
                  <a:pt x="995" y="2130"/>
                </a:lnTo>
                <a:cubicBezTo>
                  <a:pt x="970" y="2258"/>
                  <a:pt x="960" y="2391"/>
                  <a:pt x="963" y="2531"/>
                </a:cubicBezTo>
                <a:cubicBezTo>
                  <a:pt x="963" y="2686"/>
                  <a:pt x="978" y="2812"/>
                  <a:pt x="1011" y="2911"/>
                </a:cubicBezTo>
                <a:cubicBezTo>
                  <a:pt x="1042" y="3010"/>
                  <a:pt x="1077" y="3082"/>
                  <a:pt x="1117" y="3126"/>
                </a:cubicBezTo>
                <a:cubicBezTo>
                  <a:pt x="1156" y="3170"/>
                  <a:pt x="1214" y="3220"/>
                  <a:pt x="1291" y="3275"/>
                </a:cubicBezTo>
                <a:cubicBezTo>
                  <a:pt x="1368" y="3330"/>
                  <a:pt x="1421" y="3359"/>
                  <a:pt x="1447" y="3361"/>
                </a:cubicBezTo>
                <a:lnTo>
                  <a:pt x="1642" y="3398"/>
                </a:lnTo>
                <a:lnTo>
                  <a:pt x="1642" y="3582"/>
                </a:lnTo>
                <a:cubicBezTo>
                  <a:pt x="1510" y="3613"/>
                  <a:pt x="1410" y="3646"/>
                  <a:pt x="1344" y="3681"/>
                </a:cubicBezTo>
                <a:cubicBezTo>
                  <a:pt x="1278" y="3715"/>
                  <a:pt x="1217" y="3765"/>
                  <a:pt x="1162" y="3829"/>
                </a:cubicBezTo>
                <a:cubicBezTo>
                  <a:pt x="1107" y="3894"/>
                  <a:pt x="1061" y="3978"/>
                  <a:pt x="1023" y="4081"/>
                </a:cubicBezTo>
                <a:cubicBezTo>
                  <a:pt x="985" y="4184"/>
                  <a:pt x="964" y="4299"/>
                  <a:pt x="960" y="4426"/>
                </a:cubicBezTo>
                <a:cubicBezTo>
                  <a:pt x="957" y="4554"/>
                  <a:pt x="965" y="4704"/>
                  <a:pt x="988" y="4878"/>
                </a:cubicBezTo>
                <a:cubicBezTo>
                  <a:pt x="1001" y="4998"/>
                  <a:pt x="1014" y="5099"/>
                  <a:pt x="1028" y="5179"/>
                </a:cubicBezTo>
                <a:lnTo>
                  <a:pt x="1087" y="5528"/>
                </a:lnTo>
                <a:cubicBezTo>
                  <a:pt x="1102" y="5648"/>
                  <a:pt x="1106" y="5762"/>
                  <a:pt x="1098" y="5870"/>
                </a:cubicBezTo>
                <a:cubicBezTo>
                  <a:pt x="1088" y="5992"/>
                  <a:pt x="1068" y="6103"/>
                  <a:pt x="1038" y="6202"/>
                </a:cubicBezTo>
                <a:cubicBezTo>
                  <a:pt x="1007" y="6301"/>
                  <a:pt x="968" y="6388"/>
                  <a:pt x="922" y="6461"/>
                </a:cubicBezTo>
                <a:cubicBezTo>
                  <a:pt x="875" y="6535"/>
                  <a:pt x="816" y="6606"/>
                  <a:pt x="743" y="6674"/>
                </a:cubicBezTo>
                <a:cubicBezTo>
                  <a:pt x="672" y="6743"/>
                  <a:pt x="601" y="6798"/>
                  <a:pt x="533" y="6839"/>
                </a:cubicBezTo>
                <a:lnTo>
                  <a:pt x="360" y="6942"/>
                </a:lnTo>
                <a:cubicBezTo>
                  <a:pt x="311" y="6977"/>
                  <a:pt x="273" y="6991"/>
                  <a:pt x="246" y="6986"/>
                </a:cubicBezTo>
                <a:cubicBezTo>
                  <a:pt x="219" y="6981"/>
                  <a:pt x="203" y="6968"/>
                  <a:pt x="198" y="6948"/>
                </a:cubicBezTo>
                <a:cubicBezTo>
                  <a:pt x="193" y="6927"/>
                  <a:pt x="208" y="6901"/>
                  <a:pt x="242" y="6869"/>
                </a:cubicBezTo>
                <a:cubicBezTo>
                  <a:pt x="255" y="6859"/>
                  <a:pt x="290" y="6834"/>
                  <a:pt x="349" y="6794"/>
                </a:cubicBezTo>
                <a:cubicBezTo>
                  <a:pt x="407" y="6753"/>
                  <a:pt x="464" y="6701"/>
                  <a:pt x="518" y="6637"/>
                </a:cubicBezTo>
                <a:cubicBezTo>
                  <a:pt x="572" y="6574"/>
                  <a:pt x="618" y="6500"/>
                  <a:pt x="656" y="6413"/>
                </a:cubicBezTo>
                <a:cubicBezTo>
                  <a:pt x="693" y="6328"/>
                  <a:pt x="717" y="6251"/>
                  <a:pt x="727" y="6184"/>
                </a:cubicBezTo>
                <a:cubicBezTo>
                  <a:pt x="737" y="6117"/>
                  <a:pt x="742" y="6041"/>
                  <a:pt x="742" y="5958"/>
                </a:cubicBezTo>
                <a:cubicBezTo>
                  <a:pt x="740" y="5884"/>
                  <a:pt x="731" y="5770"/>
                  <a:pt x="718" y="5613"/>
                </a:cubicBezTo>
                <a:cubicBezTo>
                  <a:pt x="705" y="5456"/>
                  <a:pt x="692" y="5297"/>
                  <a:pt x="680" y="5137"/>
                </a:cubicBezTo>
                <a:cubicBezTo>
                  <a:pt x="667" y="4976"/>
                  <a:pt x="664" y="4835"/>
                  <a:pt x="672" y="4709"/>
                </a:cubicBezTo>
                <a:cubicBezTo>
                  <a:pt x="680" y="4545"/>
                  <a:pt x="701" y="4412"/>
                  <a:pt x="735" y="4309"/>
                </a:cubicBezTo>
                <a:cubicBezTo>
                  <a:pt x="769" y="4206"/>
                  <a:pt x="824" y="4092"/>
                  <a:pt x="898" y="3969"/>
                </a:cubicBezTo>
                <a:cubicBezTo>
                  <a:pt x="973" y="3845"/>
                  <a:pt x="1038" y="3769"/>
                  <a:pt x="1095" y="3740"/>
                </a:cubicBezTo>
                <a:lnTo>
                  <a:pt x="1481" y="3504"/>
                </a:lnTo>
                <a:cubicBezTo>
                  <a:pt x="1365" y="3443"/>
                  <a:pt x="1273" y="3391"/>
                  <a:pt x="1202" y="3350"/>
                </a:cubicBezTo>
                <a:cubicBezTo>
                  <a:pt x="1133" y="3309"/>
                  <a:pt x="1074" y="3265"/>
                  <a:pt x="1028" y="3220"/>
                </a:cubicBezTo>
                <a:cubicBezTo>
                  <a:pt x="982" y="3175"/>
                  <a:pt x="925" y="3096"/>
                  <a:pt x="859" y="2983"/>
                </a:cubicBezTo>
                <a:cubicBezTo>
                  <a:pt x="794" y="2870"/>
                  <a:pt x="743" y="2760"/>
                  <a:pt x="711" y="2652"/>
                </a:cubicBezTo>
                <a:cubicBezTo>
                  <a:pt x="677" y="2544"/>
                  <a:pt x="657" y="2426"/>
                  <a:pt x="648" y="2296"/>
                </a:cubicBezTo>
                <a:cubicBezTo>
                  <a:pt x="639" y="2167"/>
                  <a:pt x="642" y="2040"/>
                  <a:pt x="653" y="1917"/>
                </a:cubicBezTo>
                <a:cubicBezTo>
                  <a:pt x="658" y="1852"/>
                  <a:pt x="675" y="1720"/>
                  <a:pt x="703" y="1522"/>
                </a:cubicBezTo>
                <a:cubicBezTo>
                  <a:pt x="731" y="1325"/>
                  <a:pt x="747" y="1169"/>
                  <a:pt x="751" y="1052"/>
                </a:cubicBezTo>
                <a:cubicBezTo>
                  <a:pt x="755" y="937"/>
                  <a:pt x="745" y="835"/>
                  <a:pt x="720" y="750"/>
                </a:cubicBezTo>
                <a:cubicBezTo>
                  <a:pt x="701" y="686"/>
                  <a:pt x="662" y="607"/>
                  <a:pt x="604" y="513"/>
                </a:cubicBezTo>
                <a:cubicBezTo>
                  <a:pt x="547" y="419"/>
                  <a:pt x="478" y="341"/>
                  <a:pt x="396" y="280"/>
                </a:cubicBezTo>
                <a:cubicBezTo>
                  <a:pt x="316" y="218"/>
                  <a:pt x="242" y="177"/>
                  <a:pt x="177" y="154"/>
                </a:cubicBezTo>
                <a:lnTo>
                  <a:pt x="0" y="95"/>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4" name="矩形 63"/>
          <p:cNvSpPr/>
          <p:nvPr/>
        </p:nvSpPr>
        <p:spPr>
          <a:xfrm>
            <a:off x="6063228" y="3066193"/>
            <a:ext cx="1656557"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accent1"/>
                </a:solidFill>
                <a:latin typeface="+mj-ea"/>
                <a:ea typeface="+mj-ea"/>
              </a:rPr>
              <a:t>方便使用</a:t>
            </a:r>
          </a:p>
        </p:txBody>
      </p:sp>
      <p:sp>
        <p:nvSpPr>
          <p:cNvPr id="65" name="箭头: 右 64"/>
          <p:cNvSpPr/>
          <p:nvPr/>
        </p:nvSpPr>
        <p:spPr bwMode="auto">
          <a:xfrm>
            <a:off x="5677967" y="4148334"/>
            <a:ext cx="295779" cy="376770"/>
          </a:xfrm>
          <a:prstGeom prst="rightArrow">
            <a:avLst/>
          </a:prstGeom>
          <a:gradFill>
            <a:gsLst>
              <a:gs pos="59000">
                <a:schemeClr val="accent1"/>
              </a:gs>
              <a:gs pos="0">
                <a:srgbClr val="696969"/>
              </a:gs>
              <a:gs pos="100000">
                <a:schemeClr val="accent1"/>
              </a:gs>
            </a:gsLst>
            <a:lin ang="5400000" scaled="1"/>
          </a:gra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66" name="矩形 65"/>
          <p:cNvSpPr/>
          <p:nvPr/>
        </p:nvSpPr>
        <p:spPr>
          <a:xfrm>
            <a:off x="6031659" y="4103423"/>
            <a:ext cx="1656557"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accent1"/>
                </a:solidFill>
                <a:latin typeface="+mj-ea"/>
                <a:ea typeface="+mj-ea"/>
              </a:rPr>
              <a:t>一目了然</a:t>
            </a:r>
          </a:p>
        </p:txBody>
      </p:sp>
      <p:sp>
        <p:nvSpPr>
          <p:cNvPr id="67" name="Freeform 21"/>
          <p:cNvSpPr/>
          <p:nvPr/>
        </p:nvSpPr>
        <p:spPr bwMode="auto">
          <a:xfrm>
            <a:off x="8805902" y="997126"/>
            <a:ext cx="272955" cy="1072527"/>
          </a:xfrm>
          <a:custGeom>
            <a:avLst/>
            <a:gdLst>
              <a:gd name="T0" fmla="*/ 0 w 1642"/>
              <a:gd name="T1" fmla="*/ 95 h 6991"/>
              <a:gd name="T2" fmla="*/ 0 w 1642"/>
              <a:gd name="T3" fmla="*/ 0 h 6991"/>
              <a:gd name="T4" fmla="*/ 328 w 1642"/>
              <a:gd name="T5" fmla="*/ 83 h 6991"/>
              <a:gd name="T6" fmla="*/ 602 w 1642"/>
              <a:gd name="T7" fmla="*/ 212 h 6991"/>
              <a:gd name="T8" fmla="*/ 841 w 1642"/>
              <a:gd name="T9" fmla="*/ 428 h 6991"/>
              <a:gd name="T10" fmla="*/ 1003 w 1642"/>
              <a:gd name="T11" fmla="*/ 695 h 6991"/>
              <a:gd name="T12" fmla="*/ 1087 w 1642"/>
              <a:gd name="T13" fmla="*/ 987 h 6991"/>
              <a:gd name="T14" fmla="*/ 1123 w 1642"/>
              <a:gd name="T15" fmla="*/ 1328 h 6991"/>
              <a:gd name="T16" fmla="*/ 1083 w 1642"/>
              <a:gd name="T17" fmla="*/ 1745 h 6991"/>
              <a:gd name="T18" fmla="*/ 995 w 1642"/>
              <a:gd name="T19" fmla="*/ 2130 h 6991"/>
              <a:gd name="T20" fmla="*/ 963 w 1642"/>
              <a:gd name="T21" fmla="*/ 2531 h 6991"/>
              <a:gd name="T22" fmla="*/ 1011 w 1642"/>
              <a:gd name="T23" fmla="*/ 2911 h 6991"/>
              <a:gd name="T24" fmla="*/ 1117 w 1642"/>
              <a:gd name="T25" fmla="*/ 3126 h 6991"/>
              <a:gd name="T26" fmla="*/ 1291 w 1642"/>
              <a:gd name="T27" fmla="*/ 3275 h 6991"/>
              <a:gd name="T28" fmla="*/ 1447 w 1642"/>
              <a:gd name="T29" fmla="*/ 3361 h 6991"/>
              <a:gd name="T30" fmla="*/ 1642 w 1642"/>
              <a:gd name="T31" fmla="*/ 3398 h 6991"/>
              <a:gd name="T32" fmla="*/ 1642 w 1642"/>
              <a:gd name="T33" fmla="*/ 3582 h 6991"/>
              <a:gd name="T34" fmla="*/ 1344 w 1642"/>
              <a:gd name="T35" fmla="*/ 3681 h 6991"/>
              <a:gd name="T36" fmla="*/ 1162 w 1642"/>
              <a:gd name="T37" fmla="*/ 3829 h 6991"/>
              <a:gd name="T38" fmla="*/ 1023 w 1642"/>
              <a:gd name="T39" fmla="*/ 4081 h 6991"/>
              <a:gd name="T40" fmla="*/ 960 w 1642"/>
              <a:gd name="T41" fmla="*/ 4426 h 6991"/>
              <a:gd name="T42" fmla="*/ 988 w 1642"/>
              <a:gd name="T43" fmla="*/ 4878 h 6991"/>
              <a:gd name="T44" fmla="*/ 1028 w 1642"/>
              <a:gd name="T45" fmla="*/ 5179 h 6991"/>
              <a:gd name="T46" fmla="*/ 1087 w 1642"/>
              <a:gd name="T47" fmla="*/ 5528 h 6991"/>
              <a:gd name="T48" fmla="*/ 1098 w 1642"/>
              <a:gd name="T49" fmla="*/ 5870 h 6991"/>
              <a:gd name="T50" fmla="*/ 1038 w 1642"/>
              <a:gd name="T51" fmla="*/ 6202 h 6991"/>
              <a:gd name="T52" fmla="*/ 922 w 1642"/>
              <a:gd name="T53" fmla="*/ 6461 h 6991"/>
              <a:gd name="T54" fmla="*/ 743 w 1642"/>
              <a:gd name="T55" fmla="*/ 6674 h 6991"/>
              <a:gd name="T56" fmla="*/ 533 w 1642"/>
              <a:gd name="T57" fmla="*/ 6839 h 6991"/>
              <a:gd name="T58" fmla="*/ 360 w 1642"/>
              <a:gd name="T59" fmla="*/ 6942 h 6991"/>
              <a:gd name="T60" fmla="*/ 246 w 1642"/>
              <a:gd name="T61" fmla="*/ 6986 h 6991"/>
              <a:gd name="T62" fmla="*/ 198 w 1642"/>
              <a:gd name="T63" fmla="*/ 6948 h 6991"/>
              <a:gd name="T64" fmla="*/ 242 w 1642"/>
              <a:gd name="T65" fmla="*/ 6869 h 6991"/>
              <a:gd name="T66" fmla="*/ 349 w 1642"/>
              <a:gd name="T67" fmla="*/ 6794 h 6991"/>
              <a:gd name="T68" fmla="*/ 518 w 1642"/>
              <a:gd name="T69" fmla="*/ 6637 h 6991"/>
              <a:gd name="T70" fmla="*/ 656 w 1642"/>
              <a:gd name="T71" fmla="*/ 6413 h 6991"/>
              <a:gd name="T72" fmla="*/ 727 w 1642"/>
              <a:gd name="T73" fmla="*/ 6184 h 6991"/>
              <a:gd name="T74" fmla="*/ 742 w 1642"/>
              <a:gd name="T75" fmla="*/ 5958 h 6991"/>
              <a:gd name="T76" fmla="*/ 718 w 1642"/>
              <a:gd name="T77" fmla="*/ 5613 h 6991"/>
              <a:gd name="T78" fmla="*/ 680 w 1642"/>
              <a:gd name="T79" fmla="*/ 5137 h 6991"/>
              <a:gd name="T80" fmla="*/ 672 w 1642"/>
              <a:gd name="T81" fmla="*/ 4709 h 6991"/>
              <a:gd name="T82" fmla="*/ 735 w 1642"/>
              <a:gd name="T83" fmla="*/ 4309 h 6991"/>
              <a:gd name="T84" fmla="*/ 898 w 1642"/>
              <a:gd name="T85" fmla="*/ 3969 h 6991"/>
              <a:gd name="T86" fmla="*/ 1095 w 1642"/>
              <a:gd name="T87" fmla="*/ 3740 h 6991"/>
              <a:gd name="T88" fmla="*/ 1481 w 1642"/>
              <a:gd name="T89" fmla="*/ 3504 h 6991"/>
              <a:gd name="T90" fmla="*/ 1202 w 1642"/>
              <a:gd name="T91" fmla="*/ 3350 h 6991"/>
              <a:gd name="T92" fmla="*/ 1028 w 1642"/>
              <a:gd name="T93" fmla="*/ 3220 h 6991"/>
              <a:gd name="T94" fmla="*/ 859 w 1642"/>
              <a:gd name="T95" fmla="*/ 2983 h 6991"/>
              <a:gd name="T96" fmla="*/ 711 w 1642"/>
              <a:gd name="T97" fmla="*/ 2652 h 6991"/>
              <a:gd name="T98" fmla="*/ 648 w 1642"/>
              <a:gd name="T99" fmla="*/ 2296 h 6991"/>
              <a:gd name="T100" fmla="*/ 653 w 1642"/>
              <a:gd name="T101" fmla="*/ 1917 h 6991"/>
              <a:gd name="T102" fmla="*/ 703 w 1642"/>
              <a:gd name="T103" fmla="*/ 1522 h 6991"/>
              <a:gd name="T104" fmla="*/ 751 w 1642"/>
              <a:gd name="T105" fmla="*/ 1052 h 6991"/>
              <a:gd name="T106" fmla="*/ 720 w 1642"/>
              <a:gd name="T107" fmla="*/ 750 h 6991"/>
              <a:gd name="T108" fmla="*/ 604 w 1642"/>
              <a:gd name="T109" fmla="*/ 513 h 6991"/>
              <a:gd name="T110" fmla="*/ 396 w 1642"/>
              <a:gd name="T111" fmla="*/ 280 h 6991"/>
              <a:gd name="T112" fmla="*/ 177 w 1642"/>
              <a:gd name="T113" fmla="*/ 154 h 6991"/>
              <a:gd name="T114" fmla="*/ 0 w 1642"/>
              <a:gd name="T115" fmla="*/ 95 h 6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42" h="6991">
                <a:moveTo>
                  <a:pt x="0" y="95"/>
                </a:moveTo>
                <a:lnTo>
                  <a:pt x="0" y="0"/>
                </a:lnTo>
                <a:cubicBezTo>
                  <a:pt x="125" y="28"/>
                  <a:pt x="234" y="55"/>
                  <a:pt x="328" y="83"/>
                </a:cubicBezTo>
                <a:cubicBezTo>
                  <a:pt x="423" y="110"/>
                  <a:pt x="514" y="154"/>
                  <a:pt x="602" y="212"/>
                </a:cubicBezTo>
                <a:cubicBezTo>
                  <a:pt x="691" y="268"/>
                  <a:pt x="770" y="341"/>
                  <a:pt x="841" y="428"/>
                </a:cubicBezTo>
                <a:cubicBezTo>
                  <a:pt x="911" y="515"/>
                  <a:pt x="965" y="604"/>
                  <a:pt x="1003" y="695"/>
                </a:cubicBezTo>
                <a:cubicBezTo>
                  <a:pt x="1039" y="785"/>
                  <a:pt x="1067" y="883"/>
                  <a:pt x="1087" y="987"/>
                </a:cubicBezTo>
                <a:cubicBezTo>
                  <a:pt x="1107" y="1091"/>
                  <a:pt x="1120" y="1205"/>
                  <a:pt x="1123" y="1328"/>
                </a:cubicBezTo>
                <a:cubicBezTo>
                  <a:pt x="1128" y="1452"/>
                  <a:pt x="1116" y="1591"/>
                  <a:pt x="1083" y="1745"/>
                </a:cubicBezTo>
                <a:lnTo>
                  <a:pt x="995" y="2130"/>
                </a:lnTo>
                <a:cubicBezTo>
                  <a:pt x="970" y="2258"/>
                  <a:pt x="960" y="2391"/>
                  <a:pt x="963" y="2531"/>
                </a:cubicBezTo>
                <a:cubicBezTo>
                  <a:pt x="963" y="2686"/>
                  <a:pt x="978" y="2812"/>
                  <a:pt x="1011" y="2911"/>
                </a:cubicBezTo>
                <a:cubicBezTo>
                  <a:pt x="1042" y="3010"/>
                  <a:pt x="1077" y="3082"/>
                  <a:pt x="1117" y="3126"/>
                </a:cubicBezTo>
                <a:cubicBezTo>
                  <a:pt x="1156" y="3170"/>
                  <a:pt x="1214" y="3220"/>
                  <a:pt x="1291" y="3275"/>
                </a:cubicBezTo>
                <a:cubicBezTo>
                  <a:pt x="1368" y="3330"/>
                  <a:pt x="1421" y="3359"/>
                  <a:pt x="1447" y="3361"/>
                </a:cubicBezTo>
                <a:lnTo>
                  <a:pt x="1642" y="3398"/>
                </a:lnTo>
                <a:lnTo>
                  <a:pt x="1642" y="3582"/>
                </a:lnTo>
                <a:cubicBezTo>
                  <a:pt x="1510" y="3613"/>
                  <a:pt x="1410" y="3646"/>
                  <a:pt x="1344" y="3681"/>
                </a:cubicBezTo>
                <a:cubicBezTo>
                  <a:pt x="1278" y="3715"/>
                  <a:pt x="1217" y="3765"/>
                  <a:pt x="1162" y="3829"/>
                </a:cubicBezTo>
                <a:cubicBezTo>
                  <a:pt x="1107" y="3894"/>
                  <a:pt x="1061" y="3978"/>
                  <a:pt x="1023" y="4081"/>
                </a:cubicBezTo>
                <a:cubicBezTo>
                  <a:pt x="985" y="4184"/>
                  <a:pt x="964" y="4299"/>
                  <a:pt x="960" y="4426"/>
                </a:cubicBezTo>
                <a:cubicBezTo>
                  <a:pt x="957" y="4554"/>
                  <a:pt x="965" y="4704"/>
                  <a:pt x="988" y="4878"/>
                </a:cubicBezTo>
                <a:cubicBezTo>
                  <a:pt x="1001" y="4998"/>
                  <a:pt x="1014" y="5099"/>
                  <a:pt x="1028" y="5179"/>
                </a:cubicBezTo>
                <a:lnTo>
                  <a:pt x="1087" y="5528"/>
                </a:lnTo>
                <a:cubicBezTo>
                  <a:pt x="1102" y="5648"/>
                  <a:pt x="1106" y="5762"/>
                  <a:pt x="1098" y="5870"/>
                </a:cubicBezTo>
                <a:cubicBezTo>
                  <a:pt x="1088" y="5992"/>
                  <a:pt x="1068" y="6103"/>
                  <a:pt x="1038" y="6202"/>
                </a:cubicBezTo>
                <a:cubicBezTo>
                  <a:pt x="1007" y="6301"/>
                  <a:pt x="968" y="6388"/>
                  <a:pt x="922" y="6461"/>
                </a:cubicBezTo>
                <a:cubicBezTo>
                  <a:pt x="875" y="6535"/>
                  <a:pt x="816" y="6606"/>
                  <a:pt x="743" y="6674"/>
                </a:cubicBezTo>
                <a:cubicBezTo>
                  <a:pt x="672" y="6743"/>
                  <a:pt x="601" y="6798"/>
                  <a:pt x="533" y="6839"/>
                </a:cubicBezTo>
                <a:lnTo>
                  <a:pt x="360" y="6942"/>
                </a:lnTo>
                <a:cubicBezTo>
                  <a:pt x="311" y="6977"/>
                  <a:pt x="273" y="6991"/>
                  <a:pt x="246" y="6986"/>
                </a:cubicBezTo>
                <a:cubicBezTo>
                  <a:pt x="219" y="6981"/>
                  <a:pt x="203" y="6968"/>
                  <a:pt x="198" y="6948"/>
                </a:cubicBezTo>
                <a:cubicBezTo>
                  <a:pt x="193" y="6927"/>
                  <a:pt x="208" y="6901"/>
                  <a:pt x="242" y="6869"/>
                </a:cubicBezTo>
                <a:cubicBezTo>
                  <a:pt x="255" y="6859"/>
                  <a:pt x="290" y="6834"/>
                  <a:pt x="349" y="6794"/>
                </a:cubicBezTo>
                <a:cubicBezTo>
                  <a:pt x="407" y="6753"/>
                  <a:pt x="464" y="6701"/>
                  <a:pt x="518" y="6637"/>
                </a:cubicBezTo>
                <a:cubicBezTo>
                  <a:pt x="572" y="6574"/>
                  <a:pt x="618" y="6500"/>
                  <a:pt x="656" y="6413"/>
                </a:cubicBezTo>
                <a:cubicBezTo>
                  <a:pt x="693" y="6328"/>
                  <a:pt x="717" y="6251"/>
                  <a:pt x="727" y="6184"/>
                </a:cubicBezTo>
                <a:cubicBezTo>
                  <a:pt x="737" y="6117"/>
                  <a:pt x="742" y="6041"/>
                  <a:pt x="742" y="5958"/>
                </a:cubicBezTo>
                <a:cubicBezTo>
                  <a:pt x="740" y="5884"/>
                  <a:pt x="731" y="5770"/>
                  <a:pt x="718" y="5613"/>
                </a:cubicBezTo>
                <a:cubicBezTo>
                  <a:pt x="705" y="5456"/>
                  <a:pt x="692" y="5297"/>
                  <a:pt x="680" y="5137"/>
                </a:cubicBezTo>
                <a:cubicBezTo>
                  <a:pt x="667" y="4976"/>
                  <a:pt x="664" y="4835"/>
                  <a:pt x="672" y="4709"/>
                </a:cubicBezTo>
                <a:cubicBezTo>
                  <a:pt x="680" y="4545"/>
                  <a:pt x="701" y="4412"/>
                  <a:pt x="735" y="4309"/>
                </a:cubicBezTo>
                <a:cubicBezTo>
                  <a:pt x="769" y="4206"/>
                  <a:pt x="824" y="4092"/>
                  <a:pt x="898" y="3969"/>
                </a:cubicBezTo>
                <a:cubicBezTo>
                  <a:pt x="973" y="3845"/>
                  <a:pt x="1038" y="3769"/>
                  <a:pt x="1095" y="3740"/>
                </a:cubicBezTo>
                <a:lnTo>
                  <a:pt x="1481" y="3504"/>
                </a:lnTo>
                <a:cubicBezTo>
                  <a:pt x="1365" y="3443"/>
                  <a:pt x="1273" y="3391"/>
                  <a:pt x="1202" y="3350"/>
                </a:cubicBezTo>
                <a:cubicBezTo>
                  <a:pt x="1133" y="3309"/>
                  <a:pt x="1074" y="3265"/>
                  <a:pt x="1028" y="3220"/>
                </a:cubicBezTo>
                <a:cubicBezTo>
                  <a:pt x="982" y="3175"/>
                  <a:pt x="925" y="3096"/>
                  <a:pt x="859" y="2983"/>
                </a:cubicBezTo>
                <a:cubicBezTo>
                  <a:pt x="794" y="2870"/>
                  <a:pt x="743" y="2760"/>
                  <a:pt x="711" y="2652"/>
                </a:cubicBezTo>
                <a:cubicBezTo>
                  <a:pt x="677" y="2544"/>
                  <a:pt x="657" y="2426"/>
                  <a:pt x="648" y="2296"/>
                </a:cubicBezTo>
                <a:cubicBezTo>
                  <a:pt x="639" y="2167"/>
                  <a:pt x="642" y="2040"/>
                  <a:pt x="653" y="1917"/>
                </a:cubicBezTo>
                <a:cubicBezTo>
                  <a:pt x="658" y="1852"/>
                  <a:pt x="675" y="1720"/>
                  <a:pt x="703" y="1522"/>
                </a:cubicBezTo>
                <a:cubicBezTo>
                  <a:pt x="731" y="1325"/>
                  <a:pt x="747" y="1169"/>
                  <a:pt x="751" y="1052"/>
                </a:cubicBezTo>
                <a:cubicBezTo>
                  <a:pt x="755" y="937"/>
                  <a:pt x="745" y="835"/>
                  <a:pt x="720" y="750"/>
                </a:cubicBezTo>
                <a:cubicBezTo>
                  <a:pt x="701" y="686"/>
                  <a:pt x="662" y="607"/>
                  <a:pt x="604" y="513"/>
                </a:cubicBezTo>
                <a:cubicBezTo>
                  <a:pt x="547" y="419"/>
                  <a:pt x="478" y="341"/>
                  <a:pt x="396" y="280"/>
                </a:cubicBezTo>
                <a:cubicBezTo>
                  <a:pt x="316" y="218"/>
                  <a:pt x="242" y="177"/>
                  <a:pt x="177" y="154"/>
                </a:cubicBezTo>
                <a:lnTo>
                  <a:pt x="0" y="95"/>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8" name="矩形 67"/>
          <p:cNvSpPr/>
          <p:nvPr/>
        </p:nvSpPr>
        <p:spPr>
          <a:xfrm>
            <a:off x="9205483" y="1302556"/>
            <a:ext cx="2432118"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dirty="0">
                <a:solidFill>
                  <a:schemeClr val="accent1"/>
                </a:solidFill>
                <a:latin typeface="+mj-ea"/>
                <a:ea typeface="+mj-ea"/>
              </a:rPr>
              <a:t>整理</a:t>
            </a:r>
            <a:r>
              <a:rPr lang="zh-CN" altLang="en-US" sz="2000" dirty="0">
                <a:solidFill>
                  <a:schemeClr val="accent1"/>
                </a:solidFill>
                <a:latin typeface="+mj-ea"/>
                <a:ea typeface="+mj-ea"/>
              </a:rPr>
              <a:t>（</a:t>
            </a:r>
            <a:r>
              <a:rPr lang="en-US" altLang="zh-CN" sz="2000" dirty="0">
                <a:solidFill>
                  <a:schemeClr val="accent1"/>
                </a:solidFill>
                <a:latin typeface="+mj-ea"/>
                <a:ea typeface="+mj-ea"/>
              </a:rPr>
              <a:t>SEIRI</a:t>
            </a:r>
            <a:r>
              <a:rPr lang="zh-CN" altLang="en-US" sz="2000" dirty="0">
                <a:solidFill>
                  <a:schemeClr val="accent1"/>
                </a:solidFill>
                <a:latin typeface="+mj-ea"/>
                <a:ea typeface="+mj-ea"/>
              </a:rPr>
              <a:t>）</a:t>
            </a:r>
          </a:p>
        </p:txBody>
      </p:sp>
      <p:sp>
        <p:nvSpPr>
          <p:cNvPr id="69" name="箭头: 右 68"/>
          <p:cNvSpPr/>
          <p:nvPr/>
        </p:nvSpPr>
        <p:spPr bwMode="auto">
          <a:xfrm>
            <a:off x="5677967" y="4885313"/>
            <a:ext cx="295779" cy="376770"/>
          </a:xfrm>
          <a:prstGeom prst="rightArrow">
            <a:avLst/>
          </a:prstGeom>
          <a:gradFill>
            <a:gsLst>
              <a:gs pos="59000">
                <a:schemeClr val="accent1"/>
              </a:gs>
              <a:gs pos="0">
                <a:srgbClr val="696969"/>
              </a:gs>
              <a:gs pos="100000">
                <a:schemeClr val="accent1"/>
              </a:gs>
            </a:gsLst>
            <a:lin ang="5400000" scaled="1"/>
          </a:gra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70" name="矩形 69"/>
          <p:cNvSpPr/>
          <p:nvPr/>
        </p:nvSpPr>
        <p:spPr>
          <a:xfrm>
            <a:off x="6031659" y="4840402"/>
            <a:ext cx="3810657"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accent1"/>
                </a:solidFill>
                <a:latin typeface="+mj-ea"/>
                <a:ea typeface="+mj-ea"/>
              </a:rPr>
              <a:t>定置、定容、定法、定保管</a:t>
            </a:r>
          </a:p>
        </p:txBody>
      </p:sp>
      <p:sp>
        <p:nvSpPr>
          <p:cNvPr id="71" name="箭头: 右 70"/>
          <p:cNvSpPr/>
          <p:nvPr/>
        </p:nvSpPr>
        <p:spPr bwMode="auto">
          <a:xfrm>
            <a:off x="5677967" y="5567701"/>
            <a:ext cx="295779" cy="376770"/>
          </a:xfrm>
          <a:prstGeom prst="rightArrow">
            <a:avLst/>
          </a:prstGeom>
          <a:gradFill>
            <a:gsLst>
              <a:gs pos="59000">
                <a:schemeClr val="accent1"/>
              </a:gs>
              <a:gs pos="0">
                <a:srgbClr val="696969"/>
              </a:gs>
              <a:gs pos="100000">
                <a:schemeClr val="accent1"/>
              </a:gs>
            </a:gsLst>
            <a:lin ang="5400000" scaled="1"/>
          </a:gra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72" name="矩形 71"/>
          <p:cNvSpPr/>
          <p:nvPr/>
        </p:nvSpPr>
        <p:spPr>
          <a:xfrm>
            <a:off x="6031659" y="5522790"/>
            <a:ext cx="3810657"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accent1"/>
                </a:solidFill>
                <a:latin typeface="+mj-ea"/>
                <a:ea typeface="+mj-ea"/>
              </a:rPr>
              <a:t>规范化、永久化、传承化</a:t>
            </a:r>
          </a:p>
        </p:txBody>
      </p:sp>
      <p:sp>
        <p:nvSpPr>
          <p:cNvPr id="73" name="箭头: 右 72"/>
          <p:cNvSpPr/>
          <p:nvPr/>
        </p:nvSpPr>
        <p:spPr bwMode="auto">
          <a:xfrm>
            <a:off x="5677967" y="6195498"/>
            <a:ext cx="295779" cy="376770"/>
          </a:xfrm>
          <a:prstGeom prst="rightArrow">
            <a:avLst/>
          </a:prstGeom>
          <a:gradFill>
            <a:gsLst>
              <a:gs pos="59000">
                <a:schemeClr val="accent1"/>
              </a:gs>
              <a:gs pos="0">
                <a:srgbClr val="696969"/>
              </a:gs>
              <a:gs pos="100000">
                <a:schemeClr val="accent1"/>
              </a:gs>
            </a:gsLst>
            <a:lin ang="5400000" scaled="1"/>
          </a:gra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74" name="矩形 73"/>
          <p:cNvSpPr/>
          <p:nvPr/>
        </p:nvSpPr>
        <p:spPr>
          <a:xfrm>
            <a:off x="6031659" y="6150587"/>
            <a:ext cx="3810657"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dirty="0">
                <a:solidFill>
                  <a:schemeClr val="accent1"/>
                </a:solidFill>
                <a:latin typeface="+mj-ea"/>
                <a:ea typeface="+mj-ea"/>
              </a:rPr>
              <a:t>形式</a:t>
            </a:r>
            <a:r>
              <a:rPr lang="en-US" altLang="zh-CN" sz="2000" dirty="0">
                <a:solidFill>
                  <a:schemeClr val="accent1"/>
                </a:solidFill>
                <a:latin typeface="+mj-ea"/>
                <a:ea typeface="+mj-ea"/>
              </a:rPr>
              <a:t>----</a:t>
            </a:r>
            <a:r>
              <a:rPr lang="zh-CN" altLang="en-US" sz="2000" dirty="0">
                <a:solidFill>
                  <a:schemeClr val="accent1"/>
                </a:solidFill>
                <a:latin typeface="+mj-ea"/>
                <a:ea typeface="+mj-ea"/>
              </a:rPr>
              <a:t>制度</a:t>
            </a:r>
            <a:r>
              <a:rPr lang="en-US" altLang="zh-CN" sz="2000" dirty="0">
                <a:solidFill>
                  <a:schemeClr val="accent1"/>
                </a:solidFill>
                <a:latin typeface="+mj-ea"/>
                <a:ea typeface="+mj-ea"/>
              </a:rPr>
              <a:t>----</a:t>
            </a:r>
            <a:r>
              <a:rPr lang="zh-CN" altLang="en-US" sz="2000" dirty="0">
                <a:solidFill>
                  <a:schemeClr val="accent1"/>
                </a:solidFill>
                <a:latin typeface="+mj-ea"/>
                <a:ea typeface="+mj-ea"/>
              </a:rPr>
              <a:t>习惯</a:t>
            </a:r>
          </a:p>
        </p:txBody>
      </p:sp>
      <p:grpSp>
        <p:nvGrpSpPr>
          <p:cNvPr id="75" name="组合 74"/>
          <p:cNvGrpSpPr/>
          <p:nvPr/>
        </p:nvGrpSpPr>
        <p:grpSpPr>
          <a:xfrm>
            <a:off x="2972596" y="2970405"/>
            <a:ext cx="877235" cy="3451167"/>
            <a:chOff x="4205879" y="1363249"/>
            <a:chExt cx="1270377" cy="2156346"/>
          </a:xfrm>
        </p:grpSpPr>
        <p:cxnSp>
          <p:nvCxnSpPr>
            <p:cNvPr id="76" name="直接连接符 75"/>
            <p:cNvCxnSpPr/>
            <p:nvPr/>
          </p:nvCxnSpPr>
          <p:spPr bwMode="auto">
            <a:xfrm>
              <a:off x="4205879" y="1363249"/>
              <a:ext cx="1270377" cy="0"/>
            </a:xfrm>
            <a:prstGeom prst="line">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p:nvPr/>
          </p:nvCxnSpPr>
          <p:spPr bwMode="auto">
            <a:xfrm>
              <a:off x="4205879" y="3519595"/>
              <a:ext cx="1270377"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连接符 77"/>
            <p:cNvCxnSpPr/>
            <p:nvPr/>
          </p:nvCxnSpPr>
          <p:spPr bwMode="auto">
            <a:xfrm>
              <a:off x="4205879" y="1363249"/>
              <a:ext cx="0" cy="2156346"/>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9" name="箭头: 五边形 78"/>
          <p:cNvSpPr/>
          <p:nvPr/>
        </p:nvSpPr>
        <p:spPr bwMode="auto">
          <a:xfrm>
            <a:off x="1171700" y="1965287"/>
            <a:ext cx="1138895" cy="3602616"/>
          </a:xfrm>
          <a:prstGeom prst="homePlate">
            <a:avLst>
              <a:gd name="adj" fmla="val 2042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80" name="矩形 79"/>
          <p:cNvSpPr/>
          <p:nvPr/>
        </p:nvSpPr>
        <p:spPr>
          <a:xfrm>
            <a:off x="1477948" y="2360397"/>
            <a:ext cx="369332" cy="2922846"/>
          </a:xfrm>
          <a:prstGeom prst="rect">
            <a:avLst/>
          </a:prstGeom>
          <a:noFill/>
          <a:ln>
            <a:noFill/>
          </a:ln>
        </p:spPr>
        <p:txBody>
          <a:bodyPr vert="eaVert" wrap="square" lIns="0" tIns="0" rIns="0" bIns="0" numCol="1" anchor="t" anchorCtr="0" compatLnSpc="1">
            <a:spAutoFit/>
          </a:bodyPr>
          <a:lstStyle/>
          <a:p>
            <a:pPr algn="ctr"/>
            <a:r>
              <a:rPr lang="zh-CN" altLang="en-US" sz="2400" b="1" dirty="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整理与整顿的关系</a:t>
            </a:r>
          </a:p>
        </p:txBody>
      </p:sp>
      <p:sp>
        <p:nvSpPr>
          <p:cNvPr id="81"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2.3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的步骤二：整顿</a:t>
            </a:r>
          </a:p>
        </p:txBody>
      </p:sp>
    </p:spTree>
  </p:cSld>
  <p:clrMapOvr>
    <a:masterClrMapping/>
  </p:clrMapOvr>
  <p:transition spd="slow" advTm="11142">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2190441" y="1919829"/>
            <a:ext cx="4871511"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dirty="0">
                <a:solidFill>
                  <a:schemeClr val="accent1"/>
                </a:solidFill>
                <a:latin typeface="+mj-ea"/>
                <a:ea typeface="+mj-ea"/>
                <a:sym typeface="宋体" panose="02010600030101010101" pitchFamily="2" charset="-122"/>
              </a:rPr>
              <a:t>清除工作场所的脏污（灰尘、污垢、异物等），并防止脏污的再发生，保持工作场所干净亮丽。</a:t>
            </a:r>
            <a:endParaRPr lang="zh-CN" altLang="en-US" dirty="0">
              <a:solidFill>
                <a:schemeClr val="accent1"/>
              </a:solidFill>
              <a:latin typeface="+mj-ea"/>
              <a:ea typeface="+mj-ea"/>
            </a:endParaRPr>
          </a:p>
        </p:txBody>
      </p:sp>
      <p:sp>
        <p:nvSpPr>
          <p:cNvPr id="21" name="矩形 20"/>
          <p:cNvSpPr/>
          <p:nvPr/>
        </p:nvSpPr>
        <p:spPr>
          <a:xfrm>
            <a:off x="2216811" y="3184512"/>
            <a:ext cx="4845141"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dirty="0">
                <a:solidFill>
                  <a:schemeClr val="accent1"/>
                </a:solidFill>
                <a:latin typeface="+mj-ea"/>
                <a:ea typeface="+mj-ea"/>
                <a:sym typeface="宋体" panose="02010600030101010101" pitchFamily="2" charset="-122"/>
              </a:rPr>
              <a:t>保持令人心情愉快、干净亮丽的工作环境</a:t>
            </a:r>
          </a:p>
          <a:p>
            <a:pPr marL="285750" indent="-285750" algn="just">
              <a:buFont typeface="Wingdings" panose="05000000000000000000" pitchFamily="2" charset="2"/>
              <a:buChar char="l"/>
            </a:pPr>
            <a:r>
              <a:rPr lang="zh-CN" altLang="en-US" dirty="0">
                <a:solidFill>
                  <a:schemeClr val="accent1"/>
                </a:solidFill>
                <a:latin typeface="+mj-ea"/>
                <a:ea typeface="+mj-ea"/>
                <a:sym typeface="宋体" panose="02010600030101010101" pitchFamily="2" charset="-122"/>
              </a:rPr>
              <a:t>减少脏污对品质的影响</a:t>
            </a:r>
          </a:p>
          <a:p>
            <a:pPr marL="285750" indent="-285750" algn="just">
              <a:buFont typeface="Wingdings" panose="05000000000000000000" pitchFamily="2" charset="2"/>
              <a:buChar char="l"/>
            </a:pPr>
            <a:r>
              <a:rPr lang="zh-CN" altLang="en-US" dirty="0">
                <a:solidFill>
                  <a:schemeClr val="accent1"/>
                </a:solidFill>
                <a:latin typeface="+mj-ea"/>
                <a:ea typeface="+mj-ea"/>
                <a:sym typeface="宋体" panose="02010600030101010101" pitchFamily="2" charset="-122"/>
              </a:rPr>
              <a:t>消除微小的缺陷，排除隐患</a:t>
            </a:r>
          </a:p>
        </p:txBody>
      </p:sp>
      <p:sp>
        <p:nvSpPr>
          <p:cNvPr id="26" name="箭头: 五边形 25"/>
          <p:cNvSpPr/>
          <p:nvPr/>
        </p:nvSpPr>
        <p:spPr bwMode="auto">
          <a:xfrm>
            <a:off x="1044672" y="1771733"/>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0" name="矩形 29"/>
          <p:cNvSpPr/>
          <p:nvPr/>
        </p:nvSpPr>
        <p:spPr>
          <a:xfrm>
            <a:off x="1001138" y="1863834"/>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dirty="0">
                <a:solidFill>
                  <a:schemeClr val="accent2"/>
                </a:solidFill>
                <a:latin typeface="+mj-ea"/>
                <a:ea typeface="+mj-ea"/>
                <a:sym typeface="宋体" panose="02010600030101010101" pitchFamily="2" charset="-122"/>
              </a:rPr>
              <a:t>清扫的定义</a:t>
            </a:r>
          </a:p>
        </p:txBody>
      </p:sp>
      <p:sp>
        <p:nvSpPr>
          <p:cNvPr id="32" name="箭头: 五边形 31"/>
          <p:cNvSpPr/>
          <p:nvPr/>
        </p:nvSpPr>
        <p:spPr bwMode="auto">
          <a:xfrm>
            <a:off x="1044672" y="3195537"/>
            <a:ext cx="1102235" cy="892088"/>
          </a:xfrm>
          <a:prstGeom prst="homePlate">
            <a:avLst>
              <a:gd name="adj" fmla="val 1441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3" name="矩形 32"/>
          <p:cNvSpPr/>
          <p:nvPr/>
        </p:nvSpPr>
        <p:spPr>
          <a:xfrm>
            <a:off x="1001138" y="3287638"/>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dirty="0">
                <a:solidFill>
                  <a:schemeClr val="accent2"/>
                </a:solidFill>
                <a:latin typeface="+mj-ea"/>
                <a:ea typeface="+mj-ea"/>
                <a:sym typeface="宋体" panose="02010600030101010101" pitchFamily="2" charset="-122"/>
              </a:rPr>
              <a:t>清扫的目的</a:t>
            </a: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l="23963"/>
          <a:stretch>
            <a:fillRect/>
          </a:stretch>
        </p:blipFill>
        <p:spPr>
          <a:xfrm>
            <a:off x="7335515" y="1772472"/>
            <a:ext cx="4280229" cy="4464815"/>
          </a:xfrm>
          <a:prstGeom prst="rect">
            <a:avLst/>
          </a:prstGeom>
        </p:spPr>
      </p:pic>
      <p:sp>
        <p:nvSpPr>
          <p:cNvPr id="35" name="矩形 34"/>
          <p:cNvSpPr/>
          <p:nvPr/>
        </p:nvSpPr>
        <p:spPr>
          <a:xfrm>
            <a:off x="2216811" y="4677431"/>
            <a:ext cx="4845141"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dirty="0">
                <a:solidFill>
                  <a:schemeClr val="accent1"/>
                </a:solidFill>
                <a:latin typeface="+mj-ea"/>
                <a:ea typeface="+mj-ea"/>
                <a:sym typeface="宋体" panose="02010600030101010101" pitchFamily="2" charset="-122"/>
              </a:rPr>
              <a:t>1</a:t>
            </a:r>
            <a:r>
              <a:rPr lang="zh-CN" altLang="en-US" dirty="0">
                <a:solidFill>
                  <a:schemeClr val="accent1"/>
                </a:solidFill>
                <a:latin typeface="+mj-ea"/>
                <a:ea typeface="+mj-ea"/>
                <a:sym typeface="宋体" panose="02010600030101010101" pitchFamily="2" charset="-122"/>
              </a:rPr>
              <a:t>、建立清扫责任区（室内、室外、公用设备）</a:t>
            </a:r>
            <a:endParaRPr lang="en-US" altLang="zh-CN" dirty="0">
              <a:solidFill>
                <a:schemeClr val="accent1"/>
              </a:solidFill>
              <a:latin typeface="+mj-ea"/>
              <a:ea typeface="+mj-ea"/>
              <a:sym typeface="宋体" panose="02010600030101010101" pitchFamily="2" charset="-122"/>
            </a:endParaRPr>
          </a:p>
          <a:p>
            <a:pPr algn="just"/>
            <a:r>
              <a:rPr lang="zh-CN" altLang="en-US" dirty="0">
                <a:solidFill>
                  <a:schemeClr val="accent1"/>
                </a:solidFill>
                <a:latin typeface="+mj-ea"/>
                <a:ea typeface="+mj-ea"/>
                <a:sym typeface="宋体" panose="02010600030101010101" pitchFamily="2" charset="-122"/>
              </a:rPr>
              <a:t>2、执行例行清扫，清理脏污</a:t>
            </a:r>
            <a:endParaRPr lang="en-US" altLang="zh-CN" dirty="0">
              <a:solidFill>
                <a:schemeClr val="accent1"/>
              </a:solidFill>
              <a:latin typeface="+mj-ea"/>
              <a:ea typeface="+mj-ea"/>
              <a:sym typeface="宋体" panose="02010600030101010101" pitchFamily="2" charset="-122"/>
            </a:endParaRPr>
          </a:p>
          <a:p>
            <a:pPr algn="just"/>
            <a:r>
              <a:rPr lang="zh-CN" altLang="en-US" dirty="0">
                <a:solidFill>
                  <a:schemeClr val="accent1"/>
                </a:solidFill>
                <a:latin typeface="+mj-ea"/>
                <a:ea typeface="+mj-ea"/>
                <a:sym typeface="宋体" panose="02010600030101010101" pitchFamily="2" charset="-122"/>
              </a:rPr>
              <a:t>3、调查污染源，予以杜绝和隔离</a:t>
            </a:r>
            <a:endParaRPr lang="zh-CN" altLang="en-US" dirty="0">
              <a:solidFill>
                <a:schemeClr val="accent1"/>
              </a:solidFill>
              <a:latin typeface="+mj-ea"/>
              <a:ea typeface="+mj-ea"/>
            </a:endParaRPr>
          </a:p>
          <a:p>
            <a:pPr algn="just"/>
            <a:r>
              <a:rPr lang="zh-CN" altLang="en-US" dirty="0">
                <a:solidFill>
                  <a:schemeClr val="accent1"/>
                </a:solidFill>
                <a:latin typeface="+mj-ea"/>
                <a:ea typeface="+mj-ea"/>
                <a:sym typeface="宋体" panose="02010600030101010101" pitchFamily="2" charset="-122"/>
              </a:rPr>
              <a:t>4、建立基准，保持制度化</a:t>
            </a:r>
            <a:endParaRPr lang="zh-CN" altLang="en-US" dirty="0">
              <a:solidFill>
                <a:schemeClr val="accent1"/>
              </a:solidFill>
              <a:latin typeface="+mj-ea"/>
              <a:ea typeface="+mj-ea"/>
            </a:endParaRPr>
          </a:p>
          <a:p>
            <a:pPr algn="just"/>
            <a:r>
              <a:rPr lang="zh-CN" altLang="en-US" dirty="0">
                <a:solidFill>
                  <a:schemeClr val="accent1"/>
                </a:solidFill>
                <a:latin typeface="+mj-ea"/>
                <a:ea typeface="+mj-ea"/>
                <a:sym typeface="宋体" panose="02010600030101010101" pitchFamily="2" charset="-122"/>
              </a:rPr>
              <a:t>5、寻找污染源，实施改善</a:t>
            </a:r>
          </a:p>
        </p:txBody>
      </p:sp>
      <p:sp>
        <p:nvSpPr>
          <p:cNvPr id="37" name="箭头: 五边形 36"/>
          <p:cNvSpPr/>
          <p:nvPr/>
        </p:nvSpPr>
        <p:spPr bwMode="auto">
          <a:xfrm>
            <a:off x="1044672" y="4718143"/>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8" name="矩形 37"/>
          <p:cNvSpPr/>
          <p:nvPr/>
        </p:nvSpPr>
        <p:spPr>
          <a:xfrm>
            <a:off x="1170914" y="4810244"/>
            <a:ext cx="74056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实施要领</a:t>
            </a:r>
          </a:p>
        </p:txBody>
      </p:sp>
      <p:sp>
        <p:nvSpPr>
          <p:cNvPr id="39"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的步骤三：清扫</a:t>
            </a:r>
          </a:p>
        </p:txBody>
      </p:sp>
    </p:spTree>
  </p:cSld>
  <p:clrMapOvr>
    <a:masterClrMapping/>
  </p:clrMapOvr>
  <p:transition spd="slow" advTm="11142">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t="8559" b="5953"/>
          <a:stretch>
            <a:fillRect/>
          </a:stretch>
        </p:blipFill>
        <p:spPr>
          <a:xfrm>
            <a:off x="0" y="548679"/>
            <a:ext cx="12196763" cy="5756871"/>
          </a:xfrm>
          <a:prstGeom prst="rect">
            <a:avLst/>
          </a:prstGeom>
        </p:spPr>
      </p:pic>
      <p:sp>
        <p:nvSpPr>
          <p:cNvPr id="55" name="矩形: 圆角 54"/>
          <p:cNvSpPr/>
          <p:nvPr/>
        </p:nvSpPr>
        <p:spPr bwMode="auto">
          <a:xfrm>
            <a:off x="11191138" y="-505358"/>
            <a:ext cx="434824" cy="434824"/>
          </a:xfrm>
          <a:prstGeom prst="roundRect">
            <a:avLst>
              <a:gd name="adj" fmla="val 5599"/>
            </a:avLst>
          </a:prstGeom>
          <a:gradFill>
            <a:gsLst>
              <a:gs pos="61000">
                <a:srgbClr val="F2F2F2"/>
              </a:gs>
              <a:gs pos="0">
                <a:schemeClr val="accent2"/>
              </a:gs>
              <a:gs pos="100000">
                <a:srgbClr val="E8E8E8"/>
              </a:gs>
            </a:gsLst>
            <a:lin ang="5400000" scaled="1"/>
          </a:gradFill>
          <a:ln w="6350" cap="flat" cmpd="sng" algn="ctr">
            <a:solidFill>
              <a:schemeClr val="accent2">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
              <a:solidFill>
                <a:schemeClr val="accent2"/>
              </a:solidFill>
              <a:latin typeface="微软雅黑 Light" panose="020B0502040204020203" pitchFamily="34" charset="-122"/>
              <a:ea typeface="微软雅黑 Light" panose="020B0502040204020203" pitchFamily="34" charset="-122"/>
              <a:cs typeface="+mn-ea"/>
            </a:endParaRPr>
          </a:p>
        </p:txBody>
      </p:sp>
      <p:sp>
        <p:nvSpPr>
          <p:cNvPr id="56" name="矩形: 圆角 55"/>
          <p:cNvSpPr/>
          <p:nvPr/>
        </p:nvSpPr>
        <p:spPr bwMode="auto">
          <a:xfrm>
            <a:off x="6954604" y="-505358"/>
            <a:ext cx="438563" cy="438563"/>
          </a:xfrm>
          <a:prstGeom prst="roundRect">
            <a:avLst>
              <a:gd name="adj" fmla="val 6199"/>
            </a:avLst>
          </a:prstGeom>
          <a:solidFill>
            <a:schemeClr val="tx1"/>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sym typeface="+mn-lt"/>
            </a:endParaRPr>
          </a:p>
        </p:txBody>
      </p:sp>
      <p:sp>
        <p:nvSpPr>
          <p:cNvPr id="57" name="矩形: 圆角 56"/>
          <p:cNvSpPr/>
          <p:nvPr/>
        </p:nvSpPr>
        <p:spPr bwMode="auto">
          <a:xfrm>
            <a:off x="9008840" y="-505358"/>
            <a:ext cx="438563" cy="438563"/>
          </a:xfrm>
          <a:prstGeom prst="roundRect">
            <a:avLst>
              <a:gd name="adj" fmla="val 6199"/>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sym typeface="+mn-lt"/>
            </a:endParaRPr>
          </a:p>
        </p:txBody>
      </p:sp>
      <p:sp>
        <p:nvSpPr>
          <p:cNvPr id="58" name="矩形: 圆角 57"/>
          <p:cNvSpPr/>
          <p:nvPr/>
        </p:nvSpPr>
        <p:spPr bwMode="auto">
          <a:xfrm>
            <a:off x="8422983" y="-505358"/>
            <a:ext cx="438563" cy="438563"/>
          </a:xfrm>
          <a:prstGeom prst="roundRect">
            <a:avLst>
              <a:gd name="adj" fmla="val 619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sym typeface="+mn-lt"/>
            </a:endParaRPr>
          </a:p>
        </p:txBody>
      </p:sp>
      <p:sp>
        <p:nvSpPr>
          <p:cNvPr id="59" name="矩形: 圆角 58"/>
          <p:cNvSpPr/>
          <p:nvPr/>
        </p:nvSpPr>
        <p:spPr bwMode="auto">
          <a:xfrm>
            <a:off x="7582593" y="-505358"/>
            <a:ext cx="438563" cy="438563"/>
          </a:xfrm>
          <a:prstGeom prst="roundRect">
            <a:avLst>
              <a:gd name="adj" fmla="val 6199"/>
            </a:avLst>
          </a:prstGeom>
          <a:solidFill>
            <a:schemeClr val="bg1"/>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sym typeface="+mn-lt"/>
            </a:endParaRPr>
          </a:p>
        </p:txBody>
      </p:sp>
      <p:sp>
        <p:nvSpPr>
          <p:cNvPr id="60" name="矩形: 圆角 59"/>
          <p:cNvSpPr/>
          <p:nvPr/>
        </p:nvSpPr>
        <p:spPr bwMode="auto">
          <a:xfrm>
            <a:off x="10650630" y="-505358"/>
            <a:ext cx="438563" cy="438563"/>
          </a:xfrm>
          <a:prstGeom prst="roundRect">
            <a:avLst>
              <a:gd name="adj" fmla="val 6199"/>
            </a:avLst>
          </a:prstGeom>
          <a:gradFill>
            <a:gsLst>
              <a:gs pos="61000">
                <a:schemeClr val="tx1"/>
              </a:gs>
              <a:gs pos="0">
                <a:srgbClr val="3E4C4B"/>
              </a:gs>
              <a:gs pos="100000">
                <a:srgbClr val="2B3534"/>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sym typeface="+mn-lt"/>
            </a:endParaRPr>
          </a:p>
        </p:txBody>
      </p:sp>
      <p:sp>
        <p:nvSpPr>
          <p:cNvPr id="61" name="矩形: 圆角 60"/>
          <p:cNvSpPr/>
          <p:nvPr/>
        </p:nvSpPr>
        <p:spPr bwMode="auto">
          <a:xfrm>
            <a:off x="10047747" y="-505358"/>
            <a:ext cx="438563" cy="438563"/>
          </a:xfrm>
          <a:prstGeom prst="roundRect">
            <a:avLst>
              <a:gd name="adj" fmla="val 6199"/>
            </a:avLst>
          </a:prstGeom>
          <a:gradFill>
            <a:gsLst>
              <a:gs pos="61000">
                <a:schemeClr val="bg1"/>
              </a:gs>
              <a:gs pos="0">
                <a:srgbClr val="DD2B51"/>
              </a:gs>
              <a:gs pos="100000">
                <a:srgbClr val="B01C3C"/>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sym typeface="+mn-lt"/>
            </a:endParaRPr>
          </a:p>
        </p:txBody>
      </p:sp>
      <p:sp>
        <p:nvSpPr>
          <p:cNvPr id="63" name="Freeform 5"/>
          <p:cNvSpPr/>
          <p:nvPr/>
        </p:nvSpPr>
        <p:spPr bwMode="auto">
          <a:xfrm>
            <a:off x="511175" y="247650"/>
            <a:ext cx="6842125" cy="317500"/>
          </a:xfrm>
          <a:custGeom>
            <a:avLst/>
            <a:gdLst>
              <a:gd name="T0" fmla="*/ 251 w 8663"/>
              <a:gd name="T1" fmla="*/ 0 h 404"/>
              <a:gd name="T2" fmla="*/ 8390 w 8663"/>
              <a:gd name="T3" fmla="*/ 0 h 404"/>
              <a:gd name="T4" fmla="*/ 8663 w 8663"/>
              <a:gd name="T5" fmla="*/ 404 h 404"/>
              <a:gd name="T6" fmla="*/ 0 w 8663"/>
              <a:gd name="T7" fmla="*/ 404 h 404"/>
              <a:gd name="T8" fmla="*/ 251 w 8663"/>
              <a:gd name="T9" fmla="*/ 0 h 404"/>
            </a:gdLst>
            <a:ahLst/>
            <a:cxnLst>
              <a:cxn ang="0">
                <a:pos x="T0" y="T1"/>
              </a:cxn>
              <a:cxn ang="0">
                <a:pos x="T2" y="T3"/>
              </a:cxn>
              <a:cxn ang="0">
                <a:pos x="T4" y="T5"/>
              </a:cxn>
              <a:cxn ang="0">
                <a:pos x="T6" y="T7"/>
              </a:cxn>
              <a:cxn ang="0">
                <a:pos x="T8" y="T9"/>
              </a:cxn>
            </a:cxnLst>
            <a:rect l="0" t="0" r="r" b="b"/>
            <a:pathLst>
              <a:path w="8663" h="404">
                <a:moveTo>
                  <a:pt x="251" y="0"/>
                </a:moveTo>
                <a:lnTo>
                  <a:pt x="8390" y="0"/>
                </a:lnTo>
                <a:lnTo>
                  <a:pt x="8663" y="404"/>
                </a:lnTo>
                <a:lnTo>
                  <a:pt x="0" y="404"/>
                </a:lnTo>
                <a:lnTo>
                  <a:pt x="251" y="0"/>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p:nvPr/>
        </p:nvSpPr>
        <p:spPr bwMode="auto">
          <a:xfrm>
            <a:off x="511175" y="6305550"/>
            <a:ext cx="6842125" cy="317500"/>
          </a:xfrm>
          <a:custGeom>
            <a:avLst/>
            <a:gdLst>
              <a:gd name="T0" fmla="*/ 251 w 8663"/>
              <a:gd name="T1" fmla="*/ 403 h 403"/>
              <a:gd name="T2" fmla="*/ 8390 w 8663"/>
              <a:gd name="T3" fmla="*/ 403 h 403"/>
              <a:gd name="T4" fmla="*/ 8663 w 8663"/>
              <a:gd name="T5" fmla="*/ 0 h 403"/>
              <a:gd name="T6" fmla="*/ 0 w 8663"/>
              <a:gd name="T7" fmla="*/ 0 h 403"/>
              <a:gd name="T8" fmla="*/ 251 w 8663"/>
              <a:gd name="T9" fmla="*/ 403 h 403"/>
            </a:gdLst>
            <a:ahLst/>
            <a:cxnLst>
              <a:cxn ang="0">
                <a:pos x="T0" y="T1"/>
              </a:cxn>
              <a:cxn ang="0">
                <a:pos x="T2" y="T3"/>
              </a:cxn>
              <a:cxn ang="0">
                <a:pos x="T4" y="T5"/>
              </a:cxn>
              <a:cxn ang="0">
                <a:pos x="T6" y="T7"/>
              </a:cxn>
              <a:cxn ang="0">
                <a:pos x="T8" y="T9"/>
              </a:cxn>
            </a:cxnLst>
            <a:rect l="0" t="0" r="r" b="b"/>
            <a:pathLst>
              <a:path w="8663" h="403">
                <a:moveTo>
                  <a:pt x="251" y="403"/>
                </a:moveTo>
                <a:lnTo>
                  <a:pt x="8390" y="403"/>
                </a:lnTo>
                <a:lnTo>
                  <a:pt x="8663" y="0"/>
                </a:lnTo>
                <a:lnTo>
                  <a:pt x="0" y="0"/>
                </a:lnTo>
                <a:lnTo>
                  <a:pt x="251" y="403"/>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Rectangle 7"/>
          <p:cNvSpPr>
            <a:spLocks noChangeArrowheads="1"/>
          </p:cNvSpPr>
          <p:nvPr/>
        </p:nvSpPr>
        <p:spPr bwMode="auto">
          <a:xfrm>
            <a:off x="709613" y="247650"/>
            <a:ext cx="6427788" cy="63754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latin typeface="+mn-lt"/>
              <a:ea typeface="+mn-ea"/>
            </a:endParaRPr>
          </a:p>
        </p:txBody>
      </p:sp>
      <p:grpSp>
        <p:nvGrpSpPr>
          <p:cNvPr id="66" name="组合 65"/>
          <p:cNvGrpSpPr/>
          <p:nvPr/>
        </p:nvGrpSpPr>
        <p:grpSpPr>
          <a:xfrm>
            <a:off x="1111680" y="701263"/>
            <a:ext cx="3105148" cy="587524"/>
            <a:chOff x="4330909" y="1055717"/>
            <a:chExt cx="3105148" cy="587524"/>
          </a:xfrm>
        </p:grpSpPr>
        <p:sp>
          <p:nvSpPr>
            <p:cNvPr id="67" name="TextBox 58"/>
            <p:cNvSpPr txBox="1"/>
            <p:nvPr/>
          </p:nvSpPr>
          <p:spPr>
            <a:xfrm>
              <a:off x="4433500" y="1055717"/>
              <a:ext cx="10054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i="0" u="none" strike="noStrike" kern="1200" cap="none" spc="0" normalizeH="0" baseline="0" noProof="0" dirty="0">
                  <a:ln>
                    <a:noFill/>
                  </a:ln>
                  <a:solidFill>
                    <a:schemeClr val="accent2"/>
                  </a:solidFill>
                  <a:uLnTx/>
                  <a:uFillTx/>
                  <a:latin typeface="Lifeline JL" panose="00000400000000000000" pitchFamily="2" charset="0"/>
                  <a:ea typeface="微软雅黑" panose="020B0503020204020204" pitchFamily="34" charset="-122"/>
                  <a:cs typeface="+mn-cs"/>
                </a:rPr>
                <a:t>目录</a:t>
              </a:r>
            </a:p>
          </p:txBody>
        </p:sp>
        <p:sp>
          <p:nvSpPr>
            <p:cNvPr id="68" name="TextBox 58"/>
            <p:cNvSpPr txBox="1"/>
            <p:nvPr/>
          </p:nvSpPr>
          <p:spPr>
            <a:xfrm>
              <a:off x="5245463" y="1120021"/>
              <a:ext cx="2111219"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0" i="0" u="none" strike="noStrike" kern="1200" cap="none" spc="0" normalizeH="0" baseline="0" noProof="0" dirty="0">
                  <a:ln>
                    <a:noFill/>
                  </a:ln>
                  <a:solidFill>
                    <a:schemeClr val="accent2"/>
                  </a:solidFill>
                  <a:uLnTx/>
                  <a:uFillTx/>
                  <a:latin typeface="+mj-ea"/>
                  <a:ea typeface="+mj-ea"/>
                  <a:cs typeface="+mn-cs"/>
                </a:rPr>
                <a:t>CONTENTS</a:t>
              </a:r>
              <a:endParaRPr kumimoji="0" lang="zh-CN" altLang="en-US" sz="2800" b="0" i="0" u="none" strike="noStrike" kern="1200" cap="none" spc="0" normalizeH="0" baseline="0" noProof="0" dirty="0">
                <a:ln>
                  <a:noFill/>
                </a:ln>
                <a:solidFill>
                  <a:schemeClr val="accent2"/>
                </a:solidFill>
                <a:uLnTx/>
                <a:uFillTx/>
                <a:latin typeface="+mj-ea"/>
                <a:ea typeface="+mj-ea"/>
                <a:cs typeface="+mn-cs"/>
              </a:endParaRPr>
            </a:p>
          </p:txBody>
        </p:sp>
        <p:sp>
          <p:nvSpPr>
            <p:cNvPr id="69" name="矩形 68"/>
            <p:cNvSpPr/>
            <p:nvPr/>
          </p:nvSpPr>
          <p:spPr bwMode="auto">
            <a:xfrm>
              <a:off x="4330909" y="1055718"/>
              <a:ext cx="3105148" cy="587242"/>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4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0" name="矩形: 圆角 69"/>
          <p:cNvSpPr/>
          <p:nvPr/>
        </p:nvSpPr>
        <p:spPr bwMode="auto">
          <a:xfrm>
            <a:off x="1108503" y="1897237"/>
            <a:ext cx="605997" cy="605997"/>
          </a:xfrm>
          <a:prstGeom prst="roundRect">
            <a:avLst>
              <a:gd name="adj" fmla="val 7236"/>
            </a:avLst>
          </a:prstGeom>
          <a:solidFill>
            <a:schemeClr val="bg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71" name="矩形: 圆角 70"/>
          <p:cNvSpPr/>
          <p:nvPr/>
        </p:nvSpPr>
        <p:spPr bwMode="auto">
          <a:xfrm>
            <a:off x="1798811" y="1897237"/>
            <a:ext cx="4887739" cy="605997"/>
          </a:xfrm>
          <a:prstGeom prst="roundRect">
            <a:avLst>
              <a:gd name="adj" fmla="val 10380"/>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2" name="矩形: 圆角 71"/>
          <p:cNvSpPr/>
          <p:nvPr/>
        </p:nvSpPr>
        <p:spPr bwMode="auto">
          <a:xfrm>
            <a:off x="1108503" y="2808685"/>
            <a:ext cx="605997" cy="605997"/>
          </a:xfrm>
          <a:prstGeom prst="roundRect">
            <a:avLst>
              <a:gd name="adj" fmla="val 7236"/>
            </a:avLst>
          </a:prstGeom>
          <a:solidFill>
            <a:schemeClr val="bg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73" name="矩形: 圆角 72"/>
          <p:cNvSpPr/>
          <p:nvPr/>
        </p:nvSpPr>
        <p:spPr bwMode="auto">
          <a:xfrm>
            <a:off x="1798811" y="2808685"/>
            <a:ext cx="4887739" cy="605997"/>
          </a:xfrm>
          <a:prstGeom prst="roundRect">
            <a:avLst>
              <a:gd name="adj" fmla="val 10380"/>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4" name="矩形: 圆角 73"/>
          <p:cNvSpPr/>
          <p:nvPr/>
        </p:nvSpPr>
        <p:spPr bwMode="auto">
          <a:xfrm>
            <a:off x="1108503" y="3748770"/>
            <a:ext cx="605997" cy="605997"/>
          </a:xfrm>
          <a:prstGeom prst="roundRect">
            <a:avLst>
              <a:gd name="adj" fmla="val 7236"/>
            </a:avLst>
          </a:prstGeom>
          <a:solidFill>
            <a:schemeClr val="bg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75" name="矩形: 圆角 74"/>
          <p:cNvSpPr/>
          <p:nvPr/>
        </p:nvSpPr>
        <p:spPr bwMode="auto">
          <a:xfrm>
            <a:off x="1798811" y="3748770"/>
            <a:ext cx="4887739" cy="605997"/>
          </a:xfrm>
          <a:prstGeom prst="roundRect">
            <a:avLst>
              <a:gd name="adj" fmla="val 10380"/>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6" name="矩形: 圆角 75"/>
          <p:cNvSpPr/>
          <p:nvPr/>
        </p:nvSpPr>
        <p:spPr bwMode="auto">
          <a:xfrm>
            <a:off x="1108503" y="4692181"/>
            <a:ext cx="605997" cy="605997"/>
          </a:xfrm>
          <a:prstGeom prst="roundRect">
            <a:avLst>
              <a:gd name="adj" fmla="val 7236"/>
            </a:avLst>
          </a:prstGeom>
          <a:solidFill>
            <a:schemeClr val="bg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77" name="矩形: 圆角 76"/>
          <p:cNvSpPr/>
          <p:nvPr/>
        </p:nvSpPr>
        <p:spPr bwMode="auto">
          <a:xfrm>
            <a:off x="1798811" y="4692181"/>
            <a:ext cx="4887739" cy="605997"/>
          </a:xfrm>
          <a:prstGeom prst="roundRect">
            <a:avLst>
              <a:gd name="adj" fmla="val 10380"/>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80" name="TextBox 47"/>
          <p:cNvSpPr txBox="1"/>
          <p:nvPr/>
        </p:nvSpPr>
        <p:spPr>
          <a:xfrm>
            <a:off x="1847968" y="1967703"/>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b="0"/>
              <a:t>6S</a:t>
            </a:r>
            <a:r>
              <a:rPr lang="zh-CN" altLang="en-US" b="0"/>
              <a:t>起源及其作用</a:t>
            </a:r>
            <a:endParaRPr lang="zh-CN" altLang="en-US" b="0" dirty="0"/>
          </a:p>
        </p:txBody>
      </p:sp>
      <p:sp>
        <p:nvSpPr>
          <p:cNvPr id="81" name="TextBox 58"/>
          <p:cNvSpPr txBox="1"/>
          <p:nvPr/>
        </p:nvSpPr>
        <p:spPr>
          <a:xfrm>
            <a:off x="1215182" y="1893874"/>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1</a:t>
            </a:r>
            <a:endParaRPr lang="zh-CN" altLang="en-US" sz="3600" dirty="0">
              <a:solidFill>
                <a:schemeClr val="accent2"/>
              </a:solidFill>
              <a:latin typeface="+mj-ea"/>
              <a:ea typeface="+mj-ea"/>
            </a:endParaRPr>
          </a:p>
        </p:txBody>
      </p:sp>
      <p:sp>
        <p:nvSpPr>
          <p:cNvPr id="82" name="TextBox 47"/>
          <p:cNvSpPr txBox="1"/>
          <p:nvPr/>
        </p:nvSpPr>
        <p:spPr>
          <a:xfrm>
            <a:off x="1847968" y="2861103"/>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b="0"/>
              <a:t>6S</a:t>
            </a:r>
            <a:r>
              <a:rPr lang="zh-CN" altLang="en-US" b="0"/>
              <a:t>管理基础知识</a:t>
            </a:r>
            <a:endParaRPr lang="zh-CN" altLang="en-US" b="0" dirty="0"/>
          </a:p>
        </p:txBody>
      </p:sp>
      <p:sp>
        <p:nvSpPr>
          <p:cNvPr id="83" name="TextBox 58"/>
          <p:cNvSpPr txBox="1"/>
          <p:nvPr/>
        </p:nvSpPr>
        <p:spPr>
          <a:xfrm>
            <a:off x="1215182" y="2787274"/>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2</a:t>
            </a:r>
            <a:endParaRPr lang="zh-CN" altLang="en-US" sz="3600" dirty="0">
              <a:solidFill>
                <a:schemeClr val="accent2"/>
              </a:solidFill>
              <a:latin typeface="+mj-ea"/>
              <a:ea typeface="+mj-ea"/>
            </a:endParaRPr>
          </a:p>
        </p:txBody>
      </p:sp>
      <p:sp>
        <p:nvSpPr>
          <p:cNvPr id="84" name="TextBox 47"/>
          <p:cNvSpPr txBox="1"/>
          <p:nvPr/>
        </p:nvSpPr>
        <p:spPr>
          <a:xfrm>
            <a:off x="1847968" y="3807204"/>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en-US" altLang="zh-CN" b="0"/>
              <a:t>6S</a:t>
            </a:r>
            <a:r>
              <a:rPr lang="zh-CN" altLang="en-US" b="0"/>
              <a:t>推进的方法步骤</a:t>
            </a:r>
            <a:endParaRPr lang="zh-CN" altLang="en-US" b="0" dirty="0"/>
          </a:p>
        </p:txBody>
      </p:sp>
      <p:sp>
        <p:nvSpPr>
          <p:cNvPr id="85" name="TextBox 58"/>
          <p:cNvSpPr txBox="1"/>
          <p:nvPr/>
        </p:nvSpPr>
        <p:spPr>
          <a:xfrm>
            <a:off x="1215182" y="3733375"/>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3</a:t>
            </a:r>
            <a:endParaRPr lang="zh-CN" altLang="en-US" sz="3600" dirty="0">
              <a:solidFill>
                <a:schemeClr val="accent2"/>
              </a:solidFill>
              <a:latin typeface="+mj-ea"/>
              <a:ea typeface="+mj-ea"/>
            </a:endParaRPr>
          </a:p>
        </p:txBody>
      </p:sp>
      <p:sp>
        <p:nvSpPr>
          <p:cNvPr id="86" name="TextBox 47"/>
          <p:cNvSpPr txBox="1"/>
          <p:nvPr/>
        </p:nvSpPr>
        <p:spPr>
          <a:xfrm>
            <a:off x="1847968" y="4768663"/>
            <a:ext cx="4056425" cy="53553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b="0"/>
              <a:t>推行</a:t>
            </a:r>
            <a:r>
              <a:rPr lang="en-US" altLang="zh-CN" b="0"/>
              <a:t>6S</a:t>
            </a:r>
            <a:r>
              <a:rPr lang="zh-CN" altLang="en-US" b="0"/>
              <a:t>管理的技巧</a:t>
            </a:r>
            <a:endParaRPr lang="zh-CN" altLang="en-US" b="0" dirty="0"/>
          </a:p>
        </p:txBody>
      </p:sp>
      <p:sp>
        <p:nvSpPr>
          <p:cNvPr id="87" name="TextBox 58"/>
          <p:cNvSpPr txBox="1"/>
          <p:nvPr/>
        </p:nvSpPr>
        <p:spPr>
          <a:xfrm>
            <a:off x="1215182" y="4694834"/>
            <a:ext cx="455574" cy="646331"/>
          </a:xfrm>
          <a:prstGeom prst="rect">
            <a:avLst/>
          </a:prstGeom>
          <a:noFill/>
        </p:spPr>
        <p:txBody>
          <a:bodyPr wrap="none" rtlCol="0">
            <a:spAutoFit/>
          </a:bodyPr>
          <a:lstStyle/>
          <a:p>
            <a:pPr algn="ctr"/>
            <a:r>
              <a:rPr lang="en-US" altLang="zh-CN" sz="3600" dirty="0">
                <a:solidFill>
                  <a:schemeClr val="accent2"/>
                </a:solidFill>
                <a:latin typeface="+mj-ea"/>
                <a:ea typeface="+mj-ea"/>
              </a:rPr>
              <a:t>4</a:t>
            </a:r>
            <a:endParaRPr lang="zh-CN" altLang="en-US" sz="3600" dirty="0">
              <a:solidFill>
                <a:schemeClr val="accent2"/>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400" advTm="8108">
        <p14:doors dir="vert"/>
      </p:transition>
    </mc:Choice>
    <mc:Fallback xmlns="">
      <p:transition spd="slow" advTm="810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1214821" y="1297934"/>
            <a:ext cx="434075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dirty="0">
                <a:solidFill>
                  <a:schemeClr val="accent1"/>
                </a:solidFill>
                <a:latin typeface="+mj-ea"/>
                <a:ea typeface="+mj-ea"/>
              </a:rPr>
              <a:t>清扫对象：</a:t>
            </a:r>
          </a:p>
        </p:txBody>
      </p:sp>
      <p:grpSp>
        <p:nvGrpSpPr>
          <p:cNvPr id="21" name="组合 20"/>
          <p:cNvGrpSpPr/>
          <p:nvPr/>
        </p:nvGrpSpPr>
        <p:grpSpPr>
          <a:xfrm>
            <a:off x="8268650" y="1879517"/>
            <a:ext cx="1773708" cy="848886"/>
            <a:chOff x="7352864" y="1572022"/>
            <a:chExt cx="1541014" cy="848886"/>
          </a:xfrm>
        </p:grpSpPr>
        <p:sp>
          <p:nvSpPr>
            <p:cNvPr id="22" name="箭头: 五边形 21"/>
            <p:cNvSpPr/>
            <p:nvPr/>
          </p:nvSpPr>
          <p:spPr bwMode="auto">
            <a:xfrm>
              <a:off x="7352864" y="1572022"/>
              <a:ext cx="1541014" cy="848886"/>
            </a:xfrm>
            <a:prstGeom prst="homePlate">
              <a:avLst>
                <a:gd name="adj" fmla="val 32712"/>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000">
                <a:solidFill>
                  <a:schemeClr val="accent2"/>
                </a:solidFill>
                <a:latin typeface="+mn-ea"/>
                <a:ea typeface="+mn-ea"/>
                <a:cs typeface="+mn-ea"/>
              </a:endParaRPr>
            </a:p>
          </p:txBody>
        </p:sp>
        <p:sp>
          <p:nvSpPr>
            <p:cNvPr id="26" name="矩形 25"/>
            <p:cNvSpPr/>
            <p:nvPr/>
          </p:nvSpPr>
          <p:spPr>
            <a:xfrm>
              <a:off x="7618002" y="1779898"/>
              <a:ext cx="1164886" cy="400110"/>
            </a:xfrm>
            <a:prstGeom prst="rect">
              <a:avLst/>
            </a:prstGeom>
            <a:noFill/>
            <a:ln w="9525">
              <a:noFill/>
              <a:miter lim="800000"/>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dirty="0">
                  <a:solidFill>
                    <a:schemeClr val="accent2"/>
                  </a:solidFill>
                  <a:latin typeface="+mn-ea"/>
                  <a:ea typeface="+mn-ea"/>
                  <a:cs typeface="+mn-ea"/>
                  <a:sym typeface="宋体" panose="02010600030101010101" pitchFamily="2" charset="-122"/>
                </a:rPr>
                <a:t>污染源</a:t>
              </a:r>
            </a:p>
          </p:txBody>
        </p:sp>
      </p:grpSp>
      <p:grpSp>
        <p:nvGrpSpPr>
          <p:cNvPr id="30" name="组合 29"/>
          <p:cNvGrpSpPr/>
          <p:nvPr/>
        </p:nvGrpSpPr>
        <p:grpSpPr>
          <a:xfrm>
            <a:off x="6896791" y="1879517"/>
            <a:ext cx="1773708" cy="848886"/>
            <a:chOff x="6160980" y="1572022"/>
            <a:chExt cx="1541014" cy="848886"/>
          </a:xfrm>
        </p:grpSpPr>
        <p:sp>
          <p:nvSpPr>
            <p:cNvPr id="31" name="箭头: 五边形 30"/>
            <p:cNvSpPr/>
            <p:nvPr/>
          </p:nvSpPr>
          <p:spPr bwMode="auto">
            <a:xfrm>
              <a:off x="6160980" y="1572022"/>
              <a:ext cx="1541014" cy="848886"/>
            </a:xfrm>
            <a:prstGeom prst="homePlate">
              <a:avLst>
                <a:gd name="adj" fmla="val 32712"/>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000">
                <a:solidFill>
                  <a:schemeClr val="accent2"/>
                </a:solidFill>
                <a:latin typeface="+mn-ea"/>
                <a:ea typeface="+mn-ea"/>
                <a:cs typeface="+mn-ea"/>
              </a:endParaRPr>
            </a:p>
          </p:txBody>
        </p:sp>
        <p:sp>
          <p:nvSpPr>
            <p:cNvPr id="32" name="矩形 31"/>
            <p:cNvSpPr/>
            <p:nvPr/>
          </p:nvSpPr>
          <p:spPr>
            <a:xfrm>
              <a:off x="6445520" y="1779898"/>
              <a:ext cx="887622" cy="400110"/>
            </a:xfrm>
            <a:prstGeom prst="rect">
              <a:avLst/>
            </a:prstGeom>
            <a:noFill/>
            <a:ln w="9525">
              <a:noFill/>
              <a:miter lim="800000"/>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dirty="0">
                  <a:solidFill>
                    <a:schemeClr val="accent2"/>
                  </a:solidFill>
                  <a:latin typeface="+mn-ea"/>
                  <a:ea typeface="+mn-ea"/>
                  <a:cs typeface="+mn-ea"/>
                  <a:sym typeface="宋体" panose="02010600030101010101" pitchFamily="2" charset="-122"/>
                </a:rPr>
                <a:t>工具</a:t>
              </a:r>
            </a:p>
          </p:txBody>
        </p:sp>
      </p:grpSp>
      <p:grpSp>
        <p:nvGrpSpPr>
          <p:cNvPr id="33" name="组合 32"/>
          <p:cNvGrpSpPr/>
          <p:nvPr/>
        </p:nvGrpSpPr>
        <p:grpSpPr>
          <a:xfrm>
            <a:off x="5547631" y="1879517"/>
            <a:ext cx="1773708" cy="848886"/>
            <a:chOff x="4988818" y="1572022"/>
            <a:chExt cx="1541014" cy="848886"/>
          </a:xfrm>
        </p:grpSpPr>
        <p:sp>
          <p:nvSpPr>
            <p:cNvPr id="34" name="箭头: 五边形 33"/>
            <p:cNvSpPr/>
            <p:nvPr/>
          </p:nvSpPr>
          <p:spPr bwMode="auto">
            <a:xfrm>
              <a:off x="4988818" y="1572022"/>
              <a:ext cx="1541014" cy="848886"/>
            </a:xfrm>
            <a:prstGeom prst="homePlate">
              <a:avLst>
                <a:gd name="adj" fmla="val 32712"/>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000">
                <a:solidFill>
                  <a:schemeClr val="accent2"/>
                </a:solidFill>
                <a:latin typeface="+mn-ea"/>
                <a:ea typeface="+mn-ea"/>
                <a:cs typeface="+mn-ea"/>
              </a:endParaRPr>
            </a:p>
          </p:txBody>
        </p:sp>
        <p:sp>
          <p:nvSpPr>
            <p:cNvPr id="35" name="矩形 34"/>
            <p:cNvSpPr/>
            <p:nvPr/>
          </p:nvSpPr>
          <p:spPr>
            <a:xfrm>
              <a:off x="5273358" y="1779898"/>
              <a:ext cx="887622" cy="400110"/>
            </a:xfrm>
            <a:prstGeom prst="rect">
              <a:avLst/>
            </a:prstGeom>
            <a:noFill/>
            <a:ln w="9525">
              <a:noFill/>
              <a:miter lim="800000"/>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dirty="0">
                  <a:solidFill>
                    <a:schemeClr val="accent2"/>
                  </a:solidFill>
                  <a:latin typeface="+mn-ea"/>
                  <a:ea typeface="+mn-ea"/>
                  <a:cs typeface="+mn-ea"/>
                  <a:sym typeface="宋体" panose="02010600030101010101" pitchFamily="2" charset="-122"/>
                </a:rPr>
                <a:t>设备</a:t>
              </a:r>
            </a:p>
          </p:txBody>
        </p:sp>
      </p:grpSp>
      <p:grpSp>
        <p:nvGrpSpPr>
          <p:cNvPr id="36" name="组合 35"/>
          <p:cNvGrpSpPr/>
          <p:nvPr/>
        </p:nvGrpSpPr>
        <p:grpSpPr>
          <a:xfrm>
            <a:off x="4119893" y="1879517"/>
            <a:ext cx="1773708" cy="848886"/>
            <a:chOff x="3748386" y="1572022"/>
            <a:chExt cx="1541014" cy="848886"/>
          </a:xfrm>
        </p:grpSpPr>
        <p:sp>
          <p:nvSpPr>
            <p:cNvPr id="37" name="箭头: 五边形 36"/>
            <p:cNvSpPr/>
            <p:nvPr/>
          </p:nvSpPr>
          <p:spPr bwMode="auto">
            <a:xfrm>
              <a:off x="3748386" y="1572022"/>
              <a:ext cx="1541014" cy="848886"/>
            </a:xfrm>
            <a:prstGeom prst="homePlate">
              <a:avLst>
                <a:gd name="adj" fmla="val 32712"/>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000">
                <a:solidFill>
                  <a:schemeClr val="accent2"/>
                </a:solidFill>
                <a:latin typeface="+mn-ea"/>
                <a:ea typeface="+mn-ea"/>
                <a:cs typeface="+mn-ea"/>
              </a:endParaRPr>
            </a:p>
          </p:txBody>
        </p:sp>
        <p:sp>
          <p:nvSpPr>
            <p:cNvPr id="38" name="矩形 37"/>
            <p:cNvSpPr/>
            <p:nvPr/>
          </p:nvSpPr>
          <p:spPr>
            <a:xfrm>
              <a:off x="4016134" y="1779898"/>
              <a:ext cx="1127582" cy="400110"/>
            </a:xfrm>
            <a:prstGeom prst="rect">
              <a:avLst/>
            </a:prstGeom>
            <a:noFill/>
            <a:ln w="9525">
              <a:noFill/>
              <a:miter lim="800000"/>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dirty="0">
                  <a:solidFill>
                    <a:schemeClr val="accent2"/>
                  </a:solidFill>
                  <a:latin typeface="+mn-ea"/>
                  <a:ea typeface="+mn-ea"/>
                  <a:cs typeface="+mn-ea"/>
                  <a:sym typeface="宋体" panose="02010600030101010101" pitchFamily="2" charset="-122"/>
                </a:rPr>
                <a:t>天花板</a:t>
              </a:r>
            </a:p>
          </p:txBody>
        </p:sp>
      </p:grpSp>
      <p:grpSp>
        <p:nvGrpSpPr>
          <p:cNvPr id="39" name="组合 38"/>
          <p:cNvGrpSpPr/>
          <p:nvPr/>
        </p:nvGrpSpPr>
        <p:grpSpPr>
          <a:xfrm>
            <a:off x="2673691" y="1879517"/>
            <a:ext cx="1773708" cy="848886"/>
            <a:chOff x="2491912" y="1572022"/>
            <a:chExt cx="1541014" cy="848886"/>
          </a:xfrm>
        </p:grpSpPr>
        <p:sp>
          <p:nvSpPr>
            <p:cNvPr id="40" name="箭头: 五边形 39"/>
            <p:cNvSpPr/>
            <p:nvPr/>
          </p:nvSpPr>
          <p:spPr bwMode="auto">
            <a:xfrm>
              <a:off x="2491912" y="1572022"/>
              <a:ext cx="1541014" cy="848886"/>
            </a:xfrm>
            <a:prstGeom prst="homePlate">
              <a:avLst>
                <a:gd name="adj" fmla="val 32712"/>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000">
                <a:solidFill>
                  <a:schemeClr val="accent2"/>
                </a:solidFill>
                <a:latin typeface="+mn-ea"/>
                <a:ea typeface="+mn-ea"/>
                <a:cs typeface="+mn-ea"/>
              </a:endParaRPr>
            </a:p>
          </p:txBody>
        </p:sp>
        <p:sp>
          <p:nvSpPr>
            <p:cNvPr id="41" name="矩形 40"/>
            <p:cNvSpPr/>
            <p:nvPr/>
          </p:nvSpPr>
          <p:spPr>
            <a:xfrm>
              <a:off x="2776452" y="1779898"/>
              <a:ext cx="887622" cy="400110"/>
            </a:xfrm>
            <a:prstGeom prst="rect">
              <a:avLst/>
            </a:prstGeom>
            <a:noFill/>
            <a:ln w="9525">
              <a:noFill/>
              <a:miter lim="800000"/>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dirty="0">
                  <a:solidFill>
                    <a:schemeClr val="accent2"/>
                  </a:solidFill>
                  <a:latin typeface="+mn-ea"/>
                  <a:ea typeface="+mn-ea"/>
                  <a:cs typeface="+mn-ea"/>
                  <a:sym typeface="宋体" panose="02010600030101010101" pitchFamily="2" charset="-122"/>
                </a:rPr>
                <a:t>墙面</a:t>
              </a:r>
            </a:p>
          </p:txBody>
        </p:sp>
      </p:grpSp>
      <p:grpSp>
        <p:nvGrpSpPr>
          <p:cNvPr id="42" name="组合 41"/>
          <p:cNvGrpSpPr/>
          <p:nvPr/>
        </p:nvGrpSpPr>
        <p:grpSpPr>
          <a:xfrm>
            <a:off x="1294136" y="1879517"/>
            <a:ext cx="1773708" cy="848886"/>
            <a:chOff x="1293342" y="1572022"/>
            <a:chExt cx="1541014" cy="848886"/>
          </a:xfrm>
        </p:grpSpPr>
        <p:sp>
          <p:nvSpPr>
            <p:cNvPr id="43" name="箭头: 五边形 42"/>
            <p:cNvSpPr/>
            <p:nvPr/>
          </p:nvSpPr>
          <p:spPr bwMode="auto">
            <a:xfrm>
              <a:off x="1293342" y="1572022"/>
              <a:ext cx="1541014" cy="848886"/>
            </a:xfrm>
            <a:prstGeom prst="homePlate">
              <a:avLst>
                <a:gd name="adj" fmla="val 32712"/>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2000">
                <a:solidFill>
                  <a:schemeClr val="accent2"/>
                </a:solidFill>
                <a:latin typeface="+mn-ea"/>
                <a:ea typeface="+mn-ea"/>
                <a:cs typeface="+mn-ea"/>
              </a:endParaRPr>
            </a:p>
          </p:txBody>
        </p:sp>
        <p:sp>
          <p:nvSpPr>
            <p:cNvPr id="44" name="矩形 43"/>
            <p:cNvSpPr/>
            <p:nvPr/>
          </p:nvSpPr>
          <p:spPr>
            <a:xfrm>
              <a:off x="1577882" y="1779898"/>
              <a:ext cx="887622" cy="400110"/>
            </a:xfrm>
            <a:prstGeom prst="rect">
              <a:avLst/>
            </a:prstGeom>
            <a:noFill/>
            <a:ln w="9525">
              <a:noFill/>
              <a:miter lim="800000"/>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dirty="0">
                  <a:solidFill>
                    <a:schemeClr val="accent2"/>
                  </a:solidFill>
                  <a:latin typeface="+mn-ea"/>
                  <a:ea typeface="+mn-ea"/>
                  <a:cs typeface="+mn-ea"/>
                  <a:sym typeface="宋体" panose="02010600030101010101" pitchFamily="2" charset="-122"/>
                </a:rPr>
                <a:t>地面</a:t>
              </a:r>
            </a:p>
          </p:txBody>
        </p:sp>
      </p:grpSp>
      <p:sp>
        <p:nvSpPr>
          <p:cNvPr id="45" name="矩形 44"/>
          <p:cNvSpPr/>
          <p:nvPr/>
        </p:nvSpPr>
        <p:spPr>
          <a:xfrm>
            <a:off x="1214821" y="3119082"/>
            <a:ext cx="434075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dirty="0">
                <a:solidFill>
                  <a:schemeClr val="accent1"/>
                </a:solidFill>
                <a:latin typeface="+mj-ea"/>
                <a:ea typeface="+mj-ea"/>
              </a:rPr>
              <a:t>清扫注意“三化”</a:t>
            </a:r>
          </a:p>
        </p:txBody>
      </p:sp>
      <p:sp>
        <p:nvSpPr>
          <p:cNvPr id="46" name="矩形 45"/>
          <p:cNvSpPr/>
          <p:nvPr/>
        </p:nvSpPr>
        <p:spPr bwMode="auto">
          <a:xfrm>
            <a:off x="1294136" y="4134419"/>
            <a:ext cx="2936300" cy="2338681"/>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47" name="矩形 46"/>
          <p:cNvSpPr/>
          <p:nvPr/>
        </p:nvSpPr>
        <p:spPr>
          <a:xfrm>
            <a:off x="1471710" y="4596361"/>
            <a:ext cx="2598683" cy="17851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b="1" dirty="0">
                <a:solidFill>
                  <a:schemeClr val="accent1"/>
                </a:solidFill>
                <a:latin typeface="+mj-ea"/>
                <a:ea typeface="+mj-ea"/>
              </a:rPr>
              <a:t>责任化：</a:t>
            </a:r>
            <a:endParaRPr lang="en-US" altLang="zh-CN" sz="2000" b="1" dirty="0">
              <a:solidFill>
                <a:schemeClr val="accent1"/>
              </a:solidFill>
              <a:latin typeface="+mj-ea"/>
              <a:ea typeface="+mj-ea"/>
            </a:endParaRPr>
          </a:p>
          <a:p>
            <a:pPr algn="just"/>
            <a:r>
              <a:rPr lang="zh-CN" altLang="en-US" dirty="0">
                <a:solidFill>
                  <a:schemeClr val="accent1"/>
                </a:solidFill>
                <a:latin typeface="+mj-ea"/>
                <a:ea typeface="+mj-ea"/>
              </a:rPr>
              <a:t>明确责任和要求；制定责任表，明确清扫区域、责任人、周期、目标，有哪些要求、用什么方法和工具</a:t>
            </a:r>
            <a:endParaRPr lang="en-US" altLang="zh-CN" dirty="0">
              <a:solidFill>
                <a:schemeClr val="accent1"/>
              </a:solidFill>
              <a:latin typeface="+mj-ea"/>
              <a:ea typeface="+mj-ea"/>
            </a:endParaRPr>
          </a:p>
        </p:txBody>
      </p:sp>
      <p:sp>
        <p:nvSpPr>
          <p:cNvPr id="48" name="矩形 47"/>
          <p:cNvSpPr/>
          <p:nvPr/>
        </p:nvSpPr>
        <p:spPr bwMode="auto">
          <a:xfrm>
            <a:off x="4486515" y="4134419"/>
            <a:ext cx="2936300" cy="2338681"/>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49" name="矩形 48"/>
          <p:cNvSpPr/>
          <p:nvPr/>
        </p:nvSpPr>
        <p:spPr>
          <a:xfrm>
            <a:off x="4664089" y="4596362"/>
            <a:ext cx="2598683" cy="15081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b="1" dirty="0">
                <a:solidFill>
                  <a:schemeClr val="accent1"/>
                </a:solidFill>
                <a:latin typeface="+mj-ea"/>
                <a:ea typeface="+mj-ea"/>
              </a:rPr>
              <a:t>标准化：</a:t>
            </a:r>
          </a:p>
          <a:p>
            <a:pPr algn="just"/>
            <a:r>
              <a:rPr lang="zh-CN" altLang="en-US" dirty="0">
                <a:solidFill>
                  <a:schemeClr val="accent1"/>
                </a:solidFill>
                <a:latin typeface="+mj-ea"/>
                <a:ea typeface="+mj-ea"/>
              </a:rPr>
              <a:t>采用相同的、不易造成安全隐患的、效率高的方法，避免手法不一影响现场管理 </a:t>
            </a:r>
          </a:p>
        </p:txBody>
      </p:sp>
      <p:sp>
        <p:nvSpPr>
          <p:cNvPr id="50" name="矩形 49"/>
          <p:cNvSpPr/>
          <p:nvPr/>
        </p:nvSpPr>
        <p:spPr bwMode="auto">
          <a:xfrm>
            <a:off x="7678894" y="4134419"/>
            <a:ext cx="2936300" cy="2338681"/>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51" name="矩形 50"/>
          <p:cNvSpPr/>
          <p:nvPr/>
        </p:nvSpPr>
        <p:spPr>
          <a:xfrm>
            <a:off x="7856468" y="4596362"/>
            <a:ext cx="2598683" cy="15081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b="1" dirty="0">
                <a:solidFill>
                  <a:schemeClr val="accent1"/>
                </a:solidFill>
                <a:latin typeface="+mj-ea"/>
                <a:ea typeface="+mj-ea"/>
              </a:rPr>
              <a:t>污染源改善化：</a:t>
            </a:r>
          </a:p>
          <a:p>
            <a:pPr algn="just"/>
            <a:r>
              <a:rPr lang="zh-CN" altLang="en-US" dirty="0">
                <a:solidFill>
                  <a:schemeClr val="accent1"/>
                </a:solidFill>
                <a:latin typeface="+mj-ea"/>
                <a:ea typeface="+mj-ea"/>
              </a:rPr>
              <a:t>仅仅不断清扫，易使人产生情绪，所以应从源头改善；清扫治标，改善污染源治本</a:t>
            </a:r>
          </a:p>
        </p:txBody>
      </p:sp>
      <p:sp>
        <p:nvSpPr>
          <p:cNvPr id="52" name="椭圆 51"/>
          <p:cNvSpPr/>
          <p:nvPr/>
        </p:nvSpPr>
        <p:spPr bwMode="auto">
          <a:xfrm>
            <a:off x="2439393" y="3809438"/>
            <a:ext cx="687387" cy="68738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1</a:t>
            </a:r>
            <a:endParaRPr lang="zh-CN" altLang="en-US" sz="2400">
              <a:solidFill>
                <a:schemeClr val="accent2"/>
              </a:solidFill>
              <a:latin typeface="+mn-ea"/>
              <a:ea typeface="+mn-ea"/>
              <a:cs typeface="+mn-ea"/>
            </a:endParaRPr>
          </a:p>
        </p:txBody>
      </p:sp>
      <p:sp>
        <p:nvSpPr>
          <p:cNvPr id="53" name="椭圆 52"/>
          <p:cNvSpPr/>
          <p:nvPr/>
        </p:nvSpPr>
        <p:spPr bwMode="auto">
          <a:xfrm>
            <a:off x="5599388" y="3809438"/>
            <a:ext cx="687387" cy="68738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dirty="0">
                <a:solidFill>
                  <a:schemeClr val="accent2"/>
                </a:solidFill>
                <a:latin typeface="+mn-ea"/>
                <a:ea typeface="+mn-ea"/>
                <a:cs typeface="+mn-ea"/>
              </a:rPr>
              <a:t>2</a:t>
            </a:r>
            <a:endParaRPr lang="zh-CN" altLang="en-US" sz="2400" dirty="0">
              <a:solidFill>
                <a:schemeClr val="accent2"/>
              </a:solidFill>
              <a:latin typeface="+mn-ea"/>
              <a:ea typeface="+mn-ea"/>
              <a:cs typeface="+mn-ea"/>
            </a:endParaRPr>
          </a:p>
        </p:txBody>
      </p:sp>
      <p:sp>
        <p:nvSpPr>
          <p:cNvPr id="54" name="椭圆 53"/>
          <p:cNvSpPr/>
          <p:nvPr/>
        </p:nvSpPr>
        <p:spPr bwMode="auto">
          <a:xfrm>
            <a:off x="8727599" y="3809438"/>
            <a:ext cx="687387" cy="68738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dirty="0">
                <a:solidFill>
                  <a:schemeClr val="accent2"/>
                </a:solidFill>
                <a:latin typeface="+mn-ea"/>
                <a:ea typeface="+mn-ea"/>
                <a:cs typeface="+mn-ea"/>
              </a:rPr>
              <a:t>3</a:t>
            </a:r>
            <a:endParaRPr lang="zh-CN" altLang="en-US" sz="2400" dirty="0">
              <a:solidFill>
                <a:schemeClr val="accent2"/>
              </a:solidFill>
              <a:latin typeface="+mn-ea"/>
              <a:ea typeface="+mn-ea"/>
              <a:cs typeface="+mn-ea"/>
            </a:endParaRPr>
          </a:p>
        </p:txBody>
      </p:sp>
      <p:sp>
        <p:nvSpPr>
          <p:cNvPr id="55"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的步骤三：清扫</a:t>
            </a:r>
          </a:p>
        </p:txBody>
      </p:sp>
    </p:spTree>
  </p:cSld>
  <p:clrMapOvr>
    <a:masterClrMapping/>
  </p:clrMapOvr>
  <p:transition spd="slow" advTm="11142">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2332634" y="1608852"/>
            <a:ext cx="8911491"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dirty="0">
                <a:solidFill>
                  <a:schemeClr val="accent1"/>
                </a:solidFill>
                <a:latin typeface="+mj-ea"/>
                <a:ea typeface="+mj-ea"/>
                <a:sym typeface="宋体" panose="02010600030101010101" pitchFamily="2" charset="-122"/>
              </a:rPr>
              <a:t>清洁是保持干净无污秽，也就是要保持工作场所、机器设备干净状态。这就需要将前面</a:t>
            </a:r>
            <a:r>
              <a:rPr lang="en-US" altLang="zh-CN" dirty="0">
                <a:solidFill>
                  <a:schemeClr val="accent1"/>
                </a:solidFill>
                <a:latin typeface="+mj-ea"/>
                <a:ea typeface="+mj-ea"/>
                <a:sym typeface="宋体" panose="02010600030101010101" pitchFamily="2" charset="-122"/>
              </a:rPr>
              <a:t>3S</a:t>
            </a:r>
            <a:r>
              <a:rPr lang="zh-CN" altLang="en-US" dirty="0">
                <a:solidFill>
                  <a:schemeClr val="accent1"/>
                </a:solidFill>
                <a:latin typeface="+mj-ea"/>
                <a:ea typeface="+mj-ea"/>
                <a:sym typeface="宋体" panose="02010600030101010101" pitchFamily="2" charset="-122"/>
              </a:rPr>
              <a:t>（整理、整顿、清扫）的做法制度化、规范化，并贯彻执行及维持，意即“标准化”。</a:t>
            </a:r>
          </a:p>
        </p:txBody>
      </p:sp>
      <p:sp>
        <p:nvSpPr>
          <p:cNvPr id="21" name="矩形 20"/>
          <p:cNvSpPr/>
          <p:nvPr/>
        </p:nvSpPr>
        <p:spPr>
          <a:xfrm>
            <a:off x="2359005" y="2925005"/>
            <a:ext cx="3879984"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dirty="0">
                <a:solidFill>
                  <a:schemeClr val="accent1"/>
                </a:solidFill>
                <a:latin typeface="+mj-ea"/>
                <a:ea typeface="+mj-ea"/>
                <a:sym typeface="宋体" panose="02010600030101010101" pitchFamily="2" charset="-122"/>
              </a:rPr>
              <a:t>维持前面</a:t>
            </a:r>
            <a:r>
              <a:rPr lang="en-US" altLang="zh-CN" dirty="0">
                <a:solidFill>
                  <a:schemeClr val="accent1"/>
                </a:solidFill>
                <a:latin typeface="+mj-ea"/>
                <a:ea typeface="+mj-ea"/>
                <a:sym typeface="宋体" panose="02010600030101010101" pitchFamily="2" charset="-122"/>
              </a:rPr>
              <a:t>3S</a:t>
            </a:r>
            <a:r>
              <a:rPr lang="zh-CN" altLang="en-US" dirty="0">
                <a:solidFill>
                  <a:schemeClr val="accent1"/>
                </a:solidFill>
                <a:latin typeface="+mj-ea"/>
                <a:ea typeface="+mj-ea"/>
                <a:sym typeface="宋体" panose="02010600030101010101" pitchFamily="2" charset="-122"/>
              </a:rPr>
              <a:t>（整理整顿、清扫）的效果</a:t>
            </a:r>
          </a:p>
          <a:p>
            <a:pPr marL="285750" indent="-285750" algn="just">
              <a:buFont typeface="Wingdings" panose="05000000000000000000" pitchFamily="2" charset="2"/>
              <a:buChar char="l"/>
            </a:pPr>
            <a:r>
              <a:rPr lang="zh-CN" altLang="en-US" dirty="0">
                <a:solidFill>
                  <a:schemeClr val="accent1"/>
                </a:solidFill>
                <a:latin typeface="+mj-ea"/>
                <a:ea typeface="+mj-ea"/>
                <a:sym typeface="宋体" panose="02010600030101010101" pitchFamily="2" charset="-122"/>
              </a:rPr>
              <a:t>实现</a:t>
            </a:r>
            <a:r>
              <a:rPr lang="en-US" altLang="zh-CN" dirty="0">
                <a:solidFill>
                  <a:schemeClr val="accent1"/>
                </a:solidFill>
                <a:latin typeface="+mj-ea"/>
                <a:ea typeface="+mj-ea"/>
                <a:sym typeface="宋体" panose="02010600030101010101" pitchFamily="2" charset="-122"/>
              </a:rPr>
              <a:t>6S</a:t>
            </a:r>
            <a:r>
              <a:rPr lang="zh-CN" altLang="en-US" dirty="0">
                <a:solidFill>
                  <a:schemeClr val="accent1"/>
                </a:solidFill>
                <a:latin typeface="+mj-ea"/>
                <a:ea typeface="+mj-ea"/>
                <a:sym typeface="宋体" panose="02010600030101010101" pitchFamily="2" charset="-122"/>
              </a:rPr>
              <a:t>标准化管理</a:t>
            </a:r>
          </a:p>
        </p:txBody>
      </p:sp>
      <p:sp>
        <p:nvSpPr>
          <p:cNvPr id="26" name="箭头: 五边形 25"/>
          <p:cNvSpPr/>
          <p:nvPr/>
        </p:nvSpPr>
        <p:spPr bwMode="auto">
          <a:xfrm>
            <a:off x="1186866" y="1501201"/>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0" name="矩形 29"/>
          <p:cNvSpPr/>
          <p:nvPr/>
        </p:nvSpPr>
        <p:spPr>
          <a:xfrm>
            <a:off x="1143332" y="1593302"/>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dirty="0">
                <a:solidFill>
                  <a:schemeClr val="accent2"/>
                </a:solidFill>
                <a:latin typeface="+mj-ea"/>
                <a:ea typeface="+mj-ea"/>
                <a:sym typeface="宋体" panose="02010600030101010101" pitchFamily="2" charset="-122"/>
              </a:rPr>
              <a:t>清洁的定义</a:t>
            </a:r>
          </a:p>
        </p:txBody>
      </p:sp>
      <p:sp>
        <p:nvSpPr>
          <p:cNvPr id="32" name="箭头: 五边形 31"/>
          <p:cNvSpPr/>
          <p:nvPr/>
        </p:nvSpPr>
        <p:spPr bwMode="auto">
          <a:xfrm>
            <a:off x="1186866" y="2925005"/>
            <a:ext cx="1102235" cy="892088"/>
          </a:xfrm>
          <a:prstGeom prst="homePlate">
            <a:avLst>
              <a:gd name="adj" fmla="val 1441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3" name="矩形 32"/>
          <p:cNvSpPr/>
          <p:nvPr/>
        </p:nvSpPr>
        <p:spPr>
          <a:xfrm>
            <a:off x="1143332" y="3017106"/>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dirty="0">
                <a:solidFill>
                  <a:schemeClr val="accent2"/>
                </a:solidFill>
                <a:latin typeface="+mj-ea"/>
                <a:ea typeface="+mj-ea"/>
                <a:sym typeface="宋体" panose="02010600030101010101" pitchFamily="2" charset="-122"/>
              </a:rPr>
              <a:t>清洁的目的</a:t>
            </a:r>
          </a:p>
        </p:txBody>
      </p:sp>
      <p:sp>
        <p:nvSpPr>
          <p:cNvPr id="34" name="矩形 33"/>
          <p:cNvSpPr/>
          <p:nvPr/>
        </p:nvSpPr>
        <p:spPr>
          <a:xfrm>
            <a:off x="2359005" y="4382971"/>
            <a:ext cx="3879984" cy="203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a:solidFill>
                  <a:schemeClr val="accent1"/>
                </a:solidFill>
                <a:latin typeface="+mj-ea"/>
                <a:ea typeface="+mj-ea"/>
                <a:sym typeface="宋体" panose="02010600030101010101" pitchFamily="2" charset="-122"/>
              </a:rPr>
              <a:t>1. </a:t>
            </a:r>
            <a:r>
              <a:rPr lang="zh-CN" altLang="en-US">
                <a:solidFill>
                  <a:schemeClr val="accent1"/>
                </a:solidFill>
                <a:latin typeface="+mj-ea"/>
                <a:ea typeface="+mj-ea"/>
                <a:sym typeface="宋体" panose="02010600030101010101" pitchFamily="2" charset="-122"/>
              </a:rPr>
              <a:t>落实前面</a:t>
            </a:r>
            <a:r>
              <a:rPr lang="en-US" altLang="zh-CN">
                <a:solidFill>
                  <a:schemeClr val="accent1"/>
                </a:solidFill>
                <a:latin typeface="+mj-ea"/>
                <a:ea typeface="+mj-ea"/>
                <a:sym typeface="宋体" panose="02010600030101010101" pitchFamily="2" charset="-122"/>
              </a:rPr>
              <a:t>3S</a:t>
            </a:r>
            <a:r>
              <a:rPr lang="zh-CN" altLang="en-US">
                <a:solidFill>
                  <a:schemeClr val="accent1"/>
                </a:solidFill>
                <a:latin typeface="+mj-ea"/>
                <a:ea typeface="+mj-ea"/>
                <a:sym typeface="宋体" panose="02010600030101010101" pitchFamily="2" charset="-122"/>
              </a:rPr>
              <a:t>工作；</a:t>
            </a:r>
          </a:p>
          <a:p>
            <a:pPr algn="just"/>
            <a:r>
              <a:rPr lang="en-US" altLang="zh-CN">
                <a:solidFill>
                  <a:schemeClr val="accent1"/>
                </a:solidFill>
                <a:latin typeface="+mj-ea"/>
                <a:ea typeface="+mj-ea"/>
                <a:sym typeface="宋体" panose="02010600030101010101" pitchFamily="2" charset="-122"/>
              </a:rPr>
              <a:t>2. </a:t>
            </a:r>
            <a:r>
              <a:rPr lang="zh-CN" altLang="en-US">
                <a:solidFill>
                  <a:schemeClr val="accent1"/>
                </a:solidFill>
                <a:latin typeface="+mj-ea"/>
                <a:ea typeface="+mj-ea"/>
                <a:sym typeface="宋体" panose="02010600030101010101" pitchFamily="2" charset="-122"/>
              </a:rPr>
              <a:t>制定目视管理及看板管理的标准；</a:t>
            </a:r>
          </a:p>
          <a:p>
            <a:pPr algn="just"/>
            <a:r>
              <a:rPr lang="en-US" altLang="zh-CN">
                <a:solidFill>
                  <a:schemeClr val="accent1"/>
                </a:solidFill>
                <a:latin typeface="+mj-ea"/>
                <a:ea typeface="+mj-ea"/>
                <a:sym typeface="宋体" panose="02010600030101010101" pitchFamily="2" charset="-122"/>
              </a:rPr>
              <a:t>3. </a:t>
            </a:r>
            <a:r>
              <a:rPr lang="zh-CN" altLang="en-US">
                <a:solidFill>
                  <a:schemeClr val="accent1"/>
                </a:solidFill>
                <a:latin typeface="+mj-ea"/>
                <a:ea typeface="+mj-ea"/>
                <a:sym typeface="宋体" panose="02010600030101010101" pitchFamily="2" charset="-122"/>
              </a:rPr>
              <a:t>制订</a:t>
            </a:r>
            <a:r>
              <a:rPr lang="en-US" altLang="zh-CN">
                <a:solidFill>
                  <a:schemeClr val="accent1"/>
                </a:solidFill>
                <a:latin typeface="+mj-ea"/>
                <a:ea typeface="+mj-ea"/>
                <a:sym typeface="宋体" panose="02010600030101010101" pitchFamily="2" charset="-122"/>
              </a:rPr>
              <a:t>6S</a:t>
            </a:r>
            <a:r>
              <a:rPr lang="zh-CN" altLang="en-US">
                <a:solidFill>
                  <a:schemeClr val="accent1"/>
                </a:solidFill>
                <a:latin typeface="+mj-ea"/>
                <a:ea typeface="+mj-ea"/>
                <a:sym typeface="宋体" panose="02010600030101010101" pitchFamily="2" charset="-122"/>
              </a:rPr>
              <a:t>实施办法；</a:t>
            </a:r>
          </a:p>
          <a:p>
            <a:pPr algn="just"/>
            <a:r>
              <a:rPr lang="en-US" altLang="zh-CN">
                <a:solidFill>
                  <a:schemeClr val="accent1"/>
                </a:solidFill>
                <a:latin typeface="+mj-ea"/>
                <a:ea typeface="+mj-ea"/>
                <a:sym typeface="宋体" panose="02010600030101010101" pitchFamily="2" charset="-122"/>
              </a:rPr>
              <a:t>4. </a:t>
            </a:r>
            <a:r>
              <a:rPr lang="zh-CN" altLang="en-US">
                <a:solidFill>
                  <a:schemeClr val="accent1"/>
                </a:solidFill>
                <a:latin typeface="+mj-ea"/>
                <a:ea typeface="+mj-ea"/>
                <a:sym typeface="宋体" panose="02010600030101010101" pitchFamily="2" charset="-122"/>
              </a:rPr>
              <a:t>制订稽核方法；</a:t>
            </a:r>
          </a:p>
          <a:p>
            <a:pPr algn="just"/>
            <a:r>
              <a:rPr lang="en-US" altLang="zh-CN">
                <a:solidFill>
                  <a:schemeClr val="accent1"/>
                </a:solidFill>
                <a:latin typeface="+mj-ea"/>
                <a:ea typeface="+mj-ea"/>
                <a:sym typeface="宋体" panose="02010600030101010101" pitchFamily="2" charset="-122"/>
              </a:rPr>
              <a:t>5. </a:t>
            </a:r>
            <a:r>
              <a:rPr lang="zh-CN" altLang="en-US">
                <a:solidFill>
                  <a:schemeClr val="accent1"/>
                </a:solidFill>
                <a:latin typeface="+mj-ea"/>
                <a:ea typeface="+mj-ea"/>
                <a:sym typeface="宋体" panose="02010600030101010101" pitchFamily="2" charset="-122"/>
              </a:rPr>
              <a:t>制定奖惩制度，强化推行；</a:t>
            </a:r>
          </a:p>
          <a:p>
            <a:pPr algn="just"/>
            <a:r>
              <a:rPr lang="en-US" altLang="zh-CN">
                <a:solidFill>
                  <a:schemeClr val="accent1"/>
                </a:solidFill>
                <a:latin typeface="+mj-ea"/>
                <a:ea typeface="+mj-ea"/>
                <a:sym typeface="宋体" panose="02010600030101010101" pitchFamily="2" charset="-122"/>
              </a:rPr>
              <a:t>6. </a:t>
            </a:r>
            <a:r>
              <a:rPr lang="zh-CN" altLang="en-US">
                <a:solidFill>
                  <a:schemeClr val="accent1"/>
                </a:solidFill>
                <a:latin typeface="+mj-ea"/>
                <a:ea typeface="+mj-ea"/>
                <a:sym typeface="宋体" panose="02010600030101010101" pitchFamily="2" charset="-122"/>
              </a:rPr>
              <a:t>高层主管定期巡查，带动全员重视</a:t>
            </a:r>
            <a:r>
              <a:rPr lang="en-US" altLang="zh-CN">
                <a:solidFill>
                  <a:schemeClr val="accent1"/>
                </a:solidFill>
                <a:latin typeface="+mj-ea"/>
                <a:ea typeface="+mj-ea"/>
                <a:sym typeface="宋体" panose="02010600030101010101" pitchFamily="2" charset="-122"/>
              </a:rPr>
              <a:t>6S</a:t>
            </a:r>
            <a:r>
              <a:rPr lang="zh-CN" altLang="en-US">
                <a:solidFill>
                  <a:schemeClr val="accent1"/>
                </a:solidFill>
                <a:latin typeface="+mj-ea"/>
                <a:ea typeface="+mj-ea"/>
                <a:sym typeface="宋体" panose="02010600030101010101" pitchFamily="2" charset="-122"/>
              </a:rPr>
              <a:t>活动</a:t>
            </a:r>
            <a:endParaRPr lang="zh-CN" altLang="en-US" dirty="0">
              <a:solidFill>
                <a:schemeClr val="accent1"/>
              </a:solidFill>
              <a:latin typeface="+mj-ea"/>
              <a:ea typeface="+mj-ea"/>
              <a:sym typeface="宋体" panose="02010600030101010101" pitchFamily="2" charset="-122"/>
            </a:endParaRPr>
          </a:p>
        </p:txBody>
      </p:sp>
      <p:sp>
        <p:nvSpPr>
          <p:cNvPr id="36" name="箭头: 五边形 35"/>
          <p:cNvSpPr/>
          <p:nvPr/>
        </p:nvSpPr>
        <p:spPr bwMode="auto">
          <a:xfrm>
            <a:off x="1186866" y="4460146"/>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7" name="矩形 36"/>
          <p:cNvSpPr/>
          <p:nvPr/>
        </p:nvSpPr>
        <p:spPr>
          <a:xfrm>
            <a:off x="1313108" y="4552247"/>
            <a:ext cx="74056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实施要领</a:t>
            </a:r>
          </a:p>
        </p:txBody>
      </p: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462" y="2625099"/>
            <a:ext cx="4724731" cy="3645024"/>
          </a:xfrm>
          <a:prstGeom prst="rect">
            <a:avLst/>
          </a:prstGeom>
        </p:spPr>
      </p:pic>
      <p:sp>
        <p:nvSpPr>
          <p:cNvPr id="39"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的步骤四：清洁</a:t>
            </a:r>
          </a:p>
        </p:txBody>
      </p:sp>
    </p:spTree>
  </p:cSld>
  <p:clrMapOvr>
    <a:masterClrMapping/>
  </p:clrMapOvr>
  <p:transition spd="slow" advTm="11142">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948049" y="5069484"/>
            <a:ext cx="2520377"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a:solidFill>
                  <a:schemeClr val="accent1"/>
                </a:solidFill>
                <a:latin typeface="+mj-ea"/>
                <a:ea typeface="+mj-ea"/>
              </a:rPr>
              <a:t>1</a:t>
            </a:r>
            <a:r>
              <a:rPr lang="zh-CN" altLang="en-US">
                <a:solidFill>
                  <a:schemeClr val="accent1"/>
                </a:solidFill>
                <a:latin typeface="+mj-ea"/>
                <a:ea typeface="+mj-ea"/>
              </a:rPr>
              <a:t>）员工精神清洁；</a:t>
            </a:r>
          </a:p>
          <a:p>
            <a:pPr algn="just"/>
            <a:r>
              <a:rPr lang="en-US" altLang="zh-CN">
                <a:solidFill>
                  <a:schemeClr val="accent1"/>
                </a:solidFill>
                <a:latin typeface="+mj-ea"/>
                <a:ea typeface="+mj-ea"/>
              </a:rPr>
              <a:t>2</a:t>
            </a:r>
            <a:r>
              <a:rPr lang="zh-CN" altLang="en-US">
                <a:solidFill>
                  <a:schemeClr val="accent1"/>
                </a:solidFill>
                <a:latin typeface="+mj-ea"/>
                <a:ea typeface="+mj-ea"/>
              </a:rPr>
              <a:t>）员工服饰清洁；</a:t>
            </a:r>
          </a:p>
          <a:p>
            <a:pPr algn="just"/>
            <a:r>
              <a:rPr lang="en-US" altLang="zh-CN">
                <a:solidFill>
                  <a:schemeClr val="accent1"/>
                </a:solidFill>
                <a:latin typeface="+mj-ea"/>
                <a:ea typeface="+mj-ea"/>
              </a:rPr>
              <a:t>3</a:t>
            </a:r>
            <a:r>
              <a:rPr lang="zh-CN" altLang="en-US">
                <a:solidFill>
                  <a:schemeClr val="accent1"/>
                </a:solidFill>
                <a:latin typeface="+mj-ea"/>
                <a:ea typeface="+mj-ea"/>
              </a:rPr>
              <a:t>）无形物的清除（如：噪音、有害气体等）                             </a:t>
            </a:r>
          </a:p>
        </p:txBody>
      </p:sp>
      <p:sp>
        <p:nvSpPr>
          <p:cNvPr id="21" name="矩形 20"/>
          <p:cNvSpPr/>
          <p:nvPr/>
        </p:nvSpPr>
        <p:spPr>
          <a:xfrm>
            <a:off x="868734" y="1365990"/>
            <a:ext cx="4340757"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a:solidFill>
                  <a:schemeClr val="accent1"/>
                </a:solidFill>
                <a:latin typeface="+mj-ea"/>
                <a:ea typeface="+mj-ea"/>
              </a:rPr>
              <a:t>清洁推进的步骤</a:t>
            </a:r>
            <a:endParaRPr lang="zh-CN" altLang="en-US" sz="2400" b="1" dirty="0">
              <a:solidFill>
                <a:schemeClr val="accent1"/>
              </a:solidFill>
              <a:latin typeface="+mj-ea"/>
              <a:ea typeface="+mj-ea"/>
            </a:endParaRPr>
          </a:p>
        </p:txBody>
      </p:sp>
      <p:sp>
        <p:nvSpPr>
          <p:cNvPr id="26" name="箭头: 五边形 25"/>
          <p:cNvSpPr/>
          <p:nvPr/>
        </p:nvSpPr>
        <p:spPr bwMode="auto">
          <a:xfrm>
            <a:off x="4710641" y="1894799"/>
            <a:ext cx="5932909" cy="930550"/>
          </a:xfrm>
          <a:prstGeom prst="homePlate">
            <a:avLst>
              <a:gd name="adj" fmla="val 32712"/>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0" name="矩形 29"/>
          <p:cNvSpPr/>
          <p:nvPr/>
        </p:nvSpPr>
        <p:spPr>
          <a:xfrm>
            <a:off x="5854384" y="2014369"/>
            <a:ext cx="359120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2000">
                <a:solidFill>
                  <a:schemeClr val="accent2"/>
                </a:solidFill>
                <a:latin typeface="+mj-ea"/>
                <a:ea typeface="+mj-ea"/>
                <a:sym typeface="宋体" panose="02010600030101010101" pitchFamily="2" charset="-122"/>
              </a:rPr>
              <a:t>不定期检查频率的确定和落实，不断改善并养成习惯</a:t>
            </a:r>
            <a:endParaRPr lang="zh-CN" altLang="en-US" sz="2000" dirty="0">
              <a:solidFill>
                <a:schemeClr val="accent2"/>
              </a:solidFill>
              <a:latin typeface="+mj-ea"/>
              <a:ea typeface="+mj-ea"/>
              <a:sym typeface="宋体" panose="02010600030101010101" pitchFamily="2" charset="-122"/>
            </a:endParaRPr>
          </a:p>
        </p:txBody>
      </p:sp>
      <p:sp>
        <p:nvSpPr>
          <p:cNvPr id="32" name="箭头: 五边形 31"/>
          <p:cNvSpPr/>
          <p:nvPr/>
        </p:nvSpPr>
        <p:spPr bwMode="auto">
          <a:xfrm>
            <a:off x="2806526" y="1894799"/>
            <a:ext cx="2751677" cy="930550"/>
          </a:xfrm>
          <a:prstGeom prst="homePlate">
            <a:avLst>
              <a:gd name="adj" fmla="val 32712"/>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3" name="矩形 32"/>
          <p:cNvSpPr/>
          <p:nvPr/>
        </p:nvSpPr>
        <p:spPr>
          <a:xfrm>
            <a:off x="3623929" y="2038920"/>
            <a:ext cx="1521321"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a:solidFill>
                  <a:schemeClr val="accent2"/>
                </a:solidFill>
                <a:latin typeface="+mj-ea"/>
                <a:ea typeface="+mj-ea"/>
                <a:sym typeface="宋体" panose="02010600030101010101" pitchFamily="2" charset="-122"/>
              </a:rPr>
              <a:t>制度化、标准化的过程</a:t>
            </a:r>
            <a:endParaRPr lang="zh-CN" altLang="en-US" sz="2000" dirty="0">
              <a:solidFill>
                <a:schemeClr val="accent2"/>
              </a:solidFill>
              <a:latin typeface="+mj-ea"/>
              <a:ea typeface="+mj-ea"/>
              <a:sym typeface="宋体" panose="02010600030101010101" pitchFamily="2" charset="-122"/>
            </a:endParaRPr>
          </a:p>
        </p:txBody>
      </p:sp>
      <p:sp>
        <p:nvSpPr>
          <p:cNvPr id="35" name="箭头: 五边形 34"/>
          <p:cNvSpPr/>
          <p:nvPr/>
        </p:nvSpPr>
        <p:spPr bwMode="auto">
          <a:xfrm>
            <a:off x="948049" y="1894799"/>
            <a:ext cx="2379699" cy="930550"/>
          </a:xfrm>
          <a:prstGeom prst="homePlate">
            <a:avLst>
              <a:gd name="adj" fmla="val 32712"/>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6" name="矩形 35"/>
          <p:cNvSpPr/>
          <p:nvPr/>
        </p:nvSpPr>
        <p:spPr>
          <a:xfrm>
            <a:off x="1343081" y="2055989"/>
            <a:ext cx="1443252"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a:solidFill>
                  <a:schemeClr val="accent2"/>
                </a:solidFill>
                <a:latin typeface="+mj-ea"/>
                <a:ea typeface="+mj-ea"/>
                <a:sym typeface="宋体" panose="02010600030101010101" pitchFamily="2" charset="-122"/>
              </a:rPr>
              <a:t>维持前</a:t>
            </a:r>
            <a:r>
              <a:rPr lang="en-US" altLang="zh-CN" sz="2000">
                <a:solidFill>
                  <a:schemeClr val="accent2"/>
                </a:solidFill>
                <a:latin typeface="+mj-ea"/>
                <a:ea typeface="+mj-ea"/>
                <a:sym typeface="宋体" panose="02010600030101010101" pitchFamily="2" charset="-122"/>
              </a:rPr>
              <a:t>3S</a:t>
            </a:r>
            <a:r>
              <a:rPr lang="zh-CN" altLang="en-US" sz="2000">
                <a:solidFill>
                  <a:schemeClr val="accent2"/>
                </a:solidFill>
                <a:latin typeface="+mj-ea"/>
                <a:ea typeface="+mj-ea"/>
                <a:sym typeface="宋体" panose="02010600030101010101" pitchFamily="2" charset="-122"/>
              </a:rPr>
              <a:t>的效果</a:t>
            </a:r>
            <a:endParaRPr lang="zh-CN" altLang="en-US" sz="2000" dirty="0">
              <a:solidFill>
                <a:schemeClr val="accent2"/>
              </a:solidFill>
              <a:latin typeface="+mj-ea"/>
              <a:ea typeface="+mj-ea"/>
              <a:sym typeface="宋体" panose="02010600030101010101" pitchFamily="2" charset="-122"/>
            </a:endParaRPr>
          </a:p>
        </p:txBody>
      </p:sp>
      <p:sp>
        <p:nvSpPr>
          <p:cNvPr id="37" name="矩形 36"/>
          <p:cNvSpPr/>
          <p:nvPr/>
        </p:nvSpPr>
        <p:spPr>
          <a:xfrm>
            <a:off x="868734" y="3129380"/>
            <a:ext cx="4340757"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b="1">
                <a:solidFill>
                  <a:schemeClr val="accent1"/>
                </a:solidFill>
                <a:latin typeface="+mj-ea"/>
                <a:ea typeface="+mj-ea"/>
              </a:rPr>
              <a:t>清洁推进常用方法</a:t>
            </a:r>
          </a:p>
        </p:txBody>
      </p:sp>
      <p:sp>
        <p:nvSpPr>
          <p:cNvPr id="38" name="矩形 37"/>
          <p:cNvSpPr/>
          <p:nvPr/>
        </p:nvSpPr>
        <p:spPr>
          <a:xfrm>
            <a:off x="868734" y="4531746"/>
            <a:ext cx="4340757"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b="1">
                <a:solidFill>
                  <a:schemeClr val="accent1"/>
                </a:solidFill>
                <a:latin typeface="+mj-ea"/>
                <a:ea typeface="+mj-ea"/>
              </a:rPr>
              <a:t>清洁的延伸</a:t>
            </a:r>
          </a:p>
        </p:txBody>
      </p:sp>
      <p:sp>
        <p:nvSpPr>
          <p:cNvPr id="39" name="矩形 38"/>
          <p:cNvSpPr/>
          <p:nvPr/>
        </p:nvSpPr>
        <p:spPr>
          <a:xfrm>
            <a:off x="895513" y="3634303"/>
            <a:ext cx="6096000"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rPr>
              <a:t>流动红旗</a:t>
            </a:r>
          </a:p>
          <a:p>
            <a:pPr marL="285750" indent="-285750" algn="just">
              <a:buFont typeface="Wingdings" panose="05000000000000000000" pitchFamily="2" charset="2"/>
              <a:buChar char="l"/>
            </a:pPr>
            <a:r>
              <a:rPr lang="en-US" altLang="zh-CN">
                <a:solidFill>
                  <a:schemeClr val="accent1"/>
                </a:solidFill>
                <a:latin typeface="+mj-ea"/>
                <a:ea typeface="+mj-ea"/>
              </a:rPr>
              <a:t>3U-MEMO</a:t>
            </a:r>
            <a:r>
              <a:rPr lang="zh-CN" altLang="en-US">
                <a:solidFill>
                  <a:schemeClr val="accent1"/>
                </a:solidFill>
                <a:latin typeface="+mj-ea"/>
                <a:ea typeface="+mj-ea"/>
              </a:rPr>
              <a:t>法</a:t>
            </a:r>
          </a:p>
        </p:txBody>
      </p:sp>
      <p:pic>
        <p:nvPicPr>
          <p:cNvPr id="40" name="Picture 5" descr="DSC048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69" y="3362186"/>
            <a:ext cx="3484093" cy="26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descr="金方圆图片茶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167" y="3364551"/>
            <a:ext cx="3484092" cy="263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2.5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的步骤四：清洁</a:t>
            </a:r>
          </a:p>
        </p:txBody>
      </p:sp>
    </p:spTree>
  </p:cSld>
  <p:clrMapOvr>
    <a:masterClrMapping/>
  </p:clrMapOvr>
  <p:transition spd="slow" advTm="11142">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9" name="矩形 18"/>
          <p:cNvSpPr/>
          <p:nvPr/>
        </p:nvSpPr>
        <p:spPr>
          <a:xfrm>
            <a:off x="2285012" y="1536680"/>
            <a:ext cx="4291662"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a:solidFill>
                  <a:schemeClr val="accent1"/>
                </a:solidFill>
                <a:latin typeface="+mj-ea"/>
                <a:ea typeface="+mj-ea"/>
                <a:sym typeface="宋体" panose="02010600030101010101" pitchFamily="2" charset="-122"/>
              </a:rPr>
              <a:t>人人依照规定和制度行事，养成好习惯，培养积极进取的精神。</a:t>
            </a:r>
            <a:endParaRPr lang="zh-CN" altLang="en-US" dirty="0">
              <a:solidFill>
                <a:schemeClr val="accent1"/>
              </a:solidFill>
              <a:latin typeface="+mj-ea"/>
              <a:ea typeface="+mj-ea"/>
              <a:sym typeface="宋体" panose="02010600030101010101" pitchFamily="2" charset="-122"/>
            </a:endParaRPr>
          </a:p>
        </p:txBody>
      </p:sp>
      <p:sp>
        <p:nvSpPr>
          <p:cNvPr id="22" name="箭头: 五边形 21"/>
          <p:cNvSpPr/>
          <p:nvPr/>
        </p:nvSpPr>
        <p:spPr bwMode="auto">
          <a:xfrm>
            <a:off x="1139244" y="1429030"/>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6" name="矩形 25"/>
          <p:cNvSpPr/>
          <p:nvPr/>
        </p:nvSpPr>
        <p:spPr>
          <a:xfrm>
            <a:off x="1095710" y="1521131"/>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素养的</a:t>
            </a:r>
            <a:r>
              <a:rPr lang="zh-CN" altLang="en-US" sz="2000" b="1" dirty="0">
                <a:solidFill>
                  <a:schemeClr val="accent2"/>
                </a:solidFill>
                <a:latin typeface="+mj-ea"/>
                <a:ea typeface="+mj-ea"/>
                <a:sym typeface="宋体" panose="02010600030101010101" pitchFamily="2" charset="-122"/>
              </a:rPr>
              <a:t>定义</a:t>
            </a:r>
          </a:p>
        </p:txBody>
      </p:sp>
      <p:sp>
        <p:nvSpPr>
          <p:cNvPr id="31" name="箭头: 五边形 30"/>
          <p:cNvSpPr/>
          <p:nvPr/>
        </p:nvSpPr>
        <p:spPr bwMode="auto">
          <a:xfrm>
            <a:off x="1139244" y="2773822"/>
            <a:ext cx="1102235" cy="892088"/>
          </a:xfrm>
          <a:prstGeom prst="homePlate">
            <a:avLst>
              <a:gd name="adj" fmla="val 1441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2" name="矩形 31"/>
          <p:cNvSpPr/>
          <p:nvPr/>
        </p:nvSpPr>
        <p:spPr>
          <a:xfrm>
            <a:off x="1095710" y="2865923"/>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素养的</a:t>
            </a:r>
            <a:r>
              <a:rPr lang="zh-CN" altLang="en-US" sz="2000" b="1" dirty="0">
                <a:solidFill>
                  <a:schemeClr val="accent2"/>
                </a:solidFill>
                <a:latin typeface="+mj-ea"/>
                <a:ea typeface="+mj-ea"/>
                <a:sym typeface="宋体" panose="02010600030101010101" pitchFamily="2" charset="-122"/>
              </a:rPr>
              <a:t>目的</a:t>
            </a:r>
          </a:p>
        </p:txBody>
      </p:sp>
      <p:sp>
        <p:nvSpPr>
          <p:cNvPr id="33" name="矩形 32"/>
          <p:cNvSpPr/>
          <p:nvPr/>
        </p:nvSpPr>
        <p:spPr>
          <a:xfrm>
            <a:off x="2392388" y="2467916"/>
            <a:ext cx="4360538"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促使人人有礼貌、重礼节，进而行成优良的风气，创造和谐的团队精神。</a:t>
            </a:r>
            <a:endParaRPr lang="en-US" altLang="zh-CN">
              <a:solidFill>
                <a:schemeClr val="accent1"/>
              </a:solidFill>
              <a:latin typeface="+mj-ea"/>
              <a:ea typeface="+mj-ea"/>
              <a:sym typeface="宋体" panose="02010600030101010101" pitchFamily="2" charset="-122"/>
            </a:endParaRP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让每一个员工，从上到下，都能够严格遵守规章制度，培养有良好素质的人才。</a:t>
            </a:r>
            <a:endParaRPr lang="en-US" altLang="zh-CN">
              <a:solidFill>
                <a:schemeClr val="accent1"/>
              </a:solidFill>
              <a:latin typeface="+mj-ea"/>
              <a:ea typeface="+mj-ea"/>
              <a:sym typeface="宋体" panose="02010600030101010101" pitchFamily="2" charset="-122"/>
            </a:endParaRP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创造一个充满良好风气的工作场所。</a:t>
            </a:r>
            <a:endParaRPr lang="zh-CN" altLang="en-US" dirty="0">
              <a:solidFill>
                <a:schemeClr val="accent1"/>
              </a:solidFill>
              <a:latin typeface="+mj-ea"/>
              <a:ea typeface="+mj-ea"/>
              <a:sym typeface="宋体" panose="02010600030101010101" pitchFamily="2"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790" y="1199964"/>
            <a:ext cx="4591050" cy="4924425"/>
          </a:xfrm>
          <a:prstGeom prst="rect">
            <a:avLst/>
          </a:prstGeom>
        </p:spPr>
      </p:pic>
      <p:sp>
        <p:nvSpPr>
          <p:cNvPr id="36" name="箭头: 五边形 35"/>
          <p:cNvSpPr/>
          <p:nvPr/>
        </p:nvSpPr>
        <p:spPr bwMode="auto">
          <a:xfrm>
            <a:off x="1139244" y="4730958"/>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7" name="矩形 36"/>
          <p:cNvSpPr/>
          <p:nvPr/>
        </p:nvSpPr>
        <p:spPr>
          <a:xfrm>
            <a:off x="1205109" y="4823059"/>
            <a:ext cx="861321"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活动内容</a:t>
            </a:r>
            <a:endParaRPr lang="zh-CN" altLang="en-US" sz="2000" b="1" dirty="0">
              <a:solidFill>
                <a:schemeClr val="accent2"/>
              </a:solidFill>
              <a:latin typeface="+mj-ea"/>
              <a:ea typeface="+mj-ea"/>
              <a:sym typeface="宋体" panose="02010600030101010101" pitchFamily="2" charset="-122"/>
            </a:endParaRPr>
          </a:p>
        </p:txBody>
      </p:sp>
      <p:sp>
        <p:nvSpPr>
          <p:cNvPr id="38" name="矩形 37"/>
          <p:cNvSpPr/>
          <p:nvPr/>
        </p:nvSpPr>
        <p:spPr>
          <a:xfrm>
            <a:off x="2392388" y="4425053"/>
            <a:ext cx="4360538" cy="2031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1</a:t>
            </a:r>
            <a:r>
              <a:rPr lang="zh-CN" altLang="en-US">
                <a:solidFill>
                  <a:schemeClr val="accent1"/>
                </a:solidFill>
                <a:latin typeface="+mj-ea"/>
                <a:ea typeface="+mj-ea"/>
                <a:sym typeface="宋体" panose="02010600030101010101" pitchFamily="2" charset="-122"/>
              </a:rPr>
              <a:t>）遵守公司的规章制度</a:t>
            </a:r>
          </a:p>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2</a:t>
            </a:r>
            <a:r>
              <a:rPr lang="zh-CN" altLang="en-US">
                <a:solidFill>
                  <a:schemeClr val="accent1"/>
                </a:solidFill>
                <a:latin typeface="+mj-ea"/>
                <a:ea typeface="+mj-ea"/>
                <a:sym typeface="宋体" panose="02010600030101010101" pitchFamily="2" charset="-122"/>
              </a:rPr>
              <a:t>）对待工作认真负责，态度诚恳</a:t>
            </a:r>
          </a:p>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3</a:t>
            </a:r>
            <a:r>
              <a:rPr lang="zh-CN" altLang="en-US">
                <a:solidFill>
                  <a:schemeClr val="accent1"/>
                </a:solidFill>
                <a:latin typeface="+mj-ea"/>
                <a:ea typeface="+mj-ea"/>
                <a:sym typeface="宋体" panose="02010600030101010101" pitchFamily="2" charset="-122"/>
              </a:rPr>
              <a:t>）在语言和行动上从不伤害他人</a:t>
            </a:r>
          </a:p>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4</a:t>
            </a:r>
            <a:r>
              <a:rPr lang="zh-CN" altLang="en-US">
                <a:solidFill>
                  <a:schemeClr val="accent1"/>
                </a:solidFill>
                <a:latin typeface="+mj-ea"/>
                <a:ea typeface="+mj-ea"/>
                <a:sym typeface="宋体" panose="02010600030101010101" pitchFamily="2" charset="-122"/>
              </a:rPr>
              <a:t>）体谅他人的难处</a:t>
            </a:r>
          </a:p>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5</a:t>
            </a:r>
            <a:r>
              <a:rPr lang="zh-CN" altLang="en-US">
                <a:solidFill>
                  <a:schemeClr val="accent1"/>
                </a:solidFill>
                <a:latin typeface="+mj-ea"/>
                <a:ea typeface="+mj-ea"/>
                <a:sym typeface="宋体" panose="02010600030101010101" pitchFamily="2" charset="-122"/>
              </a:rPr>
              <a:t>）注意日常礼貌、问候</a:t>
            </a:r>
          </a:p>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6</a:t>
            </a:r>
            <a:r>
              <a:rPr lang="zh-CN" altLang="en-US">
                <a:solidFill>
                  <a:schemeClr val="accent1"/>
                </a:solidFill>
                <a:latin typeface="+mj-ea"/>
                <a:ea typeface="+mj-ea"/>
                <a:sym typeface="宋体" panose="02010600030101010101" pitchFamily="2" charset="-122"/>
              </a:rPr>
              <a:t>）多用感谢赞赏的语言</a:t>
            </a:r>
          </a:p>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7</a:t>
            </a:r>
            <a:r>
              <a:rPr lang="zh-CN" altLang="en-US">
                <a:solidFill>
                  <a:schemeClr val="accent1"/>
                </a:solidFill>
                <a:latin typeface="+mj-ea"/>
                <a:ea typeface="+mj-ea"/>
                <a:sym typeface="宋体" panose="02010600030101010101" pitchFamily="2" charset="-122"/>
              </a:rPr>
              <a:t>）坦诚倾听他人意见</a:t>
            </a:r>
            <a:endParaRPr lang="zh-CN" altLang="en-US" dirty="0">
              <a:solidFill>
                <a:schemeClr val="accent1"/>
              </a:solidFill>
              <a:latin typeface="+mj-ea"/>
              <a:ea typeface="+mj-ea"/>
              <a:sym typeface="宋体" panose="02010600030101010101" pitchFamily="2" charset="-122"/>
            </a:endParaRPr>
          </a:p>
        </p:txBody>
      </p:sp>
      <p:sp>
        <p:nvSpPr>
          <p:cNvPr id="39"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2.6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的步骤五：素养</a:t>
            </a:r>
          </a:p>
        </p:txBody>
      </p:sp>
    </p:spTree>
  </p:cSld>
  <p:clrMapOvr>
    <a:masterClrMapping/>
  </p:clrMapOvr>
  <p:transition spd="slow" advTm="11142">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8" name="矩形 17"/>
          <p:cNvSpPr/>
          <p:nvPr/>
        </p:nvSpPr>
        <p:spPr bwMode="auto">
          <a:xfrm>
            <a:off x="6343219" y="2366654"/>
            <a:ext cx="4006681" cy="4022041"/>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19" name="矩形 18"/>
          <p:cNvSpPr/>
          <p:nvPr/>
        </p:nvSpPr>
        <p:spPr bwMode="auto">
          <a:xfrm>
            <a:off x="1562671" y="2366654"/>
            <a:ext cx="4006681" cy="4022041"/>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22" name="矩形 21"/>
          <p:cNvSpPr/>
          <p:nvPr/>
        </p:nvSpPr>
        <p:spPr>
          <a:xfrm>
            <a:off x="1870739" y="3644370"/>
            <a:ext cx="3378462" cy="2120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lnSpc>
                <a:spcPct val="150000"/>
              </a:lnSpc>
              <a:buFont typeface="Wingdings" panose="05000000000000000000" pitchFamily="2" charset="2"/>
              <a:buChar char="l"/>
            </a:pPr>
            <a:r>
              <a:rPr lang="zh-CN" altLang="en-US">
                <a:solidFill>
                  <a:schemeClr val="accent1"/>
                </a:solidFill>
                <a:latin typeface="+mj-ea"/>
                <a:ea typeface="+mj-ea"/>
              </a:rPr>
              <a:t>1）学习公司的规章制度</a:t>
            </a:r>
            <a:endParaRPr lang="en-US" altLang="zh-CN">
              <a:solidFill>
                <a:schemeClr val="accent1"/>
              </a:solidFill>
              <a:latin typeface="+mj-ea"/>
              <a:ea typeface="+mj-ea"/>
            </a:endParaRPr>
          </a:p>
          <a:p>
            <a:pPr marL="285750" indent="-285750" algn="just">
              <a:lnSpc>
                <a:spcPct val="150000"/>
              </a:lnSpc>
              <a:buFont typeface="Wingdings" panose="05000000000000000000" pitchFamily="2" charset="2"/>
              <a:buChar char="l"/>
            </a:pPr>
            <a:r>
              <a:rPr lang="zh-CN" altLang="en-US">
                <a:solidFill>
                  <a:schemeClr val="accent1"/>
                </a:solidFill>
                <a:latin typeface="+mj-ea"/>
                <a:ea typeface="+mj-ea"/>
              </a:rPr>
              <a:t>2）理解规章制度</a:t>
            </a:r>
          </a:p>
          <a:p>
            <a:pPr marL="285750" indent="-285750" algn="just">
              <a:lnSpc>
                <a:spcPct val="150000"/>
              </a:lnSpc>
              <a:buFont typeface="Wingdings" panose="05000000000000000000" pitchFamily="2" charset="2"/>
              <a:buChar char="l"/>
            </a:pPr>
            <a:r>
              <a:rPr lang="zh-CN" altLang="en-US">
                <a:solidFill>
                  <a:schemeClr val="accent1"/>
                </a:solidFill>
                <a:latin typeface="+mj-ea"/>
                <a:ea typeface="+mj-ea"/>
              </a:rPr>
              <a:t>3）努力遵守规章制度</a:t>
            </a:r>
          </a:p>
          <a:p>
            <a:pPr marL="285750" indent="-285750" algn="just">
              <a:lnSpc>
                <a:spcPct val="150000"/>
              </a:lnSpc>
              <a:buFont typeface="Wingdings" panose="05000000000000000000" pitchFamily="2" charset="2"/>
              <a:buChar char="l"/>
            </a:pPr>
            <a:r>
              <a:rPr lang="zh-CN" altLang="en-US">
                <a:solidFill>
                  <a:schemeClr val="accent1"/>
                </a:solidFill>
                <a:latin typeface="+mj-ea"/>
                <a:ea typeface="+mj-ea"/>
              </a:rPr>
              <a:t>4）成为他人榜样</a:t>
            </a:r>
          </a:p>
          <a:p>
            <a:pPr marL="285750" indent="-285750" algn="just">
              <a:lnSpc>
                <a:spcPct val="150000"/>
              </a:lnSpc>
              <a:buFont typeface="Wingdings" panose="05000000000000000000" pitchFamily="2" charset="2"/>
              <a:buChar char="l"/>
            </a:pPr>
            <a:r>
              <a:rPr lang="en-US" altLang="zh-CN">
                <a:solidFill>
                  <a:schemeClr val="accent1"/>
                </a:solidFill>
                <a:latin typeface="+mj-ea"/>
                <a:ea typeface="+mj-ea"/>
              </a:rPr>
              <a:t>5</a:t>
            </a:r>
            <a:r>
              <a:rPr lang="zh-CN" altLang="en-US">
                <a:solidFill>
                  <a:schemeClr val="accent1"/>
                </a:solidFill>
                <a:latin typeface="+mj-ea"/>
                <a:ea typeface="+mj-ea"/>
              </a:rPr>
              <a:t>）具备了良好的素养</a:t>
            </a:r>
          </a:p>
        </p:txBody>
      </p:sp>
      <p:sp>
        <p:nvSpPr>
          <p:cNvPr id="26" name="矩形 25"/>
          <p:cNvSpPr/>
          <p:nvPr/>
        </p:nvSpPr>
        <p:spPr>
          <a:xfrm>
            <a:off x="6552119" y="3644371"/>
            <a:ext cx="3529534" cy="25853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en-US" altLang="zh-CN">
                <a:solidFill>
                  <a:schemeClr val="accent1"/>
                </a:solidFill>
                <a:latin typeface="+mj-ea"/>
                <a:ea typeface="+mj-ea"/>
              </a:rPr>
              <a:t>1</a:t>
            </a:r>
            <a:r>
              <a:rPr lang="zh-CN" altLang="en-US">
                <a:solidFill>
                  <a:schemeClr val="accent1"/>
                </a:solidFill>
                <a:latin typeface="+mj-ea"/>
                <a:ea typeface="+mj-ea"/>
              </a:rPr>
              <a:t>）营造团队精神 猩猩吃香蕉与团队文化</a:t>
            </a:r>
          </a:p>
          <a:p>
            <a:pPr marL="285750" indent="-285750" algn="just">
              <a:buFont typeface="Wingdings" panose="05000000000000000000" pitchFamily="2" charset="2"/>
              <a:buChar char="l"/>
            </a:pPr>
            <a:r>
              <a:rPr lang="en-US" altLang="zh-CN">
                <a:solidFill>
                  <a:schemeClr val="accent1"/>
                </a:solidFill>
                <a:latin typeface="+mj-ea"/>
                <a:ea typeface="+mj-ea"/>
              </a:rPr>
              <a:t>2</a:t>
            </a:r>
            <a:r>
              <a:rPr lang="zh-CN" altLang="en-US">
                <a:solidFill>
                  <a:schemeClr val="accent1"/>
                </a:solidFill>
                <a:latin typeface="+mj-ea"/>
                <a:ea typeface="+mj-ea"/>
              </a:rPr>
              <a:t>）持续地推进前</a:t>
            </a:r>
            <a:r>
              <a:rPr lang="en-US" altLang="zh-CN">
                <a:solidFill>
                  <a:schemeClr val="accent1"/>
                </a:solidFill>
                <a:latin typeface="+mj-ea"/>
                <a:ea typeface="+mj-ea"/>
              </a:rPr>
              <a:t>4S</a:t>
            </a:r>
            <a:r>
              <a:rPr lang="zh-CN" altLang="en-US">
                <a:solidFill>
                  <a:schemeClr val="accent1"/>
                </a:solidFill>
                <a:latin typeface="+mj-ea"/>
                <a:ea typeface="+mj-ea"/>
              </a:rPr>
              <a:t>（固化</a:t>
            </a:r>
            <a:r>
              <a:rPr lang="en-US" altLang="zh-CN">
                <a:solidFill>
                  <a:schemeClr val="accent1"/>
                </a:solidFill>
                <a:latin typeface="+mj-ea"/>
                <a:ea typeface="+mj-ea"/>
              </a:rPr>
              <a:t>—</a:t>
            </a:r>
            <a:r>
              <a:rPr lang="zh-CN" altLang="en-US">
                <a:solidFill>
                  <a:schemeClr val="accent1"/>
                </a:solidFill>
                <a:latin typeface="+mj-ea"/>
                <a:ea typeface="+mj-ea"/>
              </a:rPr>
              <a:t>标准化</a:t>
            </a:r>
            <a:r>
              <a:rPr lang="en-US" altLang="zh-CN">
                <a:solidFill>
                  <a:schemeClr val="accent1"/>
                </a:solidFill>
                <a:latin typeface="+mj-ea"/>
                <a:ea typeface="+mj-ea"/>
              </a:rPr>
              <a:t>—</a:t>
            </a:r>
            <a:r>
              <a:rPr lang="zh-CN" altLang="en-US">
                <a:solidFill>
                  <a:schemeClr val="accent1"/>
                </a:solidFill>
                <a:latin typeface="+mj-ea"/>
                <a:ea typeface="+mj-ea"/>
              </a:rPr>
              <a:t>秩序化</a:t>
            </a:r>
            <a:r>
              <a:rPr lang="en-US" altLang="zh-CN">
                <a:solidFill>
                  <a:schemeClr val="accent1"/>
                </a:solidFill>
                <a:latin typeface="+mj-ea"/>
                <a:ea typeface="+mj-ea"/>
              </a:rPr>
              <a:t>--</a:t>
            </a:r>
            <a:r>
              <a:rPr lang="zh-CN" altLang="en-US">
                <a:solidFill>
                  <a:schemeClr val="accent1"/>
                </a:solidFill>
                <a:latin typeface="+mj-ea"/>
                <a:ea typeface="+mj-ea"/>
              </a:rPr>
              <a:t>习惯化</a:t>
            </a:r>
            <a:r>
              <a:rPr lang="en-US" altLang="zh-CN">
                <a:solidFill>
                  <a:schemeClr val="accent1"/>
                </a:solidFill>
                <a:latin typeface="+mj-ea"/>
                <a:ea typeface="+mj-ea"/>
              </a:rPr>
              <a:t>—</a:t>
            </a:r>
            <a:r>
              <a:rPr lang="zh-CN" altLang="en-US">
                <a:solidFill>
                  <a:schemeClr val="accent1"/>
                </a:solidFill>
                <a:latin typeface="+mj-ea"/>
                <a:ea typeface="+mj-ea"/>
              </a:rPr>
              <a:t>活力化）</a:t>
            </a:r>
          </a:p>
          <a:p>
            <a:pPr marL="285750" indent="-285750" algn="just">
              <a:buFont typeface="Wingdings" panose="05000000000000000000" pitchFamily="2" charset="2"/>
              <a:buChar char="l"/>
            </a:pPr>
            <a:r>
              <a:rPr lang="en-US" altLang="zh-CN">
                <a:solidFill>
                  <a:schemeClr val="accent1"/>
                </a:solidFill>
                <a:latin typeface="+mj-ea"/>
                <a:ea typeface="+mj-ea"/>
              </a:rPr>
              <a:t>3</a:t>
            </a:r>
            <a:r>
              <a:rPr lang="zh-CN" altLang="en-US">
                <a:solidFill>
                  <a:schemeClr val="accent1"/>
                </a:solidFill>
                <a:latin typeface="+mj-ea"/>
                <a:ea typeface="+mj-ea"/>
              </a:rPr>
              <a:t>）教育训练</a:t>
            </a:r>
          </a:p>
          <a:p>
            <a:pPr marL="285750" indent="-285750" algn="just">
              <a:buFont typeface="Wingdings" panose="05000000000000000000" pitchFamily="2" charset="2"/>
              <a:buChar char="l"/>
            </a:pPr>
            <a:r>
              <a:rPr lang="en-US" altLang="zh-CN">
                <a:solidFill>
                  <a:schemeClr val="accent1"/>
                </a:solidFill>
                <a:latin typeface="+mj-ea"/>
                <a:ea typeface="+mj-ea"/>
              </a:rPr>
              <a:t>4</a:t>
            </a:r>
            <a:r>
              <a:rPr lang="zh-CN" altLang="en-US">
                <a:solidFill>
                  <a:schemeClr val="accent1"/>
                </a:solidFill>
                <a:latin typeface="+mj-ea"/>
                <a:ea typeface="+mj-ea"/>
              </a:rPr>
              <a:t>）制定礼仪守则</a:t>
            </a:r>
          </a:p>
          <a:p>
            <a:pPr marL="285750" indent="-285750" algn="just">
              <a:buFont typeface="Wingdings" panose="05000000000000000000" pitchFamily="2" charset="2"/>
              <a:buChar char="l"/>
            </a:pPr>
            <a:r>
              <a:rPr lang="en-US" altLang="zh-CN">
                <a:solidFill>
                  <a:schemeClr val="accent1"/>
                </a:solidFill>
                <a:latin typeface="+mj-ea"/>
                <a:ea typeface="+mj-ea"/>
              </a:rPr>
              <a:t>5</a:t>
            </a:r>
            <a:r>
              <a:rPr lang="zh-CN" altLang="en-US">
                <a:solidFill>
                  <a:schemeClr val="accent1"/>
                </a:solidFill>
                <a:latin typeface="+mj-ea"/>
                <a:ea typeface="+mj-ea"/>
              </a:rPr>
              <a:t>）开展精神文明建设</a:t>
            </a:r>
          </a:p>
          <a:p>
            <a:pPr marL="285750" indent="-285750" algn="just">
              <a:buFont typeface="Wingdings" panose="05000000000000000000" pitchFamily="2" charset="2"/>
              <a:buChar char="l"/>
            </a:pPr>
            <a:r>
              <a:rPr lang="en-US" altLang="zh-CN">
                <a:solidFill>
                  <a:schemeClr val="accent1"/>
                </a:solidFill>
                <a:latin typeface="+mj-ea"/>
                <a:ea typeface="+mj-ea"/>
              </a:rPr>
              <a:t>6</a:t>
            </a:r>
            <a:r>
              <a:rPr lang="zh-CN" altLang="en-US">
                <a:solidFill>
                  <a:schemeClr val="accent1"/>
                </a:solidFill>
                <a:latin typeface="+mj-ea"/>
                <a:ea typeface="+mj-ea"/>
              </a:rPr>
              <a:t>）</a:t>
            </a:r>
            <a:r>
              <a:rPr lang="en-US" altLang="zh-CN">
                <a:solidFill>
                  <a:schemeClr val="accent1"/>
                </a:solidFill>
                <a:latin typeface="+mj-ea"/>
                <a:ea typeface="+mj-ea"/>
              </a:rPr>
              <a:t>6S</a:t>
            </a:r>
            <a:r>
              <a:rPr lang="zh-CN" altLang="en-US">
                <a:solidFill>
                  <a:schemeClr val="accent1"/>
                </a:solidFill>
                <a:latin typeface="+mj-ea"/>
                <a:ea typeface="+mj-ea"/>
              </a:rPr>
              <a:t>竞赛活动</a:t>
            </a:r>
          </a:p>
        </p:txBody>
      </p:sp>
      <p:sp>
        <p:nvSpPr>
          <p:cNvPr id="30" name="椭圆 29"/>
          <p:cNvSpPr/>
          <p:nvPr/>
        </p:nvSpPr>
        <p:spPr bwMode="auto">
          <a:xfrm>
            <a:off x="2447016" y="1266127"/>
            <a:ext cx="2201054" cy="2201054"/>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1" name="矩形 30"/>
          <p:cNvSpPr/>
          <p:nvPr/>
        </p:nvSpPr>
        <p:spPr>
          <a:xfrm>
            <a:off x="2634473" y="1858823"/>
            <a:ext cx="1826141" cy="1015663"/>
          </a:xfrm>
          <a:prstGeom prst="rect">
            <a:avLst/>
          </a:prstGeom>
        </p:spPr>
        <p:txBody>
          <a:bodyPr wrap="none">
            <a:spAutoFit/>
          </a:bodyPr>
          <a:lstStyle/>
          <a:p>
            <a:pPr algn="ctr"/>
            <a:r>
              <a:rPr lang="zh-CN" altLang="en-US" sz="2800">
                <a:solidFill>
                  <a:schemeClr val="accent2"/>
                </a:solidFill>
                <a:latin typeface="+mj-ea"/>
                <a:ea typeface="+mj-ea"/>
              </a:rPr>
              <a:t>素养的</a:t>
            </a:r>
            <a:endParaRPr lang="en-US" altLang="zh-CN" sz="2800">
              <a:solidFill>
                <a:schemeClr val="accent2"/>
              </a:solidFill>
              <a:latin typeface="+mj-ea"/>
              <a:ea typeface="+mj-ea"/>
            </a:endParaRPr>
          </a:p>
          <a:p>
            <a:pPr algn="ctr"/>
            <a:r>
              <a:rPr lang="zh-CN" altLang="en-US" sz="3200" b="1">
                <a:solidFill>
                  <a:schemeClr val="accent2"/>
                </a:solidFill>
                <a:latin typeface="+mj-ea"/>
                <a:ea typeface="+mj-ea"/>
              </a:rPr>
              <a:t>推进步骤</a:t>
            </a:r>
          </a:p>
        </p:txBody>
      </p:sp>
      <p:sp>
        <p:nvSpPr>
          <p:cNvPr id="32" name="椭圆 31"/>
          <p:cNvSpPr/>
          <p:nvPr/>
        </p:nvSpPr>
        <p:spPr bwMode="auto">
          <a:xfrm>
            <a:off x="7307774" y="1266127"/>
            <a:ext cx="2201054" cy="2201054"/>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3" name="矩形 32"/>
          <p:cNvSpPr/>
          <p:nvPr/>
        </p:nvSpPr>
        <p:spPr>
          <a:xfrm>
            <a:off x="7495231" y="1858823"/>
            <a:ext cx="1826141" cy="1015663"/>
          </a:xfrm>
          <a:prstGeom prst="rect">
            <a:avLst/>
          </a:prstGeom>
        </p:spPr>
        <p:txBody>
          <a:bodyPr wrap="none">
            <a:spAutoFit/>
          </a:bodyPr>
          <a:lstStyle/>
          <a:p>
            <a:pPr algn="ctr"/>
            <a:r>
              <a:rPr lang="zh-CN" altLang="en-US" sz="2800">
                <a:solidFill>
                  <a:schemeClr val="accent2"/>
                </a:solidFill>
                <a:latin typeface="+mj-ea"/>
                <a:ea typeface="+mj-ea"/>
              </a:rPr>
              <a:t>素养的</a:t>
            </a:r>
            <a:endParaRPr lang="en-US" altLang="zh-CN" sz="2800">
              <a:solidFill>
                <a:schemeClr val="accent2"/>
              </a:solidFill>
              <a:latin typeface="+mj-ea"/>
              <a:ea typeface="+mj-ea"/>
            </a:endParaRPr>
          </a:p>
          <a:p>
            <a:pPr algn="ctr"/>
            <a:r>
              <a:rPr lang="zh-CN" altLang="en-US" sz="3200" b="1">
                <a:solidFill>
                  <a:schemeClr val="accent2"/>
                </a:solidFill>
                <a:latin typeface="+mj-ea"/>
                <a:ea typeface="+mj-ea"/>
              </a:rPr>
              <a:t>实施方法</a:t>
            </a:r>
          </a:p>
        </p:txBody>
      </p:sp>
      <p:sp>
        <p:nvSpPr>
          <p:cNvPr id="34"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2.6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的步骤五：素养</a:t>
            </a:r>
          </a:p>
        </p:txBody>
      </p:sp>
    </p:spTree>
  </p:cSld>
  <p:clrMapOvr>
    <a:masterClrMapping/>
  </p:clrMapOvr>
  <p:transition spd="slow" advTm="11142">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723" y="864988"/>
            <a:ext cx="3691527" cy="5948766"/>
          </a:xfrm>
          <a:prstGeom prst="rect">
            <a:avLst/>
          </a:prstGeom>
        </p:spPr>
      </p:pic>
      <p:sp>
        <p:nvSpPr>
          <p:cNvPr id="21" name="矩形 20"/>
          <p:cNvSpPr/>
          <p:nvPr/>
        </p:nvSpPr>
        <p:spPr>
          <a:xfrm>
            <a:off x="2776020" y="1849832"/>
            <a:ext cx="4291662"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chemeClr val="accent1"/>
                </a:solidFill>
                <a:latin typeface="+mj-ea"/>
                <a:ea typeface="+mj-ea"/>
                <a:sym typeface="宋体" panose="02010600030101010101" pitchFamily="2" charset="-122"/>
              </a:rPr>
              <a:t>消除隐患，预防事故</a:t>
            </a:r>
            <a:endParaRPr lang="zh-CN" altLang="en-US" sz="2000" dirty="0">
              <a:solidFill>
                <a:schemeClr val="accent1"/>
              </a:solidFill>
              <a:latin typeface="+mj-ea"/>
              <a:ea typeface="+mj-ea"/>
              <a:sym typeface="宋体" panose="02010600030101010101" pitchFamily="2" charset="-122"/>
            </a:endParaRPr>
          </a:p>
        </p:txBody>
      </p:sp>
      <p:sp>
        <p:nvSpPr>
          <p:cNvPr id="26" name="箭头: 五边形 25"/>
          <p:cNvSpPr/>
          <p:nvPr/>
        </p:nvSpPr>
        <p:spPr bwMode="auto">
          <a:xfrm>
            <a:off x="1454000" y="1601461"/>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0" name="矩形 29"/>
          <p:cNvSpPr/>
          <p:nvPr/>
        </p:nvSpPr>
        <p:spPr>
          <a:xfrm>
            <a:off x="1410466" y="1693562"/>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安全的</a:t>
            </a:r>
            <a:r>
              <a:rPr lang="zh-CN" altLang="en-US" sz="2000" b="1" dirty="0">
                <a:solidFill>
                  <a:schemeClr val="accent2"/>
                </a:solidFill>
                <a:latin typeface="+mj-ea"/>
                <a:ea typeface="+mj-ea"/>
                <a:sym typeface="宋体" panose="02010600030101010101" pitchFamily="2" charset="-122"/>
              </a:rPr>
              <a:t>定义</a:t>
            </a:r>
          </a:p>
        </p:txBody>
      </p:sp>
      <p:sp>
        <p:nvSpPr>
          <p:cNvPr id="32" name="箭头: 五边形 31"/>
          <p:cNvSpPr/>
          <p:nvPr/>
        </p:nvSpPr>
        <p:spPr bwMode="auto">
          <a:xfrm>
            <a:off x="1454000" y="3038914"/>
            <a:ext cx="1102235" cy="892088"/>
          </a:xfrm>
          <a:prstGeom prst="homePlate">
            <a:avLst>
              <a:gd name="adj" fmla="val 14418"/>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3" name="矩形 32"/>
          <p:cNvSpPr/>
          <p:nvPr/>
        </p:nvSpPr>
        <p:spPr>
          <a:xfrm>
            <a:off x="1410466" y="3131015"/>
            <a:ext cx="108012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安全的分类</a:t>
            </a:r>
          </a:p>
        </p:txBody>
      </p:sp>
      <p:sp>
        <p:nvSpPr>
          <p:cNvPr id="34" name="矩形 33"/>
          <p:cNvSpPr/>
          <p:nvPr/>
        </p:nvSpPr>
        <p:spPr>
          <a:xfrm>
            <a:off x="2707145" y="3186503"/>
            <a:ext cx="1951863"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sz="2000">
                <a:solidFill>
                  <a:schemeClr val="accent1"/>
                </a:solidFill>
                <a:latin typeface="+mj-ea"/>
                <a:ea typeface="+mj-ea"/>
                <a:sym typeface="宋体" panose="02010600030101010101" pitchFamily="2" charset="-122"/>
              </a:rPr>
              <a:t>人身安全；</a:t>
            </a:r>
          </a:p>
          <a:p>
            <a:pPr marL="285750" indent="-285750" algn="just">
              <a:buFont typeface="Wingdings" panose="05000000000000000000" pitchFamily="2" charset="2"/>
              <a:buChar char="l"/>
            </a:pPr>
            <a:r>
              <a:rPr lang="zh-CN" altLang="en-US" sz="2000">
                <a:solidFill>
                  <a:schemeClr val="accent1"/>
                </a:solidFill>
                <a:latin typeface="+mj-ea"/>
                <a:ea typeface="+mj-ea"/>
                <a:sym typeface="宋体" panose="02010600030101010101" pitchFamily="2" charset="-122"/>
              </a:rPr>
              <a:t>产品安全；</a:t>
            </a:r>
          </a:p>
        </p:txBody>
      </p:sp>
      <p:sp>
        <p:nvSpPr>
          <p:cNvPr id="36" name="箭头: 五边形 35"/>
          <p:cNvSpPr/>
          <p:nvPr/>
        </p:nvSpPr>
        <p:spPr bwMode="auto">
          <a:xfrm>
            <a:off x="1454000" y="4659782"/>
            <a:ext cx="1102235" cy="892088"/>
          </a:xfrm>
          <a:prstGeom prst="homePlate">
            <a:avLst>
              <a:gd name="adj" fmla="val 14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7" name="矩形 36"/>
          <p:cNvSpPr/>
          <p:nvPr/>
        </p:nvSpPr>
        <p:spPr>
          <a:xfrm>
            <a:off x="1469623" y="4751883"/>
            <a:ext cx="961806"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zh-CN" altLang="en-US" sz="2000" b="1">
                <a:solidFill>
                  <a:schemeClr val="accent2"/>
                </a:solidFill>
                <a:latin typeface="+mj-ea"/>
                <a:ea typeface="+mj-ea"/>
                <a:sym typeface="宋体" panose="02010600030101010101" pitchFamily="2" charset="-122"/>
              </a:rPr>
              <a:t>安全管理作用</a:t>
            </a:r>
          </a:p>
        </p:txBody>
      </p:sp>
      <p:sp>
        <p:nvSpPr>
          <p:cNvPr id="38" name="矩形 37"/>
          <p:cNvSpPr/>
          <p:nvPr/>
        </p:nvSpPr>
        <p:spPr>
          <a:xfrm>
            <a:off x="2707144" y="4353876"/>
            <a:ext cx="4360538" cy="17543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员工工作安心，提高生产热情；</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生产顺利通畅，提高生产效率；</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避免经济损失，降低产品成本；</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责任到位，提高责任心；</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制度保障，临危不乱；</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顾客放心，赢得顾客满意；</a:t>
            </a:r>
          </a:p>
        </p:txBody>
      </p:sp>
      <p:sp>
        <p:nvSpPr>
          <p:cNvPr id="39" name="矩形 38"/>
          <p:cNvSpPr/>
          <p:nvPr/>
        </p:nvSpPr>
        <p:spPr>
          <a:xfrm>
            <a:off x="4696366" y="3186503"/>
            <a:ext cx="1951863"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285750" indent="-285750" algn="just">
              <a:buFont typeface="Wingdings" panose="05000000000000000000" pitchFamily="2" charset="2"/>
              <a:buChar char="l"/>
            </a:pPr>
            <a:r>
              <a:rPr lang="zh-CN" altLang="en-US" sz="2000">
                <a:solidFill>
                  <a:schemeClr val="accent1"/>
                </a:solidFill>
                <a:latin typeface="+mj-ea"/>
                <a:ea typeface="+mj-ea"/>
                <a:sym typeface="宋体" panose="02010600030101010101" pitchFamily="2" charset="-122"/>
              </a:rPr>
              <a:t>设备安全；</a:t>
            </a:r>
          </a:p>
          <a:p>
            <a:pPr marL="285750" indent="-285750" algn="just">
              <a:buFont typeface="Wingdings" panose="05000000000000000000" pitchFamily="2" charset="2"/>
              <a:buChar char="l"/>
            </a:pPr>
            <a:r>
              <a:rPr lang="zh-CN" altLang="en-US" sz="2000">
                <a:solidFill>
                  <a:schemeClr val="accent1"/>
                </a:solidFill>
                <a:latin typeface="+mj-ea"/>
                <a:ea typeface="+mj-ea"/>
                <a:sym typeface="宋体" panose="02010600030101010101" pitchFamily="2" charset="-122"/>
              </a:rPr>
              <a:t>机密安全；</a:t>
            </a:r>
          </a:p>
        </p:txBody>
      </p:sp>
      <p:sp>
        <p:nvSpPr>
          <p:cNvPr id="41"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2.7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的步骤六：安全</a:t>
            </a:r>
          </a:p>
        </p:txBody>
      </p:sp>
    </p:spTree>
  </p:cSld>
  <p:clrMapOvr>
    <a:masterClrMapping/>
  </p:clrMapOvr>
  <p:transition spd="slow" advTm="11142">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21" name="箭头: 五边形 20"/>
          <p:cNvSpPr/>
          <p:nvPr/>
        </p:nvSpPr>
        <p:spPr bwMode="auto">
          <a:xfrm>
            <a:off x="1052161" y="1392830"/>
            <a:ext cx="4623321" cy="565342"/>
          </a:xfrm>
          <a:prstGeom prst="homePlat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2" name="矩形 21"/>
          <p:cNvSpPr/>
          <p:nvPr/>
        </p:nvSpPr>
        <p:spPr>
          <a:xfrm>
            <a:off x="1179469" y="1436783"/>
            <a:ext cx="2940139"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a:solidFill>
                  <a:schemeClr val="accent2"/>
                </a:solidFill>
                <a:latin typeface="+mj-ea"/>
                <a:ea typeface="+mj-ea"/>
              </a:rPr>
              <a:t>安全实施要领</a:t>
            </a:r>
            <a:endParaRPr lang="zh-CN" altLang="en-US" sz="2400" b="1" dirty="0">
              <a:solidFill>
                <a:schemeClr val="accent2"/>
              </a:solidFill>
              <a:latin typeface="+mj-ea"/>
              <a:ea typeface="+mj-ea"/>
            </a:endParaRPr>
          </a:p>
        </p:txBody>
      </p:sp>
      <p:sp>
        <p:nvSpPr>
          <p:cNvPr id="30" name="箭头: 五边形 29"/>
          <p:cNvSpPr/>
          <p:nvPr/>
        </p:nvSpPr>
        <p:spPr bwMode="auto">
          <a:xfrm>
            <a:off x="6587638" y="1392830"/>
            <a:ext cx="4623321" cy="565342"/>
          </a:xfrm>
          <a:prstGeom prst="homePlat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1" name="矩形 30"/>
          <p:cNvSpPr/>
          <p:nvPr/>
        </p:nvSpPr>
        <p:spPr>
          <a:xfrm>
            <a:off x="6714947" y="1463788"/>
            <a:ext cx="3232065"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a:solidFill>
                  <a:schemeClr val="accent2"/>
                </a:solidFill>
                <a:latin typeface="+mj-ea"/>
                <a:ea typeface="+mj-ea"/>
              </a:rPr>
              <a:t>安全管理的步骤</a:t>
            </a:r>
            <a:endParaRPr lang="zh-CN" altLang="en-US" sz="2400" b="1" dirty="0">
              <a:solidFill>
                <a:schemeClr val="accent2"/>
              </a:solidFill>
              <a:latin typeface="+mj-ea"/>
              <a:ea typeface="+mj-ea"/>
            </a:endParaRPr>
          </a:p>
        </p:txBody>
      </p:sp>
      <p:sp>
        <p:nvSpPr>
          <p:cNvPr id="32" name="矩形 31"/>
          <p:cNvSpPr/>
          <p:nvPr/>
        </p:nvSpPr>
        <p:spPr>
          <a:xfrm>
            <a:off x="6790379" y="2098137"/>
            <a:ext cx="3156633" cy="1631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chemeClr val="accent1"/>
                </a:solidFill>
                <a:latin typeface="+mj-ea"/>
                <a:ea typeface="+mj-ea"/>
              </a:rPr>
              <a:t>1）制定现场安全作业基准</a:t>
            </a:r>
            <a:endParaRPr lang="en-US" altLang="zh-CN" sz="2000">
              <a:solidFill>
                <a:schemeClr val="accent1"/>
              </a:solidFill>
              <a:latin typeface="+mj-ea"/>
              <a:ea typeface="+mj-ea"/>
            </a:endParaRPr>
          </a:p>
          <a:p>
            <a:pPr algn="just"/>
            <a:r>
              <a:rPr lang="en-US" altLang="zh-CN" sz="2000">
                <a:solidFill>
                  <a:schemeClr val="accent1"/>
                </a:solidFill>
                <a:latin typeface="+mj-ea"/>
                <a:ea typeface="+mj-ea"/>
              </a:rPr>
              <a:t>2</a:t>
            </a:r>
            <a:r>
              <a:rPr lang="zh-CN" altLang="en-US" sz="2000">
                <a:solidFill>
                  <a:schemeClr val="accent1"/>
                </a:solidFill>
                <a:latin typeface="+mj-ea"/>
                <a:ea typeface="+mj-ea"/>
              </a:rPr>
              <a:t>）规定员工的着装要求</a:t>
            </a:r>
            <a:endParaRPr lang="en-US" altLang="zh-CN" sz="2000">
              <a:solidFill>
                <a:schemeClr val="accent1"/>
              </a:solidFill>
              <a:latin typeface="+mj-ea"/>
              <a:ea typeface="+mj-ea"/>
            </a:endParaRPr>
          </a:p>
          <a:p>
            <a:pPr algn="just"/>
            <a:r>
              <a:rPr lang="en-US" altLang="zh-CN" sz="2000">
                <a:solidFill>
                  <a:schemeClr val="accent1"/>
                </a:solidFill>
                <a:latin typeface="+mj-ea"/>
                <a:ea typeface="+mj-ea"/>
              </a:rPr>
              <a:t>3</a:t>
            </a:r>
            <a:r>
              <a:rPr lang="zh-CN" altLang="en-US" sz="2000">
                <a:solidFill>
                  <a:schemeClr val="accent1"/>
                </a:solidFill>
                <a:latin typeface="+mj-ea"/>
                <a:ea typeface="+mj-ea"/>
              </a:rPr>
              <a:t>）不定期检查频率的</a:t>
            </a:r>
          </a:p>
          <a:p>
            <a:pPr algn="just"/>
            <a:r>
              <a:rPr lang="en-US" altLang="zh-CN" sz="2000">
                <a:solidFill>
                  <a:schemeClr val="accent1"/>
                </a:solidFill>
                <a:latin typeface="+mj-ea"/>
                <a:ea typeface="+mj-ea"/>
              </a:rPr>
              <a:t>4</a:t>
            </a:r>
            <a:r>
              <a:rPr lang="zh-CN" altLang="en-US" sz="2000">
                <a:solidFill>
                  <a:schemeClr val="accent1"/>
                </a:solidFill>
                <a:latin typeface="+mj-ea"/>
                <a:ea typeface="+mj-ea"/>
              </a:rPr>
              <a:t>）应急措施</a:t>
            </a:r>
          </a:p>
          <a:p>
            <a:pPr algn="just"/>
            <a:r>
              <a:rPr lang="en-US" altLang="zh-CN" sz="2000">
                <a:solidFill>
                  <a:schemeClr val="accent1"/>
                </a:solidFill>
                <a:latin typeface="+mj-ea"/>
                <a:ea typeface="+mj-ea"/>
              </a:rPr>
              <a:t>5</a:t>
            </a:r>
            <a:r>
              <a:rPr lang="zh-CN" altLang="en-US" sz="2000">
                <a:solidFill>
                  <a:schemeClr val="accent1"/>
                </a:solidFill>
                <a:latin typeface="+mj-ea"/>
                <a:ea typeface="+mj-ea"/>
              </a:rPr>
              <a:t>）日常作业管理</a:t>
            </a:r>
          </a:p>
        </p:txBody>
      </p:sp>
      <p:sp>
        <p:nvSpPr>
          <p:cNvPr id="33" name="矩形 32"/>
          <p:cNvSpPr/>
          <p:nvPr/>
        </p:nvSpPr>
        <p:spPr>
          <a:xfrm>
            <a:off x="1254499" y="2026529"/>
            <a:ext cx="4420982" cy="1323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algn="just">
              <a:buFont typeface="Wingdings" panose="05000000000000000000" pitchFamily="2" charset="2"/>
              <a:buChar char="l"/>
            </a:pPr>
            <a:r>
              <a:rPr lang="zh-CN" altLang="en-US" sz="2000">
                <a:solidFill>
                  <a:schemeClr val="accent1"/>
                </a:solidFill>
                <a:latin typeface="+mj-ea"/>
                <a:ea typeface="+mj-ea"/>
              </a:rPr>
              <a:t>建立系统的安全管理体制</a:t>
            </a:r>
          </a:p>
          <a:p>
            <a:pPr marL="342900" indent="-342900" algn="just">
              <a:buFont typeface="Wingdings" panose="05000000000000000000" pitchFamily="2" charset="2"/>
              <a:buChar char="l"/>
            </a:pPr>
            <a:r>
              <a:rPr lang="zh-CN" altLang="en-US" sz="2000">
                <a:solidFill>
                  <a:schemeClr val="accent1"/>
                </a:solidFill>
                <a:latin typeface="+mj-ea"/>
                <a:ea typeface="+mj-ea"/>
              </a:rPr>
              <a:t>重视员工的培训教育</a:t>
            </a:r>
          </a:p>
          <a:p>
            <a:pPr marL="342900" indent="-342900" algn="just">
              <a:buFont typeface="Wingdings" panose="05000000000000000000" pitchFamily="2" charset="2"/>
              <a:buChar char="l"/>
            </a:pPr>
            <a:r>
              <a:rPr lang="zh-CN" altLang="en-US" sz="2000">
                <a:solidFill>
                  <a:schemeClr val="accent1"/>
                </a:solidFill>
                <a:latin typeface="+mj-ea"/>
                <a:ea typeface="+mj-ea"/>
              </a:rPr>
              <a:t>实行现场巡视，排除隐患</a:t>
            </a:r>
          </a:p>
          <a:p>
            <a:pPr marL="342900" indent="-342900" algn="just">
              <a:buFont typeface="Wingdings" panose="05000000000000000000" pitchFamily="2" charset="2"/>
              <a:buChar char="l"/>
            </a:pPr>
            <a:r>
              <a:rPr lang="zh-CN" altLang="en-US" sz="2000">
                <a:solidFill>
                  <a:schemeClr val="accent1"/>
                </a:solidFill>
                <a:latin typeface="+mj-ea"/>
                <a:ea typeface="+mj-ea"/>
              </a:rPr>
              <a:t>创造明快、有序、安全的作业环境</a:t>
            </a:r>
            <a:endParaRPr lang="en-US" altLang="zh-CN" sz="2000">
              <a:solidFill>
                <a:schemeClr val="accent1"/>
              </a:solidFill>
              <a:latin typeface="+mj-ea"/>
              <a:ea typeface="+mj-ea"/>
            </a:endParaRPr>
          </a:p>
        </p:txBody>
      </p:sp>
      <p:pic>
        <p:nvPicPr>
          <p:cNvPr id="34" name="Picture 4" descr="20070809010356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05" y="3865131"/>
            <a:ext cx="3346677" cy="251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000849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3272" y="3865711"/>
            <a:ext cx="3346679" cy="251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P1010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4841" y="3851030"/>
            <a:ext cx="3346679" cy="251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2.7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的步骤六：安全</a:t>
            </a:r>
          </a:p>
        </p:txBody>
      </p:sp>
    </p:spTree>
  </p:cSld>
  <p:clrMapOvr>
    <a:masterClrMapping/>
  </p:clrMapOvr>
  <p:transition spd="slow" advTm="11142">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第二章：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管理基础知识</a:t>
            </a:r>
          </a:p>
        </p:txBody>
      </p:sp>
      <p:sp>
        <p:nvSpPr>
          <p:cNvPr id="18" name="矩形 17"/>
          <p:cNvSpPr/>
          <p:nvPr/>
        </p:nvSpPr>
        <p:spPr bwMode="auto">
          <a:xfrm>
            <a:off x="1540885" y="1486998"/>
            <a:ext cx="4154702" cy="5034154"/>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21" name="矩形 20"/>
          <p:cNvSpPr/>
          <p:nvPr/>
        </p:nvSpPr>
        <p:spPr>
          <a:xfrm>
            <a:off x="1764474" y="2019651"/>
            <a:ext cx="3801212" cy="40934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900" indent="-342900" algn="just">
              <a:buFont typeface="Wingdings" panose="05000000000000000000" pitchFamily="2" charset="2"/>
              <a:buChar char="l"/>
            </a:pPr>
            <a:r>
              <a:rPr lang="en-US" altLang="zh-CN" sz="2000">
                <a:solidFill>
                  <a:schemeClr val="accent1"/>
                </a:solidFill>
                <a:latin typeface="+mj-ea"/>
                <a:ea typeface="+mj-ea"/>
              </a:rPr>
              <a:t>1.</a:t>
            </a:r>
            <a:r>
              <a:rPr lang="zh-CN" altLang="en-US" sz="2000">
                <a:solidFill>
                  <a:schemeClr val="accent1"/>
                </a:solidFill>
                <a:latin typeface="+mj-ea"/>
                <a:ea typeface="+mj-ea"/>
              </a:rPr>
              <a:t>乱扔烟头</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2.</a:t>
            </a:r>
            <a:r>
              <a:rPr lang="zh-CN" altLang="en-US" sz="2000">
                <a:solidFill>
                  <a:schemeClr val="accent1"/>
                </a:solidFill>
                <a:latin typeface="+mj-ea"/>
                <a:ea typeface="+mj-ea"/>
              </a:rPr>
              <a:t>电焊无安保</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3.</a:t>
            </a:r>
            <a:r>
              <a:rPr lang="zh-CN" altLang="en-US" sz="2000">
                <a:solidFill>
                  <a:schemeClr val="accent1"/>
                </a:solidFill>
                <a:latin typeface="+mj-ea"/>
                <a:ea typeface="+mj-ea"/>
              </a:rPr>
              <a:t>电线老化</a:t>
            </a:r>
            <a:r>
              <a:rPr lang="en-US" altLang="zh-CN" sz="2000">
                <a:solidFill>
                  <a:schemeClr val="accent1"/>
                </a:solidFill>
                <a:latin typeface="+mj-ea"/>
                <a:ea typeface="+mj-ea"/>
              </a:rPr>
              <a:t>,</a:t>
            </a:r>
            <a:r>
              <a:rPr lang="zh-CN" altLang="en-US" sz="2000">
                <a:solidFill>
                  <a:schemeClr val="accent1"/>
                </a:solidFill>
                <a:latin typeface="+mj-ea"/>
                <a:ea typeface="+mj-ea"/>
              </a:rPr>
              <a:t>乱接临时线</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4.</a:t>
            </a:r>
            <a:r>
              <a:rPr lang="zh-CN" altLang="en-US" sz="2000">
                <a:solidFill>
                  <a:schemeClr val="accent1"/>
                </a:solidFill>
                <a:latin typeface="+mj-ea"/>
                <a:ea typeface="+mj-ea"/>
              </a:rPr>
              <a:t>瓦斯泄露</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5.</a:t>
            </a:r>
            <a:r>
              <a:rPr lang="zh-CN" altLang="en-US" sz="2000">
                <a:solidFill>
                  <a:schemeClr val="accent1"/>
                </a:solidFill>
                <a:latin typeface="+mj-ea"/>
                <a:ea typeface="+mj-ea"/>
              </a:rPr>
              <a:t>电器设备长期通电</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6.</a:t>
            </a:r>
            <a:r>
              <a:rPr lang="zh-CN" altLang="en-US" sz="2000">
                <a:solidFill>
                  <a:schemeClr val="accent1"/>
                </a:solidFill>
                <a:latin typeface="+mj-ea"/>
                <a:ea typeface="+mj-ea"/>
              </a:rPr>
              <a:t>电烙铁等不当使用</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7.</a:t>
            </a:r>
            <a:r>
              <a:rPr lang="zh-CN" altLang="en-US" sz="2000">
                <a:solidFill>
                  <a:schemeClr val="accent1"/>
                </a:solidFill>
                <a:latin typeface="+mj-ea"/>
                <a:ea typeface="+mj-ea"/>
              </a:rPr>
              <a:t>易燃品保管不当</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8.</a:t>
            </a:r>
            <a:r>
              <a:rPr lang="zh-CN" altLang="en-US" sz="2000">
                <a:solidFill>
                  <a:schemeClr val="accent1"/>
                </a:solidFill>
                <a:latin typeface="+mj-ea"/>
                <a:ea typeface="+mj-ea"/>
              </a:rPr>
              <a:t>避雷设施失效</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9.</a:t>
            </a:r>
            <a:r>
              <a:rPr lang="zh-CN" altLang="en-US" sz="2000">
                <a:solidFill>
                  <a:schemeClr val="accent1"/>
                </a:solidFill>
                <a:latin typeface="+mj-ea"/>
                <a:ea typeface="+mj-ea"/>
              </a:rPr>
              <a:t>消防设备无效</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10.</a:t>
            </a:r>
            <a:r>
              <a:rPr lang="zh-CN" altLang="en-US" sz="2000">
                <a:solidFill>
                  <a:schemeClr val="accent1"/>
                </a:solidFill>
                <a:latin typeface="+mj-ea"/>
                <a:ea typeface="+mj-ea"/>
              </a:rPr>
              <a:t>产品安全设施不当</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11.</a:t>
            </a:r>
            <a:r>
              <a:rPr lang="zh-CN" altLang="en-US" sz="2000">
                <a:solidFill>
                  <a:schemeClr val="accent1"/>
                </a:solidFill>
                <a:latin typeface="+mj-ea"/>
                <a:ea typeface="+mj-ea"/>
              </a:rPr>
              <a:t>危险品处铁器击火</a:t>
            </a:r>
            <a:r>
              <a:rPr lang="en-US" altLang="zh-CN" sz="2000">
                <a:solidFill>
                  <a:schemeClr val="accent1"/>
                </a:solidFill>
                <a:latin typeface="+mj-ea"/>
                <a:ea typeface="+mj-ea"/>
              </a:rPr>
              <a:t>;</a:t>
            </a:r>
          </a:p>
          <a:p>
            <a:pPr marL="342900" indent="-342900" algn="just">
              <a:buFont typeface="Wingdings" panose="05000000000000000000" pitchFamily="2" charset="2"/>
              <a:buChar char="l"/>
            </a:pPr>
            <a:r>
              <a:rPr lang="en-US" altLang="zh-CN" sz="2000">
                <a:solidFill>
                  <a:schemeClr val="accent1"/>
                </a:solidFill>
                <a:latin typeface="+mj-ea"/>
                <a:ea typeface="+mj-ea"/>
              </a:rPr>
              <a:t>12.</a:t>
            </a:r>
            <a:r>
              <a:rPr lang="zh-CN" altLang="en-US" sz="2000">
                <a:solidFill>
                  <a:schemeClr val="accent1"/>
                </a:solidFill>
                <a:latin typeface="+mj-ea"/>
                <a:ea typeface="+mj-ea"/>
              </a:rPr>
              <a:t>人为破坏</a:t>
            </a:r>
            <a:r>
              <a:rPr lang="en-US" altLang="zh-CN" sz="2000">
                <a:solidFill>
                  <a:schemeClr val="accent1"/>
                </a:solidFill>
                <a:latin typeface="+mj-ea"/>
                <a:ea typeface="+mj-ea"/>
              </a:rPr>
              <a:t>;</a:t>
            </a:r>
          </a:p>
          <a:p>
            <a:pPr marL="342900" indent="-342900" algn="just">
              <a:buFont typeface="Wingdings" panose="05000000000000000000" pitchFamily="2" charset="2"/>
              <a:buChar char="l"/>
            </a:pPr>
            <a:endParaRPr lang="en-US" altLang="zh-CN" sz="2000">
              <a:solidFill>
                <a:schemeClr val="accent1"/>
              </a:solidFill>
              <a:latin typeface="+mj-ea"/>
              <a:ea typeface="+mj-ea"/>
            </a:endParaRPr>
          </a:p>
        </p:txBody>
      </p:sp>
      <p:sp>
        <p:nvSpPr>
          <p:cNvPr id="26" name="矩形: 圆角 25"/>
          <p:cNvSpPr/>
          <p:nvPr/>
        </p:nvSpPr>
        <p:spPr bwMode="auto">
          <a:xfrm>
            <a:off x="1540885" y="1338585"/>
            <a:ext cx="4154702" cy="530496"/>
          </a:xfrm>
          <a:prstGeom prst="roundRect">
            <a:avLst>
              <a:gd name="adj" fmla="val 7595"/>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0" name="矩形 29"/>
          <p:cNvSpPr/>
          <p:nvPr/>
        </p:nvSpPr>
        <p:spPr>
          <a:xfrm>
            <a:off x="1764474" y="1373000"/>
            <a:ext cx="3876243"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a:solidFill>
                  <a:schemeClr val="accent2"/>
                </a:solidFill>
                <a:latin typeface="+mj-ea"/>
                <a:ea typeface="+mj-ea"/>
              </a:rPr>
              <a:t>安全隐患举例</a:t>
            </a:r>
            <a:r>
              <a:rPr lang="en-US" altLang="zh-CN" sz="2400" b="1">
                <a:solidFill>
                  <a:schemeClr val="accent2"/>
                </a:solidFill>
                <a:latin typeface="+mj-ea"/>
                <a:ea typeface="+mj-ea"/>
              </a:rPr>
              <a:t>1</a:t>
            </a:r>
            <a:r>
              <a:rPr lang="zh-CN" altLang="en-US" sz="2400" b="1">
                <a:solidFill>
                  <a:schemeClr val="accent2"/>
                </a:solidFill>
                <a:latin typeface="+mj-ea"/>
                <a:ea typeface="+mj-ea"/>
              </a:rPr>
              <a:t>：火灾事故</a:t>
            </a:r>
          </a:p>
        </p:txBody>
      </p:sp>
      <p:sp>
        <p:nvSpPr>
          <p:cNvPr id="31" name="矩形 30"/>
          <p:cNvSpPr/>
          <p:nvPr/>
        </p:nvSpPr>
        <p:spPr bwMode="auto">
          <a:xfrm>
            <a:off x="6369558" y="1486998"/>
            <a:ext cx="4154702" cy="5034154"/>
          </a:xfrm>
          <a:prstGeom prst="rect">
            <a:avLst/>
          </a:prstGeom>
          <a:solidFill>
            <a:schemeClr val="accent2"/>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33" name="矩形: 圆角 32"/>
          <p:cNvSpPr/>
          <p:nvPr/>
        </p:nvSpPr>
        <p:spPr bwMode="auto">
          <a:xfrm>
            <a:off x="6369558" y="1338585"/>
            <a:ext cx="4154702" cy="530496"/>
          </a:xfrm>
          <a:prstGeom prst="roundRect">
            <a:avLst>
              <a:gd name="adj" fmla="val 7595"/>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4" name="矩形 33"/>
          <p:cNvSpPr/>
          <p:nvPr/>
        </p:nvSpPr>
        <p:spPr>
          <a:xfrm>
            <a:off x="6593147" y="1373000"/>
            <a:ext cx="3876243"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400" b="1">
                <a:solidFill>
                  <a:schemeClr val="accent2"/>
                </a:solidFill>
                <a:latin typeface="+mj-ea"/>
                <a:ea typeface="+mj-ea"/>
              </a:rPr>
              <a:t>安全隐患举例</a:t>
            </a:r>
            <a:r>
              <a:rPr lang="en-US" altLang="zh-CN" sz="2400" b="1">
                <a:solidFill>
                  <a:schemeClr val="accent2"/>
                </a:solidFill>
                <a:latin typeface="+mj-ea"/>
                <a:ea typeface="+mj-ea"/>
              </a:rPr>
              <a:t>2</a:t>
            </a:r>
            <a:r>
              <a:rPr lang="zh-CN" altLang="en-US" sz="2400" b="1">
                <a:solidFill>
                  <a:schemeClr val="accent2"/>
                </a:solidFill>
                <a:latin typeface="+mj-ea"/>
                <a:ea typeface="+mj-ea"/>
              </a:rPr>
              <a:t>：人身事故</a:t>
            </a:r>
          </a:p>
        </p:txBody>
      </p:sp>
      <p:sp>
        <p:nvSpPr>
          <p:cNvPr id="35" name="矩形 34"/>
          <p:cNvSpPr/>
          <p:nvPr/>
        </p:nvSpPr>
        <p:spPr>
          <a:xfrm>
            <a:off x="6629349" y="2019561"/>
            <a:ext cx="1617751"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chemeClr val="accent1"/>
                </a:solidFill>
                <a:latin typeface="+mj-ea"/>
                <a:ea typeface="+mj-ea"/>
                <a:sym typeface="宋体" panose="02010600030101010101" pitchFamily="2" charset="-122"/>
              </a:rPr>
              <a:t>1、操作不当</a:t>
            </a:r>
            <a:endParaRPr lang="zh-CN" altLang="en-US" sz="2000">
              <a:solidFill>
                <a:schemeClr val="accent1"/>
              </a:solidFill>
              <a:latin typeface="+mj-ea"/>
              <a:ea typeface="+mj-ea"/>
            </a:endParaRPr>
          </a:p>
        </p:txBody>
      </p:sp>
      <p:sp>
        <p:nvSpPr>
          <p:cNvPr id="36" name="矩形 35"/>
          <p:cNvSpPr/>
          <p:nvPr/>
        </p:nvSpPr>
        <p:spPr>
          <a:xfrm>
            <a:off x="7044591" y="2331448"/>
            <a:ext cx="3398244" cy="3385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a:solidFill>
                  <a:schemeClr val="accent1"/>
                </a:solidFill>
                <a:latin typeface="+mj-ea"/>
                <a:ea typeface="+mj-ea"/>
                <a:sym typeface="宋体" panose="02010600030101010101" pitchFamily="2" charset="-122"/>
              </a:rPr>
              <a:t>带电作业、起吊不牢、摆放不牢</a:t>
            </a:r>
          </a:p>
        </p:txBody>
      </p:sp>
      <p:sp>
        <p:nvSpPr>
          <p:cNvPr id="37" name="矩形 36"/>
          <p:cNvSpPr/>
          <p:nvPr/>
        </p:nvSpPr>
        <p:spPr>
          <a:xfrm>
            <a:off x="6629349" y="2869792"/>
            <a:ext cx="2963021"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sz="2000">
                <a:solidFill>
                  <a:schemeClr val="accent1"/>
                </a:solidFill>
                <a:latin typeface="+mj-ea"/>
                <a:ea typeface="+mj-ea"/>
                <a:sym typeface="宋体" panose="02010600030101010101" pitchFamily="2" charset="-122"/>
              </a:rPr>
              <a:t>2</a:t>
            </a:r>
            <a:r>
              <a:rPr lang="zh-CN" altLang="en-US" sz="2000">
                <a:solidFill>
                  <a:schemeClr val="accent1"/>
                </a:solidFill>
                <a:latin typeface="+mj-ea"/>
                <a:ea typeface="+mj-ea"/>
                <a:sym typeface="宋体" panose="02010600030101010101" pitchFamily="2" charset="-122"/>
              </a:rPr>
              <a:t>、未能安全作业</a:t>
            </a:r>
            <a:endParaRPr lang="zh-CN" altLang="en-US" sz="2000">
              <a:solidFill>
                <a:schemeClr val="accent1"/>
              </a:solidFill>
              <a:latin typeface="+mj-ea"/>
              <a:ea typeface="+mj-ea"/>
            </a:endParaRPr>
          </a:p>
        </p:txBody>
      </p:sp>
      <p:sp>
        <p:nvSpPr>
          <p:cNvPr id="38" name="矩形 37"/>
          <p:cNvSpPr/>
          <p:nvPr/>
        </p:nvSpPr>
        <p:spPr>
          <a:xfrm>
            <a:off x="7044592" y="3204321"/>
            <a:ext cx="3221749"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a:solidFill>
                  <a:schemeClr val="accent1"/>
                </a:solidFill>
                <a:latin typeface="+mj-ea"/>
                <a:ea typeface="+mj-ea"/>
                <a:sym typeface="宋体" panose="02010600030101010101" pitchFamily="2" charset="-122"/>
              </a:rPr>
              <a:t>带手套作业、不带帽作业、穿高跟鞋</a:t>
            </a:r>
          </a:p>
        </p:txBody>
      </p:sp>
      <p:sp>
        <p:nvSpPr>
          <p:cNvPr id="39" name="矩形 38"/>
          <p:cNvSpPr/>
          <p:nvPr/>
        </p:nvSpPr>
        <p:spPr>
          <a:xfrm>
            <a:off x="6629349" y="3907650"/>
            <a:ext cx="2963021"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sz="2000">
                <a:solidFill>
                  <a:schemeClr val="accent1"/>
                </a:solidFill>
                <a:latin typeface="+mj-ea"/>
                <a:ea typeface="+mj-ea"/>
                <a:sym typeface="宋体" panose="02010600030101010101" pitchFamily="2" charset="-122"/>
              </a:rPr>
              <a:t>3</a:t>
            </a:r>
            <a:r>
              <a:rPr lang="zh-CN" altLang="en-US" sz="2000">
                <a:solidFill>
                  <a:schemeClr val="accent1"/>
                </a:solidFill>
                <a:latin typeface="+mj-ea"/>
                <a:ea typeface="+mj-ea"/>
                <a:sym typeface="宋体" panose="02010600030101010101" pitchFamily="2" charset="-122"/>
              </a:rPr>
              <a:t>、机械碰伤</a:t>
            </a:r>
            <a:endParaRPr lang="zh-CN" altLang="en-US" sz="2000">
              <a:solidFill>
                <a:schemeClr val="accent1"/>
              </a:solidFill>
              <a:latin typeface="+mj-ea"/>
              <a:ea typeface="+mj-ea"/>
            </a:endParaRPr>
          </a:p>
        </p:txBody>
      </p:sp>
      <p:sp>
        <p:nvSpPr>
          <p:cNvPr id="40" name="矩形 39"/>
          <p:cNvSpPr/>
          <p:nvPr/>
        </p:nvSpPr>
        <p:spPr>
          <a:xfrm>
            <a:off x="7044591" y="4299178"/>
            <a:ext cx="3315270"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1600">
                <a:solidFill>
                  <a:schemeClr val="accent1"/>
                </a:solidFill>
                <a:latin typeface="+mj-ea"/>
                <a:ea typeface="+mj-ea"/>
                <a:sym typeface="宋体" panose="02010600030101010101" pitchFamily="2" charset="-122"/>
              </a:rPr>
              <a:t>通道不畅、铁器毛刺、货物周转碰撞</a:t>
            </a:r>
          </a:p>
        </p:txBody>
      </p:sp>
      <p:sp>
        <p:nvSpPr>
          <p:cNvPr id="41" name="矩形 40"/>
          <p:cNvSpPr/>
          <p:nvPr/>
        </p:nvSpPr>
        <p:spPr>
          <a:xfrm>
            <a:off x="6629349" y="4938369"/>
            <a:ext cx="2963021" cy="1323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en-US" altLang="zh-CN" sz="2000">
                <a:solidFill>
                  <a:schemeClr val="accent1"/>
                </a:solidFill>
                <a:latin typeface="+mj-ea"/>
                <a:ea typeface="+mj-ea"/>
                <a:sym typeface="宋体" panose="02010600030101010101" pitchFamily="2" charset="-122"/>
              </a:rPr>
              <a:t>4</a:t>
            </a:r>
            <a:r>
              <a:rPr lang="zh-CN" altLang="en-US" sz="2000">
                <a:solidFill>
                  <a:schemeClr val="accent1"/>
                </a:solidFill>
                <a:latin typeface="+mj-ea"/>
                <a:ea typeface="+mj-ea"/>
                <a:sym typeface="宋体" panose="02010600030101010101" pitchFamily="2" charset="-122"/>
              </a:rPr>
              <a:t>、化学损伤</a:t>
            </a:r>
            <a:r>
              <a:rPr lang="en-US" altLang="zh-CN" sz="2000">
                <a:solidFill>
                  <a:schemeClr val="accent1"/>
                </a:solidFill>
                <a:latin typeface="+mj-ea"/>
                <a:ea typeface="+mj-ea"/>
                <a:sym typeface="宋体" panose="02010600030101010101" pitchFamily="2" charset="-122"/>
              </a:rPr>
              <a:t>;    </a:t>
            </a:r>
          </a:p>
          <a:p>
            <a:pPr algn="just"/>
            <a:r>
              <a:rPr lang="en-US" altLang="zh-CN" sz="2000">
                <a:solidFill>
                  <a:schemeClr val="accent1"/>
                </a:solidFill>
                <a:latin typeface="+mj-ea"/>
                <a:ea typeface="+mj-ea"/>
                <a:sym typeface="宋体" panose="02010600030101010101" pitchFamily="2" charset="-122"/>
              </a:rPr>
              <a:t>5</a:t>
            </a:r>
            <a:r>
              <a:rPr lang="zh-CN" altLang="en-US" sz="2000">
                <a:solidFill>
                  <a:schemeClr val="accent1"/>
                </a:solidFill>
                <a:latin typeface="+mj-ea"/>
                <a:ea typeface="+mj-ea"/>
                <a:sym typeface="宋体" panose="02010600030101010101" pitchFamily="2" charset="-122"/>
              </a:rPr>
              <a:t>、电器击伤</a:t>
            </a:r>
            <a:r>
              <a:rPr lang="en-US" altLang="zh-CN" sz="2000">
                <a:solidFill>
                  <a:schemeClr val="accent1"/>
                </a:solidFill>
                <a:latin typeface="+mj-ea"/>
                <a:ea typeface="+mj-ea"/>
                <a:sym typeface="宋体" panose="02010600030101010101" pitchFamily="2" charset="-122"/>
              </a:rPr>
              <a:t>;</a:t>
            </a:r>
          </a:p>
          <a:p>
            <a:pPr algn="just"/>
            <a:r>
              <a:rPr lang="en-US" altLang="zh-CN" sz="2000">
                <a:solidFill>
                  <a:schemeClr val="accent1"/>
                </a:solidFill>
                <a:latin typeface="+mj-ea"/>
                <a:ea typeface="+mj-ea"/>
                <a:sym typeface="宋体" panose="02010600030101010101" pitchFamily="2" charset="-122"/>
              </a:rPr>
              <a:t>6</a:t>
            </a:r>
            <a:r>
              <a:rPr lang="zh-CN" altLang="en-US" sz="2000">
                <a:solidFill>
                  <a:schemeClr val="accent1"/>
                </a:solidFill>
                <a:latin typeface="+mj-ea"/>
                <a:ea typeface="+mj-ea"/>
                <a:sym typeface="宋体" panose="02010600030101010101" pitchFamily="2" charset="-122"/>
              </a:rPr>
              <a:t>、食物中毒</a:t>
            </a:r>
            <a:r>
              <a:rPr lang="en-US" altLang="zh-CN" sz="2000">
                <a:solidFill>
                  <a:schemeClr val="accent1"/>
                </a:solidFill>
                <a:latin typeface="+mj-ea"/>
                <a:ea typeface="+mj-ea"/>
                <a:sym typeface="宋体" panose="02010600030101010101" pitchFamily="2" charset="-122"/>
              </a:rPr>
              <a:t>;</a:t>
            </a:r>
          </a:p>
          <a:p>
            <a:pPr algn="just"/>
            <a:r>
              <a:rPr lang="en-US" altLang="zh-CN" sz="2000">
                <a:solidFill>
                  <a:schemeClr val="accent1"/>
                </a:solidFill>
                <a:latin typeface="+mj-ea"/>
                <a:ea typeface="+mj-ea"/>
                <a:sym typeface="宋体" panose="02010600030101010101" pitchFamily="2" charset="-122"/>
              </a:rPr>
              <a:t>7</a:t>
            </a:r>
            <a:r>
              <a:rPr lang="zh-CN" altLang="en-US" sz="2000">
                <a:solidFill>
                  <a:schemeClr val="accent1"/>
                </a:solidFill>
                <a:latin typeface="+mj-ea"/>
                <a:ea typeface="+mj-ea"/>
                <a:sym typeface="宋体" panose="02010600030101010101" pitchFamily="2" charset="-122"/>
              </a:rPr>
              <a:t>、劳保不当</a:t>
            </a:r>
            <a:r>
              <a:rPr lang="en-US" altLang="zh-CN" sz="2000">
                <a:solidFill>
                  <a:schemeClr val="accent1"/>
                </a:solidFill>
                <a:latin typeface="+mj-ea"/>
                <a:ea typeface="+mj-ea"/>
                <a:sym typeface="宋体" panose="02010600030101010101" pitchFamily="2" charset="-122"/>
              </a:rPr>
              <a:t>;</a:t>
            </a:r>
          </a:p>
        </p:txBody>
      </p:sp>
      <p:sp>
        <p:nvSpPr>
          <p:cNvPr id="42" name="TextBox 4"/>
          <p:cNvSpPr txBox="1"/>
          <p:nvPr/>
        </p:nvSpPr>
        <p:spPr>
          <a:xfrm>
            <a:off x="500063" y="627063"/>
            <a:ext cx="523907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2.7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的步骤六：安全</a:t>
            </a:r>
          </a:p>
        </p:txBody>
      </p:sp>
    </p:spTree>
  </p:cSld>
  <p:clrMapOvr>
    <a:masterClrMapping/>
  </p:clrMapOvr>
  <p:transition spd="slow" advTm="11142">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srcRect l="3843" t="410" b="1619"/>
          <a:stretch>
            <a:fillRect/>
          </a:stretch>
        </p:blipFill>
        <p:spPr>
          <a:xfrm>
            <a:off x="0" y="0"/>
            <a:ext cx="12196763" cy="6861065"/>
          </a:xfrm>
          <a:prstGeom prst="rect">
            <a:avLst/>
          </a:prstGeom>
        </p:spPr>
      </p:pic>
      <p:sp>
        <p:nvSpPr>
          <p:cNvPr id="2" name="矩形 1"/>
          <p:cNvSpPr/>
          <p:nvPr/>
        </p:nvSpPr>
        <p:spPr bwMode="auto">
          <a:xfrm>
            <a:off x="0" y="1652336"/>
            <a:ext cx="7796463" cy="40435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13C3B"/>
              </a:solidFill>
              <a:effectLst/>
              <a:uLnTx/>
              <a:uFillTx/>
              <a:latin typeface="Arial" panose="020B0604020202020204" pitchFamily="34" charset="0"/>
              <a:ea typeface="宋体" panose="02010600030101010101" pitchFamily="2" charset="-122"/>
              <a:cs typeface="+mn-cs"/>
            </a:endParaRPr>
          </a:p>
        </p:txBody>
      </p:sp>
      <p:sp>
        <p:nvSpPr>
          <p:cNvPr id="24" name="矩形 23"/>
          <p:cNvSpPr/>
          <p:nvPr/>
        </p:nvSpPr>
        <p:spPr>
          <a:xfrm>
            <a:off x="668358" y="3225958"/>
            <a:ext cx="6582945" cy="923330"/>
          </a:xfrm>
          <a:prstGeom prst="rect">
            <a:avLst/>
          </a:prstGeom>
          <a:noFill/>
          <a:ln>
            <a:noFill/>
          </a:ln>
        </p:spPr>
        <p:txBody>
          <a:bodyPr vert="horz" wrap="square" lIns="0" tIns="0" rIns="0" bIns="0" numCol="1" anchor="t" anchorCtr="0" compatLnSpc="1">
            <a:spAutoFit/>
          </a:bodyPr>
          <a:lstStyle/>
          <a:p>
            <a:pPr lvl="0"/>
            <a:r>
              <a:rPr lang="en-US" altLang="zh-CN" sz="6000"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6000"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推进的方法步骤</a:t>
            </a:r>
          </a:p>
        </p:txBody>
      </p:sp>
      <p:sp>
        <p:nvSpPr>
          <p:cNvPr id="47" name="矩形: 圆角 46"/>
          <p:cNvSpPr/>
          <p:nvPr/>
        </p:nvSpPr>
        <p:spPr bwMode="auto">
          <a:xfrm>
            <a:off x="699553" y="1970955"/>
            <a:ext cx="1095264" cy="1095260"/>
          </a:xfrm>
          <a:prstGeom prst="roundRect">
            <a:avLst>
              <a:gd name="adj" fmla="val 7236"/>
            </a:avLst>
          </a:prstGeom>
          <a:solidFill>
            <a:schemeClr val="accent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TextBox 58"/>
          <p:cNvSpPr txBox="1"/>
          <p:nvPr/>
        </p:nvSpPr>
        <p:spPr>
          <a:xfrm>
            <a:off x="835489" y="1918420"/>
            <a:ext cx="823392" cy="1200329"/>
          </a:xfrm>
          <a:prstGeom prst="rect">
            <a:avLst/>
          </a:prstGeom>
          <a:noFill/>
        </p:spPr>
        <p:txBody>
          <a:bodyPr wrap="square" rtlCol="0">
            <a:spAutoFit/>
          </a:body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7200" b="0" i="0" u="none" strike="noStrike" kern="1200" cap="none" spc="0" normalizeH="0" baseline="0" noProof="0">
                <a:ln>
                  <a:noFill/>
                </a:ln>
                <a:solidFill>
                  <a:srgbClr val="CA2045"/>
                </a:solidFill>
                <a:effectLst/>
                <a:uLnTx/>
                <a:uFillTx/>
                <a:latin typeface="Impact" panose="020B0806030902050204" pitchFamily="34" charset="0"/>
                <a:ea typeface="微软雅黑 Light" panose="020B0502040204020203" pitchFamily="34" charset="-122"/>
                <a:cs typeface="+mn-cs"/>
              </a:rPr>
              <a:t>3</a:t>
            </a:r>
            <a:endParaRPr kumimoji="0" lang="zh-CN" altLang="en-US" sz="7200" b="0" i="0" u="none" strike="noStrike" kern="1200" cap="none" spc="0" normalizeH="0" baseline="0" noProof="0" dirty="0">
              <a:ln>
                <a:noFill/>
              </a:ln>
              <a:solidFill>
                <a:srgbClr val="CA2045"/>
              </a:solidFill>
              <a:effectLst/>
              <a:uLnTx/>
              <a:uFillTx/>
              <a:latin typeface="Impact" panose="020B0806030902050204" pitchFamily="34" charset="0"/>
              <a:ea typeface="微软雅黑 Light" panose="020B0502040204020203" pitchFamily="34" charset="-122"/>
              <a:cs typeface="+mn-cs"/>
            </a:endParaRPr>
          </a:p>
        </p:txBody>
      </p:sp>
      <p:sp>
        <p:nvSpPr>
          <p:cNvPr id="13" name="TextBox 65"/>
          <p:cNvSpPr txBox="1"/>
          <p:nvPr/>
        </p:nvSpPr>
        <p:spPr>
          <a:xfrm>
            <a:off x="985642" y="4168136"/>
            <a:ext cx="1943977" cy="369332"/>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r>
              <a:rPr lang="en-US" altLang="zh-CN">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a:t>
            </a:r>
            <a:r>
              <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个</a:t>
            </a:r>
            <a:r>
              <a:rPr lang="en-US" altLang="zh-CN">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S</a:t>
            </a:r>
            <a:r>
              <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之间的关系</a:t>
            </a:r>
          </a:p>
        </p:txBody>
      </p:sp>
      <p:sp>
        <p:nvSpPr>
          <p:cNvPr id="14" name="TextBox 66"/>
          <p:cNvSpPr txBox="1"/>
          <p:nvPr/>
        </p:nvSpPr>
        <p:spPr>
          <a:xfrm>
            <a:off x="3481325" y="4168136"/>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just"/>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管理的精髓</a:t>
            </a:r>
          </a:p>
        </p:txBody>
      </p:sp>
      <p:sp>
        <p:nvSpPr>
          <p:cNvPr id="15" name="Freeform 21"/>
          <p:cNvSpPr>
            <a:spLocks noEditPoints="1"/>
          </p:cNvSpPr>
          <p:nvPr/>
        </p:nvSpPr>
        <p:spPr bwMode="auto">
          <a:xfrm>
            <a:off x="703558" y="42340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6" name="Freeform 22"/>
          <p:cNvSpPr>
            <a:spLocks noEditPoints="1"/>
          </p:cNvSpPr>
          <p:nvPr/>
        </p:nvSpPr>
        <p:spPr bwMode="auto">
          <a:xfrm>
            <a:off x="3184234" y="42340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7" name="TextBox 15"/>
          <p:cNvSpPr txBox="1"/>
          <p:nvPr/>
        </p:nvSpPr>
        <p:spPr>
          <a:xfrm>
            <a:off x="5661870" y="4164553"/>
            <a:ext cx="2121363"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管理的实施原则</a:t>
            </a:r>
          </a:p>
        </p:txBody>
      </p:sp>
      <p:sp>
        <p:nvSpPr>
          <p:cNvPr id="18" name="Freeform 22"/>
          <p:cNvSpPr>
            <a:spLocks noEditPoints="1"/>
          </p:cNvSpPr>
          <p:nvPr/>
        </p:nvSpPr>
        <p:spPr bwMode="auto">
          <a:xfrm>
            <a:off x="5364779" y="4230464"/>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6" name="TextBox 15"/>
          <p:cNvSpPr txBox="1"/>
          <p:nvPr/>
        </p:nvSpPr>
        <p:spPr>
          <a:xfrm>
            <a:off x="1007359" y="4644677"/>
            <a:ext cx="2035553"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管理各阶段主旨</a:t>
            </a:r>
          </a:p>
        </p:txBody>
      </p:sp>
      <p:sp>
        <p:nvSpPr>
          <p:cNvPr id="28" name="Freeform 22"/>
          <p:cNvSpPr>
            <a:spLocks noEditPoints="1"/>
          </p:cNvSpPr>
          <p:nvPr/>
        </p:nvSpPr>
        <p:spPr bwMode="auto">
          <a:xfrm>
            <a:off x="710268" y="4710588"/>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9" name="TextBox 66"/>
          <p:cNvSpPr txBox="1"/>
          <p:nvPr/>
        </p:nvSpPr>
        <p:spPr>
          <a:xfrm>
            <a:off x="3481325" y="4648930"/>
            <a:ext cx="1893871"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just"/>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管理工作推进</a:t>
            </a:r>
          </a:p>
        </p:txBody>
      </p:sp>
      <p:sp>
        <p:nvSpPr>
          <p:cNvPr id="30" name="Freeform 22"/>
          <p:cNvSpPr>
            <a:spLocks noEditPoints="1"/>
          </p:cNvSpPr>
          <p:nvPr/>
        </p:nvSpPr>
        <p:spPr bwMode="auto">
          <a:xfrm>
            <a:off x="3184234" y="4714841"/>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57">
        <p15:prstTrans prst="pageCurlDouble"/>
      </p:transition>
    </mc:Choice>
    <mc:Fallback xmlns="">
      <p:transition spd="slow" advTm="5757">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3914116"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3.1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管理的精髓</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sp>
        <p:nvSpPr>
          <p:cNvPr id="21" name="Freeform 11"/>
          <p:cNvSpPr/>
          <p:nvPr/>
        </p:nvSpPr>
        <p:spPr bwMode="auto">
          <a:xfrm>
            <a:off x="1689893" y="1731108"/>
            <a:ext cx="1952150" cy="2426420"/>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2" name="Oval 15"/>
          <p:cNvSpPr>
            <a:spLocks noChangeArrowheads="1"/>
          </p:cNvSpPr>
          <p:nvPr/>
        </p:nvSpPr>
        <p:spPr bwMode="auto">
          <a:xfrm>
            <a:off x="1910375" y="1951528"/>
            <a:ext cx="1512962" cy="1511312"/>
          </a:xfrm>
          <a:prstGeom prst="ellipse">
            <a:avLst/>
          </a:pr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26" name="Rectangle 11"/>
          <p:cNvSpPr>
            <a:spLocks noChangeArrowheads="1"/>
          </p:cNvSpPr>
          <p:nvPr/>
        </p:nvSpPr>
        <p:spPr bwMode="auto">
          <a:xfrm>
            <a:off x="1289583" y="4297252"/>
            <a:ext cx="2833025" cy="1612166"/>
          </a:xfrm>
          <a:prstGeom prst="rect">
            <a:avLst/>
          </a:prstGeom>
          <a:noFill/>
          <a:ln w="9525" cap="flat" cmpd="sng">
            <a:noFill/>
            <a:bevel/>
          </a:ln>
          <a:effec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2000">
                <a:solidFill>
                  <a:schemeClr val="accent1"/>
                </a:solidFill>
                <a:latin typeface="+mj-ea"/>
                <a:ea typeface="+mj-ea"/>
              </a:rPr>
              <a:t>企业的所有部门、所有人员，从董事长到一线员工须全员参与，不存在“礼不下庶人，刑不上大夫”。</a:t>
            </a:r>
          </a:p>
        </p:txBody>
      </p:sp>
      <p:sp>
        <p:nvSpPr>
          <p:cNvPr id="31" name="Freeform 11"/>
          <p:cNvSpPr/>
          <p:nvPr/>
        </p:nvSpPr>
        <p:spPr bwMode="auto">
          <a:xfrm>
            <a:off x="5240708" y="1731108"/>
            <a:ext cx="1952150" cy="2426420"/>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2" name="Oval 15"/>
          <p:cNvSpPr>
            <a:spLocks noChangeArrowheads="1"/>
          </p:cNvSpPr>
          <p:nvPr/>
        </p:nvSpPr>
        <p:spPr bwMode="auto">
          <a:xfrm>
            <a:off x="5461190" y="1951528"/>
            <a:ext cx="1512962" cy="1511312"/>
          </a:xfrm>
          <a:prstGeom prst="ellipse">
            <a:avLst/>
          </a:pr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4" name="Freeform 11"/>
          <p:cNvSpPr/>
          <p:nvPr/>
        </p:nvSpPr>
        <p:spPr bwMode="auto">
          <a:xfrm>
            <a:off x="8666561" y="1731108"/>
            <a:ext cx="1952150" cy="2426420"/>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5" name="Oval 15"/>
          <p:cNvSpPr>
            <a:spLocks noChangeArrowheads="1"/>
          </p:cNvSpPr>
          <p:nvPr/>
        </p:nvSpPr>
        <p:spPr bwMode="auto">
          <a:xfrm>
            <a:off x="8887043" y="1951528"/>
            <a:ext cx="1512962" cy="1511312"/>
          </a:xfrm>
          <a:prstGeom prst="ellipse">
            <a:avLst/>
          </a:pr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a:solidFill>
                <a:schemeClr val="accent2"/>
              </a:solidFill>
              <a:latin typeface="+mj-ea"/>
              <a:ea typeface="+mj-ea"/>
            </a:endParaRPr>
          </a:p>
        </p:txBody>
      </p:sp>
      <p:sp>
        <p:nvSpPr>
          <p:cNvPr id="36" name="TextBox 17"/>
          <p:cNvSpPr txBox="1"/>
          <p:nvPr/>
        </p:nvSpPr>
        <p:spPr>
          <a:xfrm>
            <a:off x="2075153" y="2407060"/>
            <a:ext cx="1261884" cy="523220"/>
          </a:xfrm>
          <a:prstGeom prst="rect">
            <a:avLst/>
          </a:prstGeom>
          <a:noFill/>
        </p:spPr>
        <p:txBody>
          <a:bodyPr wrap="none" rtlCol="0">
            <a:spAutoFit/>
          </a:bodyPr>
          <a:lstStyle/>
          <a:p>
            <a:pPr algn="ctr"/>
            <a:r>
              <a:rPr lang="zh-CN" altLang="en-US" sz="2800" b="1">
                <a:solidFill>
                  <a:schemeClr val="accent1"/>
                </a:solidFill>
                <a:latin typeface="微软雅黑" panose="020B0503020204020204" pitchFamily="34" charset="-122"/>
                <a:ea typeface="微软雅黑" panose="020B0503020204020204" pitchFamily="34" charset="-122"/>
              </a:rPr>
              <a:t>全参与</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37" name="TextBox 17"/>
          <p:cNvSpPr txBox="1"/>
          <p:nvPr/>
        </p:nvSpPr>
        <p:spPr>
          <a:xfrm>
            <a:off x="5584408" y="2407060"/>
            <a:ext cx="1261884" cy="523220"/>
          </a:xfrm>
          <a:prstGeom prst="rect">
            <a:avLst/>
          </a:prstGeom>
          <a:noFill/>
        </p:spPr>
        <p:txBody>
          <a:bodyPr wrap="none" rtlCol="0">
            <a:spAutoFit/>
          </a:bodyPr>
          <a:lstStyle/>
          <a:p>
            <a:pPr algn="ctr"/>
            <a:r>
              <a:rPr lang="zh-CN" altLang="en-US" sz="2800" b="1">
                <a:solidFill>
                  <a:schemeClr val="accent1"/>
                </a:solidFill>
                <a:latin typeface="微软雅黑" panose="020B0503020204020204" pitchFamily="34" charset="-122"/>
                <a:ea typeface="微软雅黑" panose="020B0503020204020204" pitchFamily="34" charset="-122"/>
              </a:rPr>
              <a:t>全过程</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38" name="TextBox 17"/>
          <p:cNvSpPr txBox="1"/>
          <p:nvPr/>
        </p:nvSpPr>
        <p:spPr>
          <a:xfrm>
            <a:off x="9026303" y="2407060"/>
            <a:ext cx="1261884" cy="523220"/>
          </a:xfrm>
          <a:prstGeom prst="rect">
            <a:avLst/>
          </a:prstGeom>
          <a:noFill/>
        </p:spPr>
        <p:txBody>
          <a:bodyPr wrap="none" rtlCol="0">
            <a:spAutoFit/>
          </a:bodyPr>
          <a:lstStyle/>
          <a:p>
            <a:pPr algn="ctr"/>
            <a:r>
              <a:rPr lang="zh-CN" altLang="en-US" sz="2800" b="1">
                <a:solidFill>
                  <a:schemeClr val="accent1"/>
                </a:solidFill>
                <a:latin typeface="微软雅黑" panose="020B0503020204020204" pitchFamily="34" charset="-122"/>
                <a:ea typeface="微软雅黑" panose="020B0503020204020204" pitchFamily="34" charset="-122"/>
              </a:rPr>
              <a:t>全效率</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39" name="Rectangle 11"/>
          <p:cNvSpPr>
            <a:spLocks noChangeArrowheads="1"/>
          </p:cNvSpPr>
          <p:nvPr/>
        </p:nvSpPr>
        <p:spPr bwMode="auto">
          <a:xfrm>
            <a:off x="4688877" y="4297252"/>
            <a:ext cx="2833025" cy="1612166"/>
          </a:xfrm>
          <a:prstGeom prst="rect">
            <a:avLst/>
          </a:prstGeom>
          <a:noFill/>
          <a:ln w="9525" cap="flat" cmpd="sng">
            <a:noFill/>
            <a:bevel/>
          </a:ln>
          <a:effec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en-US" altLang="zh-CN" sz="2000">
                <a:solidFill>
                  <a:schemeClr val="accent1"/>
                </a:solidFill>
                <a:latin typeface="+mj-ea"/>
                <a:ea typeface="+mj-ea"/>
              </a:rPr>
              <a:t>6S</a:t>
            </a:r>
            <a:r>
              <a:rPr lang="zh-CN" altLang="en-US" sz="2000">
                <a:solidFill>
                  <a:schemeClr val="accent1"/>
                </a:solidFill>
                <a:latin typeface="+mj-ea"/>
                <a:ea typeface="+mj-ea"/>
              </a:rPr>
              <a:t>管理渗透到从产品研发到产品交付及售后服务等生产经营管理的全过程。只有起点没有终点。 </a:t>
            </a:r>
          </a:p>
        </p:txBody>
      </p:sp>
      <p:sp>
        <p:nvSpPr>
          <p:cNvPr id="40" name="Rectangle 11"/>
          <p:cNvSpPr>
            <a:spLocks noChangeArrowheads="1"/>
          </p:cNvSpPr>
          <p:nvPr/>
        </p:nvSpPr>
        <p:spPr bwMode="auto">
          <a:xfrm>
            <a:off x="8114730" y="4297252"/>
            <a:ext cx="2833025" cy="996612"/>
          </a:xfrm>
          <a:prstGeom prst="rect">
            <a:avLst/>
          </a:prstGeom>
          <a:noFill/>
          <a:ln w="9525" cap="flat" cmpd="sng">
            <a:noFill/>
            <a:bevel/>
          </a:ln>
          <a:effec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2000">
                <a:solidFill>
                  <a:schemeClr val="accent1"/>
                </a:solidFill>
                <a:latin typeface="+mj-ea"/>
                <a:ea typeface="+mj-ea"/>
              </a:rPr>
              <a:t>通过</a:t>
            </a:r>
            <a:r>
              <a:rPr lang="en-US" altLang="zh-CN" sz="2000">
                <a:solidFill>
                  <a:schemeClr val="accent1"/>
                </a:solidFill>
                <a:latin typeface="+mj-ea"/>
                <a:ea typeface="+mj-ea"/>
              </a:rPr>
              <a:t>6</a:t>
            </a:r>
            <a:r>
              <a:rPr lang="zh-CN" altLang="en-US" sz="2000">
                <a:solidFill>
                  <a:schemeClr val="accent1"/>
                </a:solidFill>
                <a:latin typeface="+mj-ea"/>
                <a:ea typeface="+mj-ea"/>
              </a:rPr>
              <a:t>个</a:t>
            </a:r>
            <a:r>
              <a:rPr lang="en-US" altLang="zh-CN" sz="2000">
                <a:solidFill>
                  <a:schemeClr val="accent1"/>
                </a:solidFill>
                <a:latin typeface="+mj-ea"/>
                <a:ea typeface="+mj-ea"/>
              </a:rPr>
              <a:t>S</a:t>
            </a:r>
            <a:r>
              <a:rPr lang="zh-CN" altLang="en-US" sz="2000">
                <a:solidFill>
                  <a:schemeClr val="accent1"/>
                </a:solidFill>
                <a:latin typeface="+mj-ea"/>
                <a:ea typeface="+mj-ea"/>
              </a:rPr>
              <a:t>的全过程梳理，提高综合效率，挑战工作极限。</a:t>
            </a:r>
          </a:p>
        </p:txBody>
      </p:sp>
    </p:spTree>
  </p:cSld>
  <p:clrMapOvr>
    <a:masterClrMapping/>
  </p:clrMapOvr>
  <p:transition spd="slow" advTm="11142">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srcRect l="3843" t="410" b="1619"/>
          <a:stretch>
            <a:fillRect/>
          </a:stretch>
        </p:blipFill>
        <p:spPr>
          <a:xfrm>
            <a:off x="0" y="0"/>
            <a:ext cx="12196763" cy="6861065"/>
          </a:xfrm>
          <a:prstGeom prst="rect">
            <a:avLst/>
          </a:prstGeom>
        </p:spPr>
      </p:pic>
      <p:sp>
        <p:nvSpPr>
          <p:cNvPr id="2" name="矩形 1"/>
          <p:cNvSpPr/>
          <p:nvPr/>
        </p:nvSpPr>
        <p:spPr bwMode="auto">
          <a:xfrm>
            <a:off x="0" y="1652336"/>
            <a:ext cx="7796463" cy="40435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4" name="矩形 23"/>
          <p:cNvSpPr/>
          <p:nvPr/>
        </p:nvSpPr>
        <p:spPr>
          <a:xfrm>
            <a:off x="668358" y="3225958"/>
            <a:ext cx="6582945" cy="923330"/>
          </a:xfrm>
          <a:prstGeom prst="rect">
            <a:avLst/>
          </a:prstGeom>
          <a:noFill/>
          <a:ln>
            <a:noFill/>
          </a:ln>
        </p:spPr>
        <p:txBody>
          <a:bodyPr vert="horz" wrap="square" lIns="0" tIns="0" rIns="0" bIns="0" numCol="1" anchor="t" anchorCtr="0" compatLnSpc="1">
            <a:spAutoFit/>
          </a:bodyPr>
          <a:lstStyle/>
          <a:p>
            <a:r>
              <a:rPr lang="en-US" altLang="zh-CN" sz="6000" b="1">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6000" b="1">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起源及其作用</a:t>
            </a:r>
          </a:p>
        </p:txBody>
      </p:sp>
      <p:sp>
        <p:nvSpPr>
          <p:cNvPr id="26" name="TextBox 65"/>
          <p:cNvSpPr txBox="1"/>
          <p:nvPr/>
        </p:nvSpPr>
        <p:spPr>
          <a:xfrm>
            <a:off x="950442" y="4380012"/>
            <a:ext cx="1773453" cy="369332"/>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r>
              <a:rPr lang="en-US" altLang="zh-CN">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的起源</a:t>
            </a:r>
          </a:p>
        </p:txBody>
      </p:sp>
      <p:sp>
        <p:nvSpPr>
          <p:cNvPr id="36" name="TextBox 66"/>
          <p:cNvSpPr txBox="1"/>
          <p:nvPr/>
        </p:nvSpPr>
        <p:spPr>
          <a:xfrm>
            <a:off x="3304803" y="4380012"/>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just"/>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的含义</a:t>
            </a:r>
          </a:p>
        </p:txBody>
      </p:sp>
      <p:sp>
        <p:nvSpPr>
          <p:cNvPr id="37" name="Freeform 21"/>
          <p:cNvSpPr>
            <a:spLocks noEditPoints="1"/>
          </p:cNvSpPr>
          <p:nvPr/>
        </p:nvSpPr>
        <p:spPr bwMode="auto">
          <a:xfrm>
            <a:off x="668358" y="444592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8" name="Freeform 22"/>
          <p:cNvSpPr>
            <a:spLocks noEditPoints="1"/>
          </p:cNvSpPr>
          <p:nvPr/>
        </p:nvSpPr>
        <p:spPr bwMode="auto">
          <a:xfrm>
            <a:off x="3007712" y="444592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39" name="TextBox 15"/>
          <p:cNvSpPr txBox="1"/>
          <p:nvPr/>
        </p:nvSpPr>
        <p:spPr>
          <a:xfrm>
            <a:off x="5381567" y="4376429"/>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延伸与发展</a:t>
            </a:r>
          </a:p>
        </p:txBody>
      </p:sp>
      <p:sp>
        <p:nvSpPr>
          <p:cNvPr id="40" name="Freeform 22"/>
          <p:cNvSpPr>
            <a:spLocks noEditPoints="1"/>
          </p:cNvSpPr>
          <p:nvPr/>
        </p:nvSpPr>
        <p:spPr bwMode="auto">
          <a:xfrm>
            <a:off x="5084476" y="4442340"/>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1" name="TextBox 15"/>
          <p:cNvSpPr txBox="1"/>
          <p:nvPr/>
        </p:nvSpPr>
        <p:spPr>
          <a:xfrm>
            <a:off x="972159" y="4856553"/>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为何要推行</a:t>
            </a:r>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endPar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2" name="Freeform 22"/>
          <p:cNvSpPr>
            <a:spLocks noEditPoints="1"/>
          </p:cNvSpPr>
          <p:nvPr/>
        </p:nvSpPr>
        <p:spPr bwMode="auto">
          <a:xfrm>
            <a:off x="675068" y="4922464"/>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3" name="TextBox 66"/>
          <p:cNvSpPr txBox="1"/>
          <p:nvPr/>
        </p:nvSpPr>
        <p:spPr>
          <a:xfrm>
            <a:off x="3304803" y="4860806"/>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algn="just"/>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的作用</a:t>
            </a:r>
          </a:p>
        </p:txBody>
      </p:sp>
      <p:sp>
        <p:nvSpPr>
          <p:cNvPr id="44" name="Freeform 22"/>
          <p:cNvSpPr>
            <a:spLocks noEditPoints="1"/>
          </p:cNvSpPr>
          <p:nvPr/>
        </p:nvSpPr>
        <p:spPr bwMode="auto">
          <a:xfrm>
            <a:off x="3007712" y="492671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5" name="TextBox 15"/>
          <p:cNvSpPr txBox="1"/>
          <p:nvPr/>
        </p:nvSpPr>
        <p:spPr>
          <a:xfrm>
            <a:off x="5381567" y="4857223"/>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的特点</a:t>
            </a:r>
          </a:p>
        </p:txBody>
      </p:sp>
      <p:sp>
        <p:nvSpPr>
          <p:cNvPr id="46" name="Freeform 22"/>
          <p:cNvSpPr>
            <a:spLocks noEditPoints="1"/>
          </p:cNvSpPr>
          <p:nvPr/>
        </p:nvSpPr>
        <p:spPr bwMode="auto">
          <a:xfrm>
            <a:off x="5084476" y="4923134"/>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47" name="矩形: 圆角 46"/>
          <p:cNvSpPr/>
          <p:nvPr/>
        </p:nvSpPr>
        <p:spPr bwMode="auto">
          <a:xfrm>
            <a:off x="699553" y="1970955"/>
            <a:ext cx="1095264" cy="1095260"/>
          </a:xfrm>
          <a:prstGeom prst="roundRect">
            <a:avLst>
              <a:gd name="adj" fmla="val 7236"/>
            </a:avLst>
          </a:prstGeom>
          <a:solidFill>
            <a:schemeClr val="accent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endParaRPr lang="zh-CN" altLang="en-US" sz="2000">
              <a:solidFill>
                <a:schemeClr val="accent2"/>
              </a:solidFill>
              <a:latin typeface="+mj-ea"/>
              <a:ea typeface="+mj-ea"/>
            </a:endParaRPr>
          </a:p>
        </p:txBody>
      </p:sp>
      <p:sp>
        <p:nvSpPr>
          <p:cNvPr id="48" name="TextBox 58"/>
          <p:cNvSpPr txBox="1"/>
          <p:nvPr/>
        </p:nvSpPr>
        <p:spPr>
          <a:xfrm>
            <a:off x="835489" y="1918420"/>
            <a:ext cx="823392" cy="1200329"/>
          </a:xfrm>
          <a:prstGeom prst="rect">
            <a:avLst/>
          </a:prstGeom>
          <a:noFill/>
        </p:spPr>
        <p:txBody>
          <a:bodyPr wrap="square" rtlCol="0">
            <a:spAutoFit/>
          </a:bodyPr>
          <a:lstStyle/>
          <a:p>
            <a:pPr algn="ctr" defTabSz="1216025">
              <a:spcBef>
                <a:spcPct val="20000"/>
              </a:spcBef>
            </a:pPr>
            <a:r>
              <a:rPr lang="en-US" altLang="zh-CN" sz="7200" dirty="0">
                <a:solidFill>
                  <a:schemeClr val="bg1"/>
                </a:solidFill>
                <a:latin typeface="Impact" panose="020B0806030902050204" pitchFamily="34" charset="0"/>
                <a:ea typeface="微软雅黑 Light" panose="020B0502040204020203" pitchFamily="34" charset="-122"/>
              </a:rPr>
              <a:t>1</a:t>
            </a:r>
            <a:endParaRPr lang="zh-CN" altLang="en-US" sz="7200" dirty="0">
              <a:solidFill>
                <a:schemeClr val="bg1"/>
              </a:solidFill>
              <a:latin typeface="Impact" panose="020B0806030902050204" pitchFamily="34" charset="0"/>
              <a:ea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57">
        <p15:prstTrans prst="pageCurlDouble"/>
      </p:transition>
    </mc:Choice>
    <mc:Fallback xmlns="">
      <p:transition spd="slow" advTm="5757">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443644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3.2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管理的实施原则</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sp>
        <p:nvSpPr>
          <p:cNvPr id="19" name="矩形 18"/>
          <p:cNvSpPr/>
          <p:nvPr/>
        </p:nvSpPr>
        <p:spPr>
          <a:xfrm>
            <a:off x="2015061" y="2266104"/>
            <a:ext cx="3581306" cy="461665"/>
          </a:xfrm>
          <a:prstGeom prst="rect">
            <a:avLst/>
          </a:prstGeom>
        </p:spPr>
        <p:txBody>
          <a:bodyPr wrap="square">
            <a:spAutoFit/>
          </a:bodyPr>
          <a:lstStyle/>
          <a:p>
            <a:pPr fontAlgn="auto">
              <a:spcBef>
                <a:spcPts val="0"/>
              </a:spcBef>
              <a:spcAft>
                <a:spcPts val="0"/>
              </a:spcAft>
            </a:pPr>
            <a:r>
              <a:rPr lang="zh-CN" altLang="zh-CN" sz="2400">
                <a:solidFill>
                  <a:schemeClr val="accent1"/>
                </a:solidFill>
                <a:latin typeface="+mj-ea"/>
                <a:ea typeface="+mj-ea"/>
              </a:rPr>
              <a:t>循序渐进</a:t>
            </a:r>
            <a:r>
              <a:rPr lang="zh-CN" altLang="zh-CN" sz="2400" dirty="0">
                <a:solidFill>
                  <a:schemeClr val="accent1"/>
                </a:solidFill>
                <a:latin typeface="+mj-ea"/>
                <a:ea typeface="+mj-ea"/>
              </a:rPr>
              <a:t>，不急不缓</a:t>
            </a:r>
            <a:endParaRPr lang="en-US" altLang="zh-CN" sz="2400" dirty="0">
              <a:solidFill>
                <a:schemeClr val="accent1"/>
              </a:solidFill>
              <a:latin typeface="+mj-ea"/>
              <a:ea typeface="+mj-ea"/>
            </a:endParaRPr>
          </a:p>
        </p:txBody>
      </p:sp>
      <p:sp>
        <p:nvSpPr>
          <p:cNvPr id="21" name="矩形 20"/>
          <p:cNvSpPr/>
          <p:nvPr/>
        </p:nvSpPr>
        <p:spPr>
          <a:xfrm>
            <a:off x="2015061" y="3152511"/>
            <a:ext cx="3428910" cy="461665"/>
          </a:xfrm>
          <a:prstGeom prst="rect">
            <a:avLst/>
          </a:prstGeom>
        </p:spPr>
        <p:txBody>
          <a:bodyPr wrap="square">
            <a:spAutoFit/>
          </a:bodyPr>
          <a:lstStyle/>
          <a:p>
            <a:pPr fontAlgn="auto">
              <a:spcBef>
                <a:spcPts val="0"/>
              </a:spcBef>
              <a:spcAft>
                <a:spcPts val="0"/>
              </a:spcAft>
            </a:pPr>
            <a:r>
              <a:rPr lang="zh-CN" altLang="zh-CN" sz="2400">
                <a:solidFill>
                  <a:schemeClr val="accent1"/>
                </a:solidFill>
                <a:latin typeface="+mj-ea"/>
                <a:ea typeface="+mj-ea"/>
              </a:rPr>
              <a:t>率先</a:t>
            </a:r>
            <a:r>
              <a:rPr lang="zh-CN" altLang="zh-CN" sz="2400" dirty="0">
                <a:solidFill>
                  <a:schemeClr val="accent1"/>
                </a:solidFill>
                <a:latin typeface="+mj-ea"/>
                <a:ea typeface="+mj-ea"/>
              </a:rPr>
              <a:t>垂范，资源共享</a:t>
            </a:r>
            <a:endParaRPr lang="en-US" altLang="zh-CN" sz="2400" dirty="0">
              <a:solidFill>
                <a:schemeClr val="accent1"/>
              </a:solidFill>
              <a:latin typeface="+mj-ea"/>
              <a:ea typeface="+mj-ea"/>
            </a:endParaRPr>
          </a:p>
        </p:txBody>
      </p:sp>
      <p:sp>
        <p:nvSpPr>
          <p:cNvPr id="22" name="矩形 21"/>
          <p:cNvSpPr/>
          <p:nvPr/>
        </p:nvSpPr>
        <p:spPr>
          <a:xfrm>
            <a:off x="2015001" y="4135276"/>
            <a:ext cx="3505168" cy="461665"/>
          </a:xfrm>
          <a:prstGeom prst="rect">
            <a:avLst/>
          </a:prstGeom>
        </p:spPr>
        <p:txBody>
          <a:bodyPr wrap="square">
            <a:spAutoFit/>
          </a:bodyPr>
          <a:lstStyle/>
          <a:p>
            <a:pPr fontAlgn="auto">
              <a:spcBef>
                <a:spcPts val="0"/>
              </a:spcBef>
              <a:spcAft>
                <a:spcPts val="0"/>
              </a:spcAft>
            </a:pPr>
            <a:r>
              <a:rPr lang="zh-CN" altLang="zh-CN" sz="2400">
                <a:solidFill>
                  <a:schemeClr val="accent1"/>
                </a:solidFill>
                <a:latin typeface="+mj-ea"/>
                <a:ea typeface="+mj-ea"/>
              </a:rPr>
              <a:t>持续</a:t>
            </a:r>
            <a:r>
              <a:rPr lang="zh-CN" altLang="zh-CN" sz="2400" dirty="0">
                <a:solidFill>
                  <a:schemeClr val="accent1"/>
                </a:solidFill>
                <a:latin typeface="+mj-ea"/>
                <a:ea typeface="+mj-ea"/>
              </a:rPr>
              <a:t>改善，贵在坚持</a:t>
            </a:r>
            <a:endParaRPr lang="en-US" altLang="zh-CN" sz="2400" dirty="0">
              <a:solidFill>
                <a:schemeClr val="accent1"/>
              </a:solidFill>
              <a:latin typeface="+mj-ea"/>
              <a:ea typeface="+mj-ea"/>
            </a:endParaRPr>
          </a:p>
        </p:txBody>
      </p:sp>
      <p:sp>
        <p:nvSpPr>
          <p:cNvPr id="26" name="矩形 25"/>
          <p:cNvSpPr/>
          <p:nvPr/>
        </p:nvSpPr>
        <p:spPr>
          <a:xfrm>
            <a:off x="2015061" y="5118042"/>
            <a:ext cx="3428910" cy="461665"/>
          </a:xfrm>
          <a:prstGeom prst="rect">
            <a:avLst/>
          </a:prstGeom>
        </p:spPr>
        <p:txBody>
          <a:bodyPr wrap="square">
            <a:spAutoFit/>
          </a:bodyPr>
          <a:lstStyle/>
          <a:p>
            <a:pPr fontAlgn="auto">
              <a:spcBef>
                <a:spcPts val="0"/>
              </a:spcBef>
              <a:spcAft>
                <a:spcPts val="0"/>
              </a:spcAft>
            </a:pPr>
            <a:r>
              <a:rPr lang="zh-CN" altLang="zh-CN" sz="2400">
                <a:solidFill>
                  <a:schemeClr val="accent1"/>
                </a:solidFill>
                <a:latin typeface="+mj-ea"/>
                <a:ea typeface="+mj-ea"/>
              </a:rPr>
              <a:t>固化</a:t>
            </a:r>
            <a:r>
              <a:rPr lang="zh-CN" altLang="zh-CN" sz="2400" dirty="0">
                <a:solidFill>
                  <a:schemeClr val="accent1"/>
                </a:solidFill>
                <a:latin typeface="+mj-ea"/>
                <a:ea typeface="+mj-ea"/>
              </a:rPr>
              <a:t>成果，升华文化</a:t>
            </a:r>
            <a:endParaRPr lang="en-US" altLang="zh-CN" sz="2400" dirty="0">
              <a:solidFill>
                <a:schemeClr val="accent1"/>
              </a:solidFill>
              <a:latin typeface="+mj-ea"/>
              <a:ea typeface="+mj-ea"/>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30768" y="1277426"/>
            <a:ext cx="4631730" cy="4759391"/>
          </a:xfrm>
          <a:prstGeom prst="rect">
            <a:avLst/>
          </a:prstGeom>
        </p:spPr>
      </p:pic>
      <p:sp>
        <p:nvSpPr>
          <p:cNvPr id="31" name="矩形: 圆角 30"/>
          <p:cNvSpPr/>
          <p:nvPr/>
        </p:nvSpPr>
        <p:spPr bwMode="auto">
          <a:xfrm>
            <a:off x="1373316" y="2214420"/>
            <a:ext cx="513348" cy="513348"/>
          </a:xfrm>
          <a:prstGeom prst="roundRect">
            <a:avLst>
              <a:gd name="adj" fmla="val 1250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1</a:t>
            </a:r>
            <a:endParaRPr lang="zh-CN" altLang="en-US" sz="2400">
              <a:solidFill>
                <a:schemeClr val="accent2"/>
              </a:solidFill>
              <a:latin typeface="+mn-ea"/>
              <a:ea typeface="+mn-ea"/>
              <a:cs typeface="+mn-ea"/>
            </a:endParaRPr>
          </a:p>
        </p:txBody>
      </p:sp>
      <p:sp>
        <p:nvSpPr>
          <p:cNvPr id="32" name="矩形: 圆角 31"/>
          <p:cNvSpPr/>
          <p:nvPr/>
        </p:nvSpPr>
        <p:spPr bwMode="auto">
          <a:xfrm>
            <a:off x="1373316" y="3113539"/>
            <a:ext cx="513348" cy="513348"/>
          </a:xfrm>
          <a:prstGeom prst="roundRect">
            <a:avLst>
              <a:gd name="adj" fmla="val 12500"/>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2</a:t>
            </a:r>
            <a:endParaRPr lang="zh-CN" altLang="en-US" sz="2400">
              <a:solidFill>
                <a:schemeClr val="accent2"/>
              </a:solidFill>
              <a:latin typeface="+mn-ea"/>
              <a:ea typeface="+mn-ea"/>
              <a:cs typeface="+mn-ea"/>
            </a:endParaRPr>
          </a:p>
        </p:txBody>
      </p:sp>
      <p:sp>
        <p:nvSpPr>
          <p:cNvPr id="33" name="矩形: 圆角 32"/>
          <p:cNvSpPr/>
          <p:nvPr/>
        </p:nvSpPr>
        <p:spPr bwMode="auto">
          <a:xfrm>
            <a:off x="1373316" y="4075304"/>
            <a:ext cx="513348" cy="513348"/>
          </a:xfrm>
          <a:prstGeom prst="roundRect">
            <a:avLst>
              <a:gd name="adj" fmla="val 1250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3</a:t>
            </a:r>
            <a:endParaRPr lang="zh-CN" altLang="en-US" sz="2400">
              <a:solidFill>
                <a:schemeClr val="accent2"/>
              </a:solidFill>
              <a:latin typeface="+mn-ea"/>
              <a:ea typeface="+mn-ea"/>
              <a:cs typeface="+mn-ea"/>
            </a:endParaRPr>
          </a:p>
        </p:txBody>
      </p:sp>
      <p:sp>
        <p:nvSpPr>
          <p:cNvPr id="34" name="矩形: 圆角 33"/>
          <p:cNvSpPr/>
          <p:nvPr/>
        </p:nvSpPr>
        <p:spPr bwMode="auto">
          <a:xfrm>
            <a:off x="1373316" y="5066358"/>
            <a:ext cx="513348" cy="513348"/>
          </a:xfrm>
          <a:prstGeom prst="roundRect">
            <a:avLst>
              <a:gd name="adj" fmla="val 12500"/>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4</a:t>
            </a:r>
            <a:endParaRPr lang="zh-CN" altLang="en-US" sz="2400">
              <a:solidFill>
                <a:schemeClr val="accent2"/>
              </a:solidFill>
              <a:latin typeface="+mn-ea"/>
              <a:ea typeface="+mn-ea"/>
              <a:cs typeface="+mn-ea"/>
            </a:endParaRPr>
          </a:p>
        </p:txBody>
      </p:sp>
    </p:spTree>
  </p:cSld>
  <p:clrMapOvr>
    <a:masterClrMapping/>
  </p:clrMapOvr>
  <p:transition spd="slow" advTm="11142">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5294337"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3.3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管理各阶段主旨</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sp>
        <p:nvSpPr>
          <p:cNvPr id="19" name="Oval 6"/>
          <p:cNvSpPr>
            <a:spLocks noChangeAspect="1" noChangeArrowheads="1"/>
          </p:cNvSpPr>
          <p:nvPr/>
        </p:nvSpPr>
        <p:spPr bwMode="auto">
          <a:xfrm>
            <a:off x="6370420" y="4340752"/>
            <a:ext cx="1436316" cy="144000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1" name="Oval 7"/>
          <p:cNvSpPr>
            <a:spLocks noChangeAspect="1" noChangeArrowheads="1"/>
          </p:cNvSpPr>
          <p:nvPr/>
        </p:nvSpPr>
        <p:spPr bwMode="auto">
          <a:xfrm>
            <a:off x="8424313" y="2935163"/>
            <a:ext cx="1438159" cy="144000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2" name="Oval 8"/>
          <p:cNvSpPr>
            <a:spLocks noChangeAspect="1" noChangeArrowheads="1"/>
          </p:cNvSpPr>
          <p:nvPr/>
        </p:nvSpPr>
        <p:spPr bwMode="auto">
          <a:xfrm>
            <a:off x="10350572" y="1562509"/>
            <a:ext cx="1438159" cy="144000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26" name="任意多边形: 形状 25"/>
          <p:cNvSpPr/>
          <p:nvPr/>
        </p:nvSpPr>
        <p:spPr bwMode="auto">
          <a:xfrm>
            <a:off x="6008457" y="3071847"/>
            <a:ext cx="6189893" cy="3728206"/>
          </a:xfrm>
          <a:custGeom>
            <a:avLst/>
            <a:gdLst>
              <a:gd name="connsiteX0" fmla="*/ 4019463 w 6189893"/>
              <a:gd name="connsiteY0" fmla="*/ 0 h 3728206"/>
              <a:gd name="connsiteX1" fmla="*/ 4179507 w 6189893"/>
              <a:gd name="connsiteY1" fmla="*/ 0 h 3728206"/>
              <a:gd name="connsiteX2" fmla="*/ 6189893 w 6189893"/>
              <a:gd name="connsiteY2" fmla="*/ 0 h 3728206"/>
              <a:gd name="connsiteX3" fmla="*/ 6189893 w 6189893"/>
              <a:gd name="connsiteY3" fmla="*/ 149470 h 3728206"/>
              <a:gd name="connsiteX4" fmla="*/ 4179507 w 6189893"/>
              <a:gd name="connsiteY4" fmla="*/ 149470 h 3728206"/>
              <a:gd name="connsiteX5" fmla="*/ 4179507 w 6189893"/>
              <a:gd name="connsiteY5" fmla="*/ 1386274 h 3728206"/>
              <a:gd name="connsiteX6" fmla="*/ 4179507 w 6189893"/>
              <a:gd name="connsiteY6" fmla="*/ 1535744 h 3728206"/>
              <a:gd name="connsiteX7" fmla="*/ 4019463 w 6189893"/>
              <a:gd name="connsiteY7" fmla="*/ 1535744 h 3728206"/>
              <a:gd name="connsiteX8" fmla="*/ 2169776 w 6189893"/>
              <a:gd name="connsiteY8" fmla="*/ 1535744 h 3728206"/>
              <a:gd name="connsiteX9" fmla="*/ 2169776 w 6189893"/>
              <a:gd name="connsiteY9" fmla="*/ 2772547 h 3728206"/>
              <a:gd name="connsiteX10" fmla="*/ 2169776 w 6189893"/>
              <a:gd name="connsiteY10" fmla="*/ 2922017 h 3728206"/>
              <a:gd name="connsiteX11" fmla="*/ 2009731 w 6189893"/>
              <a:gd name="connsiteY11" fmla="*/ 2922017 h 3728206"/>
              <a:gd name="connsiteX12" fmla="*/ 160044 w 6189893"/>
              <a:gd name="connsiteY12" fmla="*/ 2922017 h 3728206"/>
              <a:gd name="connsiteX13" fmla="*/ 160044 w 6189893"/>
              <a:gd name="connsiteY13" fmla="*/ 3728206 h 3728206"/>
              <a:gd name="connsiteX14" fmla="*/ 0 w 6189893"/>
              <a:gd name="connsiteY14" fmla="*/ 3728206 h 3728206"/>
              <a:gd name="connsiteX15" fmla="*/ 0 w 6189893"/>
              <a:gd name="connsiteY15" fmla="*/ 2922017 h 3728206"/>
              <a:gd name="connsiteX16" fmla="*/ 0 w 6189893"/>
              <a:gd name="connsiteY16" fmla="*/ 2772547 h 3728206"/>
              <a:gd name="connsiteX17" fmla="*/ 160044 w 6189893"/>
              <a:gd name="connsiteY17" fmla="*/ 2772547 h 3728206"/>
              <a:gd name="connsiteX18" fmla="*/ 2009731 w 6189893"/>
              <a:gd name="connsiteY18" fmla="*/ 2772547 h 3728206"/>
              <a:gd name="connsiteX19" fmla="*/ 2009731 w 6189893"/>
              <a:gd name="connsiteY19" fmla="*/ 1535744 h 3728206"/>
              <a:gd name="connsiteX20" fmla="*/ 2009731 w 6189893"/>
              <a:gd name="connsiteY20" fmla="*/ 1386274 h 3728206"/>
              <a:gd name="connsiteX21" fmla="*/ 2169776 w 6189893"/>
              <a:gd name="connsiteY21" fmla="*/ 1386274 h 3728206"/>
              <a:gd name="connsiteX22" fmla="*/ 4019463 w 6189893"/>
              <a:gd name="connsiteY22" fmla="*/ 1386274 h 3728206"/>
              <a:gd name="connsiteX23" fmla="*/ 4019463 w 6189893"/>
              <a:gd name="connsiteY23" fmla="*/ 149470 h 372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89893" h="3728206">
                <a:moveTo>
                  <a:pt x="4019463" y="0"/>
                </a:moveTo>
                <a:lnTo>
                  <a:pt x="4179507" y="0"/>
                </a:lnTo>
                <a:lnTo>
                  <a:pt x="6189893" y="0"/>
                </a:lnTo>
                <a:lnTo>
                  <a:pt x="6189893" y="149470"/>
                </a:lnTo>
                <a:lnTo>
                  <a:pt x="4179507" y="149470"/>
                </a:lnTo>
                <a:lnTo>
                  <a:pt x="4179507" y="1386274"/>
                </a:lnTo>
                <a:lnTo>
                  <a:pt x="4179507" y="1535744"/>
                </a:lnTo>
                <a:lnTo>
                  <a:pt x="4019463" y="1535744"/>
                </a:lnTo>
                <a:lnTo>
                  <a:pt x="2169776" y="1535744"/>
                </a:lnTo>
                <a:lnTo>
                  <a:pt x="2169776" y="2772547"/>
                </a:lnTo>
                <a:lnTo>
                  <a:pt x="2169776" y="2922017"/>
                </a:lnTo>
                <a:lnTo>
                  <a:pt x="2009731" y="2922017"/>
                </a:lnTo>
                <a:lnTo>
                  <a:pt x="160044" y="2922017"/>
                </a:lnTo>
                <a:lnTo>
                  <a:pt x="160044" y="3728206"/>
                </a:lnTo>
                <a:lnTo>
                  <a:pt x="0" y="3728206"/>
                </a:lnTo>
                <a:lnTo>
                  <a:pt x="0" y="2922017"/>
                </a:lnTo>
                <a:lnTo>
                  <a:pt x="0" y="2772547"/>
                </a:lnTo>
                <a:lnTo>
                  <a:pt x="160044" y="2772547"/>
                </a:lnTo>
                <a:lnTo>
                  <a:pt x="2009731" y="2772547"/>
                </a:lnTo>
                <a:lnTo>
                  <a:pt x="2009731" y="1535744"/>
                </a:lnTo>
                <a:lnTo>
                  <a:pt x="2009731" y="1386274"/>
                </a:lnTo>
                <a:lnTo>
                  <a:pt x="2169776" y="1386274"/>
                </a:lnTo>
                <a:lnTo>
                  <a:pt x="4019463" y="1386274"/>
                </a:lnTo>
                <a:lnTo>
                  <a:pt x="4019463" y="149470"/>
                </a:ln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30" name="Line 10"/>
          <p:cNvSpPr>
            <a:spLocks noChangeShapeType="1"/>
          </p:cNvSpPr>
          <p:nvPr/>
        </p:nvSpPr>
        <p:spPr bwMode="auto">
          <a:xfrm flipH="1">
            <a:off x="5001026" y="5123956"/>
            <a:ext cx="1144693" cy="0"/>
          </a:xfrm>
          <a:prstGeom prst="line">
            <a:avLst/>
          </a:prstGeom>
          <a:noFill/>
          <a:ln w="12700" cap="flat">
            <a:solidFill>
              <a:schemeClr val="accent3"/>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11"/>
          <p:cNvSpPr>
            <a:spLocks noChangeShapeType="1"/>
          </p:cNvSpPr>
          <p:nvPr/>
        </p:nvSpPr>
        <p:spPr bwMode="auto">
          <a:xfrm flipH="1">
            <a:off x="5864813" y="3594881"/>
            <a:ext cx="2382465" cy="0"/>
          </a:xfrm>
          <a:prstGeom prst="line">
            <a:avLst/>
          </a:prstGeom>
          <a:noFill/>
          <a:ln w="12700" cap="flat">
            <a:solidFill>
              <a:schemeClr val="accent3"/>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2" name="Line 12"/>
          <p:cNvSpPr>
            <a:spLocks noChangeShapeType="1"/>
          </p:cNvSpPr>
          <p:nvPr/>
        </p:nvSpPr>
        <p:spPr bwMode="auto">
          <a:xfrm flipH="1">
            <a:off x="6797687" y="2333916"/>
            <a:ext cx="3393807" cy="0"/>
          </a:xfrm>
          <a:prstGeom prst="line">
            <a:avLst/>
          </a:prstGeom>
          <a:noFill/>
          <a:ln w="12700" cap="flat">
            <a:solidFill>
              <a:schemeClr val="accent3"/>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3" name="TextBox 10"/>
          <p:cNvSpPr txBox="1"/>
          <p:nvPr/>
        </p:nvSpPr>
        <p:spPr>
          <a:xfrm>
            <a:off x="10576011" y="1872706"/>
            <a:ext cx="1027972" cy="830997"/>
          </a:xfrm>
          <a:prstGeom prst="rect">
            <a:avLst/>
          </a:prstGeom>
          <a:noFill/>
        </p:spPr>
        <p:txBody>
          <a:bodyPr wrap="square" rtlCol="0">
            <a:spAutoFit/>
          </a:bodyPr>
          <a:lstStyle/>
          <a:p>
            <a:pPr algn="ctr"/>
            <a:r>
              <a:rPr lang="zh-CN" altLang="en-US" sz="2400">
                <a:solidFill>
                  <a:schemeClr val="accent2"/>
                </a:solidFill>
                <a:latin typeface="+mj-ea"/>
                <a:ea typeface="+mj-ea"/>
              </a:rPr>
              <a:t>第三阶段</a:t>
            </a:r>
            <a:endParaRPr lang="zh-CN" altLang="en-US" sz="2400" dirty="0">
              <a:solidFill>
                <a:schemeClr val="accent2"/>
              </a:solidFill>
              <a:latin typeface="+mj-ea"/>
              <a:ea typeface="+mj-ea"/>
            </a:endParaRPr>
          </a:p>
        </p:txBody>
      </p:sp>
      <p:sp>
        <p:nvSpPr>
          <p:cNvPr id="34" name="TextBox 11"/>
          <p:cNvSpPr txBox="1"/>
          <p:nvPr/>
        </p:nvSpPr>
        <p:spPr>
          <a:xfrm>
            <a:off x="8640778" y="3245360"/>
            <a:ext cx="1005226" cy="830997"/>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a:t>第二阶段</a:t>
            </a:r>
            <a:endParaRPr lang="zh-CN" altLang="en-US" sz="2400" dirty="0"/>
          </a:p>
        </p:txBody>
      </p:sp>
      <p:sp>
        <p:nvSpPr>
          <p:cNvPr id="35" name="TextBox 12"/>
          <p:cNvSpPr txBox="1"/>
          <p:nvPr/>
        </p:nvSpPr>
        <p:spPr>
          <a:xfrm>
            <a:off x="6543534" y="4708458"/>
            <a:ext cx="1090088" cy="830997"/>
          </a:xfrm>
          <a:prstGeom prst="rect">
            <a:avLst/>
          </a:prstGeom>
          <a:noFill/>
        </p:spPr>
        <p:txBody>
          <a:bodyPr wrap="square" rtlCol="0">
            <a:spAutoFit/>
          </a:bodyPr>
          <a:lstStyle>
            <a:defPPr>
              <a:defRPr lang="zh-CN"/>
            </a:defPPr>
            <a:lvl1pPr algn="ctr">
              <a:defRPr sz="2800">
                <a:solidFill>
                  <a:schemeClr val="accent2"/>
                </a:solidFill>
                <a:latin typeface="+mj-ea"/>
                <a:ea typeface="+mj-ea"/>
              </a:defRPr>
            </a:lvl1pPr>
          </a:lstStyle>
          <a:p>
            <a:r>
              <a:rPr lang="zh-CN" altLang="en-US" sz="2400"/>
              <a:t>第一阶段</a:t>
            </a:r>
            <a:endParaRPr lang="zh-CN" altLang="en-US" sz="2400" dirty="0"/>
          </a:p>
        </p:txBody>
      </p:sp>
      <p:sp>
        <p:nvSpPr>
          <p:cNvPr id="36" name="矩形 35"/>
          <p:cNvSpPr/>
          <p:nvPr/>
        </p:nvSpPr>
        <p:spPr>
          <a:xfrm>
            <a:off x="1050773" y="4847336"/>
            <a:ext cx="3734227" cy="707886"/>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sz="2000">
                <a:solidFill>
                  <a:schemeClr val="accent1"/>
                </a:solidFill>
                <a:latin typeface="微软雅黑" panose="020B0503020204020204" pitchFamily="34" charset="-122"/>
                <a:ea typeface="微软雅黑" panose="020B0503020204020204" pitchFamily="34" charset="-122"/>
              </a:rPr>
              <a:t>通过沟通，确立干部对</a:t>
            </a:r>
            <a:r>
              <a:rPr lang="en-US" altLang="zh-CN" sz="2000">
                <a:solidFill>
                  <a:schemeClr val="accent1"/>
                </a:solidFill>
                <a:latin typeface="微软雅黑" panose="020B0503020204020204" pitchFamily="34" charset="-122"/>
                <a:ea typeface="微软雅黑" panose="020B0503020204020204" pitchFamily="34" charset="-122"/>
              </a:rPr>
              <a:t>6S</a:t>
            </a:r>
            <a:r>
              <a:rPr lang="zh-CN" altLang="en-US" sz="2000">
                <a:solidFill>
                  <a:schemeClr val="accent1"/>
                </a:solidFill>
                <a:latin typeface="微软雅黑" panose="020B0503020204020204" pitchFamily="34" charset="-122"/>
                <a:ea typeface="微软雅黑" panose="020B0503020204020204" pitchFamily="34" charset="-122"/>
              </a:rPr>
              <a:t>推行的“态度”</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37" name="矩形 36"/>
          <p:cNvSpPr/>
          <p:nvPr/>
        </p:nvSpPr>
        <p:spPr>
          <a:xfrm>
            <a:off x="1050773" y="3266080"/>
            <a:ext cx="4597573" cy="707886"/>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sz="2000">
                <a:solidFill>
                  <a:schemeClr val="accent1"/>
                </a:solidFill>
                <a:latin typeface="微软雅黑" panose="020B0503020204020204" pitchFamily="34" charset="-122"/>
                <a:ea typeface="微软雅黑" panose="020B0503020204020204" pitchFamily="34" charset="-122"/>
              </a:rPr>
              <a:t>通过标准的制定，显现干部对</a:t>
            </a:r>
            <a:r>
              <a:rPr lang="en-US" altLang="zh-CN" sz="2000">
                <a:solidFill>
                  <a:schemeClr val="accent1"/>
                </a:solidFill>
                <a:latin typeface="微软雅黑" panose="020B0503020204020204" pitchFamily="34" charset="-122"/>
                <a:ea typeface="微软雅黑" panose="020B0503020204020204" pitchFamily="34" charset="-122"/>
              </a:rPr>
              <a:t>6S</a:t>
            </a:r>
            <a:r>
              <a:rPr lang="zh-CN" altLang="en-US" sz="2000">
                <a:solidFill>
                  <a:schemeClr val="accent1"/>
                </a:solidFill>
                <a:latin typeface="微软雅黑" panose="020B0503020204020204" pitchFamily="34" charset="-122"/>
                <a:ea typeface="微软雅黑" panose="020B0503020204020204" pitchFamily="34" charset="-122"/>
              </a:rPr>
              <a:t>标准建立的“思路”</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38" name="矩形 37"/>
          <p:cNvSpPr/>
          <p:nvPr/>
        </p:nvSpPr>
        <p:spPr>
          <a:xfrm>
            <a:off x="1050773" y="1975899"/>
            <a:ext cx="5852014" cy="40011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just"/>
            <a:r>
              <a:rPr lang="zh-CN" altLang="en-US" sz="2000">
                <a:solidFill>
                  <a:schemeClr val="accent1"/>
                </a:solidFill>
                <a:latin typeface="微软雅黑" panose="020B0503020204020204" pitchFamily="34" charset="-122"/>
                <a:ea typeface="微软雅黑" panose="020B0503020204020204" pitchFamily="34" charset="-122"/>
              </a:rPr>
              <a:t>执行标准，检查干部</a:t>
            </a:r>
            <a:r>
              <a:rPr lang="en-US" altLang="zh-CN" sz="2000">
                <a:solidFill>
                  <a:schemeClr val="accent1"/>
                </a:solidFill>
                <a:latin typeface="微软雅黑" panose="020B0503020204020204" pitchFamily="34" charset="-122"/>
                <a:ea typeface="微软雅黑" panose="020B0503020204020204" pitchFamily="34" charset="-122"/>
              </a:rPr>
              <a:t>6S</a:t>
            </a:r>
            <a:r>
              <a:rPr lang="zh-CN" altLang="en-US" sz="2000">
                <a:solidFill>
                  <a:schemeClr val="accent1"/>
                </a:solidFill>
                <a:latin typeface="微软雅黑" panose="020B0503020204020204" pitchFamily="34" charset="-122"/>
                <a:ea typeface="微软雅黑" panose="020B0503020204020204" pitchFamily="34" charset="-122"/>
              </a:rPr>
              <a:t>工作的“执行力”</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39" name="矩形 38"/>
          <p:cNvSpPr/>
          <p:nvPr/>
        </p:nvSpPr>
        <p:spPr>
          <a:xfrm>
            <a:off x="1050772" y="4478004"/>
            <a:ext cx="1217000" cy="400110"/>
          </a:xfrm>
          <a:prstGeom prst="rect">
            <a:avLst/>
          </a:prstGeom>
        </p:spPr>
        <p:txBody>
          <a:bodyPr wrap="none">
            <a:spAutoFit/>
          </a:bodyPr>
          <a:lstStyle/>
          <a:p>
            <a:r>
              <a:rPr lang="zh-CN" altLang="en-US" sz="2000" b="1">
                <a:latin typeface="微软雅黑" panose="020B0503020204020204" pitchFamily="34" charset="-122"/>
                <a:ea typeface="微软雅黑" panose="020B0503020204020204" pitchFamily="34" charset="-122"/>
              </a:rPr>
              <a:t>确立态度</a:t>
            </a:r>
            <a:endParaRPr lang="zh-CN" altLang="en-US" sz="2000" b="1" dirty="0">
              <a:latin typeface="微软雅黑" panose="020B0503020204020204" pitchFamily="34" charset="-122"/>
              <a:ea typeface="微软雅黑" panose="020B0503020204020204" pitchFamily="34" charset="-122"/>
            </a:endParaRPr>
          </a:p>
        </p:txBody>
      </p:sp>
      <p:sp>
        <p:nvSpPr>
          <p:cNvPr id="40" name="矩形 39"/>
          <p:cNvSpPr/>
          <p:nvPr/>
        </p:nvSpPr>
        <p:spPr>
          <a:xfrm>
            <a:off x="1050772" y="2979695"/>
            <a:ext cx="1210588" cy="400110"/>
          </a:xfrm>
          <a:prstGeom prst="rect">
            <a:avLst/>
          </a:prstGeom>
        </p:spPr>
        <p:txBody>
          <a:bodyPr wrap="none">
            <a:spAutoFit/>
          </a:bodyPr>
          <a:lstStyle/>
          <a:p>
            <a:r>
              <a:rPr lang="zh-CN" altLang="en-US" sz="2000" b="1">
                <a:latin typeface="微软雅黑" panose="020B0503020204020204" pitchFamily="34" charset="-122"/>
                <a:ea typeface="微软雅黑" panose="020B0503020204020204" pitchFamily="34" charset="-122"/>
              </a:rPr>
              <a:t>清晰做法</a:t>
            </a:r>
            <a:endParaRPr lang="zh-CN" altLang="en-US" sz="2000" b="1" dirty="0">
              <a:latin typeface="微软雅黑" panose="020B0503020204020204" pitchFamily="34" charset="-122"/>
              <a:ea typeface="微软雅黑" panose="020B0503020204020204" pitchFamily="34" charset="-122"/>
            </a:endParaRPr>
          </a:p>
        </p:txBody>
      </p:sp>
      <p:sp>
        <p:nvSpPr>
          <p:cNvPr id="41" name="矩形 40"/>
          <p:cNvSpPr/>
          <p:nvPr/>
        </p:nvSpPr>
        <p:spPr>
          <a:xfrm>
            <a:off x="1050772" y="1646774"/>
            <a:ext cx="1210588" cy="400110"/>
          </a:xfrm>
          <a:prstGeom prst="rect">
            <a:avLst/>
          </a:prstGeom>
        </p:spPr>
        <p:txBody>
          <a:bodyPr wrap="none">
            <a:spAutoFit/>
          </a:bodyPr>
          <a:lstStyle/>
          <a:p>
            <a:r>
              <a:rPr lang="zh-CN" altLang="en-US" sz="2000" b="1">
                <a:latin typeface="微软雅黑" panose="020B0503020204020204" pitchFamily="34" charset="-122"/>
                <a:ea typeface="微软雅黑" panose="020B0503020204020204" pitchFamily="34" charset="-122"/>
              </a:rPr>
              <a:t>检查成果</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spd="slow" advTm="11142">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3850075"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管理工作推进</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graphicFrame>
        <p:nvGraphicFramePr>
          <p:cNvPr id="19" name="表格 18"/>
          <p:cNvGraphicFramePr>
            <a:graphicFrameLocks noGrp="1"/>
          </p:cNvGraphicFramePr>
          <p:nvPr/>
        </p:nvGraphicFramePr>
        <p:xfrm>
          <a:off x="728322" y="1627737"/>
          <a:ext cx="10600132" cy="4680355"/>
        </p:xfrm>
        <a:graphic>
          <a:graphicData uri="http://schemas.openxmlformats.org/drawingml/2006/table">
            <a:tbl>
              <a:tblPr>
                <a:tableStyleId>{5C22544A-7EE6-4342-B048-85BDC9FD1C3A}</a:tableStyleId>
              </a:tblPr>
              <a:tblGrid>
                <a:gridCol w="949942">
                  <a:extLst>
                    <a:ext uri="{9D8B030D-6E8A-4147-A177-3AD203B41FA5}">
                      <a16:colId xmlns:a16="http://schemas.microsoft.com/office/drawing/2014/main" val="20000"/>
                    </a:ext>
                  </a:extLst>
                </a:gridCol>
                <a:gridCol w="1222110">
                  <a:extLst>
                    <a:ext uri="{9D8B030D-6E8A-4147-A177-3AD203B41FA5}">
                      <a16:colId xmlns:a16="http://schemas.microsoft.com/office/drawing/2014/main" val="20001"/>
                    </a:ext>
                  </a:extLst>
                </a:gridCol>
                <a:gridCol w="702340">
                  <a:extLst>
                    <a:ext uri="{9D8B030D-6E8A-4147-A177-3AD203B41FA5}">
                      <a16:colId xmlns:a16="http://schemas.microsoft.com/office/drawing/2014/main" val="20002"/>
                    </a:ext>
                  </a:extLst>
                </a:gridCol>
                <a:gridCol w="702340">
                  <a:extLst>
                    <a:ext uri="{9D8B030D-6E8A-4147-A177-3AD203B41FA5}">
                      <a16:colId xmlns:a16="http://schemas.microsoft.com/office/drawing/2014/main" val="20003"/>
                    </a:ext>
                  </a:extLst>
                </a:gridCol>
                <a:gridCol w="702340">
                  <a:extLst>
                    <a:ext uri="{9D8B030D-6E8A-4147-A177-3AD203B41FA5}">
                      <a16:colId xmlns:a16="http://schemas.microsoft.com/office/drawing/2014/main" val="20004"/>
                    </a:ext>
                  </a:extLst>
                </a:gridCol>
                <a:gridCol w="702340">
                  <a:extLst>
                    <a:ext uri="{9D8B030D-6E8A-4147-A177-3AD203B41FA5}">
                      <a16:colId xmlns:a16="http://schemas.microsoft.com/office/drawing/2014/main" val="20005"/>
                    </a:ext>
                  </a:extLst>
                </a:gridCol>
                <a:gridCol w="702340">
                  <a:extLst>
                    <a:ext uri="{9D8B030D-6E8A-4147-A177-3AD203B41FA5}">
                      <a16:colId xmlns:a16="http://schemas.microsoft.com/office/drawing/2014/main" val="20006"/>
                    </a:ext>
                  </a:extLst>
                </a:gridCol>
                <a:gridCol w="702340">
                  <a:extLst>
                    <a:ext uri="{9D8B030D-6E8A-4147-A177-3AD203B41FA5}">
                      <a16:colId xmlns:a16="http://schemas.microsoft.com/office/drawing/2014/main" val="20007"/>
                    </a:ext>
                  </a:extLst>
                </a:gridCol>
                <a:gridCol w="702340">
                  <a:extLst>
                    <a:ext uri="{9D8B030D-6E8A-4147-A177-3AD203B41FA5}">
                      <a16:colId xmlns:a16="http://schemas.microsoft.com/office/drawing/2014/main" val="20008"/>
                    </a:ext>
                  </a:extLst>
                </a:gridCol>
                <a:gridCol w="702340">
                  <a:extLst>
                    <a:ext uri="{9D8B030D-6E8A-4147-A177-3AD203B41FA5}">
                      <a16:colId xmlns:a16="http://schemas.microsoft.com/office/drawing/2014/main" val="20009"/>
                    </a:ext>
                  </a:extLst>
                </a:gridCol>
                <a:gridCol w="702340">
                  <a:extLst>
                    <a:ext uri="{9D8B030D-6E8A-4147-A177-3AD203B41FA5}">
                      <a16:colId xmlns:a16="http://schemas.microsoft.com/office/drawing/2014/main" val="20010"/>
                    </a:ext>
                  </a:extLst>
                </a:gridCol>
                <a:gridCol w="702340">
                  <a:extLst>
                    <a:ext uri="{9D8B030D-6E8A-4147-A177-3AD203B41FA5}">
                      <a16:colId xmlns:a16="http://schemas.microsoft.com/office/drawing/2014/main" val="20011"/>
                    </a:ext>
                  </a:extLst>
                </a:gridCol>
                <a:gridCol w="702340">
                  <a:extLst>
                    <a:ext uri="{9D8B030D-6E8A-4147-A177-3AD203B41FA5}">
                      <a16:colId xmlns:a16="http://schemas.microsoft.com/office/drawing/2014/main" val="20012"/>
                    </a:ext>
                  </a:extLst>
                </a:gridCol>
                <a:gridCol w="702340">
                  <a:extLst>
                    <a:ext uri="{9D8B030D-6E8A-4147-A177-3AD203B41FA5}">
                      <a16:colId xmlns:a16="http://schemas.microsoft.com/office/drawing/2014/main" val="20013"/>
                    </a:ext>
                  </a:extLst>
                </a:gridCol>
              </a:tblGrid>
              <a:tr h="297658">
                <a:tc rowSpan="2">
                  <a:txBody>
                    <a:bodyPr/>
                    <a:lstStyle/>
                    <a:p>
                      <a:pPr algn="ctr" fontAlgn="ctr"/>
                      <a:r>
                        <a:rPr lang="zh-CN" altLang="en-US" sz="1200" u="none" strike="noStrike">
                          <a:solidFill>
                            <a:schemeClr val="accent1"/>
                          </a:solidFill>
                          <a:effectLst/>
                        </a:rPr>
                        <a:t>实施项目</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rowSpan="2">
                  <a:txBody>
                    <a:bodyPr/>
                    <a:lstStyle/>
                    <a:p>
                      <a:pPr algn="ctr" fontAlgn="ctr"/>
                      <a:r>
                        <a:rPr lang="zh-CN" altLang="en-US" sz="1200" u="none" strike="noStrike">
                          <a:solidFill>
                            <a:schemeClr val="accent1"/>
                          </a:solidFill>
                          <a:effectLst/>
                        </a:rPr>
                        <a:t>主要实施担当</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gridSpan="12">
                  <a:txBody>
                    <a:bodyPr/>
                    <a:lstStyle/>
                    <a:p>
                      <a:pPr algn="ctr" fontAlgn="ctr"/>
                      <a:r>
                        <a:rPr lang="zh-CN" altLang="en-US" sz="1200" u="none" strike="noStrike">
                          <a:solidFill>
                            <a:schemeClr val="accent1"/>
                          </a:solidFill>
                          <a:effectLst/>
                        </a:rPr>
                        <a:t>时间</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97658">
                <a:tc vMerge="1">
                  <a:txBody>
                    <a:bodyPr/>
                    <a:lstStyle/>
                    <a:p>
                      <a:endParaRPr lang="zh-CN"/>
                    </a:p>
                  </a:txBody>
                  <a:tcPr/>
                </a:tc>
                <a:tc vMerge="1">
                  <a:txBody>
                    <a:bodyPr/>
                    <a:lstStyle/>
                    <a:p>
                      <a:endParaRPr lang="zh-CN"/>
                    </a:p>
                  </a:txBody>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1</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2</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3</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4</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5</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6</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7</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8</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9</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10</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11</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第</a:t>
                      </a:r>
                      <a:r>
                        <a:rPr lang="en-US" altLang="zh-CN" sz="1200" u="none" strike="noStrike">
                          <a:solidFill>
                            <a:schemeClr val="accent1"/>
                          </a:solidFill>
                          <a:effectLst/>
                        </a:rPr>
                        <a:t>12</a:t>
                      </a:r>
                      <a:r>
                        <a:rPr lang="zh-CN" altLang="en-US" sz="1200" u="none" strike="noStrike">
                          <a:solidFill>
                            <a:schemeClr val="accent1"/>
                          </a:solidFill>
                          <a:effectLst/>
                        </a:rPr>
                        <a:t>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外派培训</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人办资源部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推委会成立</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董事长</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全员教育</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样板区建立</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日</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6"/>
                  </a:ext>
                </a:extLst>
              </a:tr>
              <a:tr h="309564">
                <a:tc>
                  <a:txBody>
                    <a:bodyPr/>
                    <a:lstStyle/>
                    <a:p>
                      <a:pPr algn="ctr" fontAlgn="ctr"/>
                      <a:r>
                        <a:rPr lang="zh-CN" altLang="en-US" sz="1200" u="none" strike="noStrike">
                          <a:solidFill>
                            <a:schemeClr val="accent1"/>
                          </a:solidFill>
                          <a:effectLst/>
                        </a:rPr>
                        <a:t>建立巡视制度</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董事长</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r h="388848">
                <a:tc>
                  <a:txBody>
                    <a:bodyPr/>
                    <a:lstStyle/>
                    <a:p>
                      <a:pPr algn="ctr" fontAlgn="ctr"/>
                      <a:r>
                        <a:rPr lang="zh-CN" altLang="en-US" sz="1200" u="none" strike="noStrike">
                          <a:solidFill>
                            <a:schemeClr val="accent1"/>
                          </a:solidFill>
                          <a:effectLst/>
                        </a:rPr>
                        <a:t>样板区评估</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董事长和推委会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8"/>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全面铺开</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各单位</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9"/>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竞赛活动</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10"/>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内审</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11"/>
                  </a:ext>
                </a:extLst>
              </a:tr>
              <a:tr h="309564">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外审认证</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en-US" sz="1200" u="none" strike="noStrike">
                          <a:solidFill>
                            <a:schemeClr val="accent1"/>
                          </a:solidFill>
                          <a:effectLst/>
                        </a:rPr>
                        <a:t>6S</a:t>
                      </a:r>
                      <a:r>
                        <a:rPr lang="zh-CN" altLang="en-US" sz="1200" u="none" strike="noStrike">
                          <a:solidFill>
                            <a:schemeClr val="accent1"/>
                          </a:solidFill>
                          <a:effectLst/>
                        </a:rPr>
                        <a:t>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12"/>
                  </a:ext>
                </a:extLst>
              </a:tr>
              <a:tr h="469109">
                <a:tc>
                  <a:txBody>
                    <a:bodyPr/>
                    <a:lstStyle/>
                    <a:p>
                      <a:pPr algn="ctr" fontAlgn="ctr"/>
                      <a:r>
                        <a:rPr lang="zh-CN" altLang="en-US" sz="1200" u="none" strike="noStrike">
                          <a:solidFill>
                            <a:schemeClr val="accent1"/>
                          </a:solidFill>
                          <a:effectLst/>
                        </a:rPr>
                        <a:t>表彰报告会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董事长和推委会</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tc>
                  <a:txBody>
                    <a:bodyPr/>
                    <a:lstStyle/>
                    <a:p>
                      <a:pPr algn="ctr" fontAlgn="ctr"/>
                      <a:r>
                        <a:rPr lang="zh-CN" altLang="en-US" sz="1200" u="none" strike="noStrike">
                          <a:solidFill>
                            <a:schemeClr val="accent1"/>
                          </a:solidFill>
                          <a:effectLst/>
                        </a:rPr>
                        <a:t>　</a:t>
                      </a:r>
                      <a:endParaRPr lang="zh-CN" altLang="en-US" sz="1200" b="0" i="0" u="none" strike="noStrike">
                        <a:solidFill>
                          <a:schemeClr val="accent1"/>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chemeClr val="accent1">
                          <a:lumMod val="60000"/>
                          <a:lumOff val="40000"/>
                        </a:schemeClr>
                      </a:solidFill>
                      <a:prstDash val="solid"/>
                      <a:round/>
                      <a:headEnd type="none" w="med" len="med"/>
                      <a:tailEnd type="none" w="med" len="med"/>
                    </a:lnL>
                    <a:lnR w="6350" cap="flat" cmpd="sng" algn="ctr">
                      <a:solidFill>
                        <a:schemeClr val="accent1">
                          <a:lumMod val="60000"/>
                          <a:lumOff val="40000"/>
                        </a:schemeClr>
                      </a:solidFill>
                      <a:prstDash val="solid"/>
                      <a:round/>
                      <a:headEnd type="none" w="med" len="med"/>
                      <a:tailEnd type="none" w="med" len="med"/>
                    </a:lnR>
                    <a:lnT w="6350" cap="flat" cmpd="sng" algn="ctr">
                      <a:solidFill>
                        <a:schemeClr val="accent1">
                          <a:lumMod val="60000"/>
                          <a:lumOff val="40000"/>
                        </a:schemeClr>
                      </a:solidFill>
                      <a:prstDash val="solid"/>
                      <a:round/>
                      <a:headEnd type="none" w="med" len="med"/>
                      <a:tailEnd type="none" w="med" len="med"/>
                    </a:lnT>
                    <a:lnB w="6350" cap="flat" cmpd="sng" algn="ctr">
                      <a:solidFill>
                        <a:schemeClr val="accent1">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13"/>
                  </a:ext>
                </a:extLst>
              </a:tr>
            </a:tbl>
          </a:graphicData>
        </a:graphic>
      </p:graphicFrame>
      <p:sp>
        <p:nvSpPr>
          <p:cNvPr id="21" name="TextBox 39"/>
          <p:cNvSpPr txBox="1">
            <a:spLocks noChangeArrowheads="1"/>
          </p:cNvSpPr>
          <p:nvPr/>
        </p:nvSpPr>
        <p:spPr bwMode="auto">
          <a:xfrm>
            <a:off x="5519306" y="1075450"/>
            <a:ext cx="1779654" cy="400110"/>
          </a:xfrm>
          <a:prstGeom prst="rect">
            <a:avLst/>
          </a:prstGeom>
          <a:noFill/>
          <a:ln w="9525">
            <a:noFill/>
            <a:miter lim="800000"/>
          </a:ln>
        </p:spPr>
        <p:txBody>
          <a:bodyPr wrap="none">
            <a:spAutoFit/>
          </a:bodyPr>
          <a:lstStyle/>
          <a:p>
            <a:pPr fontAlgn="auto">
              <a:spcBef>
                <a:spcPts val="0"/>
              </a:spcBef>
              <a:spcAft>
                <a:spcPts val="0"/>
              </a:spcAft>
            </a:pPr>
            <a:r>
              <a:rPr lang="en-US" altLang="zh-CN" sz="2000" b="1">
                <a:solidFill>
                  <a:schemeClr val="accent1"/>
                </a:solidFill>
                <a:latin typeface="+mj-ea"/>
                <a:ea typeface="+mj-ea"/>
              </a:rPr>
              <a:t>6S</a:t>
            </a:r>
            <a:r>
              <a:rPr lang="zh-CN" altLang="en-US" sz="2000" b="1">
                <a:solidFill>
                  <a:schemeClr val="accent1"/>
                </a:solidFill>
                <a:latin typeface="+mj-ea"/>
                <a:ea typeface="+mj-ea"/>
              </a:rPr>
              <a:t>推进计划书</a:t>
            </a:r>
          </a:p>
        </p:txBody>
      </p:sp>
      <p:cxnSp>
        <p:nvCxnSpPr>
          <p:cNvPr id="22" name="直接连接符 21"/>
          <p:cNvCxnSpPr/>
          <p:nvPr/>
        </p:nvCxnSpPr>
        <p:spPr bwMode="auto">
          <a:xfrm>
            <a:off x="3037574" y="2377787"/>
            <a:ext cx="515221" cy="0"/>
          </a:xfrm>
          <a:prstGeom prst="line">
            <a:avLst/>
          </a:pr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接连接符 25"/>
          <p:cNvCxnSpPr/>
          <p:nvPr/>
        </p:nvCxnSpPr>
        <p:spPr bwMode="auto">
          <a:xfrm>
            <a:off x="3727385" y="2698629"/>
            <a:ext cx="515221" cy="0"/>
          </a:xfrm>
          <a:prstGeom prst="line">
            <a:avLst/>
          </a:pr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a:off x="4433238" y="3067597"/>
            <a:ext cx="1144333" cy="0"/>
          </a:xfrm>
          <a:prstGeom prst="line">
            <a:avLst/>
          </a:prstGeom>
          <a:solidFill>
            <a:schemeClr val="accent1"/>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接连接符 30"/>
          <p:cNvCxnSpPr/>
          <p:nvPr/>
        </p:nvCxnSpPr>
        <p:spPr bwMode="auto">
          <a:xfrm>
            <a:off x="5828901" y="3404482"/>
            <a:ext cx="515221" cy="0"/>
          </a:xfrm>
          <a:prstGeom prst="line">
            <a:avLst/>
          </a:pr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连接符 31"/>
          <p:cNvCxnSpPr/>
          <p:nvPr/>
        </p:nvCxnSpPr>
        <p:spPr bwMode="auto">
          <a:xfrm>
            <a:off x="5844943" y="3741366"/>
            <a:ext cx="1144333" cy="0"/>
          </a:xfrm>
          <a:prstGeom prst="line">
            <a:avLst/>
          </a:prstGeom>
          <a:solidFill>
            <a:schemeClr val="accent1"/>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nvCxnSpPr>
        <p:spPr bwMode="auto">
          <a:xfrm>
            <a:off x="6502670" y="4046165"/>
            <a:ext cx="1144333" cy="0"/>
          </a:xfrm>
          <a:prstGeom prst="line">
            <a:avLst/>
          </a:prstGeom>
          <a:solidFill>
            <a:schemeClr val="accent1"/>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a:off x="4403028" y="4431176"/>
            <a:ext cx="3208421" cy="0"/>
          </a:xfrm>
          <a:prstGeom prst="line">
            <a:avLst/>
          </a:prstGeom>
          <a:solidFill>
            <a:schemeClr val="accent1"/>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a:off x="7866249" y="4768060"/>
            <a:ext cx="1237115" cy="0"/>
          </a:xfrm>
          <a:prstGeom prst="line">
            <a:avLst/>
          </a:prstGeom>
          <a:solidFill>
            <a:schemeClr val="accent1"/>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bwMode="auto">
          <a:xfrm>
            <a:off x="8572102" y="5072860"/>
            <a:ext cx="1253157" cy="0"/>
          </a:xfrm>
          <a:prstGeom prst="line">
            <a:avLst/>
          </a:prstGeom>
          <a:solidFill>
            <a:schemeClr val="accent1"/>
          </a:solidFill>
          <a:ln w="19050" cap="flat" cmpd="sng" algn="ctr">
            <a:solidFill>
              <a:schemeClr val="bg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接连接符 36"/>
          <p:cNvCxnSpPr/>
          <p:nvPr/>
        </p:nvCxnSpPr>
        <p:spPr bwMode="auto">
          <a:xfrm>
            <a:off x="9342122" y="5393702"/>
            <a:ext cx="515221" cy="0"/>
          </a:xfrm>
          <a:prstGeom prst="line">
            <a:avLst/>
          </a:pr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a:off x="10015890" y="5682460"/>
            <a:ext cx="515221" cy="0"/>
          </a:xfrm>
          <a:prstGeom prst="line">
            <a:avLst/>
          </a:pr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10705701" y="6067471"/>
            <a:ext cx="515221" cy="0"/>
          </a:xfrm>
          <a:prstGeom prst="line">
            <a:avLst/>
          </a:prstGeom>
          <a:solidFill>
            <a:schemeClr val="accent1"/>
          </a:solidFill>
          <a:ln w="1905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11142">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sp>
        <p:nvSpPr>
          <p:cNvPr id="19" name="Pentagon 12"/>
          <p:cNvSpPr>
            <a:spLocks noChangeArrowheads="1"/>
          </p:cNvSpPr>
          <p:nvPr/>
        </p:nvSpPr>
        <p:spPr bwMode="auto">
          <a:xfrm>
            <a:off x="835099" y="3763423"/>
            <a:ext cx="10528152" cy="611576"/>
          </a:xfrm>
          <a:prstGeom prst="homePlate">
            <a:avLst>
              <a:gd name="adj" fmla="val 38068"/>
            </a:avLst>
          </a:prstGeom>
          <a:gradFill>
            <a:gsLst>
              <a:gs pos="61000">
                <a:schemeClr val="bg1"/>
              </a:gs>
              <a:gs pos="0">
                <a:srgbClr val="DD2B51"/>
              </a:gs>
              <a:gs pos="100000">
                <a:srgbClr val="B01C3C"/>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zh-CN" sz="1600">
              <a:solidFill>
                <a:schemeClr val="accent2"/>
              </a:solidFill>
              <a:latin typeface="+mn-ea"/>
              <a:ea typeface="+mn-ea"/>
              <a:cs typeface="+mn-ea"/>
              <a:sym typeface="+mn-lt"/>
            </a:endParaRPr>
          </a:p>
        </p:txBody>
      </p:sp>
      <p:cxnSp>
        <p:nvCxnSpPr>
          <p:cNvPr id="21" name="直接连接符 20"/>
          <p:cNvCxnSpPr/>
          <p:nvPr/>
        </p:nvCxnSpPr>
        <p:spPr bwMode="auto">
          <a:xfrm>
            <a:off x="4009232" y="2796465"/>
            <a:ext cx="0" cy="1313559"/>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cxnSp>
        <p:nvCxnSpPr>
          <p:cNvPr id="22" name="直接连接符 21"/>
          <p:cNvCxnSpPr/>
          <p:nvPr/>
        </p:nvCxnSpPr>
        <p:spPr bwMode="auto">
          <a:xfrm>
            <a:off x="2828636" y="2203755"/>
            <a:ext cx="0" cy="1906266"/>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cxnSp>
        <p:nvCxnSpPr>
          <p:cNvPr id="26" name="直接连接符 25"/>
          <p:cNvCxnSpPr/>
          <p:nvPr/>
        </p:nvCxnSpPr>
        <p:spPr bwMode="auto">
          <a:xfrm>
            <a:off x="1633387" y="1612106"/>
            <a:ext cx="0" cy="2497918"/>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sp>
        <p:nvSpPr>
          <p:cNvPr id="30" name="流程图: 联系 129"/>
          <p:cNvSpPr/>
          <p:nvPr/>
        </p:nvSpPr>
        <p:spPr bwMode="auto">
          <a:xfrm rot="30982">
            <a:off x="1422792" y="3874370"/>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1</a:t>
            </a:r>
            <a:endParaRPr lang="zh-CN" altLang="zh-CN" sz="1400">
              <a:solidFill>
                <a:schemeClr val="accent2"/>
              </a:solidFill>
              <a:latin typeface="+mn-ea"/>
              <a:ea typeface="+mn-ea"/>
              <a:cs typeface="+mn-ea"/>
              <a:sym typeface="+mn-lt"/>
            </a:endParaRPr>
          </a:p>
        </p:txBody>
      </p:sp>
      <p:cxnSp>
        <p:nvCxnSpPr>
          <p:cNvPr id="31" name="直接连接符 30"/>
          <p:cNvCxnSpPr/>
          <p:nvPr/>
        </p:nvCxnSpPr>
        <p:spPr bwMode="auto">
          <a:xfrm flipV="1">
            <a:off x="6453616" y="4040262"/>
            <a:ext cx="0" cy="864974"/>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cxnSp>
        <p:nvCxnSpPr>
          <p:cNvPr id="32" name="直接连接符 31"/>
          <p:cNvCxnSpPr/>
          <p:nvPr/>
        </p:nvCxnSpPr>
        <p:spPr bwMode="auto">
          <a:xfrm flipV="1">
            <a:off x="7663991" y="4040264"/>
            <a:ext cx="0" cy="1257161"/>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cxnSp>
        <p:nvCxnSpPr>
          <p:cNvPr id="33" name="直接连接符 32"/>
          <p:cNvCxnSpPr/>
          <p:nvPr/>
        </p:nvCxnSpPr>
        <p:spPr bwMode="auto">
          <a:xfrm flipV="1">
            <a:off x="8863817" y="4040265"/>
            <a:ext cx="0" cy="1760051"/>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sp>
        <p:nvSpPr>
          <p:cNvPr id="34" name="矩形 33"/>
          <p:cNvSpPr/>
          <p:nvPr/>
        </p:nvSpPr>
        <p:spPr>
          <a:xfrm>
            <a:off x="1643337" y="1589836"/>
            <a:ext cx="16388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a:solidFill>
                  <a:srgbClr val="4D4D4D"/>
                </a:solidFill>
                <a:latin typeface="+mj-ea"/>
                <a:ea typeface="+mj-ea"/>
                <a:cs typeface="+mn-ea"/>
                <a:sym typeface="+mn-lt"/>
              </a:rPr>
              <a:t>通道画线</a:t>
            </a:r>
          </a:p>
        </p:txBody>
      </p:sp>
      <p:sp>
        <p:nvSpPr>
          <p:cNvPr id="35" name="矩形 34"/>
          <p:cNvSpPr/>
          <p:nvPr/>
        </p:nvSpPr>
        <p:spPr>
          <a:xfrm>
            <a:off x="2828638" y="2203755"/>
            <a:ext cx="2405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a:solidFill>
                  <a:srgbClr val="4D4D4D"/>
                </a:solidFill>
                <a:latin typeface="+mj-ea"/>
                <a:ea typeface="+mj-ea"/>
                <a:cs typeface="+mn-ea"/>
                <a:sym typeface="+mn-lt"/>
              </a:rPr>
              <a:t>制作标识牌</a:t>
            </a:r>
          </a:p>
        </p:txBody>
      </p:sp>
      <p:sp>
        <p:nvSpPr>
          <p:cNvPr id="36" name="矩形 35"/>
          <p:cNvSpPr/>
          <p:nvPr/>
        </p:nvSpPr>
        <p:spPr>
          <a:xfrm>
            <a:off x="4009233" y="2796464"/>
            <a:ext cx="2231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a:solidFill>
                  <a:srgbClr val="4D4D4D"/>
                </a:solidFill>
                <a:latin typeface="+mj-ea"/>
                <a:ea typeface="+mj-ea"/>
                <a:cs typeface="+mn-ea"/>
                <a:sym typeface="+mn-lt"/>
              </a:rPr>
              <a:t>定置管理</a:t>
            </a:r>
          </a:p>
        </p:txBody>
      </p:sp>
      <p:cxnSp>
        <p:nvCxnSpPr>
          <p:cNvPr id="37" name="直接连接符 36"/>
          <p:cNvCxnSpPr/>
          <p:nvPr/>
        </p:nvCxnSpPr>
        <p:spPr bwMode="auto">
          <a:xfrm>
            <a:off x="5176642" y="3353720"/>
            <a:ext cx="0" cy="756304"/>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sp>
        <p:nvSpPr>
          <p:cNvPr id="38" name="矩形 37"/>
          <p:cNvSpPr/>
          <p:nvPr/>
        </p:nvSpPr>
        <p:spPr>
          <a:xfrm>
            <a:off x="5291807" y="3225300"/>
            <a:ext cx="1765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kern="0">
                <a:solidFill>
                  <a:srgbClr val="4D4D4D"/>
                </a:solidFill>
                <a:latin typeface="+mj-ea"/>
                <a:ea typeface="+mj-ea"/>
                <a:cs typeface="+mn-ea"/>
                <a:sym typeface="+mn-lt"/>
              </a:rPr>
              <a:t>统一文件夹</a:t>
            </a:r>
          </a:p>
        </p:txBody>
      </p:sp>
      <p:sp>
        <p:nvSpPr>
          <p:cNvPr id="39" name="矩形 38"/>
          <p:cNvSpPr/>
          <p:nvPr/>
        </p:nvSpPr>
        <p:spPr>
          <a:xfrm>
            <a:off x="2433303" y="4565203"/>
            <a:ext cx="4065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000" kern="0">
                <a:solidFill>
                  <a:srgbClr val="4D4D4D"/>
                </a:solidFill>
                <a:latin typeface="+mj-ea"/>
                <a:ea typeface="+mj-ea"/>
                <a:cs typeface="+mn-ea"/>
                <a:sym typeface="+mn-lt"/>
              </a:rPr>
              <a:t>6S</a:t>
            </a:r>
            <a:r>
              <a:rPr lang="zh-CN" altLang="en-US" sz="2000" kern="0">
                <a:solidFill>
                  <a:srgbClr val="4D4D4D"/>
                </a:solidFill>
                <a:latin typeface="+mj-ea"/>
                <a:ea typeface="+mj-ea"/>
                <a:cs typeface="+mn-ea"/>
                <a:sym typeface="+mn-lt"/>
              </a:rPr>
              <a:t>展示板使用</a:t>
            </a:r>
          </a:p>
        </p:txBody>
      </p:sp>
      <p:sp>
        <p:nvSpPr>
          <p:cNvPr id="40" name="矩形 39"/>
          <p:cNvSpPr/>
          <p:nvPr/>
        </p:nvSpPr>
        <p:spPr>
          <a:xfrm>
            <a:off x="4283577" y="4989688"/>
            <a:ext cx="33953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kern="0">
                <a:solidFill>
                  <a:srgbClr val="4D4D4D"/>
                </a:solidFill>
                <a:latin typeface="+mj-ea"/>
                <a:ea typeface="+mj-ea"/>
                <a:cs typeface="+mn-ea"/>
                <a:sym typeface="+mn-lt"/>
              </a:rPr>
              <a:t>水杯定置统一</a:t>
            </a:r>
          </a:p>
        </p:txBody>
      </p:sp>
      <p:sp>
        <p:nvSpPr>
          <p:cNvPr id="41" name="矩形 40"/>
          <p:cNvSpPr/>
          <p:nvPr/>
        </p:nvSpPr>
        <p:spPr>
          <a:xfrm>
            <a:off x="5470245" y="5400205"/>
            <a:ext cx="3399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000" kern="0">
                <a:solidFill>
                  <a:srgbClr val="4D4D4D"/>
                </a:solidFill>
                <a:latin typeface="+mj-ea"/>
                <a:ea typeface="+mj-ea"/>
                <a:cs typeface="+mn-ea"/>
                <a:sym typeface="+mn-lt"/>
              </a:rPr>
              <a:t>6S</a:t>
            </a:r>
            <a:r>
              <a:rPr lang="zh-CN" altLang="en-US" sz="2000" kern="0">
                <a:solidFill>
                  <a:srgbClr val="4D4D4D"/>
                </a:solidFill>
                <a:latin typeface="+mj-ea"/>
                <a:ea typeface="+mj-ea"/>
                <a:cs typeface="+mn-ea"/>
                <a:sym typeface="+mn-lt"/>
              </a:rPr>
              <a:t>时程表追踪</a:t>
            </a:r>
          </a:p>
        </p:txBody>
      </p:sp>
      <p:sp>
        <p:nvSpPr>
          <p:cNvPr id="42" name="流程图: 联系 129"/>
          <p:cNvSpPr/>
          <p:nvPr/>
        </p:nvSpPr>
        <p:spPr bwMode="auto">
          <a:xfrm rot="30982">
            <a:off x="2621609" y="3874370"/>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2</a:t>
            </a:r>
            <a:endParaRPr lang="zh-CN" altLang="zh-CN" sz="1400">
              <a:solidFill>
                <a:schemeClr val="accent2"/>
              </a:solidFill>
              <a:latin typeface="+mn-ea"/>
              <a:ea typeface="+mn-ea"/>
              <a:cs typeface="+mn-ea"/>
              <a:sym typeface="+mn-lt"/>
            </a:endParaRPr>
          </a:p>
        </p:txBody>
      </p:sp>
      <p:sp>
        <p:nvSpPr>
          <p:cNvPr id="43" name="流程图: 联系 129"/>
          <p:cNvSpPr/>
          <p:nvPr/>
        </p:nvSpPr>
        <p:spPr bwMode="auto">
          <a:xfrm rot="30982">
            <a:off x="3792153" y="3874369"/>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3</a:t>
            </a:r>
            <a:endParaRPr lang="zh-CN" altLang="zh-CN" sz="1400">
              <a:solidFill>
                <a:schemeClr val="accent2"/>
              </a:solidFill>
              <a:latin typeface="+mn-ea"/>
              <a:ea typeface="+mn-ea"/>
              <a:cs typeface="+mn-ea"/>
              <a:sym typeface="+mn-lt"/>
            </a:endParaRPr>
          </a:p>
        </p:txBody>
      </p:sp>
      <p:sp>
        <p:nvSpPr>
          <p:cNvPr id="44" name="流程图: 联系 129"/>
          <p:cNvSpPr/>
          <p:nvPr/>
        </p:nvSpPr>
        <p:spPr bwMode="auto">
          <a:xfrm rot="30982">
            <a:off x="4981596" y="3874369"/>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4</a:t>
            </a:r>
            <a:endParaRPr lang="zh-CN" altLang="zh-CN" sz="1400">
              <a:solidFill>
                <a:schemeClr val="accent2"/>
              </a:solidFill>
              <a:latin typeface="+mn-ea"/>
              <a:ea typeface="+mn-ea"/>
              <a:cs typeface="+mn-ea"/>
              <a:sym typeface="+mn-lt"/>
            </a:endParaRPr>
          </a:p>
        </p:txBody>
      </p:sp>
      <p:sp>
        <p:nvSpPr>
          <p:cNvPr id="45" name="流程图: 联系 129"/>
          <p:cNvSpPr/>
          <p:nvPr/>
        </p:nvSpPr>
        <p:spPr bwMode="auto">
          <a:xfrm rot="30982">
            <a:off x="6242746" y="3874369"/>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5</a:t>
            </a:r>
            <a:endParaRPr lang="zh-CN" altLang="zh-CN" sz="1400">
              <a:solidFill>
                <a:schemeClr val="accent2"/>
              </a:solidFill>
              <a:latin typeface="+mn-ea"/>
              <a:ea typeface="+mn-ea"/>
              <a:cs typeface="+mn-ea"/>
              <a:sym typeface="+mn-lt"/>
            </a:endParaRPr>
          </a:p>
        </p:txBody>
      </p:sp>
      <p:sp>
        <p:nvSpPr>
          <p:cNvPr id="46" name="流程图: 联系 129"/>
          <p:cNvSpPr/>
          <p:nvPr/>
        </p:nvSpPr>
        <p:spPr bwMode="auto">
          <a:xfrm rot="30982">
            <a:off x="7460310" y="3874369"/>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6</a:t>
            </a:r>
            <a:endParaRPr lang="zh-CN" altLang="zh-CN" sz="1400">
              <a:solidFill>
                <a:schemeClr val="accent2"/>
              </a:solidFill>
              <a:latin typeface="+mn-ea"/>
              <a:ea typeface="+mn-ea"/>
              <a:cs typeface="+mn-ea"/>
              <a:sym typeface="+mn-lt"/>
            </a:endParaRPr>
          </a:p>
        </p:txBody>
      </p:sp>
      <p:sp>
        <p:nvSpPr>
          <p:cNvPr id="47" name="流程图: 联系 129"/>
          <p:cNvSpPr/>
          <p:nvPr/>
        </p:nvSpPr>
        <p:spPr bwMode="auto">
          <a:xfrm rot="30982">
            <a:off x="8681417" y="3874368"/>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7</a:t>
            </a:r>
            <a:endParaRPr lang="zh-CN" altLang="zh-CN" sz="1400">
              <a:solidFill>
                <a:schemeClr val="accent2"/>
              </a:solidFill>
              <a:latin typeface="+mn-ea"/>
              <a:ea typeface="+mn-ea"/>
              <a:cs typeface="+mn-ea"/>
              <a:sym typeface="+mn-lt"/>
            </a:endParaRPr>
          </a:p>
        </p:txBody>
      </p:sp>
      <p:cxnSp>
        <p:nvCxnSpPr>
          <p:cNvPr id="48" name="直接连接符 47"/>
          <p:cNvCxnSpPr/>
          <p:nvPr/>
        </p:nvCxnSpPr>
        <p:spPr bwMode="auto">
          <a:xfrm flipV="1">
            <a:off x="10163228" y="4040265"/>
            <a:ext cx="0" cy="2254426"/>
          </a:xfrm>
          <a:prstGeom prst="line">
            <a:avLst/>
          </a:prstGeom>
          <a:solidFill>
            <a:schemeClr val="bg2"/>
          </a:solidFill>
          <a:ln w="19050" cap="flat" cmpd="sng" algn="ctr">
            <a:solidFill>
              <a:schemeClr val="accent1">
                <a:lumMod val="60000"/>
                <a:lumOff val="40000"/>
              </a:schemeClr>
            </a:solidFill>
            <a:prstDash val="solid"/>
            <a:round/>
            <a:headEnd type="none" w="med" len="med"/>
            <a:tailEnd type="none" w="med" len="med"/>
          </a:ln>
          <a:effectLst/>
        </p:spPr>
      </p:cxnSp>
      <p:sp>
        <p:nvSpPr>
          <p:cNvPr id="49" name="矩形 48"/>
          <p:cNvSpPr/>
          <p:nvPr/>
        </p:nvSpPr>
        <p:spPr>
          <a:xfrm>
            <a:off x="6769656" y="5894581"/>
            <a:ext cx="3399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kern="0">
                <a:solidFill>
                  <a:srgbClr val="4D4D4D"/>
                </a:solidFill>
                <a:latin typeface="+mj-ea"/>
                <a:ea typeface="+mj-ea"/>
                <a:cs typeface="+mn-ea"/>
                <a:sym typeface="+mn-lt"/>
              </a:rPr>
              <a:t>等待检查和考核</a:t>
            </a:r>
          </a:p>
        </p:txBody>
      </p:sp>
      <p:sp>
        <p:nvSpPr>
          <p:cNvPr id="50" name="流程图: 联系 129"/>
          <p:cNvSpPr/>
          <p:nvPr/>
        </p:nvSpPr>
        <p:spPr bwMode="auto">
          <a:xfrm rot="30982">
            <a:off x="9980828" y="3874368"/>
            <a:ext cx="421190" cy="404670"/>
          </a:xfrm>
          <a:prstGeom prst="flowChartConnector">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400">
                <a:solidFill>
                  <a:schemeClr val="accent2"/>
                </a:solidFill>
                <a:latin typeface="+mn-ea"/>
                <a:ea typeface="+mn-ea"/>
                <a:cs typeface="+mn-ea"/>
                <a:sym typeface="+mn-lt"/>
              </a:rPr>
              <a:t>8</a:t>
            </a:r>
            <a:endParaRPr lang="zh-CN" altLang="zh-CN" sz="1400">
              <a:solidFill>
                <a:schemeClr val="accent2"/>
              </a:solidFill>
              <a:latin typeface="+mn-ea"/>
              <a:ea typeface="+mn-ea"/>
              <a:cs typeface="+mn-ea"/>
              <a:sym typeface="+mn-lt"/>
            </a:endParaRPr>
          </a:p>
        </p:txBody>
      </p:sp>
      <p:sp>
        <p:nvSpPr>
          <p:cNvPr id="58" name="TextBox 4"/>
          <p:cNvSpPr txBox="1"/>
          <p:nvPr/>
        </p:nvSpPr>
        <p:spPr>
          <a:xfrm>
            <a:off x="500063" y="627063"/>
            <a:ext cx="3850075"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管理工作推进</a:t>
            </a:r>
          </a:p>
        </p:txBody>
      </p:sp>
    </p:spTree>
  </p:cSld>
  <p:clrMapOvr>
    <a:masterClrMapping/>
  </p:clrMapOvr>
  <p:transition spd="slow" advTm="11142">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pic>
        <p:nvPicPr>
          <p:cNvPr id="18" name="Picture 3" descr="E:\文件夹制作\文件夹名档式样.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636" y="1818408"/>
            <a:ext cx="4024788" cy="3960812"/>
          </a:xfrm>
          <a:prstGeom prst="rect">
            <a:avLst/>
          </a:prstGeom>
          <a:noFill/>
          <a:ln w="9525">
            <a:noFill/>
            <a:miter lim="800000"/>
            <a:headEnd/>
            <a:tailEnd/>
          </a:ln>
        </p:spPr>
      </p:pic>
      <p:sp>
        <p:nvSpPr>
          <p:cNvPr id="21" name="TextBox 3"/>
          <p:cNvSpPr txBox="1">
            <a:spLocks noChangeArrowheads="1"/>
          </p:cNvSpPr>
          <p:nvPr/>
        </p:nvSpPr>
        <p:spPr bwMode="auto">
          <a:xfrm>
            <a:off x="1861861" y="5855301"/>
            <a:ext cx="1800493" cy="369332"/>
          </a:xfrm>
          <a:prstGeom prst="rect">
            <a:avLst/>
          </a:prstGeom>
          <a:noFill/>
          <a:ln w="9525">
            <a:noFill/>
            <a:miter lim="800000"/>
          </a:ln>
        </p:spPr>
        <p:txBody>
          <a:bodyPr wrap="none">
            <a:spAutoFit/>
          </a:bodyPr>
          <a:lstStyle/>
          <a:p>
            <a:pPr algn="ctr" fontAlgn="auto">
              <a:spcBef>
                <a:spcPts val="0"/>
              </a:spcBef>
              <a:spcAft>
                <a:spcPts val="0"/>
              </a:spcAft>
            </a:pPr>
            <a:r>
              <a:rPr lang="zh-CN" altLang="en-US">
                <a:solidFill>
                  <a:prstClr val="black"/>
                </a:solidFill>
                <a:latin typeface="+mj-ea"/>
                <a:ea typeface="+mj-ea"/>
              </a:rPr>
              <a:t>统一文件夹样式</a:t>
            </a:r>
          </a:p>
        </p:txBody>
      </p:sp>
      <p:pic>
        <p:nvPicPr>
          <p:cNvPr id="22" name="Picture 16" descr="照片101228_00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6619" y="1818408"/>
            <a:ext cx="4319588" cy="3960813"/>
          </a:xfrm>
          <a:prstGeom prst="rect">
            <a:avLst/>
          </a:prstGeom>
          <a:noFill/>
          <a:ln w="9525">
            <a:noFill/>
            <a:miter lim="800000"/>
            <a:headEnd/>
            <a:tailEnd/>
          </a:ln>
        </p:spPr>
      </p:pic>
      <p:pic>
        <p:nvPicPr>
          <p:cNvPr id="26" name="Picture 16" descr="照片101228_003"/>
          <p:cNvPicPr>
            <a:picLocks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9447403" y="1818408"/>
            <a:ext cx="2310063" cy="3960813"/>
          </a:xfrm>
          <a:prstGeom prst="rect">
            <a:avLst/>
          </a:prstGeom>
          <a:noFill/>
          <a:ln w="9525">
            <a:noFill/>
            <a:miter lim="800000"/>
            <a:headEnd/>
            <a:tailEnd/>
          </a:ln>
        </p:spPr>
      </p:pic>
      <p:sp>
        <p:nvSpPr>
          <p:cNvPr id="30" name="TextBox 4"/>
          <p:cNvSpPr txBox="1">
            <a:spLocks noChangeArrowheads="1"/>
          </p:cNvSpPr>
          <p:nvPr/>
        </p:nvSpPr>
        <p:spPr bwMode="auto">
          <a:xfrm>
            <a:off x="6371420" y="5892762"/>
            <a:ext cx="3647152" cy="369332"/>
          </a:xfrm>
          <a:prstGeom prst="rect">
            <a:avLst/>
          </a:prstGeom>
          <a:noFill/>
          <a:ln w="9525">
            <a:noFill/>
            <a:miter lim="800000"/>
          </a:ln>
        </p:spPr>
        <p:txBody>
          <a:bodyPr wrap="none">
            <a:spAutoFit/>
          </a:bodyPr>
          <a:lstStyle>
            <a:defPPr>
              <a:defRPr lang="zh-CN"/>
            </a:defPPr>
            <a:lvl1pPr algn="ctr" fontAlgn="auto">
              <a:spcBef>
                <a:spcPts val="0"/>
              </a:spcBef>
              <a:spcAft>
                <a:spcPts val="0"/>
              </a:spcAft>
              <a:defRPr>
                <a:solidFill>
                  <a:prstClr val="black"/>
                </a:solidFill>
                <a:latin typeface="+mj-ea"/>
                <a:ea typeface="+mj-ea"/>
              </a:defRPr>
            </a:lvl1pPr>
          </a:lstStyle>
          <a:p>
            <a:r>
              <a:rPr lang="zh-CN" altLang="en-US"/>
              <a:t>办公区文件柜标识和电源开关标识</a:t>
            </a:r>
          </a:p>
        </p:txBody>
      </p:sp>
      <p:sp>
        <p:nvSpPr>
          <p:cNvPr id="38" name="TextBox 4"/>
          <p:cNvSpPr txBox="1"/>
          <p:nvPr/>
        </p:nvSpPr>
        <p:spPr>
          <a:xfrm>
            <a:off x="500063" y="627063"/>
            <a:ext cx="3850075"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管理工作推进</a:t>
            </a:r>
          </a:p>
        </p:txBody>
      </p:sp>
    </p:spTree>
  </p:cSld>
  <p:clrMapOvr>
    <a:masterClrMapping/>
  </p:clrMapOvr>
  <p:transition spd="slow" advTm="11142">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sp>
        <p:nvSpPr>
          <p:cNvPr id="19" name="TextBox 3"/>
          <p:cNvSpPr txBox="1">
            <a:spLocks noChangeArrowheads="1"/>
          </p:cNvSpPr>
          <p:nvPr/>
        </p:nvSpPr>
        <p:spPr bwMode="auto">
          <a:xfrm>
            <a:off x="1923692" y="5851741"/>
            <a:ext cx="2031325" cy="369332"/>
          </a:xfrm>
          <a:prstGeom prst="rect">
            <a:avLst/>
          </a:prstGeom>
          <a:noFill/>
          <a:ln w="9525">
            <a:noFill/>
            <a:miter lim="800000"/>
          </a:ln>
        </p:spPr>
        <p:txBody>
          <a:bodyPr wrap="none">
            <a:spAutoFit/>
          </a:bodyPr>
          <a:lstStyle>
            <a:defPPr>
              <a:defRPr lang="zh-CN"/>
            </a:defPPr>
            <a:lvl1pPr algn="ctr" fontAlgn="auto">
              <a:spcBef>
                <a:spcPts val="0"/>
              </a:spcBef>
              <a:spcAft>
                <a:spcPts val="0"/>
              </a:spcAft>
              <a:defRPr>
                <a:solidFill>
                  <a:prstClr val="black"/>
                </a:solidFill>
                <a:latin typeface="+mj-ea"/>
                <a:ea typeface="+mj-ea"/>
              </a:defRPr>
            </a:lvl1pPr>
          </a:lstStyle>
          <a:p>
            <a:r>
              <a:rPr lang="zh-CN" altLang="en-US"/>
              <a:t>生产区域定位划线</a:t>
            </a:r>
          </a:p>
        </p:txBody>
      </p:sp>
      <p:pic>
        <p:nvPicPr>
          <p:cNvPr id="21" name="Picture 2" descr="C:\Documents and Settings\Administrator\桌面\新建文件夹\区域划线照片\IMG_1633.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309" y="1344733"/>
            <a:ext cx="4692874" cy="4303096"/>
          </a:xfrm>
          <a:prstGeom prst="rect">
            <a:avLst/>
          </a:prstGeom>
          <a:noFill/>
          <a:ln w="9525">
            <a:noFill/>
            <a:miter lim="800000"/>
            <a:headEnd/>
            <a:tailEnd/>
          </a:ln>
        </p:spPr>
      </p:pic>
      <p:sp>
        <p:nvSpPr>
          <p:cNvPr id="22" name="TextBox 6"/>
          <p:cNvSpPr txBox="1">
            <a:spLocks noChangeArrowheads="1"/>
          </p:cNvSpPr>
          <p:nvPr/>
        </p:nvSpPr>
        <p:spPr bwMode="auto">
          <a:xfrm>
            <a:off x="1923692" y="6221074"/>
            <a:ext cx="7201009" cy="307777"/>
          </a:xfrm>
          <a:prstGeom prst="rect">
            <a:avLst/>
          </a:prstGeom>
          <a:noFill/>
          <a:ln w="9525">
            <a:noFill/>
            <a:miter lim="800000"/>
          </a:ln>
        </p:spPr>
        <p:txBody>
          <a:bodyPr wrap="none">
            <a:spAutoFit/>
          </a:bodyPr>
          <a:lstStyle>
            <a:defPPr>
              <a:defRPr lang="zh-CN"/>
            </a:defPPr>
            <a:lvl1pPr algn="ctr" fontAlgn="auto">
              <a:spcBef>
                <a:spcPts val="0"/>
              </a:spcBef>
              <a:spcAft>
                <a:spcPts val="0"/>
              </a:spcAft>
              <a:defRPr>
                <a:solidFill>
                  <a:prstClr val="black"/>
                </a:solidFill>
                <a:latin typeface="+mj-ea"/>
                <a:ea typeface="+mj-ea"/>
              </a:defRPr>
            </a:lvl1pPr>
          </a:lstStyle>
          <a:p>
            <a:r>
              <a:rPr lang="zh-CN" altLang="en-US" sz="1400" dirty="0"/>
              <a:t>注：车间</a:t>
            </a:r>
            <a:r>
              <a:rPr lang="zh-CN" altLang="en-US" sz="1400"/>
              <a:t>主干道为</a:t>
            </a:r>
            <a:r>
              <a:rPr lang="en-US" altLang="zh-CN" sz="1400" dirty="0"/>
              <a:t>120mm</a:t>
            </a:r>
            <a:r>
              <a:rPr lang="zh-CN" altLang="en-US" sz="1400" dirty="0"/>
              <a:t>的黄实线，</a:t>
            </a:r>
            <a:r>
              <a:rPr lang="zh-CN" altLang="en-US" sz="1400"/>
              <a:t>倒角为</a:t>
            </a:r>
            <a:r>
              <a:rPr lang="en-US" altLang="zh-CN" sz="1400" dirty="0"/>
              <a:t>80mm×45°</a:t>
            </a:r>
            <a:r>
              <a:rPr lang="zh-CN" altLang="en-US" sz="1400" dirty="0"/>
              <a:t>；辅助</a:t>
            </a:r>
            <a:r>
              <a:rPr lang="zh-CN" altLang="en-US" sz="1400"/>
              <a:t>通道为</a:t>
            </a:r>
            <a:r>
              <a:rPr lang="en-US" altLang="zh-CN" sz="1400" dirty="0"/>
              <a:t>80mm</a:t>
            </a:r>
            <a:r>
              <a:rPr lang="zh-CN" altLang="en-US" sz="1400" dirty="0"/>
              <a:t>的黄</a:t>
            </a:r>
            <a:r>
              <a:rPr lang="zh-CN" altLang="en-US" sz="1400"/>
              <a:t>实线，</a:t>
            </a:r>
            <a:endParaRPr lang="en-US" altLang="zh-CN" sz="1400" dirty="0"/>
          </a:p>
        </p:txBody>
      </p:sp>
      <p:pic>
        <p:nvPicPr>
          <p:cNvPr id="26" name="Picture 3" descr="C:\Documents and Settings\Administrator\桌面\新建文件夹\区域划线照片\IMG_1656.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5545" y="1344733"/>
            <a:ext cx="4692875" cy="4303096"/>
          </a:xfrm>
          <a:prstGeom prst="rect">
            <a:avLst/>
          </a:prstGeom>
          <a:noFill/>
          <a:ln w="9525">
            <a:noFill/>
            <a:miter lim="800000"/>
            <a:headEnd/>
            <a:tailEnd/>
          </a:ln>
        </p:spPr>
      </p:pic>
      <p:sp>
        <p:nvSpPr>
          <p:cNvPr id="37" name="TextBox 4"/>
          <p:cNvSpPr txBox="1"/>
          <p:nvPr/>
        </p:nvSpPr>
        <p:spPr>
          <a:xfrm>
            <a:off x="500063" y="627063"/>
            <a:ext cx="3850075"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管理工作推进</a:t>
            </a:r>
          </a:p>
        </p:txBody>
      </p:sp>
    </p:spTree>
  </p:cSld>
  <p:clrMapOvr>
    <a:masterClrMapping/>
  </p:clrMapOvr>
  <p:transition spd="slow" advTm="11142">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第三章：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推进的方法步骤</a:t>
            </a:r>
          </a:p>
        </p:txBody>
      </p:sp>
      <p:sp>
        <p:nvSpPr>
          <p:cNvPr id="19" name="TextBox 4"/>
          <p:cNvSpPr txBox="1">
            <a:spLocks noChangeArrowheads="1"/>
          </p:cNvSpPr>
          <p:nvPr/>
        </p:nvSpPr>
        <p:spPr bwMode="auto">
          <a:xfrm>
            <a:off x="2377824" y="1293105"/>
            <a:ext cx="2723823" cy="369332"/>
          </a:xfrm>
          <a:prstGeom prst="rect">
            <a:avLst/>
          </a:prstGeom>
          <a:noFill/>
          <a:ln w="9525">
            <a:noFill/>
            <a:miter lim="800000"/>
          </a:ln>
        </p:spPr>
        <p:txBody>
          <a:bodyPr wrap="none">
            <a:spAutoFit/>
          </a:bodyPr>
          <a:lstStyle>
            <a:defPPr>
              <a:defRPr lang="zh-CN"/>
            </a:defPPr>
            <a:lvl1pPr algn="ctr" fontAlgn="auto">
              <a:spcBef>
                <a:spcPts val="0"/>
              </a:spcBef>
              <a:spcAft>
                <a:spcPts val="0"/>
              </a:spcAft>
              <a:defRPr>
                <a:solidFill>
                  <a:prstClr val="black"/>
                </a:solidFill>
                <a:latin typeface="+mj-ea"/>
                <a:ea typeface="+mj-ea"/>
              </a:defRPr>
            </a:lvl1pPr>
          </a:lstStyle>
          <a:p>
            <a:r>
              <a:rPr lang="zh-CN" altLang="en-US" dirty="0"/>
              <a:t>企业管理部文件夹整改前</a:t>
            </a:r>
          </a:p>
        </p:txBody>
      </p:sp>
      <p:pic>
        <p:nvPicPr>
          <p:cNvPr id="21" name="Picture 2" descr="D:\中心6S工作\10月30日6S\5S推进时程表（行政科）\整改前\DSCN1071.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377" y="1662437"/>
            <a:ext cx="4698716" cy="4308450"/>
          </a:xfrm>
          <a:prstGeom prst="rect">
            <a:avLst/>
          </a:prstGeom>
          <a:noFill/>
          <a:ln w="9525">
            <a:noFill/>
            <a:miter lim="800000"/>
            <a:headEnd/>
            <a:tailEnd/>
          </a:ln>
        </p:spPr>
      </p:pic>
      <p:pic>
        <p:nvPicPr>
          <p:cNvPr id="22" name="Picture 3" descr="D:\中心6S工作\10月30日6S\5S推进时程表（行政科）\整改后\DSCN1067.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0477" y="1664023"/>
            <a:ext cx="4698716" cy="4308450"/>
          </a:xfrm>
          <a:prstGeom prst="rect">
            <a:avLst/>
          </a:prstGeom>
          <a:noFill/>
          <a:ln w="9525">
            <a:noFill/>
            <a:miter lim="800000"/>
            <a:headEnd/>
            <a:tailEnd/>
          </a:ln>
        </p:spPr>
      </p:pic>
      <p:sp>
        <p:nvSpPr>
          <p:cNvPr id="26" name="TextBox 4"/>
          <p:cNvSpPr txBox="1">
            <a:spLocks noChangeArrowheads="1"/>
          </p:cNvSpPr>
          <p:nvPr/>
        </p:nvSpPr>
        <p:spPr bwMode="auto">
          <a:xfrm>
            <a:off x="7377924" y="1293105"/>
            <a:ext cx="2723823" cy="369332"/>
          </a:xfrm>
          <a:prstGeom prst="rect">
            <a:avLst/>
          </a:prstGeom>
          <a:noFill/>
          <a:ln w="9525">
            <a:noFill/>
            <a:miter lim="800000"/>
          </a:ln>
        </p:spPr>
        <p:txBody>
          <a:bodyPr wrap="none">
            <a:spAutoFit/>
          </a:bodyPr>
          <a:lstStyle>
            <a:defPPr>
              <a:defRPr lang="zh-CN"/>
            </a:defPPr>
            <a:lvl1pPr algn="ctr" fontAlgn="auto">
              <a:spcBef>
                <a:spcPts val="0"/>
              </a:spcBef>
              <a:spcAft>
                <a:spcPts val="0"/>
              </a:spcAft>
              <a:defRPr>
                <a:solidFill>
                  <a:prstClr val="black"/>
                </a:solidFill>
                <a:latin typeface="+mj-ea"/>
                <a:ea typeface="+mj-ea"/>
              </a:defRPr>
            </a:lvl1pPr>
          </a:lstStyle>
          <a:p>
            <a:r>
              <a:rPr lang="zh-CN" altLang="en-US" dirty="0"/>
              <a:t>企业管理部文件夹整改后</a:t>
            </a:r>
          </a:p>
        </p:txBody>
      </p:sp>
      <p:sp>
        <p:nvSpPr>
          <p:cNvPr id="30" name="TextBox 5"/>
          <p:cNvSpPr txBox="1">
            <a:spLocks noChangeArrowheads="1"/>
          </p:cNvSpPr>
          <p:nvPr/>
        </p:nvSpPr>
        <p:spPr bwMode="auto">
          <a:xfrm>
            <a:off x="4970848" y="6019079"/>
            <a:ext cx="2262158" cy="369332"/>
          </a:xfrm>
          <a:prstGeom prst="rect">
            <a:avLst/>
          </a:prstGeom>
          <a:noFill/>
          <a:ln w="9525">
            <a:noFill/>
            <a:miter lim="800000"/>
          </a:ln>
        </p:spPr>
        <p:txBody>
          <a:bodyPr wrap="none">
            <a:spAutoFit/>
          </a:bodyPr>
          <a:lstStyle>
            <a:defPPr>
              <a:defRPr lang="zh-CN"/>
            </a:defPPr>
            <a:lvl1pPr algn="ctr" fontAlgn="auto">
              <a:spcBef>
                <a:spcPts val="0"/>
              </a:spcBef>
              <a:spcAft>
                <a:spcPts val="0"/>
              </a:spcAft>
              <a:defRPr>
                <a:solidFill>
                  <a:prstClr val="black"/>
                </a:solidFill>
                <a:latin typeface="+mj-ea"/>
                <a:ea typeface="+mj-ea"/>
              </a:defRPr>
            </a:lvl1pPr>
          </a:lstStyle>
          <a:p>
            <a:r>
              <a:rPr lang="zh-CN" altLang="en-US"/>
              <a:t>办公区域的整理整顿</a:t>
            </a:r>
          </a:p>
        </p:txBody>
      </p:sp>
      <p:sp>
        <p:nvSpPr>
          <p:cNvPr id="38" name="TextBox 4"/>
          <p:cNvSpPr txBox="1"/>
          <p:nvPr/>
        </p:nvSpPr>
        <p:spPr>
          <a:xfrm>
            <a:off x="500063" y="627063"/>
            <a:ext cx="3850075"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3.4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管理工作推进</a:t>
            </a:r>
          </a:p>
        </p:txBody>
      </p:sp>
    </p:spTree>
  </p:cSld>
  <p:clrMapOvr>
    <a:masterClrMapping/>
  </p:clrMapOvr>
  <p:transition spd="slow" advTm="11142">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srcRect l="3843" t="410" b="1619"/>
          <a:stretch>
            <a:fillRect/>
          </a:stretch>
        </p:blipFill>
        <p:spPr>
          <a:xfrm>
            <a:off x="0" y="0"/>
            <a:ext cx="12196763" cy="6861065"/>
          </a:xfrm>
          <a:prstGeom prst="rect">
            <a:avLst/>
          </a:prstGeom>
        </p:spPr>
      </p:pic>
      <p:sp>
        <p:nvSpPr>
          <p:cNvPr id="2" name="矩形 1"/>
          <p:cNvSpPr/>
          <p:nvPr/>
        </p:nvSpPr>
        <p:spPr bwMode="auto">
          <a:xfrm>
            <a:off x="0" y="1652336"/>
            <a:ext cx="7796463" cy="40435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313C3B"/>
              </a:solidFill>
              <a:effectLst/>
              <a:uLnTx/>
              <a:uFillTx/>
              <a:latin typeface="Arial" panose="020B0604020202020204" pitchFamily="34" charset="0"/>
              <a:ea typeface="宋体" panose="02010600030101010101" pitchFamily="2" charset="-122"/>
              <a:cs typeface="+mn-cs"/>
            </a:endParaRPr>
          </a:p>
        </p:txBody>
      </p:sp>
      <p:sp>
        <p:nvSpPr>
          <p:cNvPr id="24" name="矩形 23"/>
          <p:cNvSpPr/>
          <p:nvPr/>
        </p:nvSpPr>
        <p:spPr>
          <a:xfrm>
            <a:off x="668358" y="3225958"/>
            <a:ext cx="6582945" cy="923330"/>
          </a:xfrm>
          <a:prstGeom prst="rect">
            <a:avLst/>
          </a:prstGeom>
          <a:noFill/>
          <a:ln>
            <a:noFill/>
          </a:ln>
        </p:spPr>
        <p:txBody>
          <a:bodyPr vert="horz" wrap="square" lIns="0" tIns="0" rIns="0" bIns="0" numCol="1" anchor="t" anchorCtr="0" compatLnSpc="1">
            <a:spAutoFit/>
          </a:bodyPr>
          <a:lstStyle/>
          <a:p>
            <a:pPr lvl="0"/>
            <a:r>
              <a:rPr lang="zh-CN" altLang="en-US" sz="6000"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推行</a:t>
            </a:r>
            <a:r>
              <a:rPr lang="en-US" altLang="zh-CN" sz="6000"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6000" b="1">
                <a:solidFill>
                  <a:srgbClr val="FFFFFF"/>
                </a:solidFill>
                <a:latin typeface="微软雅黑 Light" panose="020B0502040204020203" pitchFamily="34" charset="-122"/>
                <a:ea typeface="微软雅黑 Light" panose="020B0502040204020203" pitchFamily="34" charset="-122"/>
                <a:sym typeface="微软雅黑 Light" panose="020B0502040204020203" pitchFamily="34" charset="-122"/>
              </a:rPr>
              <a:t>管理的技巧</a:t>
            </a:r>
          </a:p>
        </p:txBody>
      </p:sp>
      <p:sp>
        <p:nvSpPr>
          <p:cNvPr id="47" name="矩形: 圆角 46"/>
          <p:cNvSpPr/>
          <p:nvPr/>
        </p:nvSpPr>
        <p:spPr bwMode="auto">
          <a:xfrm>
            <a:off x="699553" y="1970955"/>
            <a:ext cx="1095264" cy="1095260"/>
          </a:xfrm>
          <a:prstGeom prst="roundRect">
            <a:avLst>
              <a:gd name="adj" fmla="val 7236"/>
            </a:avLst>
          </a:prstGeom>
          <a:solidFill>
            <a:schemeClr val="accent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TextBox 58"/>
          <p:cNvSpPr txBox="1"/>
          <p:nvPr/>
        </p:nvSpPr>
        <p:spPr>
          <a:xfrm>
            <a:off x="835489" y="1918420"/>
            <a:ext cx="823392" cy="1200329"/>
          </a:xfrm>
          <a:prstGeom prst="rect">
            <a:avLst/>
          </a:prstGeom>
          <a:noFill/>
        </p:spPr>
        <p:txBody>
          <a:bodyPr wrap="square" rtlCol="0">
            <a:spAutoFit/>
          </a:bodyPr>
          <a:lstStyle/>
          <a:p>
            <a:pPr marL="0" marR="0" lvl="0" indent="0" algn="ctr" defTabSz="1216025"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en-US" altLang="zh-CN" sz="7200" b="0" i="0" u="none" strike="noStrike" kern="1200" cap="none" spc="0" normalizeH="0" baseline="0" noProof="0">
                <a:ln>
                  <a:noFill/>
                </a:ln>
                <a:solidFill>
                  <a:srgbClr val="CA2045"/>
                </a:solidFill>
                <a:effectLst/>
                <a:uLnTx/>
                <a:uFillTx/>
                <a:latin typeface="Impact" panose="020B0806030902050204" pitchFamily="34" charset="0"/>
                <a:ea typeface="微软雅黑 Light" panose="020B0502040204020203" pitchFamily="34" charset="-122"/>
                <a:cs typeface="+mn-cs"/>
              </a:rPr>
              <a:t>4</a:t>
            </a:r>
            <a:endParaRPr kumimoji="0" lang="zh-CN" altLang="en-US" sz="7200" b="0" i="0" u="none" strike="noStrike" kern="1200" cap="none" spc="0" normalizeH="0" baseline="0" noProof="0" dirty="0">
              <a:ln>
                <a:noFill/>
              </a:ln>
              <a:solidFill>
                <a:srgbClr val="CA2045"/>
              </a:solidFill>
              <a:effectLst/>
              <a:uLnTx/>
              <a:uFillTx/>
              <a:latin typeface="Impact" panose="020B0806030902050204" pitchFamily="34" charset="0"/>
              <a:ea typeface="微软雅黑 Light" panose="020B0502040204020203" pitchFamily="34" charset="-122"/>
              <a:cs typeface="+mn-cs"/>
            </a:endParaRPr>
          </a:p>
        </p:txBody>
      </p:sp>
      <p:sp>
        <p:nvSpPr>
          <p:cNvPr id="20" name="TextBox 65"/>
          <p:cNvSpPr txBox="1"/>
          <p:nvPr/>
        </p:nvSpPr>
        <p:spPr>
          <a:xfrm>
            <a:off x="835489" y="4256497"/>
            <a:ext cx="2520041" cy="369332"/>
          </a:xfrm>
          <a:prstGeom prst="rect">
            <a:avLst/>
          </a:prstGeom>
          <a:noFill/>
        </p:spPr>
        <p:txBody>
          <a:bodyPr wrap="square" rtlCol="0">
            <a:spAutoFit/>
          </a:bodyPr>
          <a:lstStyle>
            <a:defPPr>
              <a:defRPr lang="zh-CN"/>
            </a:defPPr>
            <a:lvl1pPr algn="just">
              <a:defRPr sz="1800">
                <a:solidFill>
                  <a:schemeClr val="tx2"/>
                </a:solidFill>
                <a:latin typeface="+mj-ea"/>
                <a:ea typeface="+mn-ea"/>
              </a:defRPr>
            </a:lvl1pPr>
          </a:lstStyle>
          <a:p>
            <a:pPr lvl="0"/>
            <a:r>
              <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推行</a:t>
            </a:r>
            <a:r>
              <a:rPr lang="en-US" altLang="zh-CN">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管理的要点</a:t>
            </a:r>
          </a:p>
        </p:txBody>
      </p:sp>
      <p:sp>
        <p:nvSpPr>
          <p:cNvPr id="21" name="TextBox 66"/>
          <p:cNvSpPr txBox="1"/>
          <p:nvPr/>
        </p:nvSpPr>
        <p:spPr>
          <a:xfrm>
            <a:off x="4867697" y="4256497"/>
            <a:ext cx="1752548" cy="369332"/>
          </a:xfrm>
          <a:prstGeom prst="rect">
            <a:avLst/>
          </a:prstGeom>
          <a:noFill/>
        </p:spPr>
        <p:txBody>
          <a:bodyPr wrap="square" rtlCol="0">
            <a:spAutoFit/>
          </a:bodyPr>
          <a:lstStyle>
            <a:defPPr>
              <a:defRPr lang="zh-CN"/>
            </a:defPPr>
            <a:lvl1pPr>
              <a:defRPr sz="2000">
                <a:solidFill>
                  <a:srgbClr val="F8F8F8"/>
                </a:solidFill>
                <a:latin typeface="+mn-ea"/>
                <a:ea typeface="+mn-ea"/>
              </a:defRPr>
            </a:lvl1pPr>
          </a:lstStyle>
          <a:p>
            <a:pPr lvl="0" algn="just"/>
            <a:r>
              <a:rPr lang="en-US" altLang="zh-CN"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18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rPr>
              <a:t>巡查与检讨</a:t>
            </a:r>
          </a:p>
        </p:txBody>
      </p:sp>
      <p:sp>
        <p:nvSpPr>
          <p:cNvPr id="22" name="Freeform 21"/>
          <p:cNvSpPr>
            <a:spLocks noEditPoints="1"/>
          </p:cNvSpPr>
          <p:nvPr/>
        </p:nvSpPr>
        <p:spPr bwMode="auto">
          <a:xfrm>
            <a:off x="553405" y="4322408"/>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a:defRPr/>
            </a:pPr>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3" name="Freeform 22"/>
          <p:cNvSpPr>
            <a:spLocks noEditPoints="1"/>
          </p:cNvSpPr>
          <p:nvPr/>
        </p:nvSpPr>
        <p:spPr bwMode="auto">
          <a:xfrm>
            <a:off x="4570606" y="4322408"/>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8 h 234"/>
              <a:gd name="T20" fmla="*/ 135 w 234"/>
              <a:gd name="T21" fmla="*/ 98 h 234"/>
              <a:gd name="T22" fmla="*/ 135 w 234"/>
              <a:gd name="T23" fmla="*/ 35 h 234"/>
              <a:gd name="T24" fmla="*/ 99 w 234"/>
              <a:gd name="T25" fmla="*/ 35 h 234"/>
              <a:gd name="T26" fmla="*/ 99 w 234"/>
              <a:gd name="T27" fmla="*/ 98 h 234"/>
              <a:gd name="T28" fmla="*/ 35 w 234"/>
              <a:gd name="T29" fmla="*/ 98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a:defRPr/>
            </a:pPr>
            <a:endParaRPr lang="zh-CN" altLang="en-US" sz="1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57">
        <p15:prstTrans prst="pageCurlDouble"/>
      </p:transition>
    </mc:Choice>
    <mc:Fallback xmlns="">
      <p:transition spd="slow" advTm="5757">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5372546"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4.1 </a:t>
            </a:r>
            <a:r>
              <a:rPr lang="zh-CN" altLang="en-US" sz="2000">
                <a:ea typeface="微软雅黑" panose="020B0503020204020204" pitchFamily="34" charset="-122"/>
                <a:cs typeface="+mn-ea"/>
                <a:sym typeface="Arial" panose="020B0604020202020204" pitchFamily="34" charset="0"/>
              </a:rPr>
              <a:t>推行</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管理的要点</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第四章：推行</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管理的技巧</a:t>
            </a:r>
          </a:p>
        </p:txBody>
      </p:sp>
      <p:sp>
        <p:nvSpPr>
          <p:cNvPr id="19" name="矩形 18"/>
          <p:cNvSpPr/>
          <p:nvPr/>
        </p:nvSpPr>
        <p:spPr>
          <a:xfrm>
            <a:off x="2904959" y="6241184"/>
            <a:ext cx="6096000" cy="861774"/>
          </a:xfrm>
          <a:prstGeom prst="rect">
            <a:avLst/>
          </a:prstGeom>
        </p:spPr>
        <p:txBody>
          <a:bodyPr wrap="square">
            <a:spAutoFit/>
          </a:bodyPr>
          <a:lstStyle/>
          <a:p>
            <a:pPr marL="285750" indent="-285750" algn="just">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目标管理</a:t>
            </a:r>
          </a:p>
          <a:p>
            <a:pPr marL="285750" indent="-285750" algn="just">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设立目标</a:t>
            </a:r>
            <a:r>
              <a:rPr lang="en-US" altLang="zh-CN" sz="1600">
                <a:solidFill>
                  <a:schemeClr val="accent1"/>
                </a:solidFill>
                <a:latin typeface="微软雅黑" panose="020B0503020204020204" pitchFamily="34" charset="-122"/>
                <a:ea typeface="微软雅黑" panose="020B0503020204020204" pitchFamily="34" charset="-122"/>
              </a:rPr>
              <a:t>——</a:t>
            </a:r>
            <a:r>
              <a:rPr lang="zh-CN" altLang="en-US" sz="1600">
                <a:solidFill>
                  <a:schemeClr val="accent1"/>
                </a:solidFill>
                <a:latin typeface="微软雅黑" panose="020B0503020204020204" pitchFamily="34" charset="-122"/>
                <a:ea typeface="微软雅黑" panose="020B0503020204020204" pitchFamily="34" charset="-122"/>
              </a:rPr>
              <a:t>过程监控</a:t>
            </a:r>
            <a:r>
              <a:rPr lang="en-US" altLang="zh-CN" sz="1600">
                <a:solidFill>
                  <a:schemeClr val="accent1"/>
                </a:solidFill>
                <a:latin typeface="微软雅黑" panose="020B0503020204020204" pitchFamily="34" charset="-122"/>
                <a:ea typeface="微软雅黑" panose="020B0503020204020204" pitchFamily="34" charset="-122"/>
              </a:rPr>
              <a:t>——</a:t>
            </a:r>
            <a:r>
              <a:rPr lang="zh-CN" altLang="en-US" sz="1600">
                <a:solidFill>
                  <a:schemeClr val="accent1"/>
                </a:solidFill>
                <a:latin typeface="微软雅黑" panose="020B0503020204020204" pitchFamily="34" charset="-122"/>
                <a:ea typeface="微软雅黑" panose="020B0503020204020204" pitchFamily="34" charset="-122"/>
              </a:rPr>
              <a:t>评价</a:t>
            </a:r>
          </a:p>
          <a:p>
            <a:pPr marL="285750" indent="-285750" algn="just">
              <a:buFont typeface="Wingdings" panose="05000000000000000000" pitchFamily="2" charset="2"/>
              <a:buChar char="l"/>
            </a:pPr>
            <a:r>
              <a:rPr lang="en-US" altLang="zh-CN" sz="1600">
                <a:solidFill>
                  <a:schemeClr val="accent1"/>
                </a:solidFill>
                <a:latin typeface="微软雅黑" panose="020B0503020204020204" pitchFamily="34" charset="-122"/>
                <a:ea typeface="微软雅黑" panose="020B0503020204020204" pitchFamily="34" charset="-122"/>
              </a:rPr>
              <a:t>SMART</a:t>
            </a:r>
            <a:r>
              <a:rPr lang="zh-CN" altLang="en-US" sz="1600">
                <a:solidFill>
                  <a:schemeClr val="accent1"/>
                </a:solidFill>
                <a:latin typeface="微软雅黑" panose="020B0503020204020204" pitchFamily="34" charset="-122"/>
                <a:ea typeface="微软雅黑" panose="020B0503020204020204" pitchFamily="34" charset="-122"/>
              </a:rPr>
              <a:t>原则</a:t>
            </a:r>
          </a:p>
        </p:txBody>
      </p:sp>
      <p:sp>
        <p:nvSpPr>
          <p:cNvPr id="21" name="Line 6"/>
          <p:cNvSpPr>
            <a:spLocks noChangeShapeType="1"/>
          </p:cNvSpPr>
          <p:nvPr/>
        </p:nvSpPr>
        <p:spPr bwMode="auto">
          <a:xfrm>
            <a:off x="2661583" y="2328854"/>
            <a:ext cx="0" cy="4999030"/>
          </a:xfrm>
          <a:prstGeom prst="line">
            <a:avLst/>
          </a:prstGeom>
          <a:noFill/>
          <a:ln w="12700" cap="flat">
            <a:solidFill>
              <a:srgbClr val="716F6E"/>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22" name="组合 21"/>
          <p:cNvGrpSpPr/>
          <p:nvPr/>
        </p:nvGrpSpPr>
        <p:grpSpPr>
          <a:xfrm>
            <a:off x="2513947" y="2505353"/>
            <a:ext cx="288925" cy="288925"/>
            <a:chOff x="957263" y="3209925"/>
            <a:chExt cx="288925" cy="288925"/>
          </a:xfrm>
        </p:grpSpPr>
        <p:sp>
          <p:nvSpPr>
            <p:cNvPr id="26"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0"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矩形 30"/>
          <p:cNvSpPr/>
          <p:nvPr/>
        </p:nvSpPr>
        <p:spPr>
          <a:xfrm>
            <a:off x="2889118" y="2449759"/>
            <a:ext cx="4209457" cy="400110"/>
          </a:xfrm>
          <a:prstGeom prst="rect">
            <a:avLst/>
          </a:prstGeom>
        </p:spPr>
        <p:txBody>
          <a:bodyPr wrap="square">
            <a:spAutoFit/>
          </a:bodyPr>
          <a:lstStyle/>
          <a:p>
            <a:pPr algn="just"/>
            <a:r>
              <a:rPr lang="zh-CN" altLang="en-US" sz="2000" b="1">
                <a:latin typeface="微软雅黑" panose="020B0503020204020204" pitchFamily="34" charset="-122"/>
                <a:ea typeface="微软雅黑" panose="020B0503020204020204" pitchFamily="34" charset="-122"/>
              </a:rPr>
              <a:t>树立正确的思想观念</a:t>
            </a:r>
            <a:endParaRPr lang="en-US" altLang="zh-CN" sz="2000" b="1" dirty="0">
              <a:latin typeface="微软雅黑" panose="020B0503020204020204" pitchFamily="34" charset="-122"/>
              <a:ea typeface="微软雅黑" panose="020B0503020204020204" pitchFamily="34" charset="-122"/>
            </a:endParaRPr>
          </a:p>
        </p:txBody>
      </p:sp>
      <p:sp>
        <p:nvSpPr>
          <p:cNvPr id="32" name="Freeform 5"/>
          <p:cNvSpPr/>
          <p:nvPr/>
        </p:nvSpPr>
        <p:spPr bwMode="auto">
          <a:xfrm>
            <a:off x="2549701" y="2136766"/>
            <a:ext cx="219075" cy="192088"/>
          </a:xfrm>
          <a:custGeom>
            <a:avLst/>
            <a:gdLst>
              <a:gd name="T0" fmla="*/ 208 w 416"/>
              <a:gd name="T1" fmla="*/ 361 h 361"/>
              <a:gd name="T2" fmla="*/ 312 w 416"/>
              <a:gd name="T3" fmla="*/ 181 h 361"/>
              <a:gd name="T4" fmla="*/ 416 w 416"/>
              <a:gd name="T5" fmla="*/ 0 h 361"/>
              <a:gd name="T6" fmla="*/ 208 w 416"/>
              <a:gd name="T7" fmla="*/ 0 h 361"/>
              <a:gd name="T8" fmla="*/ 0 w 416"/>
              <a:gd name="T9" fmla="*/ 0 h 361"/>
              <a:gd name="T10" fmla="*/ 104 w 416"/>
              <a:gd name="T11" fmla="*/ 181 h 361"/>
              <a:gd name="T12" fmla="*/ 208 w 416"/>
              <a:gd name="T13" fmla="*/ 361 h 361"/>
            </a:gdLst>
            <a:ahLst/>
            <a:cxnLst>
              <a:cxn ang="0">
                <a:pos x="T0" y="T1"/>
              </a:cxn>
              <a:cxn ang="0">
                <a:pos x="T2" y="T3"/>
              </a:cxn>
              <a:cxn ang="0">
                <a:pos x="T4" y="T5"/>
              </a:cxn>
              <a:cxn ang="0">
                <a:pos x="T6" y="T7"/>
              </a:cxn>
              <a:cxn ang="0">
                <a:pos x="T8" y="T9"/>
              </a:cxn>
              <a:cxn ang="0">
                <a:pos x="T10" y="T11"/>
              </a:cxn>
              <a:cxn ang="0">
                <a:pos x="T12" y="T13"/>
              </a:cxn>
            </a:cxnLst>
            <a:rect l="0" t="0" r="r" b="b"/>
            <a:pathLst>
              <a:path w="416" h="361">
                <a:moveTo>
                  <a:pt x="208" y="361"/>
                </a:moveTo>
                <a:lnTo>
                  <a:pt x="312" y="181"/>
                </a:lnTo>
                <a:lnTo>
                  <a:pt x="416" y="0"/>
                </a:lnTo>
                <a:lnTo>
                  <a:pt x="208" y="0"/>
                </a:lnTo>
                <a:lnTo>
                  <a:pt x="0" y="0"/>
                </a:lnTo>
                <a:lnTo>
                  <a:pt x="104" y="181"/>
                </a:lnTo>
                <a:lnTo>
                  <a:pt x="208" y="36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3" name="对角圆角矩形 42"/>
          <p:cNvSpPr/>
          <p:nvPr/>
        </p:nvSpPr>
        <p:spPr bwMode="auto">
          <a:xfrm>
            <a:off x="662407" y="1416369"/>
            <a:ext cx="9894092" cy="619100"/>
          </a:xfrm>
          <a:prstGeom prst="round2Diag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4" name="TextBox 43"/>
          <p:cNvSpPr txBox="1"/>
          <p:nvPr/>
        </p:nvSpPr>
        <p:spPr>
          <a:xfrm>
            <a:off x="778733" y="1485447"/>
            <a:ext cx="4862959" cy="523220"/>
          </a:xfrm>
          <a:prstGeom prst="rect">
            <a:avLst/>
          </a:prstGeom>
          <a:noFill/>
        </p:spPr>
        <p:txBody>
          <a:bodyPr wrap="square" rtlCol="0">
            <a:spAutoFit/>
          </a:bodyPr>
          <a:lstStyle>
            <a:defPPr>
              <a:defRPr lang="zh-CN"/>
            </a:defPPr>
            <a:lvl1pPr>
              <a:defRPr sz="2400" b="1">
                <a:solidFill>
                  <a:schemeClr val="accent2"/>
                </a:solidFill>
                <a:latin typeface="+mj-ea"/>
                <a:ea typeface="+mj-ea"/>
              </a:defRPr>
            </a:lvl1pPr>
          </a:lstStyle>
          <a:p>
            <a:r>
              <a:rPr lang="zh-CN" altLang="en-US" sz="2800" b="0">
                <a:latin typeface="微软雅黑" panose="020B0503020204020204" pitchFamily="34" charset="-122"/>
                <a:ea typeface="微软雅黑" panose="020B0503020204020204" pitchFamily="34" charset="-122"/>
              </a:rPr>
              <a:t>推行</a:t>
            </a:r>
            <a:r>
              <a:rPr lang="en-US" altLang="zh-CN" sz="2800" b="0">
                <a:latin typeface="微软雅黑" panose="020B0503020204020204" pitchFamily="34" charset="-122"/>
                <a:ea typeface="微软雅黑" panose="020B0503020204020204" pitchFamily="34" charset="-122"/>
              </a:rPr>
              <a:t>6S</a:t>
            </a:r>
            <a:r>
              <a:rPr lang="zh-CN" altLang="en-US" sz="2800" b="0">
                <a:latin typeface="微软雅黑" panose="020B0503020204020204" pitchFamily="34" charset="-122"/>
                <a:ea typeface="微软雅黑" panose="020B0503020204020204" pitchFamily="34" charset="-122"/>
              </a:rPr>
              <a:t>管理的</a:t>
            </a:r>
            <a:r>
              <a:rPr lang="en-US" altLang="zh-CN" sz="2800" b="0">
                <a:latin typeface="微软雅黑" panose="020B0503020204020204" pitchFamily="34" charset="-122"/>
                <a:ea typeface="微软雅黑" panose="020B0503020204020204" pitchFamily="34" charset="-122"/>
              </a:rPr>
              <a:t>9</a:t>
            </a:r>
            <a:r>
              <a:rPr lang="zh-CN" altLang="en-US" sz="2800" b="0">
                <a:latin typeface="微软雅黑" panose="020B0503020204020204" pitchFamily="34" charset="-122"/>
                <a:ea typeface="微软雅黑" panose="020B0503020204020204" pitchFamily="34" charset="-122"/>
              </a:rPr>
              <a:t>个要点</a:t>
            </a:r>
            <a:endParaRPr lang="zh-CN" altLang="en-US" sz="2800" b="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2513947" y="4155109"/>
            <a:ext cx="288925" cy="288925"/>
            <a:chOff x="957263" y="3209925"/>
            <a:chExt cx="288925" cy="288925"/>
          </a:xfrm>
        </p:grpSpPr>
        <p:sp>
          <p:nvSpPr>
            <p:cNvPr id="36"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7"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矩形 37"/>
          <p:cNvSpPr/>
          <p:nvPr/>
        </p:nvSpPr>
        <p:spPr>
          <a:xfrm>
            <a:off x="2889118" y="4099515"/>
            <a:ext cx="4209457" cy="400110"/>
          </a:xfrm>
          <a:prstGeom prst="rect">
            <a:avLst/>
          </a:prstGeom>
        </p:spPr>
        <p:txBody>
          <a:bodyPr wrap="square">
            <a:spAutoFit/>
          </a:bodyPr>
          <a:lstStyle/>
          <a:p>
            <a:pPr algn="just"/>
            <a:r>
              <a:rPr lang="zh-CN" altLang="en-US" sz="2000" b="1">
                <a:latin typeface="微软雅黑" panose="020B0503020204020204" pitchFamily="34" charset="-122"/>
                <a:ea typeface="微软雅黑" panose="020B0503020204020204" pitchFamily="34" charset="-122"/>
              </a:rPr>
              <a:t>借助高层领导是捷径</a:t>
            </a:r>
            <a:endParaRPr lang="zh-CN" altLang="en-US" sz="20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1125444" y="2449759"/>
            <a:ext cx="1313296"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zh-CN" altLang="en-US" sz="1800"/>
              <a:t>要点一</a:t>
            </a:r>
            <a:endParaRPr lang="zh-CN" altLang="en-US" sz="1800" dirty="0"/>
          </a:p>
        </p:txBody>
      </p:sp>
      <p:sp>
        <p:nvSpPr>
          <p:cNvPr id="40" name="文本框 39"/>
          <p:cNvSpPr txBox="1"/>
          <p:nvPr/>
        </p:nvSpPr>
        <p:spPr>
          <a:xfrm>
            <a:off x="1125445" y="4121038"/>
            <a:ext cx="1313295"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zh-CN" altLang="en-US" sz="1800"/>
              <a:t>要点二</a:t>
            </a:r>
            <a:endParaRPr lang="zh-CN" altLang="en-US" sz="1800" dirty="0"/>
          </a:p>
        </p:txBody>
      </p:sp>
      <p:sp>
        <p:nvSpPr>
          <p:cNvPr id="41" name="矩形 40"/>
          <p:cNvSpPr/>
          <p:nvPr/>
        </p:nvSpPr>
        <p:spPr>
          <a:xfrm>
            <a:off x="2890772" y="2800141"/>
            <a:ext cx="7452985" cy="830997"/>
          </a:xfrm>
          <a:prstGeom prst="rect">
            <a:avLst/>
          </a:prstGeom>
        </p:spPr>
        <p:txBody>
          <a:bodyPr wrap="square">
            <a:spAutoFit/>
          </a:bodyPr>
          <a:lstStyle/>
          <a:p>
            <a:pPr algn="just" eaLnBrk="1"/>
            <a:r>
              <a:rPr lang="zh-CN" altLang="en-US" sz="1600">
                <a:solidFill>
                  <a:schemeClr val="accent1"/>
                </a:solidFill>
                <a:latin typeface="微软雅黑" panose="020B0503020204020204" pitchFamily="34" charset="-122"/>
                <a:ea typeface="微软雅黑" panose="020B0503020204020204" pitchFamily="34" charset="-122"/>
              </a:rPr>
              <a:t>这就是说，要改变某系统的状况，站在系统之内是不行的。借助外力已被大量咨询实践证明是正确的、低成本、高效率的，可以将非自已擅长的专业的事交给专业的专业人士和管理咨询公司承担！（建议：外来的和尚好念经）</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42" name="矩形 41"/>
          <p:cNvSpPr/>
          <p:nvPr/>
        </p:nvSpPr>
        <p:spPr>
          <a:xfrm>
            <a:off x="2890772" y="4440641"/>
            <a:ext cx="7281150" cy="338554"/>
          </a:xfrm>
          <a:prstGeom prst="rect">
            <a:avLst/>
          </a:prstGeom>
        </p:spPr>
        <p:txBody>
          <a:bodyPr wrap="square">
            <a:spAutoFit/>
          </a:bodyPr>
          <a:lstStyle/>
          <a:p>
            <a:pPr algn="just" eaLnBrk="1"/>
            <a:r>
              <a:rPr lang="zh-CN" altLang="en-US" sz="1600">
                <a:solidFill>
                  <a:schemeClr val="accent1"/>
                </a:solidFill>
                <a:latin typeface="微软雅黑" panose="020B0503020204020204" pitchFamily="34" charset="-122"/>
                <a:ea typeface="微软雅黑" panose="020B0503020204020204" pitchFamily="34" charset="-122"/>
              </a:rPr>
              <a:t>取得高层领导的支持，必要是借助高层影响力，能达到事半功倍效果。</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513947" y="5040411"/>
            <a:ext cx="288925" cy="288925"/>
            <a:chOff x="957263" y="3209925"/>
            <a:chExt cx="288925" cy="288925"/>
          </a:xfrm>
        </p:grpSpPr>
        <p:sp>
          <p:nvSpPr>
            <p:cNvPr id="4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4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矩形 45"/>
          <p:cNvSpPr/>
          <p:nvPr/>
        </p:nvSpPr>
        <p:spPr>
          <a:xfrm>
            <a:off x="2889118" y="4984817"/>
            <a:ext cx="4209457" cy="400110"/>
          </a:xfrm>
          <a:prstGeom prst="rect">
            <a:avLst/>
          </a:prstGeom>
        </p:spPr>
        <p:txBody>
          <a:bodyPr wrap="square">
            <a:spAutoFit/>
          </a:bodyPr>
          <a:lstStyle/>
          <a:p>
            <a:pPr algn="just"/>
            <a:r>
              <a:rPr lang="zh-CN" altLang="en-US" sz="2000" b="1">
                <a:latin typeface="微软雅黑" panose="020B0503020204020204" pitchFamily="34" charset="-122"/>
                <a:ea typeface="微软雅黑" panose="020B0503020204020204" pitchFamily="34" charset="-122"/>
              </a:rPr>
              <a:t>全员参与是保证</a:t>
            </a:r>
            <a:endParaRPr lang="zh-CN" altLang="en-US" sz="2000" b="1"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1125445" y="5006340"/>
            <a:ext cx="1313295"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zh-CN" altLang="en-US" sz="1800"/>
              <a:t>要点三</a:t>
            </a:r>
            <a:endParaRPr lang="zh-CN" altLang="en-US" sz="1800" dirty="0"/>
          </a:p>
        </p:txBody>
      </p:sp>
      <p:grpSp>
        <p:nvGrpSpPr>
          <p:cNvPr id="48" name="组合 47"/>
          <p:cNvGrpSpPr/>
          <p:nvPr/>
        </p:nvGrpSpPr>
        <p:grpSpPr>
          <a:xfrm>
            <a:off x="2513947" y="5924247"/>
            <a:ext cx="288925" cy="288925"/>
            <a:chOff x="957263" y="3209925"/>
            <a:chExt cx="288925" cy="288925"/>
          </a:xfrm>
        </p:grpSpPr>
        <p:sp>
          <p:nvSpPr>
            <p:cNvPr id="49"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50"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矩形 50"/>
          <p:cNvSpPr/>
          <p:nvPr/>
        </p:nvSpPr>
        <p:spPr>
          <a:xfrm>
            <a:off x="2889118" y="5868653"/>
            <a:ext cx="4209457" cy="400110"/>
          </a:xfrm>
          <a:prstGeom prst="rect">
            <a:avLst/>
          </a:prstGeom>
        </p:spPr>
        <p:txBody>
          <a:bodyPr wrap="square">
            <a:spAutoFit/>
          </a:bodyPr>
          <a:lstStyle/>
          <a:p>
            <a:pPr algn="just"/>
            <a:r>
              <a:rPr lang="zh-CN" altLang="en-US" sz="2000" b="1">
                <a:latin typeface="微软雅黑" panose="020B0503020204020204" pitchFamily="34" charset="-122"/>
                <a:ea typeface="微软雅黑" panose="020B0503020204020204" pitchFamily="34" charset="-122"/>
              </a:rPr>
              <a:t>分解目标是成功的关键</a:t>
            </a:r>
            <a:endParaRPr lang="zh-CN" altLang="en-US" sz="2000" b="1"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1125445" y="5890176"/>
            <a:ext cx="1313295"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zh-CN" altLang="en-US" sz="1800"/>
              <a:t>要点四</a:t>
            </a:r>
            <a:endParaRPr lang="zh-CN" altLang="en-US" sz="1800" dirty="0"/>
          </a:p>
        </p:txBody>
      </p:sp>
      <p:sp>
        <p:nvSpPr>
          <p:cNvPr id="53" name="矩形: 圆角 52"/>
          <p:cNvSpPr/>
          <p:nvPr/>
        </p:nvSpPr>
        <p:spPr bwMode="auto">
          <a:xfrm>
            <a:off x="11191138" y="-505358"/>
            <a:ext cx="434824" cy="434824"/>
          </a:xfrm>
          <a:prstGeom prst="roundRect">
            <a:avLst>
              <a:gd name="adj" fmla="val 5599"/>
            </a:avLst>
          </a:prstGeom>
          <a:gradFill>
            <a:gsLst>
              <a:gs pos="61000">
                <a:srgbClr val="F2F2F2"/>
              </a:gs>
              <a:gs pos="0">
                <a:schemeClr val="accent2"/>
              </a:gs>
              <a:gs pos="100000">
                <a:srgbClr val="E8E8E8"/>
              </a:gs>
            </a:gsLst>
            <a:lin ang="5400000" scaled="1"/>
          </a:gradFill>
          <a:ln w="6350" cap="flat" cmpd="sng" algn="ctr">
            <a:solidFill>
              <a:schemeClr val="accent2">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54" name="矩形: 圆角 53"/>
          <p:cNvSpPr/>
          <p:nvPr/>
        </p:nvSpPr>
        <p:spPr bwMode="auto">
          <a:xfrm>
            <a:off x="6954604" y="-505358"/>
            <a:ext cx="438563" cy="438563"/>
          </a:xfrm>
          <a:prstGeom prst="roundRect">
            <a:avLst>
              <a:gd name="adj" fmla="val 6199"/>
            </a:avLst>
          </a:prstGeom>
          <a:solidFill>
            <a:schemeClr val="tx1"/>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sym typeface="+mn-lt"/>
            </a:endParaRPr>
          </a:p>
        </p:txBody>
      </p:sp>
      <p:sp>
        <p:nvSpPr>
          <p:cNvPr id="55" name="矩形: 圆角 54"/>
          <p:cNvSpPr/>
          <p:nvPr/>
        </p:nvSpPr>
        <p:spPr bwMode="auto">
          <a:xfrm>
            <a:off x="9008840" y="-505358"/>
            <a:ext cx="438563" cy="438563"/>
          </a:xfrm>
          <a:prstGeom prst="roundRect">
            <a:avLst>
              <a:gd name="adj" fmla="val 6199"/>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sym typeface="+mn-lt"/>
            </a:endParaRPr>
          </a:p>
        </p:txBody>
      </p:sp>
      <p:sp>
        <p:nvSpPr>
          <p:cNvPr id="56" name="矩形: 圆角 55"/>
          <p:cNvSpPr/>
          <p:nvPr/>
        </p:nvSpPr>
        <p:spPr bwMode="auto">
          <a:xfrm>
            <a:off x="8321299" y="-505358"/>
            <a:ext cx="438563" cy="438563"/>
          </a:xfrm>
          <a:prstGeom prst="roundRect">
            <a:avLst>
              <a:gd name="adj" fmla="val 6199"/>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sym typeface="+mn-lt"/>
            </a:endParaRPr>
          </a:p>
        </p:txBody>
      </p:sp>
      <p:sp>
        <p:nvSpPr>
          <p:cNvPr id="57" name="矩形: 圆角 56"/>
          <p:cNvSpPr/>
          <p:nvPr/>
        </p:nvSpPr>
        <p:spPr bwMode="auto">
          <a:xfrm>
            <a:off x="7582593" y="-505358"/>
            <a:ext cx="438563" cy="438563"/>
          </a:xfrm>
          <a:prstGeom prst="roundRect">
            <a:avLst>
              <a:gd name="adj" fmla="val 6199"/>
            </a:avLst>
          </a:prstGeom>
          <a:solidFill>
            <a:schemeClr val="bg1"/>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sym typeface="+mn-lt"/>
            </a:endParaRPr>
          </a:p>
        </p:txBody>
      </p:sp>
      <p:sp>
        <p:nvSpPr>
          <p:cNvPr id="58" name="矩形: 圆角 57"/>
          <p:cNvSpPr/>
          <p:nvPr/>
        </p:nvSpPr>
        <p:spPr bwMode="auto">
          <a:xfrm>
            <a:off x="10650630" y="-505358"/>
            <a:ext cx="438563" cy="438563"/>
          </a:xfrm>
          <a:prstGeom prst="roundRect">
            <a:avLst>
              <a:gd name="adj" fmla="val 6199"/>
            </a:avLst>
          </a:prstGeom>
          <a:gradFill>
            <a:gsLst>
              <a:gs pos="61000">
                <a:schemeClr val="tx1"/>
              </a:gs>
              <a:gs pos="0">
                <a:srgbClr val="3E4C4B"/>
              </a:gs>
              <a:gs pos="100000">
                <a:srgbClr val="2B3534"/>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sym typeface="+mn-lt"/>
            </a:endParaRPr>
          </a:p>
        </p:txBody>
      </p:sp>
      <p:sp>
        <p:nvSpPr>
          <p:cNvPr id="59" name="矩形: 圆角 58"/>
          <p:cNvSpPr/>
          <p:nvPr/>
        </p:nvSpPr>
        <p:spPr bwMode="auto">
          <a:xfrm>
            <a:off x="10047747" y="-505358"/>
            <a:ext cx="438563" cy="438563"/>
          </a:xfrm>
          <a:prstGeom prst="roundRect">
            <a:avLst>
              <a:gd name="adj" fmla="val 6199"/>
            </a:avLst>
          </a:prstGeom>
          <a:gradFill>
            <a:gsLst>
              <a:gs pos="61000">
                <a:schemeClr val="bg1"/>
              </a:gs>
              <a:gs pos="0">
                <a:srgbClr val="DD2B51"/>
              </a:gs>
              <a:gs pos="100000">
                <a:srgbClr val="B01C3C"/>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sym typeface="+mn-lt"/>
            </a:endParaRPr>
          </a:p>
        </p:txBody>
      </p:sp>
    </p:spTree>
  </p:cSld>
  <p:clrMapOvr>
    <a:masterClrMapping/>
  </p:clrMapOvr>
  <p:transition spd="slow" advTm="11142">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904959" y="3450171"/>
            <a:ext cx="3537578" cy="584775"/>
          </a:xfrm>
          <a:prstGeom prst="rect">
            <a:avLst/>
          </a:prstGeom>
        </p:spPr>
        <p:txBody>
          <a:bodyPr wrap="square">
            <a:spAutoFit/>
          </a:bodyPr>
          <a:lstStyle/>
          <a:p>
            <a:pPr marL="285750" indent="-285750" algn="just">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设立详细、可行性高的制度，是保障活动推行的必要条件</a:t>
            </a:r>
          </a:p>
        </p:txBody>
      </p:sp>
      <p:sp>
        <p:nvSpPr>
          <p:cNvPr id="19" name="Line 6"/>
          <p:cNvSpPr>
            <a:spLocks noChangeShapeType="1"/>
          </p:cNvSpPr>
          <p:nvPr/>
        </p:nvSpPr>
        <p:spPr bwMode="auto">
          <a:xfrm>
            <a:off x="2661583" y="0"/>
            <a:ext cx="0" cy="5864951"/>
          </a:xfrm>
          <a:prstGeom prst="line">
            <a:avLst/>
          </a:prstGeom>
          <a:noFill/>
          <a:ln w="12700" cap="flat">
            <a:solidFill>
              <a:srgbClr val="716F6E"/>
            </a:solidFill>
            <a:prstDash val="dash"/>
            <a:miter lim="800000"/>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nvGrpSpPr>
          <p:cNvPr id="21" name="组合 20"/>
          <p:cNvGrpSpPr/>
          <p:nvPr/>
        </p:nvGrpSpPr>
        <p:grpSpPr>
          <a:xfrm>
            <a:off x="2513947" y="1364095"/>
            <a:ext cx="288925" cy="288925"/>
            <a:chOff x="957263" y="3209925"/>
            <a:chExt cx="288925" cy="288925"/>
          </a:xfrm>
        </p:grpSpPr>
        <p:sp>
          <p:nvSpPr>
            <p:cNvPr id="22"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26"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 name="矩形 29"/>
          <p:cNvSpPr/>
          <p:nvPr/>
        </p:nvSpPr>
        <p:spPr>
          <a:xfrm>
            <a:off x="2889118" y="1308501"/>
            <a:ext cx="4209457" cy="400110"/>
          </a:xfrm>
          <a:prstGeom prst="rect">
            <a:avLst/>
          </a:prstGeom>
        </p:spPr>
        <p:txBody>
          <a:bodyPr wrap="square">
            <a:spAutoFit/>
          </a:bodyPr>
          <a:lstStyle/>
          <a:p>
            <a:pPr algn="just"/>
            <a:r>
              <a:rPr lang="en-US" altLang="zh-CN" sz="2000" b="1">
                <a:latin typeface="微软雅黑" panose="020B0503020204020204" pitchFamily="34" charset="-122"/>
                <a:ea typeface="微软雅黑" panose="020B0503020204020204" pitchFamily="34" charset="-122"/>
              </a:rPr>
              <a:t>5.</a:t>
            </a:r>
            <a:r>
              <a:rPr lang="zh-CN" altLang="en-US" sz="2000" b="1">
                <a:latin typeface="微软雅黑" panose="020B0503020204020204" pitchFamily="34" charset="-122"/>
                <a:ea typeface="微软雅黑" panose="020B0503020204020204" pitchFamily="34" charset="-122"/>
              </a:rPr>
              <a:t>成立强有力的</a:t>
            </a:r>
            <a:r>
              <a:rPr lang="en-US" altLang="zh-CN" sz="2000" b="1">
                <a:latin typeface="微软雅黑" panose="020B0503020204020204" pitchFamily="34" charset="-122"/>
                <a:ea typeface="微软雅黑" panose="020B0503020204020204" pitchFamily="34" charset="-122"/>
              </a:rPr>
              <a:t>6S</a:t>
            </a:r>
            <a:r>
              <a:rPr lang="zh-CN" altLang="en-US" sz="2000" b="1">
                <a:latin typeface="微软雅黑" panose="020B0503020204020204" pitchFamily="34" charset="-122"/>
                <a:ea typeface="微软雅黑" panose="020B0503020204020204" pitchFamily="34" charset="-122"/>
              </a:rPr>
              <a:t>推行小组</a:t>
            </a:r>
          </a:p>
        </p:txBody>
      </p:sp>
      <p:sp>
        <p:nvSpPr>
          <p:cNvPr id="31" name="文本框 30"/>
          <p:cNvSpPr txBox="1"/>
          <p:nvPr/>
        </p:nvSpPr>
        <p:spPr>
          <a:xfrm>
            <a:off x="1125445" y="1330024"/>
            <a:ext cx="1313295"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800">
                <a:solidFill>
                  <a:schemeClr val="accent2"/>
                </a:solidFill>
                <a:latin typeface="+mn-ea"/>
                <a:ea typeface="+mn-ea"/>
                <a:cs typeface="+mn-ea"/>
              </a:defRPr>
            </a:lvl1pPr>
          </a:lstStyle>
          <a:p>
            <a:r>
              <a:rPr lang="zh-CN" altLang="en-US" sz="2000"/>
              <a:t>要点五</a:t>
            </a:r>
            <a:endParaRPr lang="zh-CN" altLang="en-US" sz="2000" dirty="0"/>
          </a:p>
        </p:txBody>
      </p:sp>
      <p:grpSp>
        <p:nvGrpSpPr>
          <p:cNvPr id="32" name="组合 31"/>
          <p:cNvGrpSpPr/>
          <p:nvPr/>
        </p:nvGrpSpPr>
        <p:grpSpPr>
          <a:xfrm>
            <a:off x="2513947" y="2249397"/>
            <a:ext cx="288925" cy="288925"/>
            <a:chOff x="957263" y="3209925"/>
            <a:chExt cx="288925" cy="288925"/>
          </a:xfrm>
        </p:grpSpPr>
        <p:sp>
          <p:nvSpPr>
            <p:cNvPr id="33"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4"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矩形 34"/>
          <p:cNvSpPr/>
          <p:nvPr/>
        </p:nvSpPr>
        <p:spPr>
          <a:xfrm>
            <a:off x="2889118" y="2193803"/>
            <a:ext cx="4209457" cy="400110"/>
          </a:xfrm>
          <a:prstGeom prst="rect">
            <a:avLst/>
          </a:prstGeom>
        </p:spPr>
        <p:txBody>
          <a:bodyPr wrap="square">
            <a:spAutoFit/>
          </a:bodyPr>
          <a:lstStyle/>
          <a:p>
            <a:pPr algn="just"/>
            <a:r>
              <a:rPr lang="zh-CN" altLang="en-US" sz="2000" b="1">
                <a:latin typeface="微软雅黑" panose="020B0503020204020204" pitchFamily="34" charset="-122"/>
                <a:ea typeface="微软雅黑" panose="020B0503020204020204" pitchFamily="34" charset="-122"/>
              </a:rPr>
              <a:t>营造</a:t>
            </a:r>
            <a:r>
              <a:rPr lang="en-US" altLang="zh-CN" sz="2000" b="1">
                <a:latin typeface="微软雅黑" panose="020B0503020204020204" pitchFamily="34" charset="-122"/>
                <a:ea typeface="微软雅黑" panose="020B0503020204020204" pitchFamily="34" charset="-122"/>
              </a:rPr>
              <a:t>6S</a:t>
            </a:r>
            <a:r>
              <a:rPr lang="zh-CN" altLang="en-US" sz="2000" b="1">
                <a:latin typeface="微软雅黑" panose="020B0503020204020204" pitchFamily="34" charset="-122"/>
                <a:ea typeface="微软雅黑" panose="020B0503020204020204" pitchFamily="34" charset="-122"/>
              </a:rPr>
              <a:t>推行大环境</a:t>
            </a:r>
          </a:p>
        </p:txBody>
      </p:sp>
      <p:sp>
        <p:nvSpPr>
          <p:cNvPr id="36" name="文本框 35"/>
          <p:cNvSpPr txBox="1"/>
          <p:nvPr/>
        </p:nvSpPr>
        <p:spPr>
          <a:xfrm>
            <a:off x="1125445" y="2215326"/>
            <a:ext cx="1313295"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800">
                <a:solidFill>
                  <a:schemeClr val="accent2"/>
                </a:solidFill>
                <a:latin typeface="+mn-ea"/>
                <a:ea typeface="+mn-ea"/>
                <a:cs typeface="+mn-ea"/>
              </a:defRPr>
            </a:lvl1pPr>
          </a:lstStyle>
          <a:p>
            <a:r>
              <a:rPr lang="zh-CN" altLang="en-US" sz="2000"/>
              <a:t>要点六</a:t>
            </a:r>
            <a:endParaRPr lang="zh-CN" altLang="en-US" sz="2000" dirty="0"/>
          </a:p>
        </p:txBody>
      </p:sp>
      <p:grpSp>
        <p:nvGrpSpPr>
          <p:cNvPr id="37" name="组合 36"/>
          <p:cNvGrpSpPr/>
          <p:nvPr/>
        </p:nvGrpSpPr>
        <p:grpSpPr>
          <a:xfrm>
            <a:off x="2513947" y="3133233"/>
            <a:ext cx="288925" cy="288925"/>
            <a:chOff x="957263" y="3209925"/>
            <a:chExt cx="288925" cy="288925"/>
          </a:xfrm>
        </p:grpSpPr>
        <p:sp>
          <p:nvSpPr>
            <p:cNvPr id="38"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矩形 39"/>
          <p:cNvSpPr/>
          <p:nvPr/>
        </p:nvSpPr>
        <p:spPr>
          <a:xfrm>
            <a:off x="2889118" y="3077639"/>
            <a:ext cx="4209457" cy="400110"/>
          </a:xfrm>
          <a:prstGeom prst="rect">
            <a:avLst/>
          </a:prstGeom>
        </p:spPr>
        <p:txBody>
          <a:bodyPr wrap="square">
            <a:spAutoFit/>
          </a:bodyPr>
          <a:lstStyle/>
          <a:p>
            <a:pPr algn="just"/>
            <a:r>
              <a:rPr lang="zh-CN" altLang="en-US" sz="2000" b="1">
                <a:latin typeface="微软雅黑" panose="020B0503020204020204" pitchFamily="34" charset="-122"/>
                <a:ea typeface="微软雅黑" panose="020B0503020204020204" pitchFamily="34" charset="-122"/>
              </a:rPr>
              <a:t>没有制度就没有执行力</a:t>
            </a:r>
            <a:endParaRPr lang="zh-CN" altLang="en-US" sz="2000" b="1"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1125445" y="3099162"/>
            <a:ext cx="1313295"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800">
                <a:solidFill>
                  <a:schemeClr val="accent2"/>
                </a:solidFill>
                <a:latin typeface="+mn-ea"/>
                <a:ea typeface="+mn-ea"/>
                <a:cs typeface="+mn-ea"/>
              </a:defRPr>
            </a:lvl1pPr>
          </a:lstStyle>
          <a:p>
            <a:r>
              <a:rPr lang="zh-CN" altLang="en-US" sz="2000"/>
              <a:t>要点七</a:t>
            </a:r>
            <a:endParaRPr lang="zh-CN" altLang="en-US" sz="2000" dirty="0"/>
          </a:p>
        </p:txBody>
      </p:sp>
      <p:sp>
        <p:nvSpPr>
          <p:cNvPr id="42" name="矩形 41"/>
          <p:cNvSpPr/>
          <p:nvPr/>
        </p:nvSpPr>
        <p:spPr>
          <a:xfrm>
            <a:off x="2904959" y="4573117"/>
            <a:ext cx="3664880" cy="338554"/>
          </a:xfrm>
          <a:prstGeom prst="rect">
            <a:avLst/>
          </a:prstGeom>
        </p:spPr>
        <p:txBody>
          <a:bodyPr wrap="square">
            <a:spAutoFit/>
          </a:bodyPr>
          <a:lstStyle/>
          <a:p>
            <a:pPr marL="285750" indent="-285750" algn="just">
              <a:buFont typeface="Wingdings" panose="05000000000000000000" pitchFamily="2" charset="2"/>
              <a:buChar char="l"/>
            </a:pPr>
            <a:r>
              <a:rPr lang="zh-CN" altLang="en-US" sz="1600">
                <a:solidFill>
                  <a:schemeClr val="accent1"/>
                </a:solidFill>
                <a:latin typeface="微软雅黑" panose="020B0503020204020204" pitchFamily="34" charset="-122"/>
                <a:ea typeface="微软雅黑" panose="020B0503020204020204" pitchFamily="34" charset="-122"/>
              </a:rPr>
              <a:t>制度化、标准化、流程化</a:t>
            </a:r>
          </a:p>
        </p:txBody>
      </p:sp>
      <p:grpSp>
        <p:nvGrpSpPr>
          <p:cNvPr id="43" name="组合 42"/>
          <p:cNvGrpSpPr/>
          <p:nvPr/>
        </p:nvGrpSpPr>
        <p:grpSpPr>
          <a:xfrm>
            <a:off x="2513947" y="4256180"/>
            <a:ext cx="288925" cy="288925"/>
            <a:chOff x="957263" y="3209925"/>
            <a:chExt cx="288925" cy="288925"/>
          </a:xfrm>
        </p:grpSpPr>
        <p:sp>
          <p:nvSpPr>
            <p:cNvPr id="44" name="Oval 15"/>
            <p:cNvSpPr>
              <a:spLocks noChangeArrowheads="1"/>
            </p:cNvSpPr>
            <p:nvPr/>
          </p:nvSpPr>
          <p:spPr bwMode="auto">
            <a:xfrm>
              <a:off x="957263" y="3209925"/>
              <a:ext cx="288925" cy="288925"/>
            </a:xfrm>
            <a:prstGeom prst="ellipse">
              <a:avLst/>
            </a:prstGeom>
            <a:solidFill>
              <a:schemeClr val="bg2"/>
            </a:solidFill>
            <a:ln w="28575" cap="flat">
              <a:solidFill>
                <a:schemeClr val="accent2"/>
              </a:solidFill>
              <a:prstDash val="solid"/>
              <a:miter lim="800000"/>
            </a:ln>
          </p:spPr>
          <p:txBody>
            <a:bodyPr vert="horz" wrap="square" lIns="91440" tIns="45720" rIns="91440" bIns="45720" numCol="1" anchor="t" anchorCtr="0" compatLnSpc="1"/>
            <a:lstStyle/>
            <a:p>
              <a:endParaRPr lang="zh-CN" altLang="en-US"/>
            </a:p>
          </p:txBody>
        </p:sp>
        <p:sp>
          <p:nvSpPr>
            <p:cNvPr id="45" name="Freeform 16"/>
            <p:cNvSpPr/>
            <p:nvPr/>
          </p:nvSpPr>
          <p:spPr bwMode="auto">
            <a:xfrm>
              <a:off x="1057275" y="3282950"/>
              <a:ext cx="130175" cy="150813"/>
            </a:xfrm>
            <a:custGeom>
              <a:avLst/>
              <a:gdLst>
                <a:gd name="T0" fmla="*/ 166 w 188"/>
                <a:gd name="T1" fmla="*/ 89 h 217"/>
                <a:gd name="T2" fmla="*/ 99 w 188"/>
                <a:gd name="T3" fmla="*/ 51 h 217"/>
                <a:gd name="T4" fmla="*/ 32 w 188"/>
                <a:gd name="T5" fmla="*/ 12 h 217"/>
                <a:gd name="T6" fmla="*/ 0 w 188"/>
                <a:gd name="T7" fmla="*/ 30 h 217"/>
                <a:gd name="T8" fmla="*/ 0 w 188"/>
                <a:gd name="T9" fmla="*/ 108 h 217"/>
                <a:gd name="T10" fmla="*/ 0 w 188"/>
                <a:gd name="T11" fmla="*/ 185 h 217"/>
                <a:gd name="T12" fmla="*/ 32 w 188"/>
                <a:gd name="T13" fmla="*/ 204 h 217"/>
                <a:gd name="T14" fmla="*/ 99 w 188"/>
                <a:gd name="T15" fmla="*/ 165 h 217"/>
                <a:gd name="T16" fmla="*/ 166 w 188"/>
                <a:gd name="T17" fmla="*/ 126 h 217"/>
                <a:gd name="T18" fmla="*/ 166 w 188"/>
                <a:gd name="T19" fmla="*/ 8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217">
                  <a:moveTo>
                    <a:pt x="166" y="89"/>
                  </a:moveTo>
                  <a:lnTo>
                    <a:pt x="99" y="51"/>
                  </a:lnTo>
                  <a:cubicBezTo>
                    <a:pt x="77" y="38"/>
                    <a:pt x="55" y="25"/>
                    <a:pt x="32" y="12"/>
                  </a:cubicBezTo>
                  <a:cubicBezTo>
                    <a:pt x="11" y="0"/>
                    <a:pt x="0" y="5"/>
                    <a:pt x="0" y="30"/>
                  </a:cubicBezTo>
                  <a:lnTo>
                    <a:pt x="0" y="108"/>
                  </a:lnTo>
                  <a:cubicBezTo>
                    <a:pt x="0" y="134"/>
                    <a:pt x="0" y="159"/>
                    <a:pt x="0" y="185"/>
                  </a:cubicBezTo>
                  <a:cubicBezTo>
                    <a:pt x="0" y="209"/>
                    <a:pt x="10" y="217"/>
                    <a:pt x="32" y="204"/>
                  </a:cubicBezTo>
                  <a:lnTo>
                    <a:pt x="99" y="165"/>
                  </a:lnTo>
                  <a:cubicBezTo>
                    <a:pt x="121" y="152"/>
                    <a:pt x="144" y="139"/>
                    <a:pt x="166" y="126"/>
                  </a:cubicBezTo>
                  <a:cubicBezTo>
                    <a:pt x="187" y="114"/>
                    <a:pt x="188" y="102"/>
                    <a:pt x="166"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矩形 45"/>
          <p:cNvSpPr/>
          <p:nvPr/>
        </p:nvSpPr>
        <p:spPr>
          <a:xfrm>
            <a:off x="2889118" y="4200586"/>
            <a:ext cx="3908260" cy="400110"/>
          </a:xfrm>
          <a:prstGeom prst="rect">
            <a:avLst/>
          </a:prstGeom>
        </p:spPr>
        <p:txBody>
          <a:bodyPr wrap="square">
            <a:spAutoFit/>
          </a:bodyPr>
          <a:lstStyle/>
          <a:p>
            <a:pPr algn="just"/>
            <a:r>
              <a:rPr lang="zh-CN" altLang="en-US" sz="2000" b="1">
                <a:latin typeface="微软雅黑" panose="020B0503020204020204" pitchFamily="34" charset="-122"/>
                <a:ea typeface="微软雅黑" panose="020B0503020204020204" pitchFamily="34" charset="-122"/>
              </a:rPr>
              <a:t>对问题的改善需要持续跟进</a:t>
            </a:r>
            <a:endParaRPr lang="zh-CN" altLang="en-US" sz="2000" b="1" dirty="0">
              <a:latin typeface="微软雅黑" panose="020B0503020204020204" pitchFamily="34" charset="-122"/>
              <a:ea typeface="微软雅黑" panose="020B0503020204020204" pitchFamily="34" charset="-122"/>
            </a:endParaRPr>
          </a:p>
        </p:txBody>
      </p:sp>
      <p:sp>
        <p:nvSpPr>
          <p:cNvPr id="47" name="文本框 46"/>
          <p:cNvSpPr txBox="1"/>
          <p:nvPr/>
        </p:nvSpPr>
        <p:spPr>
          <a:xfrm>
            <a:off x="1125445" y="4222109"/>
            <a:ext cx="1313295" cy="369332"/>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800">
                <a:solidFill>
                  <a:schemeClr val="accent2"/>
                </a:solidFill>
                <a:latin typeface="+mn-ea"/>
                <a:ea typeface="+mn-ea"/>
                <a:cs typeface="+mn-ea"/>
              </a:defRPr>
            </a:lvl1pPr>
          </a:lstStyle>
          <a:p>
            <a:r>
              <a:rPr lang="zh-CN" altLang="en-US" sz="2000"/>
              <a:t>要点八</a:t>
            </a:r>
            <a:endParaRPr lang="zh-CN" altLang="en-US" sz="2000" dirty="0"/>
          </a:p>
        </p:txBody>
      </p:sp>
      <p:grpSp>
        <p:nvGrpSpPr>
          <p:cNvPr id="48" name="组合 47"/>
          <p:cNvGrpSpPr/>
          <p:nvPr/>
        </p:nvGrpSpPr>
        <p:grpSpPr>
          <a:xfrm>
            <a:off x="6797379" y="697792"/>
            <a:ext cx="4653887" cy="5976664"/>
            <a:chOff x="6796584" y="494089"/>
            <a:chExt cx="4653887" cy="5976664"/>
          </a:xfrm>
        </p:grpSpPr>
        <p:sp>
          <p:nvSpPr>
            <p:cNvPr id="49" name="矩形 48"/>
            <p:cNvSpPr/>
            <p:nvPr/>
          </p:nvSpPr>
          <p:spPr bwMode="auto">
            <a:xfrm>
              <a:off x="6796584" y="494089"/>
              <a:ext cx="4653887" cy="597666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grpSp>
          <p:nvGrpSpPr>
            <p:cNvPr id="50" name="组合 49"/>
            <p:cNvGrpSpPr/>
            <p:nvPr/>
          </p:nvGrpSpPr>
          <p:grpSpPr>
            <a:xfrm>
              <a:off x="6997766" y="904918"/>
              <a:ext cx="4304866" cy="4701739"/>
              <a:chOff x="4754887" y="5285873"/>
              <a:chExt cx="4304866" cy="5335587"/>
            </a:xfrm>
          </p:grpSpPr>
          <p:sp>
            <p:nvSpPr>
              <p:cNvPr id="52" name="Rectangle 3"/>
              <p:cNvSpPr>
                <a:spLocks noChangeArrowheads="1"/>
              </p:cNvSpPr>
              <p:nvPr/>
            </p:nvSpPr>
            <p:spPr bwMode="auto">
              <a:xfrm>
                <a:off x="5609577" y="5285873"/>
                <a:ext cx="2217821" cy="4572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最高责任者：李董事长</a:t>
                </a:r>
              </a:p>
            </p:txBody>
          </p:sp>
          <p:sp>
            <p:nvSpPr>
              <p:cNvPr id="53" name="Rectangle 4"/>
              <p:cNvSpPr>
                <a:spLocks noChangeArrowheads="1"/>
              </p:cNvSpPr>
              <p:nvPr/>
            </p:nvSpPr>
            <p:spPr bwMode="auto">
              <a:xfrm>
                <a:off x="5598832" y="6125660"/>
                <a:ext cx="2217821" cy="4572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委员长：雷部长</a:t>
                </a:r>
              </a:p>
            </p:txBody>
          </p:sp>
          <p:sp>
            <p:nvSpPr>
              <p:cNvPr id="54" name="Rectangle 5"/>
              <p:cNvSpPr>
                <a:spLocks noChangeArrowheads="1"/>
              </p:cNvSpPr>
              <p:nvPr/>
            </p:nvSpPr>
            <p:spPr bwMode="auto">
              <a:xfrm>
                <a:off x="7610344" y="6837528"/>
                <a:ext cx="979967" cy="39815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文员/秘书</a:t>
                </a:r>
              </a:p>
            </p:txBody>
          </p:sp>
          <p:sp>
            <p:nvSpPr>
              <p:cNvPr id="55" name="Rectangle 6"/>
              <p:cNvSpPr>
                <a:spLocks noChangeArrowheads="1"/>
              </p:cNvSpPr>
              <p:nvPr/>
            </p:nvSpPr>
            <p:spPr bwMode="auto">
              <a:xfrm>
                <a:off x="4754887" y="8030660"/>
                <a:ext cx="472206" cy="25908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a:t>
                </a:r>
              </a:p>
              <a:p>
                <a:pPr algn="ctr" eaLnBrk="1" hangingPunct="1"/>
                <a:r>
                  <a:rPr lang="zh-CN" altLang="en-US" sz="1600" b="0">
                    <a:solidFill>
                      <a:schemeClr val="accent1"/>
                    </a:solidFill>
                    <a:latin typeface="+mj-ea"/>
                    <a:ea typeface="+mj-ea"/>
                  </a:rPr>
                  <a:t>员</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刘</a:t>
                </a:r>
              </a:p>
              <a:p>
                <a:pPr algn="ctr" eaLnBrk="1" hangingPunct="1"/>
                <a:r>
                  <a:rPr lang="zh-CN" altLang="en-US" sz="1600" b="0">
                    <a:solidFill>
                      <a:schemeClr val="accent1"/>
                    </a:solidFill>
                    <a:latin typeface="+mj-ea"/>
                    <a:ea typeface="+mj-ea"/>
                  </a:rPr>
                  <a:t>某</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部长</a:t>
                </a:r>
              </a:p>
            </p:txBody>
          </p:sp>
          <p:sp>
            <p:nvSpPr>
              <p:cNvPr id="56" name="Rectangle 7"/>
              <p:cNvSpPr>
                <a:spLocks noChangeArrowheads="1"/>
              </p:cNvSpPr>
              <p:nvPr/>
            </p:nvSpPr>
            <p:spPr bwMode="auto">
              <a:xfrm>
                <a:off x="5393664" y="8030660"/>
                <a:ext cx="472206" cy="25908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a:t>
                </a:r>
              </a:p>
              <a:p>
                <a:pPr algn="ctr" eaLnBrk="1" hangingPunct="1"/>
                <a:r>
                  <a:rPr lang="zh-CN" altLang="en-US" sz="1600" b="0">
                    <a:solidFill>
                      <a:schemeClr val="accent1"/>
                    </a:solidFill>
                    <a:latin typeface="+mj-ea"/>
                    <a:ea typeface="+mj-ea"/>
                  </a:rPr>
                  <a:t>员</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张</a:t>
                </a:r>
              </a:p>
              <a:p>
                <a:pPr algn="ctr" eaLnBrk="1" hangingPunct="1"/>
                <a:r>
                  <a:rPr lang="zh-CN" altLang="en-US" sz="1600" b="0">
                    <a:solidFill>
                      <a:schemeClr val="accent1"/>
                    </a:solidFill>
                    <a:latin typeface="+mj-ea"/>
                    <a:ea typeface="+mj-ea"/>
                  </a:rPr>
                  <a:t>某</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科长</a:t>
                </a:r>
              </a:p>
            </p:txBody>
          </p:sp>
          <p:sp>
            <p:nvSpPr>
              <p:cNvPr id="57" name="Rectangle 8"/>
              <p:cNvSpPr>
                <a:spLocks noChangeArrowheads="1"/>
              </p:cNvSpPr>
              <p:nvPr/>
            </p:nvSpPr>
            <p:spPr bwMode="auto">
              <a:xfrm>
                <a:off x="6032441" y="8030660"/>
                <a:ext cx="472206" cy="25908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a:t>
                </a:r>
              </a:p>
              <a:p>
                <a:pPr algn="ctr" eaLnBrk="1" hangingPunct="1"/>
                <a:r>
                  <a:rPr lang="zh-CN" altLang="en-US" sz="1600" b="0">
                    <a:solidFill>
                      <a:schemeClr val="accent1"/>
                    </a:solidFill>
                    <a:latin typeface="+mj-ea"/>
                    <a:ea typeface="+mj-ea"/>
                  </a:rPr>
                  <a:t>员</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武</a:t>
                </a:r>
              </a:p>
              <a:p>
                <a:pPr algn="ctr" eaLnBrk="1" hangingPunct="1"/>
                <a:r>
                  <a:rPr lang="zh-CN" altLang="en-US" sz="1600" b="0">
                    <a:solidFill>
                      <a:schemeClr val="accent1"/>
                    </a:solidFill>
                    <a:latin typeface="+mj-ea"/>
                    <a:ea typeface="+mj-ea"/>
                  </a:rPr>
                  <a:t>某</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科长</a:t>
                </a:r>
              </a:p>
            </p:txBody>
          </p:sp>
          <p:sp>
            <p:nvSpPr>
              <p:cNvPr id="58" name="Rectangle 9"/>
              <p:cNvSpPr>
                <a:spLocks noChangeArrowheads="1"/>
              </p:cNvSpPr>
              <p:nvPr/>
            </p:nvSpPr>
            <p:spPr bwMode="auto">
              <a:xfrm>
                <a:off x="6671218" y="8030660"/>
                <a:ext cx="472206" cy="25908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a:t>
                </a:r>
              </a:p>
              <a:p>
                <a:pPr algn="ctr" eaLnBrk="1" hangingPunct="1"/>
                <a:r>
                  <a:rPr lang="zh-CN" altLang="en-US" sz="1600" b="0">
                    <a:solidFill>
                      <a:schemeClr val="accent1"/>
                    </a:solidFill>
                    <a:latin typeface="+mj-ea"/>
                    <a:ea typeface="+mj-ea"/>
                  </a:rPr>
                  <a:t>员</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曾</a:t>
                </a:r>
              </a:p>
              <a:p>
                <a:pPr algn="ctr" eaLnBrk="1" hangingPunct="1"/>
                <a:r>
                  <a:rPr lang="zh-CN" altLang="en-US" sz="1600" b="0">
                    <a:solidFill>
                      <a:schemeClr val="accent1"/>
                    </a:solidFill>
                    <a:latin typeface="+mj-ea"/>
                    <a:ea typeface="+mj-ea"/>
                  </a:rPr>
                  <a:t>某</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科长</a:t>
                </a:r>
              </a:p>
            </p:txBody>
          </p:sp>
          <p:sp>
            <p:nvSpPr>
              <p:cNvPr id="59" name="Rectangle 10"/>
              <p:cNvSpPr>
                <a:spLocks noChangeArrowheads="1"/>
              </p:cNvSpPr>
              <p:nvPr/>
            </p:nvSpPr>
            <p:spPr bwMode="auto">
              <a:xfrm>
                <a:off x="7309995" y="8030660"/>
                <a:ext cx="472206" cy="25908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a:t>
                </a:r>
              </a:p>
              <a:p>
                <a:pPr algn="ctr" eaLnBrk="1" hangingPunct="1"/>
                <a:r>
                  <a:rPr lang="zh-CN" altLang="en-US" sz="1600" b="0">
                    <a:solidFill>
                      <a:schemeClr val="accent1"/>
                    </a:solidFill>
                    <a:latin typeface="+mj-ea"/>
                    <a:ea typeface="+mj-ea"/>
                  </a:rPr>
                  <a:t>员</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蓝</a:t>
                </a:r>
              </a:p>
              <a:p>
                <a:pPr algn="ctr" eaLnBrk="1" hangingPunct="1"/>
                <a:r>
                  <a:rPr lang="zh-CN" altLang="en-US" sz="1600" b="0">
                    <a:solidFill>
                      <a:schemeClr val="accent1"/>
                    </a:solidFill>
                    <a:latin typeface="+mj-ea"/>
                    <a:ea typeface="+mj-ea"/>
                  </a:rPr>
                  <a:t>某</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部长</a:t>
                </a:r>
              </a:p>
            </p:txBody>
          </p:sp>
          <p:sp>
            <p:nvSpPr>
              <p:cNvPr id="60" name="Rectangle 11"/>
              <p:cNvSpPr>
                <a:spLocks noChangeArrowheads="1"/>
              </p:cNvSpPr>
              <p:nvPr/>
            </p:nvSpPr>
            <p:spPr bwMode="auto">
              <a:xfrm>
                <a:off x="7948772" y="8030660"/>
                <a:ext cx="472206" cy="25908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a:t>
                </a:r>
              </a:p>
              <a:p>
                <a:pPr algn="ctr" eaLnBrk="1" hangingPunct="1"/>
                <a:r>
                  <a:rPr lang="zh-CN" altLang="en-US" sz="1600" b="0">
                    <a:solidFill>
                      <a:schemeClr val="accent1"/>
                    </a:solidFill>
                    <a:latin typeface="+mj-ea"/>
                    <a:ea typeface="+mj-ea"/>
                  </a:rPr>
                  <a:t>员</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阳</a:t>
                </a:r>
              </a:p>
              <a:p>
                <a:pPr algn="ctr" eaLnBrk="1" hangingPunct="1"/>
                <a:r>
                  <a:rPr lang="zh-CN" altLang="en-US" sz="1600" b="0">
                    <a:solidFill>
                      <a:schemeClr val="accent1"/>
                    </a:solidFill>
                    <a:latin typeface="+mj-ea"/>
                    <a:ea typeface="+mj-ea"/>
                  </a:rPr>
                  <a:t>某</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部长</a:t>
                </a:r>
              </a:p>
            </p:txBody>
          </p:sp>
          <p:sp>
            <p:nvSpPr>
              <p:cNvPr id="61" name="Rectangle 12"/>
              <p:cNvSpPr>
                <a:spLocks noChangeArrowheads="1"/>
              </p:cNvSpPr>
              <p:nvPr/>
            </p:nvSpPr>
            <p:spPr bwMode="auto">
              <a:xfrm>
                <a:off x="8587547" y="8030660"/>
                <a:ext cx="472206" cy="2590800"/>
              </a:xfrm>
              <a:prstGeom prst="rect">
                <a:avLst/>
              </a:prstGeom>
              <a:solidFill>
                <a:schemeClr val="accent2"/>
              </a:solidFill>
              <a:ln w="9525">
                <a:solidFill>
                  <a:schemeClr val="accent1">
                    <a:lumMod val="60000"/>
                    <a:lumOff val="40000"/>
                  </a:schemeClr>
                </a:solidFill>
                <a:miter lim="800000"/>
              </a:ln>
            </p:spPr>
            <p:txBody>
              <a:bodyPr wrap="none" anchor="ctr"/>
              <a:lstStyle>
                <a:lvl1pPr>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1pPr>
                <a:lvl2pPr marL="742950" indent="-28575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2pPr>
                <a:lvl3pPr marL="11430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3pPr>
                <a:lvl4pPr marL="16002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4pPr>
                <a:lvl5pPr marL="2057400" indent="-228600">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b="0">
                    <a:solidFill>
                      <a:schemeClr val="accent1"/>
                    </a:solidFill>
                    <a:latin typeface="+mj-ea"/>
                    <a:ea typeface="+mj-ea"/>
                  </a:rPr>
                  <a:t>委</a:t>
                </a:r>
              </a:p>
              <a:p>
                <a:pPr algn="ctr" eaLnBrk="1" hangingPunct="1"/>
                <a:r>
                  <a:rPr lang="zh-CN" altLang="en-US" sz="1600" b="0">
                    <a:solidFill>
                      <a:schemeClr val="accent1"/>
                    </a:solidFill>
                    <a:latin typeface="+mj-ea"/>
                    <a:ea typeface="+mj-ea"/>
                  </a:rPr>
                  <a:t>员</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郑</a:t>
                </a:r>
              </a:p>
              <a:p>
                <a:pPr algn="ctr" eaLnBrk="1" hangingPunct="1"/>
                <a:r>
                  <a:rPr lang="zh-CN" altLang="en-US" sz="1600" b="0">
                    <a:solidFill>
                      <a:schemeClr val="accent1"/>
                    </a:solidFill>
                    <a:latin typeface="+mj-ea"/>
                    <a:ea typeface="+mj-ea"/>
                  </a:rPr>
                  <a:t>某</a:t>
                </a:r>
              </a:p>
              <a:p>
                <a:pPr algn="ctr" eaLnBrk="1" hangingPunct="1"/>
                <a:endParaRPr lang="zh-CN" altLang="en-US" sz="1600" b="0">
                  <a:solidFill>
                    <a:schemeClr val="accent1"/>
                  </a:solidFill>
                  <a:latin typeface="+mj-ea"/>
                  <a:ea typeface="+mj-ea"/>
                </a:endParaRPr>
              </a:p>
              <a:p>
                <a:pPr algn="ctr" eaLnBrk="1" hangingPunct="1"/>
                <a:r>
                  <a:rPr lang="zh-CN" altLang="en-US" sz="1600" b="0">
                    <a:solidFill>
                      <a:schemeClr val="accent1"/>
                    </a:solidFill>
                    <a:latin typeface="+mj-ea"/>
                    <a:ea typeface="+mj-ea"/>
                  </a:rPr>
                  <a:t>部长</a:t>
                </a:r>
              </a:p>
            </p:txBody>
          </p:sp>
          <p:grpSp>
            <p:nvGrpSpPr>
              <p:cNvPr id="62" name="组合 61"/>
              <p:cNvGrpSpPr/>
              <p:nvPr/>
            </p:nvGrpSpPr>
            <p:grpSpPr>
              <a:xfrm>
                <a:off x="4981434" y="7649660"/>
                <a:ext cx="3862316" cy="381000"/>
                <a:chOff x="4497443" y="7649660"/>
                <a:chExt cx="4590373" cy="381000"/>
              </a:xfrm>
            </p:grpSpPr>
            <p:sp>
              <p:nvSpPr>
                <p:cNvPr id="66" name="Line 13"/>
                <p:cNvSpPr>
                  <a:spLocks noChangeShapeType="1"/>
                </p:cNvSpPr>
                <p:nvPr/>
              </p:nvSpPr>
              <p:spPr bwMode="auto">
                <a:xfrm>
                  <a:off x="4497443" y="7649660"/>
                  <a:ext cx="4590373" cy="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67" name="Line 14"/>
                <p:cNvSpPr>
                  <a:spLocks noChangeShapeType="1"/>
                </p:cNvSpPr>
                <p:nvPr/>
              </p:nvSpPr>
              <p:spPr bwMode="auto">
                <a:xfrm>
                  <a:off x="4497443" y="7649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68" name="Line 15"/>
                <p:cNvSpPr>
                  <a:spLocks noChangeShapeType="1"/>
                </p:cNvSpPr>
                <p:nvPr/>
              </p:nvSpPr>
              <p:spPr bwMode="auto">
                <a:xfrm>
                  <a:off x="5322678" y="7649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69" name="Line 16"/>
                <p:cNvSpPr>
                  <a:spLocks noChangeShapeType="1"/>
                </p:cNvSpPr>
                <p:nvPr/>
              </p:nvSpPr>
              <p:spPr bwMode="auto">
                <a:xfrm>
                  <a:off x="6044760" y="7649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70" name="Line 17"/>
                <p:cNvSpPr>
                  <a:spLocks noChangeShapeType="1"/>
                </p:cNvSpPr>
                <p:nvPr/>
              </p:nvSpPr>
              <p:spPr bwMode="auto">
                <a:xfrm>
                  <a:off x="6818418" y="7649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71" name="Line 18"/>
                <p:cNvSpPr>
                  <a:spLocks noChangeShapeType="1"/>
                </p:cNvSpPr>
                <p:nvPr/>
              </p:nvSpPr>
              <p:spPr bwMode="auto">
                <a:xfrm>
                  <a:off x="7592076" y="7649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72" name="Line 19"/>
                <p:cNvSpPr>
                  <a:spLocks noChangeShapeType="1"/>
                </p:cNvSpPr>
                <p:nvPr/>
              </p:nvSpPr>
              <p:spPr bwMode="auto">
                <a:xfrm>
                  <a:off x="8314158" y="7649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73" name="Line 20"/>
                <p:cNvSpPr>
                  <a:spLocks noChangeShapeType="1"/>
                </p:cNvSpPr>
                <p:nvPr/>
              </p:nvSpPr>
              <p:spPr bwMode="auto">
                <a:xfrm>
                  <a:off x="9087816" y="7649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grpSp>
          <p:sp>
            <p:nvSpPr>
              <p:cNvPr id="63" name="Line 21"/>
              <p:cNvSpPr>
                <a:spLocks noChangeShapeType="1"/>
              </p:cNvSpPr>
              <p:nvPr/>
            </p:nvSpPr>
            <p:spPr bwMode="auto">
              <a:xfrm>
                <a:off x="6681954" y="5744660"/>
                <a:ext cx="0" cy="3810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64" name="Line 22"/>
              <p:cNvSpPr>
                <a:spLocks noChangeShapeType="1"/>
              </p:cNvSpPr>
              <p:nvPr/>
            </p:nvSpPr>
            <p:spPr bwMode="auto">
              <a:xfrm>
                <a:off x="6681954" y="6582860"/>
                <a:ext cx="0" cy="106680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sp>
            <p:nvSpPr>
              <p:cNvPr id="65" name="Line 23"/>
              <p:cNvSpPr>
                <a:spLocks noChangeShapeType="1"/>
              </p:cNvSpPr>
              <p:nvPr/>
            </p:nvSpPr>
            <p:spPr bwMode="auto">
              <a:xfrm>
                <a:off x="6681954" y="7040060"/>
                <a:ext cx="928390" cy="0"/>
              </a:xfrm>
              <a:prstGeom prst="line">
                <a:avLst/>
              </a:prstGeom>
              <a:noFill/>
              <a:ln w="9525">
                <a:solidFill>
                  <a:schemeClr val="accent1">
                    <a:lumMod val="60000"/>
                    <a:lumOff val="40000"/>
                  </a:schemeClr>
                </a:solidFill>
                <a:round/>
              </a:ln>
              <a:extLst>
                <a:ext uri="{909E8E84-426E-40DD-AFC4-6F175D3DCCD1}">
                  <a14:hiddenFill xmlns:a14="http://schemas.microsoft.com/office/drawing/2010/main">
                    <a:noFill/>
                  </a14:hiddenFill>
                </a:ext>
              </a:extLst>
            </p:spPr>
            <p:txBody>
              <a:bodyPr/>
              <a:lstStyle/>
              <a:p>
                <a:endParaRPr lang="zh-CN" altLang="en-US" sz="1600">
                  <a:solidFill>
                    <a:schemeClr val="accent1"/>
                  </a:solidFill>
                  <a:latin typeface="+mj-ea"/>
                  <a:ea typeface="+mj-ea"/>
                </a:endParaRPr>
              </a:p>
            </p:txBody>
          </p:sp>
        </p:grpSp>
        <p:sp>
          <p:nvSpPr>
            <p:cNvPr id="51" name="矩形 50"/>
            <p:cNvSpPr/>
            <p:nvPr/>
          </p:nvSpPr>
          <p:spPr>
            <a:xfrm>
              <a:off x="8054884" y="5860748"/>
              <a:ext cx="2313454" cy="369332"/>
            </a:xfrm>
            <a:prstGeom prst="rect">
              <a:avLst/>
            </a:prstGeom>
          </p:spPr>
          <p:txBody>
            <a:bodyPr wrap="none">
              <a:spAutoFit/>
            </a:bodyPr>
            <a:lstStyle/>
            <a:p>
              <a:r>
                <a:rPr lang="en-US" altLang="zh-CN">
                  <a:solidFill>
                    <a:schemeClr val="accent1"/>
                  </a:solidFill>
                  <a:latin typeface="微软雅黑" panose="020B0503020204020204" pitchFamily="34" charset="-122"/>
                  <a:ea typeface="微软雅黑" panose="020B0503020204020204" pitchFamily="34" charset="-122"/>
                </a:rPr>
                <a:t>6S</a:t>
              </a:r>
              <a:r>
                <a:rPr lang="zh-CN" altLang="en-US">
                  <a:solidFill>
                    <a:schemeClr val="accent1"/>
                  </a:solidFill>
                  <a:latin typeface="微软雅黑" panose="020B0503020204020204" pitchFamily="34" charset="-122"/>
                  <a:ea typeface="微软雅黑" panose="020B0503020204020204" pitchFamily="34" charset="-122"/>
                </a:rPr>
                <a:t>推行小组参考结构</a:t>
              </a:r>
              <a:endParaRPr lang="zh-CN" altLang="en-US">
                <a:solidFill>
                  <a:schemeClr val="accent1"/>
                </a:solidFill>
              </a:endParaRPr>
            </a:p>
          </p:txBody>
        </p:sp>
      </p:grpSp>
    </p:spTree>
  </p:cSld>
  <p:clrMapOvr>
    <a:masterClrMapping/>
  </p:clrMapOvr>
  <p:transition spd="slow" advTm="11142">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2016125" cy="400110"/>
          </a:xfrm>
          <a:prstGeom prst="rect">
            <a:avLst/>
          </a:prstGeom>
          <a:noFill/>
        </p:spPr>
        <p:txBody>
          <a:bodyPr>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1.1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的起源</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第一</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起源及其作用</a:t>
            </a:r>
          </a:p>
        </p:txBody>
      </p:sp>
      <p:grpSp>
        <p:nvGrpSpPr>
          <p:cNvPr id="18" name="组合 17"/>
          <p:cNvGrpSpPr/>
          <p:nvPr/>
        </p:nvGrpSpPr>
        <p:grpSpPr>
          <a:xfrm>
            <a:off x="4613267" y="1827713"/>
            <a:ext cx="1240239" cy="1241328"/>
            <a:chOff x="4612472" y="3296164"/>
            <a:chExt cx="1240239" cy="1241328"/>
          </a:xfrm>
        </p:grpSpPr>
        <p:sp>
          <p:nvSpPr>
            <p:cNvPr id="19" name="Freeform 6"/>
            <p:cNvSpPr/>
            <p:nvPr/>
          </p:nvSpPr>
          <p:spPr bwMode="auto">
            <a:xfrm>
              <a:off x="4612472" y="3296164"/>
              <a:ext cx="1240239" cy="1241328"/>
            </a:xfrm>
            <a:custGeom>
              <a:avLst/>
              <a:gdLst>
                <a:gd name="T0" fmla="*/ 363 w 2997"/>
                <a:gd name="T1" fmla="*/ 843 h 2997"/>
                <a:gd name="T2" fmla="*/ 2155 w 2997"/>
                <a:gd name="T3" fmla="*/ 362 h 2997"/>
                <a:gd name="T4" fmla="*/ 2635 w 2997"/>
                <a:gd name="T5" fmla="*/ 2154 h 2997"/>
                <a:gd name="T6" fmla="*/ 843 w 2997"/>
                <a:gd name="T7" fmla="*/ 2634 h 2997"/>
                <a:gd name="T8" fmla="*/ 363 w 2997"/>
                <a:gd name="T9" fmla="*/ 843 h 2997"/>
              </a:gdLst>
              <a:ahLst/>
              <a:cxnLst>
                <a:cxn ang="0">
                  <a:pos x="T0" y="T1"/>
                </a:cxn>
                <a:cxn ang="0">
                  <a:pos x="T2" y="T3"/>
                </a:cxn>
                <a:cxn ang="0">
                  <a:pos x="T4" y="T5"/>
                </a:cxn>
                <a:cxn ang="0">
                  <a:pos x="T6" y="T7"/>
                </a:cxn>
                <a:cxn ang="0">
                  <a:pos x="T8" y="T9"/>
                </a:cxn>
              </a:cxnLst>
              <a:rect l="0" t="0" r="r" b="b"/>
              <a:pathLst>
                <a:path w="2997" h="2997">
                  <a:moveTo>
                    <a:pt x="363" y="843"/>
                  </a:moveTo>
                  <a:cubicBezTo>
                    <a:pt x="725" y="215"/>
                    <a:pt x="1527" y="0"/>
                    <a:pt x="2155" y="362"/>
                  </a:cubicBezTo>
                  <a:cubicBezTo>
                    <a:pt x="2782" y="725"/>
                    <a:pt x="2997" y="1527"/>
                    <a:pt x="2635" y="2154"/>
                  </a:cubicBezTo>
                  <a:cubicBezTo>
                    <a:pt x="2272" y="2782"/>
                    <a:pt x="1470" y="2997"/>
                    <a:pt x="843" y="2634"/>
                  </a:cubicBezTo>
                  <a:cubicBezTo>
                    <a:pt x="215" y="2272"/>
                    <a:pt x="0" y="1470"/>
                    <a:pt x="363" y="843"/>
                  </a:cubicBezTo>
                  <a:close/>
                </a:path>
              </a:pathLst>
            </a:cu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26" name="TextBox 59"/>
            <p:cNvSpPr txBox="1"/>
            <p:nvPr/>
          </p:nvSpPr>
          <p:spPr>
            <a:xfrm>
              <a:off x="4935297" y="3536001"/>
              <a:ext cx="399679" cy="52322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3200">
                  <a:solidFill>
                    <a:schemeClr val="accent2"/>
                  </a:solidFill>
                  <a:latin typeface="+mn-lt"/>
                  <a:ea typeface="+mn-ea"/>
                  <a:cs typeface="+mn-ea"/>
                </a:defRPr>
              </a:lvl1pPr>
            </a:lstStyle>
            <a:p>
              <a:r>
                <a:rPr lang="en-US" altLang="zh-CN" dirty="0"/>
                <a:t>1</a:t>
              </a:r>
              <a:endParaRPr lang="zh-CN" altLang="en-US" dirty="0"/>
            </a:p>
          </p:txBody>
        </p:sp>
      </p:grpSp>
      <p:grpSp>
        <p:nvGrpSpPr>
          <p:cNvPr id="30" name="组合 29"/>
          <p:cNvGrpSpPr/>
          <p:nvPr/>
        </p:nvGrpSpPr>
        <p:grpSpPr>
          <a:xfrm>
            <a:off x="5658595" y="1737336"/>
            <a:ext cx="1085618" cy="1086707"/>
            <a:chOff x="5657801" y="3205786"/>
            <a:chExt cx="1085618" cy="1086707"/>
          </a:xfrm>
        </p:grpSpPr>
        <p:sp>
          <p:nvSpPr>
            <p:cNvPr id="31" name="Oval 11"/>
            <p:cNvSpPr>
              <a:spLocks noChangeArrowheads="1"/>
            </p:cNvSpPr>
            <p:nvPr/>
          </p:nvSpPr>
          <p:spPr bwMode="auto">
            <a:xfrm>
              <a:off x="5657801" y="3205786"/>
              <a:ext cx="1085618" cy="1086707"/>
            </a:xfrm>
            <a:prstGeom prst="ellipse">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32" name="TextBox 60"/>
            <p:cNvSpPr txBox="1"/>
            <p:nvPr/>
          </p:nvSpPr>
          <p:spPr>
            <a:xfrm>
              <a:off x="6049339" y="3341532"/>
              <a:ext cx="399679" cy="52322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3200">
                  <a:solidFill>
                    <a:schemeClr val="accent2"/>
                  </a:solidFill>
                  <a:latin typeface="+mn-lt"/>
                  <a:ea typeface="+mn-ea"/>
                  <a:cs typeface="+mn-ea"/>
                </a:defRPr>
              </a:lvl1pPr>
            </a:lstStyle>
            <a:p>
              <a:r>
                <a:rPr lang="en-US" altLang="zh-CN" dirty="0"/>
                <a:t>2</a:t>
              </a:r>
              <a:endParaRPr lang="zh-CN" altLang="en-US" dirty="0"/>
            </a:p>
          </p:txBody>
        </p:sp>
      </p:grpSp>
      <p:grpSp>
        <p:nvGrpSpPr>
          <p:cNvPr id="33" name="组合 32"/>
          <p:cNvGrpSpPr/>
          <p:nvPr/>
        </p:nvGrpSpPr>
        <p:grpSpPr>
          <a:xfrm>
            <a:off x="6210661" y="2414622"/>
            <a:ext cx="1240239" cy="1240239"/>
            <a:chOff x="6209866" y="3883072"/>
            <a:chExt cx="1240239" cy="1240239"/>
          </a:xfrm>
        </p:grpSpPr>
        <p:sp>
          <p:nvSpPr>
            <p:cNvPr id="34" name="Freeform 10"/>
            <p:cNvSpPr/>
            <p:nvPr/>
          </p:nvSpPr>
          <p:spPr bwMode="auto">
            <a:xfrm>
              <a:off x="6209866" y="3883072"/>
              <a:ext cx="1240239" cy="1240239"/>
            </a:xfrm>
            <a:custGeom>
              <a:avLst/>
              <a:gdLst>
                <a:gd name="T0" fmla="*/ 2634 w 2997"/>
                <a:gd name="T1" fmla="*/ 842 h 2996"/>
                <a:gd name="T2" fmla="*/ 2154 w 2997"/>
                <a:gd name="T3" fmla="*/ 2634 h 2996"/>
                <a:gd name="T4" fmla="*/ 362 w 2997"/>
                <a:gd name="T5" fmla="*/ 2154 h 2996"/>
                <a:gd name="T6" fmla="*/ 843 w 2997"/>
                <a:gd name="T7" fmla="*/ 362 h 2996"/>
                <a:gd name="T8" fmla="*/ 2634 w 2997"/>
                <a:gd name="T9" fmla="*/ 842 h 2996"/>
              </a:gdLst>
              <a:ahLst/>
              <a:cxnLst>
                <a:cxn ang="0">
                  <a:pos x="T0" y="T1"/>
                </a:cxn>
                <a:cxn ang="0">
                  <a:pos x="T2" y="T3"/>
                </a:cxn>
                <a:cxn ang="0">
                  <a:pos x="T4" y="T5"/>
                </a:cxn>
                <a:cxn ang="0">
                  <a:pos x="T6" y="T7"/>
                </a:cxn>
                <a:cxn ang="0">
                  <a:pos x="T8" y="T9"/>
                </a:cxn>
              </a:cxnLst>
              <a:rect l="0" t="0" r="r" b="b"/>
              <a:pathLst>
                <a:path w="2997" h="2996">
                  <a:moveTo>
                    <a:pt x="2634" y="842"/>
                  </a:moveTo>
                  <a:cubicBezTo>
                    <a:pt x="2997" y="1469"/>
                    <a:pt x="2782" y="2272"/>
                    <a:pt x="2154" y="2634"/>
                  </a:cubicBezTo>
                  <a:cubicBezTo>
                    <a:pt x="1527" y="2996"/>
                    <a:pt x="725" y="2781"/>
                    <a:pt x="362" y="2154"/>
                  </a:cubicBezTo>
                  <a:cubicBezTo>
                    <a:pt x="0" y="1526"/>
                    <a:pt x="215" y="724"/>
                    <a:pt x="843" y="362"/>
                  </a:cubicBezTo>
                  <a:cubicBezTo>
                    <a:pt x="1470" y="0"/>
                    <a:pt x="2272" y="215"/>
                    <a:pt x="2634" y="842"/>
                  </a:cubicBezTo>
                  <a:close/>
                </a:path>
              </a:pathLst>
            </a:cu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35" name="TextBox 61"/>
            <p:cNvSpPr txBox="1"/>
            <p:nvPr/>
          </p:nvSpPr>
          <p:spPr>
            <a:xfrm>
              <a:off x="6783914" y="4275642"/>
              <a:ext cx="399679" cy="52322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3200">
                  <a:solidFill>
                    <a:schemeClr val="accent2"/>
                  </a:solidFill>
                  <a:latin typeface="+mn-lt"/>
                  <a:ea typeface="+mn-ea"/>
                  <a:cs typeface="+mn-ea"/>
                </a:defRPr>
              </a:lvl1pPr>
            </a:lstStyle>
            <a:p>
              <a:r>
                <a:rPr lang="en-US" altLang="zh-CN" dirty="0"/>
                <a:t>3</a:t>
              </a:r>
              <a:endParaRPr lang="zh-CN" altLang="en-US" dirty="0"/>
            </a:p>
          </p:txBody>
        </p:sp>
      </p:grpSp>
      <p:grpSp>
        <p:nvGrpSpPr>
          <p:cNvPr id="36" name="组合 35"/>
          <p:cNvGrpSpPr/>
          <p:nvPr/>
        </p:nvGrpSpPr>
        <p:grpSpPr>
          <a:xfrm>
            <a:off x="5873107" y="3336908"/>
            <a:ext cx="1240239" cy="1240239"/>
            <a:chOff x="5872312" y="4805358"/>
            <a:chExt cx="1240239" cy="1240239"/>
          </a:xfrm>
        </p:grpSpPr>
        <p:sp>
          <p:nvSpPr>
            <p:cNvPr id="37" name="Freeform 9"/>
            <p:cNvSpPr/>
            <p:nvPr/>
          </p:nvSpPr>
          <p:spPr bwMode="auto">
            <a:xfrm>
              <a:off x="5872312" y="4805358"/>
              <a:ext cx="1240239" cy="1240239"/>
            </a:xfrm>
            <a:custGeom>
              <a:avLst/>
              <a:gdLst>
                <a:gd name="T0" fmla="*/ 2635 w 2997"/>
                <a:gd name="T1" fmla="*/ 2154 h 2996"/>
                <a:gd name="T2" fmla="*/ 843 w 2997"/>
                <a:gd name="T3" fmla="*/ 2634 h 2996"/>
                <a:gd name="T4" fmla="*/ 363 w 2997"/>
                <a:gd name="T5" fmla="*/ 842 h 2996"/>
                <a:gd name="T6" fmla="*/ 2155 w 2997"/>
                <a:gd name="T7" fmla="*/ 362 h 2996"/>
                <a:gd name="T8" fmla="*/ 2635 w 2997"/>
                <a:gd name="T9" fmla="*/ 2154 h 2996"/>
              </a:gdLst>
              <a:ahLst/>
              <a:cxnLst>
                <a:cxn ang="0">
                  <a:pos x="T0" y="T1"/>
                </a:cxn>
                <a:cxn ang="0">
                  <a:pos x="T2" y="T3"/>
                </a:cxn>
                <a:cxn ang="0">
                  <a:pos x="T4" y="T5"/>
                </a:cxn>
                <a:cxn ang="0">
                  <a:pos x="T6" y="T7"/>
                </a:cxn>
                <a:cxn ang="0">
                  <a:pos x="T8" y="T9"/>
                </a:cxn>
              </a:cxnLst>
              <a:rect l="0" t="0" r="r" b="b"/>
              <a:pathLst>
                <a:path w="2997" h="2996">
                  <a:moveTo>
                    <a:pt x="2635" y="2154"/>
                  </a:moveTo>
                  <a:cubicBezTo>
                    <a:pt x="2272" y="2781"/>
                    <a:pt x="1470" y="2996"/>
                    <a:pt x="843" y="2634"/>
                  </a:cubicBezTo>
                  <a:cubicBezTo>
                    <a:pt x="215" y="2272"/>
                    <a:pt x="0" y="1469"/>
                    <a:pt x="363" y="842"/>
                  </a:cubicBezTo>
                  <a:cubicBezTo>
                    <a:pt x="725" y="215"/>
                    <a:pt x="1527" y="0"/>
                    <a:pt x="2155" y="362"/>
                  </a:cubicBezTo>
                  <a:cubicBezTo>
                    <a:pt x="2782" y="724"/>
                    <a:pt x="2997" y="1526"/>
                    <a:pt x="2635" y="2154"/>
                  </a:cubicBezTo>
                  <a:close/>
                </a:path>
              </a:pathLst>
            </a:cu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38" name="TextBox 62"/>
            <p:cNvSpPr txBox="1"/>
            <p:nvPr/>
          </p:nvSpPr>
          <p:spPr>
            <a:xfrm>
              <a:off x="6357515" y="5350936"/>
              <a:ext cx="399679" cy="52322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3200">
                  <a:solidFill>
                    <a:schemeClr val="accent2"/>
                  </a:solidFill>
                  <a:latin typeface="+mn-lt"/>
                  <a:ea typeface="+mn-ea"/>
                  <a:cs typeface="+mn-ea"/>
                </a:defRPr>
              </a:lvl1pPr>
            </a:lstStyle>
            <a:p>
              <a:r>
                <a:rPr lang="en-US" altLang="zh-CN" dirty="0"/>
                <a:t>4</a:t>
              </a:r>
              <a:endParaRPr lang="zh-CN" altLang="en-US" dirty="0"/>
            </a:p>
          </p:txBody>
        </p:sp>
      </p:grpSp>
      <p:grpSp>
        <p:nvGrpSpPr>
          <p:cNvPr id="39" name="组合 38"/>
          <p:cNvGrpSpPr/>
          <p:nvPr/>
        </p:nvGrpSpPr>
        <p:grpSpPr>
          <a:xfrm>
            <a:off x="4982398" y="3581907"/>
            <a:ext cx="1085618" cy="1086707"/>
            <a:chOff x="4981604" y="5050357"/>
            <a:chExt cx="1085618" cy="1086707"/>
          </a:xfrm>
        </p:grpSpPr>
        <p:sp>
          <p:nvSpPr>
            <p:cNvPr id="40" name="Oval 8"/>
            <p:cNvSpPr>
              <a:spLocks noChangeArrowheads="1"/>
            </p:cNvSpPr>
            <p:nvPr/>
          </p:nvSpPr>
          <p:spPr bwMode="auto">
            <a:xfrm>
              <a:off x="4981604" y="5050357"/>
              <a:ext cx="1085618" cy="108670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41" name="TextBox 63"/>
            <p:cNvSpPr txBox="1"/>
            <p:nvPr/>
          </p:nvSpPr>
          <p:spPr>
            <a:xfrm>
              <a:off x="5287727" y="5556249"/>
              <a:ext cx="399679" cy="52322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3200">
                  <a:solidFill>
                    <a:schemeClr val="accent2"/>
                  </a:solidFill>
                  <a:latin typeface="+mn-lt"/>
                  <a:ea typeface="+mn-ea"/>
                  <a:cs typeface="+mn-ea"/>
                </a:defRPr>
              </a:lvl1pPr>
            </a:lstStyle>
            <a:p>
              <a:r>
                <a:rPr lang="en-US" altLang="zh-CN" dirty="0"/>
                <a:t>5</a:t>
              </a:r>
              <a:endParaRPr lang="zh-CN" altLang="en-US" dirty="0"/>
            </a:p>
          </p:txBody>
        </p:sp>
      </p:grpSp>
      <p:grpSp>
        <p:nvGrpSpPr>
          <p:cNvPr id="42" name="组合 41"/>
          <p:cNvGrpSpPr/>
          <p:nvPr/>
        </p:nvGrpSpPr>
        <p:grpSpPr>
          <a:xfrm>
            <a:off x="4275713" y="2751088"/>
            <a:ext cx="1240239" cy="1240239"/>
            <a:chOff x="4274918" y="4219538"/>
            <a:chExt cx="1240239" cy="1240239"/>
          </a:xfrm>
        </p:grpSpPr>
        <p:sp>
          <p:nvSpPr>
            <p:cNvPr id="43" name="Freeform 7"/>
            <p:cNvSpPr/>
            <p:nvPr/>
          </p:nvSpPr>
          <p:spPr bwMode="auto">
            <a:xfrm>
              <a:off x="4274918" y="4219538"/>
              <a:ext cx="1240239" cy="1240239"/>
            </a:xfrm>
            <a:custGeom>
              <a:avLst/>
              <a:gdLst>
                <a:gd name="T0" fmla="*/ 362 w 2996"/>
                <a:gd name="T1" fmla="*/ 2154 h 2996"/>
                <a:gd name="T2" fmla="*/ 842 w 2996"/>
                <a:gd name="T3" fmla="*/ 362 h 2996"/>
                <a:gd name="T4" fmla="*/ 2634 w 2996"/>
                <a:gd name="T5" fmla="*/ 842 h 2996"/>
                <a:gd name="T6" fmla="*/ 2154 w 2996"/>
                <a:gd name="T7" fmla="*/ 2634 h 2996"/>
                <a:gd name="T8" fmla="*/ 362 w 2996"/>
                <a:gd name="T9" fmla="*/ 2154 h 2996"/>
              </a:gdLst>
              <a:ahLst/>
              <a:cxnLst>
                <a:cxn ang="0">
                  <a:pos x="T0" y="T1"/>
                </a:cxn>
                <a:cxn ang="0">
                  <a:pos x="T2" y="T3"/>
                </a:cxn>
                <a:cxn ang="0">
                  <a:pos x="T4" y="T5"/>
                </a:cxn>
                <a:cxn ang="0">
                  <a:pos x="T6" y="T7"/>
                </a:cxn>
                <a:cxn ang="0">
                  <a:pos x="T8" y="T9"/>
                </a:cxn>
              </a:cxnLst>
              <a:rect l="0" t="0" r="r" b="b"/>
              <a:pathLst>
                <a:path w="2996" h="2996">
                  <a:moveTo>
                    <a:pt x="362" y="2154"/>
                  </a:moveTo>
                  <a:cubicBezTo>
                    <a:pt x="0" y="1527"/>
                    <a:pt x="215" y="724"/>
                    <a:pt x="842" y="362"/>
                  </a:cubicBezTo>
                  <a:cubicBezTo>
                    <a:pt x="1469" y="0"/>
                    <a:pt x="2272" y="215"/>
                    <a:pt x="2634" y="842"/>
                  </a:cubicBezTo>
                  <a:cubicBezTo>
                    <a:pt x="2996" y="1470"/>
                    <a:pt x="2781" y="2272"/>
                    <a:pt x="2154" y="2634"/>
                  </a:cubicBezTo>
                  <a:cubicBezTo>
                    <a:pt x="1526" y="2996"/>
                    <a:pt x="724" y="2781"/>
                    <a:pt x="362" y="2154"/>
                  </a:cubicBezTo>
                  <a:close/>
                </a:path>
              </a:pathLst>
            </a:cu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44" name="TextBox 64"/>
            <p:cNvSpPr txBox="1"/>
            <p:nvPr/>
          </p:nvSpPr>
          <p:spPr>
            <a:xfrm>
              <a:off x="4522175" y="4596885"/>
              <a:ext cx="399679" cy="52322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3200">
                  <a:solidFill>
                    <a:schemeClr val="accent2"/>
                  </a:solidFill>
                  <a:latin typeface="+mn-lt"/>
                  <a:ea typeface="+mn-ea"/>
                  <a:cs typeface="+mn-ea"/>
                </a:defRPr>
              </a:lvl1pPr>
            </a:lstStyle>
            <a:p>
              <a:r>
                <a:rPr lang="en-US" altLang="zh-CN" dirty="0"/>
                <a:t>6</a:t>
              </a:r>
              <a:endParaRPr lang="zh-CN" altLang="en-US" dirty="0"/>
            </a:p>
          </p:txBody>
        </p:sp>
      </p:grpSp>
      <p:sp>
        <p:nvSpPr>
          <p:cNvPr id="45" name="内容占位符 2"/>
          <p:cNvSpPr txBox="1"/>
          <p:nvPr/>
        </p:nvSpPr>
        <p:spPr>
          <a:xfrm>
            <a:off x="1863756" y="1014213"/>
            <a:ext cx="8229600" cy="400110"/>
          </a:xfrm>
          <a:prstGeom prst="rect">
            <a:avLst/>
          </a:prstGeom>
          <a:noFill/>
        </p:spPr>
        <p:txBody>
          <a:bodyPr wrap="square" rtlCol="0">
            <a:spAutoFit/>
          </a:bodyPr>
          <a:lstStyle>
            <a:defPPr>
              <a:defRPr lang="zh-CN"/>
            </a:defPPr>
            <a:lvl1pPr algn="just">
              <a:defRPr sz="1600">
                <a:solidFill>
                  <a:schemeClr val="accent1"/>
                </a:solidFill>
                <a:latin typeface="微软雅黑 Light" panose="020B0502040204020203" pitchFamily="34" charset="-122"/>
                <a:ea typeface="微软雅黑 Light" panose="020B0502040204020203" pitchFamily="34" charset="-122"/>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algn="ctr"/>
            <a:r>
              <a:rPr lang="zh-CN" altLang="en-US" sz="2000" b="1">
                <a:latin typeface="+mj-ea"/>
                <a:ea typeface="+mj-ea"/>
              </a:rPr>
              <a:t>六个词的第一个字母是“</a:t>
            </a:r>
            <a:r>
              <a:rPr lang="en-US" altLang="zh-CN" sz="2000" b="1">
                <a:latin typeface="+mj-ea"/>
                <a:ea typeface="+mj-ea"/>
              </a:rPr>
              <a:t>S</a:t>
            </a:r>
            <a:r>
              <a:rPr lang="zh-CN" altLang="en-US" sz="2000" b="1">
                <a:latin typeface="+mj-ea"/>
                <a:ea typeface="+mj-ea"/>
              </a:rPr>
              <a:t>”，所以简称</a:t>
            </a:r>
            <a:r>
              <a:rPr lang="en-US" altLang="zh-CN" sz="2000" b="1">
                <a:latin typeface="+mj-ea"/>
                <a:ea typeface="+mj-ea"/>
              </a:rPr>
              <a:t>6S</a:t>
            </a:r>
          </a:p>
        </p:txBody>
      </p:sp>
      <p:sp>
        <p:nvSpPr>
          <p:cNvPr id="46" name="矩形 45"/>
          <p:cNvSpPr/>
          <p:nvPr/>
        </p:nvSpPr>
        <p:spPr bwMode="auto">
          <a:xfrm>
            <a:off x="1179889" y="5139414"/>
            <a:ext cx="9695868" cy="1446028"/>
          </a:xfrm>
          <a:prstGeom prst="rect">
            <a:avLst/>
          </a:prstGeom>
          <a:solidFill>
            <a:schemeClr val="accent2"/>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47" name="矩形 46"/>
          <p:cNvSpPr/>
          <p:nvPr/>
        </p:nvSpPr>
        <p:spPr bwMode="auto">
          <a:xfrm>
            <a:off x="1146496" y="5325975"/>
            <a:ext cx="109787" cy="1080000"/>
          </a:xfrm>
          <a:prstGeom prst="rect">
            <a:avLst/>
          </a:prstGeom>
          <a:gradFill>
            <a:gsLst>
              <a:gs pos="61000">
                <a:schemeClr val="bg1"/>
              </a:gs>
              <a:gs pos="0">
                <a:srgbClr val="DD2B51"/>
              </a:gs>
              <a:gs pos="100000">
                <a:srgbClr val="B01C3C"/>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48" name="矩形 47"/>
          <p:cNvSpPr/>
          <p:nvPr/>
        </p:nvSpPr>
        <p:spPr bwMode="auto">
          <a:xfrm>
            <a:off x="10820864" y="5325975"/>
            <a:ext cx="109787" cy="1080000"/>
          </a:xfrm>
          <a:prstGeom prst="rect">
            <a:avLst/>
          </a:prstGeom>
          <a:gradFill>
            <a:gsLst>
              <a:gs pos="61000">
                <a:schemeClr val="bg1"/>
              </a:gs>
              <a:gs pos="0">
                <a:srgbClr val="DD2B51"/>
              </a:gs>
              <a:gs pos="100000">
                <a:srgbClr val="B01C3C"/>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49" name="矩形 48"/>
          <p:cNvSpPr/>
          <p:nvPr/>
        </p:nvSpPr>
        <p:spPr>
          <a:xfrm>
            <a:off x="1384427" y="5183639"/>
            <a:ext cx="9251253" cy="1338828"/>
          </a:xfrm>
          <a:prstGeom prst="rect">
            <a:avLst/>
          </a:prstGeom>
        </p:spPr>
        <p:txBody>
          <a:bodyPr wrap="square">
            <a:spAutoFit/>
          </a:bodyPr>
          <a:lstStyle/>
          <a:p>
            <a:pPr algn="just">
              <a:lnSpc>
                <a:spcPct val="150000"/>
              </a:lnSpc>
            </a:pPr>
            <a:r>
              <a:rPr lang="en-US" altLang="zh-CN">
                <a:solidFill>
                  <a:schemeClr val="accent1"/>
                </a:solidFill>
                <a:latin typeface="微软雅黑" panose="020B0503020204020204" pitchFamily="34" charset="-122"/>
                <a:ea typeface="微软雅黑" panose="020B0503020204020204" pitchFamily="34" charset="-122"/>
              </a:rPr>
              <a:t>6S</a:t>
            </a:r>
            <a:r>
              <a:rPr lang="zh-CN" altLang="en-US">
                <a:solidFill>
                  <a:schemeClr val="accent1"/>
                </a:solidFill>
                <a:latin typeface="微软雅黑" panose="020B0503020204020204" pitchFamily="34" charset="-122"/>
                <a:ea typeface="微软雅黑" panose="020B0503020204020204" pitchFamily="34" charset="-122"/>
              </a:rPr>
              <a:t>起源于日本，它是日本企业独特的一种管理模式，被誉为日本经济腾飞的两大法宝之一。所谓</a:t>
            </a:r>
            <a:r>
              <a:rPr lang="en-US" altLang="zh-CN">
                <a:solidFill>
                  <a:schemeClr val="accent1"/>
                </a:solidFill>
                <a:latin typeface="微软雅黑" panose="020B0503020204020204" pitchFamily="34" charset="-122"/>
                <a:ea typeface="微软雅黑" panose="020B0503020204020204" pitchFamily="34" charset="-122"/>
              </a:rPr>
              <a:t>6S</a:t>
            </a:r>
            <a:r>
              <a:rPr lang="zh-CN" altLang="en-US">
                <a:solidFill>
                  <a:schemeClr val="accent1"/>
                </a:solidFill>
                <a:latin typeface="微软雅黑" panose="020B0503020204020204" pitchFamily="34" charset="-122"/>
                <a:ea typeface="微软雅黑" panose="020B0503020204020204" pitchFamily="34" charset="-122"/>
              </a:rPr>
              <a:t>是指对实验、实训、办公、生产现场各运用要素（主要是物的要素）所处状态不断进行整理、整顿、清扫、清洁、提高素养及安全的活动。</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50" name="TextBox 19"/>
          <p:cNvSpPr txBox="1"/>
          <p:nvPr/>
        </p:nvSpPr>
        <p:spPr>
          <a:xfrm>
            <a:off x="2848408" y="1958547"/>
            <a:ext cx="1774216" cy="461665"/>
          </a:xfrm>
          <a:prstGeom prst="rect">
            <a:avLst/>
          </a:prstGeom>
          <a:noFill/>
        </p:spPr>
        <p:txBody>
          <a:bodyPr wrap="square" rtlCol="0">
            <a:spAutoFit/>
          </a:bodyPr>
          <a:lstStyle/>
          <a:p>
            <a:pPr algn="r"/>
            <a:r>
              <a:rPr lang="zh-CN" altLang="en-US" sz="2400">
                <a:solidFill>
                  <a:schemeClr val="accent1"/>
                </a:solidFill>
                <a:latin typeface="+mj-ea"/>
                <a:ea typeface="+mj-ea"/>
              </a:rPr>
              <a:t>整理  </a:t>
            </a:r>
            <a:r>
              <a:rPr lang="en-US" altLang="zh-CN">
                <a:solidFill>
                  <a:schemeClr val="accent1"/>
                </a:solidFill>
                <a:latin typeface="+mj-ea"/>
                <a:ea typeface="+mj-ea"/>
              </a:rPr>
              <a:t>Seiri</a:t>
            </a:r>
            <a:endParaRPr lang="zh-CN" altLang="en-US" sz="2000" dirty="0">
              <a:solidFill>
                <a:schemeClr val="accent1"/>
              </a:solidFill>
              <a:latin typeface="+mj-ea"/>
              <a:ea typeface="+mj-ea"/>
            </a:endParaRPr>
          </a:p>
        </p:txBody>
      </p:sp>
      <p:sp>
        <p:nvSpPr>
          <p:cNvPr id="51" name="TextBox 21"/>
          <p:cNvSpPr txBox="1"/>
          <p:nvPr/>
        </p:nvSpPr>
        <p:spPr>
          <a:xfrm>
            <a:off x="6898836" y="1851719"/>
            <a:ext cx="2018687" cy="461665"/>
          </a:xfrm>
          <a:prstGeom prst="rect">
            <a:avLst/>
          </a:prstGeom>
          <a:noFill/>
        </p:spPr>
        <p:txBody>
          <a:bodyPr wrap="square" rtlCol="0">
            <a:spAutoFit/>
          </a:bodyPr>
          <a:lstStyle/>
          <a:p>
            <a:r>
              <a:rPr lang="zh-CN" altLang="en-US" sz="2400">
                <a:solidFill>
                  <a:schemeClr val="accent1"/>
                </a:solidFill>
                <a:latin typeface="+mj-ea"/>
                <a:ea typeface="+mj-ea"/>
              </a:rPr>
              <a:t>整顿  </a:t>
            </a:r>
            <a:r>
              <a:rPr lang="en-US" altLang="zh-CN">
                <a:solidFill>
                  <a:schemeClr val="accent1"/>
                </a:solidFill>
                <a:latin typeface="+mj-ea"/>
                <a:ea typeface="+mj-ea"/>
              </a:rPr>
              <a:t>Seiton</a:t>
            </a:r>
            <a:endParaRPr lang="zh-CN" altLang="en-US" sz="2000" dirty="0">
              <a:solidFill>
                <a:schemeClr val="accent1"/>
              </a:solidFill>
              <a:latin typeface="+mj-ea"/>
              <a:ea typeface="+mj-ea"/>
            </a:endParaRPr>
          </a:p>
        </p:txBody>
      </p:sp>
      <p:sp>
        <p:nvSpPr>
          <p:cNvPr id="52" name="TextBox 23"/>
          <p:cNvSpPr txBox="1"/>
          <p:nvPr/>
        </p:nvSpPr>
        <p:spPr>
          <a:xfrm>
            <a:off x="7422051" y="2811538"/>
            <a:ext cx="2018687" cy="461665"/>
          </a:xfrm>
          <a:prstGeom prst="rect">
            <a:avLst/>
          </a:prstGeom>
          <a:noFill/>
        </p:spPr>
        <p:txBody>
          <a:bodyPr wrap="square" rtlCol="0">
            <a:spAutoFit/>
          </a:bodyPr>
          <a:lstStyle/>
          <a:p>
            <a:r>
              <a:rPr lang="zh-CN" altLang="en-US" sz="2400">
                <a:solidFill>
                  <a:schemeClr val="accent1"/>
                </a:solidFill>
                <a:latin typeface="+mj-ea"/>
                <a:ea typeface="+mj-ea"/>
              </a:rPr>
              <a:t>清扫  </a:t>
            </a:r>
            <a:r>
              <a:rPr lang="en-US" altLang="zh-CN">
                <a:solidFill>
                  <a:schemeClr val="accent1"/>
                </a:solidFill>
                <a:latin typeface="+mj-ea"/>
                <a:ea typeface="+mj-ea"/>
              </a:rPr>
              <a:t>Seiso</a:t>
            </a:r>
            <a:endParaRPr lang="zh-CN" altLang="en-US" sz="2000" dirty="0">
              <a:solidFill>
                <a:schemeClr val="accent1"/>
              </a:solidFill>
              <a:latin typeface="+mj-ea"/>
              <a:ea typeface="+mj-ea"/>
            </a:endParaRPr>
          </a:p>
        </p:txBody>
      </p:sp>
      <p:sp>
        <p:nvSpPr>
          <p:cNvPr id="53" name="TextBox 25"/>
          <p:cNvSpPr txBox="1"/>
          <p:nvPr/>
        </p:nvSpPr>
        <p:spPr>
          <a:xfrm>
            <a:off x="7115588" y="3884243"/>
            <a:ext cx="2472860" cy="461665"/>
          </a:xfrm>
          <a:prstGeom prst="rect">
            <a:avLst/>
          </a:prstGeom>
          <a:noFill/>
        </p:spPr>
        <p:txBody>
          <a:bodyPr wrap="square" rtlCol="0">
            <a:spAutoFit/>
          </a:bodyPr>
          <a:lstStyle/>
          <a:p>
            <a:r>
              <a:rPr lang="zh-CN" altLang="en-US" sz="2400">
                <a:solidFill>
                  <a:schemeClr val="accent1"/>
                </a:solidFill>
                <a:latin typeface="+mj-ea"/>
                <a:ea typeface="+mj-ea"/>
              </a:rPr>
              <a:t>清洁  </a:t>
            </a:r>
            <a:r>
              <a:rPr lang="en-US" altLang="zh-CN">
                <a:solidFill>
                  <a:schemeClr val="accent1"/>
                </a:solidFill>
                <a:latin typeface="+mj-ea"/>
                <a:ea typeface="+mj-ea"/>
              </a:rPr>
              <a:t>Seiketsu</a:t>
            </a:r>
            <a:endParaRPr lang="zh-CN" altLang="en-US" sz="2000" dirty="0">
              <a:solidFill>
                <a:schemeClr val="accent1"/>
              </a:solidFill>
              <a:latin typeface="+mj-ea"/>
              <a:ea typeface="+mj-ea"/>
            </a:endParaRPr>
          </a:p>
        </p:txBody>
      </p:sp>
      <p:sp>
        <p:nvSpPr>
          <p:cNvPr id="54" name="TextBox 27"/>
          <p:cNvSpPr txBox="1"/>
          <p:nvPr/>
        </p:nvSpPr>
        <p:spPr>
          <a:xfrm>
            <a:off x="2687715" y="4050478"/>
            <a:ext cx="2184178" cy="461665"/>
          </a:xfrm>
          <a:prstGeom prst="rect">
            <a:avLst/>
          </a:prstGeom>
          <a:noFill/>
        </p:spPr>
        <p:txBody>
          <a:bodyPr wrap="square" rtlCol="0">
            <a:spAutoFit/>
          </a:bodyPr>
          <a:lstStyle/>
          <a:p>
            <a:pPr algn="r"/>
            <a:r>
              <a:rPr lang="zh-CN" altLang="en-US" sz="2400">
                <a:solidFill>
                  <a:schemeClr val="accent1"/>
                </a:solidFill>
                <a:latin typeface="+mj-ea"/>
                <a:ea typeface="+mj-ea"/>
              </a:rPr>
              <a:t>素养  </a:t>
            </a:r>
            <a:r>
              <a:rPr lang="en-US" altLang="zh-CN">
                <a:solidFill>
                  <a:schemeClr val="accent1"/>
                </a:solidFill>
                <a:latin typeface="+mj-ea"/>
                <a:ea typeface="+mj-ea"/>
              </a:rPr>
              <a:t>Shitsuke</a:t>
            </a:r>
            <a:endParaRPr lang="zh-CN" altLang="en-US" sz="2000" dirty="0">
              <a:solidFill>
                <a:schemeClr val="accent1"/>
              </a:solidFill>
              <a:latin typeface="+mj-ea"/>
              <a:ea typeface="+mj-ea"/>
            </a:endParaRPr>
          </a:p>
        </p:txBody>
      </p:sp>
      <p:sp>
        <p:nvSpPr>
          <p:cNvPr id="55" name="TextBox 29"/>
          <p:cNvSpPr txBox="1"/>
          <p:nvPr/>
        </p:nvSpPr>
        <p:spPr>
          <a:xfrm>
            <a:off x="2285875" y="3056642"/>
            <a:ext cx="2004717" cy="461665"/>
          </a:xfrm>
          <a:prstGeom prst="rect">
            <a:avLst/>
          </a:prstGeom>
          <a:noFill/>
        </p:spPr>
        <p:txBody>
          <a:bodyPr wrap="square" rtlCol="0">
            <a:spAutoFit/>
          </a:bodyPr>
          <a:lstStyle/>
          <a:p>
            <a:pPr algn="r"/>
            <a:r>
              <a:rPr lang="zh-CN" altLang="en-US" sz="2400">
                <a:solidFill>
                  <a:schemeClr val="accent1"/>
                </a:solidFill>
                <a:latin typeface="+mj-ea"/>
                <a:ea typeface="+mj-ea"/>
              </a:rPr>
              <a:t>安全</a:t>
            </a:r>
            <a:r>
              <a:rPr lang="zh-CN" altLang="en-US" sz="2400" b="1">
                <a:solidFill>
                  <a:schemeClr val="accent1"/>
                </a:solidFill>
                <a:latin typeface="+mj-ea"/>
                <a:ea typeface="+mj-ea"/>
              </a:rPr>
              <a:t>  </a:t>
            </a:r>
            <a:r>
              <a:rPr lang="en-US" altLang="zh-CN">
                <a:solidFill>
                  <a:schemeClr val="accent1"/>
                </a:solidFill>
                <a:latin typeface="+mj-ea"/>
                <a:ea typeface="+mj-ea"/>
              </a:rPr>
              <a:t>Safety</a:t>
            </a:r>
            <a:endParaRPr lang="zh-CN" altLang="en-US" sz="2000" dirty="0">
              <a:solidFill>
                <a:schemeClr val="accent1"/>
              </a:solidFill>
              <a:latin typeface="+mj-ea"/>
              <a:ea typeface="+mj-ea"/>
            </a:endParaRPr>
          </a:p>
        </p:txBody>
      </p:sp>
      <p:grpSp>
        <p:nvGrpSpPr>
          <p:cNvPr id="56" name="组合 55"/>
          <p:cNvGrpSpPr/>
          <p:nvPr/>
        </p:nvGrpSpPr>
        <p:grpSpPr>
          <a:xfrm>
            <a:off x="5036587" y="2347729"/>
            <a:ext cx="1714829" cy="1714833"/>
            <a:chOff x="4598426" y="1496202"/>
            <a:chExt cx="3167150" cy="3167154"/>
          </a:xfrm>
        </p:grpSpPr>
        <p:sp>
          <p:nvSpPr>
            <p:cNvPr id="57" name="椭圆 56"/>
            <p:cNvSpPr/>
            <p:nvPr/>
          </p:nvSpPr>
          <p:spPr>
            <a:xfrm flipH="1">
              <a:off x="4598426" y="1496202"/>
              <a:ext cx="3167150" cy="3167154"/>
            </a:xfrm>
            <a:prstGeom prst="ellipse">
              <a:avLst/>
            </a:prstGeom>
            <a:gradFill flip="none" rotWithShape="1">
              <a:gsLst>
                <a:gs pos="0">
                  <a:srgbClr val="DCDCDC"/>
                </a:gs>
                <a:gs pos="100000">
                  <a:srgbClr val="FFFFFF"/>
                </a:gs>
              </a:gsLst>
              <a:lin ang="18900000" scaled="1"/>
              <a:tileRect/>
            </a:gradFill>
            <a:ln>
              <a:noFill/>
            </a:ln>
            <a:effectLst>
              <a:outerShdw blurRad="3175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sz="9600" kern="0">
                <a:solidFill>
                  <a:sysClr val="windowText" lastClr="000000"/>
                </a:solidFill>
              </a:endParaRPr>
            </a:p>
          </p:txBody>
        </p:sp>
        <p:sp>
          <p:nvSpPr>
            <p:cNvPr id="58" name="椭圆 57"/>
            <p:cNvSpPr/>
            <p:nvPr/>
          </p:nvSpPr>
          <p:spPr>
            <a:xfrm flipH="1">
              <a:off x="4672200" y="1569976"/>
              <a:ext cx="3019603" cy="3019607"/>
            </a:xfrm>
            <a:prstGeom prst="ellipse">
              <a:avLst/>
            </a:prstGeom>
            <a:gradFill flip="none" rotWithShape="1">
              <a:gsLst>
                <a:gs pos="0">
                  <a:srgbClr val="DCDCDC"/>
                </a:gs>
                <a:gs pos="100000">
                  <a:srgbClr val="FFFFF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sz="9600" kern="0">
                <a:solidFill>
                  <a:sysClr val="windowText" lastClr="000000"/>
                </a:solidFill>
              </a:endParaRPr>
            </a:p>
          </p:txBody>
        </p:sp>
      </p:grpSp>
      <p:sp>
        <p:nvSpPr>
          <p:cNvPr id="59" name="TextBox 50"/>
          <p:cNvSpPr txBox="1"/>
          <p:nvPr/>
        </p:nvSpPr>
        <p:spPr>
          <a:xfrm>
            <a:off x="5402938" y="2772253"/>
            <a:ext cx="987822" cy="954107"/>
          </a:xfrm>
          <a:prstGeom prst="rect">
            <a:avLst/>
          </a:prstGeom>
          <a:noFill/>
        </p:spPr>
        <p:txBody>
          <a:bodyPr wrap="square" rtlCol="0">
            <a:spAutoFit/>
          </a:bodyPr>
          <a:lstStyle>
            <a:defPPr>
              <a:defRPr lang="zh-CN"/>
            </a:defPPr>
            <a:lvl1pPr>
              <a:defRPr sz="3200"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400" b="0">
                <a:latin typeface="微软雅黑" panose="020B0503020204020204" pitchFamily="34" charset="-122"/>
                <a:ea typeface="微软雅黑" panose="020B0503020204020204" pitchFamily="34" charset="-122"/>
              </a:rPr>
              <a:t>什么是</a:t>
            </a:r>
            <a:r>
              <a:rPr lang="en-US" altLang="zh-CN">
                <a:latin typeface="微软雅黑" panose="020B0503020204020204" pitchFamily="34" charset="-122"/>
                <a:ea typeface="微软雅黑" panose="020B0503020204020204" pitchFamily="34" charset="-122"/>
              </a:rPr>
              <a:t>6S</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ransition spd="slow" advTm="11142">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497046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4.2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巡查与检讨</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第四章：推行</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管理的技巧</a:t>
            </a:r>
          </a:p>
        </p:txBody>
      </p:sp>
      <p:sp>
        <p:nvSpPr>
          <p:cNvPr id="19" name="矩形 18"/>
          <p:cNvSpPr/>
          <p:nvPr/>
        </p:nvSpPr>
        <p:spPr>
          <a:xfrm>
            <a:off x="1852086" y="1994143"/>
            <a:ext cx="6096000" cy="646331"/>
          </a:xfrm>
          <a:prstGeom prst="rect">
            <a:avLst/>
          </a:prstGeom>
        </p:spPr>
        <p:txBody>
          <a:bodyPr wrap="square">
            <a:spAutoFit/>
          </a:bodyPr>
          <a:lstStyle/>
          <a:p>
            <a:pPr algn="just"/>
            <a:r>
              <a:rPr lang="en-US" altLang="zh-CN">
                <a:solidFill>
                  <a:schemeClr val="accent1"/>
                </a:solidFill>
                <a:latin typeface="微软雅黑" panose="020B0503020204020204" pitchFamily="34" charset="-122"/>
                <a:ea typeface="微软雅黑" panose="020B0503020204020204" pitchFamily="34" charset="-122"/>
              </a:rPr>
              <a:t>1</a:t>
            </a:r>
            <a:r>
              <a:rPr lang="zh-CN" altLang="en-US">
                <a:solidFill>
                  <a:schemeClr val="accent1"/>
                </a:solidFill>
                <a:latin typeface="微软雅黑" panose="020B0503020204020204" pitchFamily="34" charset="-122"/>
                <a:ea typeface="微软雅黑" panose="020B0503020204020204" pitchFamily="34" charset="-122"/>
              </a:rPr>
              <a:t>、</a:t>
            </a:r>
            <a:r>
              <a:rPr lang="en-US" altLang="zh-CN">
                <a:solidFill>
                  <a:schemeClr val="accent1"/>
                </a:solidFill>
                <a:latin typeface="微软雅黑" panose="020B0503020204020204" pitchFamily="34" charset="-122"/>
                <a:ea typeface="微软雅黑" panose="020B0503020204020204" pitchFamily="34" charset="-122"/>
              </a:rPr>
              <a:t>6S</a:t>
            </a:r>
            <a:r>
              <a:rPr lang="zh-CN" altLang="en-US">
                <a:solidFill>
                  <a:schemeClr val="accent1"/>
                </a:solidFill>
                <a:latin typeface="微软雅黑" panose="020B0503020204020204" pitchFamily="34" charset="-122"/>
                <a:ea typeface="微软雅黑" panose="020B0503020204020204" pitchFamily="34" charset="-122"/>
              </a:rPr>
              <a:t>巡查标准制定的依据</a:t>
            </a:r>
          </a:p>
          <a:p>
            <a:pPr algn="just"/>
            <a:r>
              <a:rPr lang="en-US" altLang="zh-CN">
                <a:solidFill>
                  <a:schemeClr val="accent1"/>
                </a:solidFill>
                <a:latin typeface="微软雅黑" panose="020B0503020204020204" pitchFamily="34" charset="-122"/>
                <a:ea typeface="微软雅黑" panose="020B0503020204020204" pitchFamily="34" charset="-122"/>
              </a:rPr>
              <a:t>2</a:t>
            </a:r>
            <a:r>
              <a:rPr lang="zh-CN" altLang="en-US">
                <a:solidFill>
                  <a:schemeClr val="accent1"/>
                </a:solidFill>
                <a:latin typeface="微软雅黑" panose="020B0503020204020204" pitchFamily="34" charset="-122"/>
                <a:ea typeface="微软雅黑" panose="020B0503020204020204" pitchFamily="34" charset="-122"/>
              </a:rPr>
              <a:t>、</a:t>
            </a:r>
            <a:r>
              <a:rPr lang="en-US" altLang="zh-CN">
                <a:solidFill>
                  <a:schemeClr val="accent1"/>
                </a:solidFill>
                <a:latin typeface="微软雅黑" panose="020B0503020204020204" pitchFamily="34" charset="-122"/>
                <a:ea typeface="微软雅黑" panose="020B0503020204020204" pitchFamily="34" charset="-122"/>
              </a:rPr>
              <a:t>6S</a:t>
            </a:r>
            <a:r>
              <a:rPr lang="zh-CN" altLang="en-US">
                <a:solidFill>
                  <a:schemeClr val="accent1"/>
                </a:solidFill>
                <a:latin typeface="微软雅黑" panose="020B0503020204020204" pitchFamily="34" charset="-122"/>
                <a:ea typeface="微软雅黑" panose="020B0503020204020204" pitchFamily="34" charset="-122"/>
              </a:rPr>
              <a:t>巡查标准内容</a:t>
            </a:r>
          </a:p>
        </p:txBody>
      </p:sp>
      <p:sp>
        <p:nvSpPr>
          <p:cNvPr id="21" name="矩形: 圆角 20"/>
          <p:cNvSpPr/>
          <p:nvPr/>
        </p:nvSpPr>
        <p:spPr bwMode="auto">
          <a:xfrm>
            <a:off x="1338738" y="1431010"/>
            <a:ext cx="513348" cy="442267"/>
          </a:xfrm>
          <a:prstGeom prst="roundRect">
            <a:avLst>
              <a:gd name="adj" fmla="val 1250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a:solidFill>
                  <a:schemeClr val="accent2"/>
                </a:solidFill>
                <a:latin typeface="+mn-ea"/>
                <a:ea typeface="+mn-ea"/>
                <a:cs typeface="+mn-ea"/>
              </a:rPr>
              <a:t>一</a:t>
            </a:r>
          </a:p>
        </p:txBody>
      </p:sp>
      <p:grpSp>
        <p:nvGrpSpPr>
          <p:cNvPr id="22" name="组合 21"/>
          <p:cNvGrpSpPr/>
          <p:nvPr/>
        </p:nvGrpSpPr>
        <p:grpSpPr>
          <a:xfrm>
            <a:off x="1950548" y="1451181"/>
            <a:ext cx="4707807" cy="423077"/>
            <a:chOff x="1949753" y="1098452"/>
            <a:chExt cx="4707807" cy="423077"/>
          </a:xfrm>
        </p:grpSpPr>
        <p:sp>
          <p:nvSpPr>
            <p:cNvPr id="26" name="箭头: 五边形 25"/>
            <p:cNvSpPr/>
            <p:nvPr/>
          </p:nvSpPr>
          <p:spPr bwMode="auto">
            <a:xfrm>
              <a:off x="1949753" y="1098452"/>
              <a:ext cx="4707807" cy="417527"/>
            </a:xfrm>
            <a:prstGeom prst="homePlate">
              <a:avLst>
                <a:gd name="adj" fmla="val 22691"/>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000">
                <a:solidFill>
                  <a:schemeClr val="accent2"/>
                </a:solidFill>
                <a:latin typeface="+mn-ea"/>
                <a:ea typeface="+mn-ea"/>
                <a:cs typeface="+mn-ea"/>
              </a:endParaRPr>
            </a:p>
          </p:txBody>
        </p:sp>
        <p:sp>
          <p:nvSpPr>
            <p:cNvPr id="30" name="矩形 29"/>
            <p:cNvSpPr/>
            <p:nvPr/>
          </p:nvSpPr>
          <p:spPr>
            <a:xfrm>
              <a:off x="1949753" y="1121419"/>
              <a:ext cx="3581306"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r>
                <a:rPr lang="en-US" altLang="zh-CN" sz="2000">
                  <a:solidFill>
                    <a:schemeClr val="accent2"/>
                  </a:solidFill>
                  <a:latin typeface="+mn-ea"/>
                  <a:ea typeface="+mn-ea"/>
                  <a:cs typeface="+mn-ea"/>
                </a:rPr>
                <a:t>6S</a:t>
              </a:r>
              <a:r>
                <a:rPr lang="zh-CN" altLang="en-US" sz="2000">
                  <a:solidFill>
                    <a:schemeClr val="accent2"/>
                  </a:solidFill>
                  <a:latin typeface="+mn-ea"/>
                  <a:ea typeface="+mn-ea"/>
                  <a:cs typeface="+mn-ea"/>
                </a:rPr>
                <a:t>巡查标准的制定</a:t>
              </a:r>
            </a:p>
          </p:txBody>
        </p:sp>
      </p:grpSp>
      <p:sp>
        <p:nvSpPr>
          <p:cNvPr id="31" name="矩形 30"/>
          <p:cNvSpPr/>
          <p:nvPr/>
        </p:nvSpPr>
        <p:spPr>
          <a:xfrm>
            <a:off x="1852086" y="3626074"/>
            <a:ext cx="6407329" cy="369332"/>
          </a:xfrm>
          <a:prstGeom prst="rect">
            <a:avLst/>
          </a:prstGeom>
        </p:spPr>
        <p:txBody>
          <a:bodyPr wrap="square">
            <a:spAutoFit/>
          </a:bodyPr>
          <a:lstStyle/>
          <a:p>
            <a:pPr algn="just"/>
            <a:r>
              <a:rPr lang="en-US" altLang="zh-CN">
                <a:solidFill>
                  <a:schemeClr val="accent1"/>
                </a:solidFill>
                <a:latin typeface="微软雅黑" panose="020B0503020204020204" pitchFamily="34" charset="-122"/>
                <a:ea typeface="微软雅黑" panose="020B0503020204020204" pitchFamily="34" charset="-122"/>
              </a:rPr>
              <a:t>1</a:t>
            </a:r>
            <a:r>
              <a:rPr lang="zh-CN" altLang="en-US">
                <a:solidFill>
                  <a:schemeClr val="accent1"/>
                </a:solidFill>
                <a:latin typeface="微软雅黑" panose="020B0503020204020204" pitchFamily="34" charset="-122"/>
                <a:ea typeface="微软雅黑" panose="020B0503020204020204" pitchFamily="34" charset="-122"/>
              </a:rPr>
              <a:t>、小组的建立：</a:t>
            </a:r>
          </a:p>
        </p:txBody>
      </p:sp>
      <p:sp>
        <p:nvSpPr>
          <p:cNvPr id="32" name="矩形: 圆角 31"/>
          <p:cNvSpPr/>
          <p:nvPr/>
        </p:nvSpPr>
        <p:spPr bwMode="auto">
          <a:xfrm>
            <a:off x="1338738" y="3055273"/>
            <a:ext cx="513348" cy="442267"/>
          </a:xfrm>
          <a:prstGeom prst="roundRect">
            <a:avLst>
              <a:gd name="adj" fmla="val 1250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a:solidFill>
                  <a:schemeClr val="accent2"/>
                </a:solidFill>
                <a:latin typeface="+mn-ea"/>
                <a:ea typeface="+mn-ea"/>
                <a:cs typeface="+mn-ea"/>
              </a:rPr>
              <a:t>二</a:t>
            </a:r>
          </a:p>
        </p:txBody>
      </p:sp>
      <p:grpSp>
        <p:nvGrpSpPr>
          <p:cNvPr id="33" name="组合 32"/>
          <p:cNvGrpSpPr/>
          <p:nvPr/>
        </p:nvGrpSpPr>
        <p:grpSpPr>
          <a:xfrm>
            <a:off x="1950548" y="3075444"/>
            <a:ext cx="4707807" cy="423077"/>
            <a:chOff x="1949753" y="2722715"/>
            <a:chExt cx="4707807" cy="423077"/>
          </a:xfrm>
        </p:grpSpPr>
        <p:sp>
          <p:nvSpPr>
            <p:cNvPr id="34" name="箭头: 五边形 33"/>
            <p:cNvSpPr/>
            <p:nvPr/>
          </p:nvSpPr>
          <p:spPr bwMode="auto">
            <a:xfrm>
              <a:off x="1949753" y="2722715"/>
              <a:ext cx="4707807" cy="417527"/>
            </a:xfrm>
            <a:prstGeom prst="homePlate">
              <a:avLst>
                <a:gd name="adj" fmla="val 22691"/>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000">
                <a:solidFill>
                  <a:schemeClr val="accent2"/>
                </a:solidFill>
                <a:latin typeface="+mn-ea"/>
                <a:ea typeface="+mn-ea"/>
                <a:cs typeface="+mn-ea"/>
              </a:endParaRPr>
            </a:p>
          </p:txBody>
        </p:sp>
        <p:sp>
          <p:nvSpPr>
            <p:cNvPr id="35" name="矩形 34"/>
            <p:cNvSpPr/>
            <p:nvPr/>
          </p:nvSpPr>
          <p:spPr>
            <a:xfrm>
              <a:off x="1949753" y="2745682"/>
              <a:ext cx="3581306"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r>
                <a:rPr lang="en-US" altLang="zh-CN" sz="2000">
                  <a:solidFill>
                    <a:schemeClr val="accent2"/>
                  </a:solidFill>
                  <a:latin typeface="+mn-ea"/>
                  <a:ea typeface="+mn-ea"/>
                  <a:cs typeface="+mn-ea"/>
                </a:rPr>
                <a:t>6S</a:t>
              </a:r>
              <a:r>
                <a:rPr lang="zh-CN" altLang="en-US" sz="2000">
                  <a:solidFill>
                    <a:schemeClr val="accent2"/>
                  </a:solidFill>
                  <a:latin typeface="+mn-ea"/>
                  <a:ea typeface="+mn-ea"/>
                  <a:cs typeface="+mn-ea"/>
                </a:rPr>
                <a:t>巡查标准的制定</a:t>
              </a:r>
            </a:p>
          </p:txBody>
        </p:sp>
      </p:grpSp>
      <p:sp>
        <p:nvSpPr>
          <p:cNvPr id="36" name="矩形 35"/>
          <p:cNvSpPr/>
          <p:nvPr/>
        </p:nvSpPr>
        <p:spPr>
          <a:xfrm>
            <a:off x="2163415" y="4868123"/>
            <a:ext cx="4662316" cy="1077218"/>
          </a:xfrm>
          <a:prstGeom prst="rect">
            <a:avLst/>
          </a:prstGeom>
        </p:spPr>
        <p:txBody>
          <a:bodyPr wrap="square">
            <a:spAutoFit/>
          </a:bodyPr>
          <a:lstStyle/>
          <a:p>
            <a:pPr algn="just"/>
            <a:r>
              <a:rPr lang="en-US" altLang="zh-CN" sz="1600">
                <a:solidFill>
                  <a:schemeClr val="accent1"/>
                </a:solidFill>
                <a:latin typeface="微软雅黑" panose="020B0503020204020204" pitchFamily="34" charset="-122"/>
                <a:ea typeface="微软雅黑" panose="020B0503020204020204" pitchFamily="34" charset="-122"/>
              </a:rPr>
              <a:t>1</a:t>
            </a:r>
            <a:r>
              <a:rPr lang="zh-CN" altLang="en-US" sz="1600">
                <a:solidFill>
                  <a:schemeClr val="accent1"/>
                </a:solidFill>
                <a:latin typeface="微软雅黑" panose="020B0503020204020204" pitchFamily="34" charset="-122"/>
                <a:ea typeface="微软雅黑" panose="020B0503020204020204" pitchFamily="34" charset="-122"/>
              </a:rPr>
              <a:t>）巡查人员要认真负责，有责任心；</a:t>
            </a:r>
          </a:p>
          <a:p>
            <a:pPr algn="just"/>
            <a:r>
              <a:rPr lang="en-US" altLang="zh-CN" sz="1600">
                <a:solidFill>
                  <a:schemeClr val="accent1"/>
                </a:solidFill>
                <a:latin typeface="微软雅黑" panose="020B0503020204020204" pitchFamily="34" charset="-122"/>
                <a:ea typeface="微软雅黑" panose="020B0503020204020204" pitchFamily="34" charset="-122"/>
              </a:rPr>
              <a:t>2</a:t>
            </a:r>
            <a:r>
              <a:rPr lang="zh-CN" altLang="en-US" sz="1600">
                <a:solidFill>
                  <a:schemeClr val="accent1"/>
                </a:solidFill>
                <a:latin typeface="微软雅黑" panose="020B0503020204020204" pitchFamily="34" charset="-122"/>
                <a:ea typeface="微软雅黑" panose="020B0503020204020204" pitchFamily="34" charset="-122"/>
              </a:rPr>
              <a:t>）巡查要仔细、严格、公平、公正、公开；</a:t>
            </a:r>
          </a:p>
          <a:p>
            <a:pPr algn="just"/>
            <a:r>
              <a:rPr lang="en-US" altLang="zh-CN" sz="1600">
                <a:solidFill>
                  <a:schemeClr val="accent1"/>
                </a:solidFill>
                <a:latin typeface="微软雅黑" panose="020B0503020204020204" pitchFamily="34" charset="-122"/>
                <a:ea typeface="微软雅黑" panose="020B0503020204020204" pitchFamily="34" charset="-122"/>
              </a:rPr>
              <a:t>3</a:t>
            </a:r>
            <a:r>
              <a:rPr lang="zh-CN" altLang="en-US" sz="1600">
                <a:solidFill>
                  <a:schemeClr val="accent1"/>
                </a:solidFill>
                <a:latin typeface="微软雅黑" panose="020B0503020204020204" pitchFamily="34" charset="-122"/>
                <a:ea typeface="微软雅黑" panose="020B0503020204020204" pitchFamily="34" charset="-122"/>
              </a:rPr>
              <a:t>）巡查完毕要做书面报告，此报告必须呈</a:t>
            </a:r>
            <a:r>
              <a:rPr lang="en-US" altLang="zh-CN" sz="1600">
                <a:solidFill>
                  <a:schemeClr val="accent1"/>
                </a:solidFill>
                <a:latin typeface="微软雅黑" panose="020B0503020204020204" pitchFamily="34" charset="-122"/>
                <a:ea typeface="微软雅黑" panose="020B0503020204020204" pitchFamily="34" charset="-122"/>
              </a:rPr>
              <a:t>6S</a:t>
            </a:r>
            <a:r>
              <a:rPr lang="zh-CN" altLang="en-US" sz="1600">
                <a:solidFill>
                  <a:schemeClr val="accent1"/>
                </a:solidFill>
                <a:latin typeface="微软雅黑" panose="020B0503020204020204" pitchFamily="34" charset="-122"/>
                <a:ea typeface="微软雅黑" panose="020B0503020204020204" pitchFamily="34" charset="-122"/>
              </a:rPr>
              <a:t>最高责任者批阅</a:t>
            </a:r>
            <a:r>
              <a:rPr lang="en-US" altLang="zh-CN" sz="1600">
                <a:solidFill>
                  <a:schemeClr val="accent1"/>
                </a:solidFill>
                <a:latin typeface="微软雅黑" panose="020B0503020204020204" pitchFamily="34" charset="-122"/>
                <a:ea typeface="微软雅黑" panose="020B0503020204020204" pitchFamily="34" charset="-122"/>
              </a:rPr>
              <a:t>,</a:t>
            </a:r>
            <a:r>
              <a:rPr lang="zh-CN" altLang="en-US" sz="1600">
                <a:solidFill>
                  <a:schemeClr val="accent1"/>
                </a:solidFill>
                <a:latin typeface="微软雅黑" panose="020B0503020204020204" pitchFamily="34" charset="-122"/>
                <a:ea typeface="微软雅黑" panose="020B0503020204020204" pitchFamily="34" charset="-122"/>
              </a:rPr>
              <a:t>最后公布于众。</a:t>
            </a:r>
            <a:endParaRPr lang="zh-CN" altLang="en-US" sz="1600"/>
          </a:p>
        </p:txBody>
      </p:sp>
      <p:sp>
        <p:nvSpPr>
          <p:cNvPr id="37" name="矩形 36"/>
          <p:cNvSpPr/>
          <p:nvPr/>
        </p:nvSpPr>
        <p:spPr>
          <a:xfrm>
            <a:off x="1852086" y="4498791"/>
            <a:ext cx="6407329" cy="369332"/>
          </a:xfrm>
          <a:prstGeom prst="rect">
            <a:avLst/>
          </a:prstGeom>
        </p:spPr>
        <p:txBody>
          <a:bodyPr wrap="square">
            <a:spAutoFit/>
          </a:bodyPr>
          <a:lstStyle/>
          <a:p>
            <a:pPr algn="just"/>
            <a:r>
              <a:rPr lang="en-US" altLang="zh-CN">
                <a:solidFill>
                  <a:schemeClr val="accent1"/>
                </a:solidFill>
                <a:latin typeface="微软雅黑" panose="020B0503020204020204" pitchFamily="34" charset="-122"/>
                <a:ea typeface="微软雅黑" panose="020B0503020204020204" pitchFamily="34" charset="-122"/>
              </a:rPr>
              <a:t>2</a:t>
            </a:r>
            <a:r>
              <a:rPr lang="zh-CN" altLang="en-US">
                <a:solidFill>
                  <a:schemeClr val="accent1"/>
                </a:solidFill>
                <a:latin typeface="微软雅黑" panose="020B0503020204020204" pitchFamily="34" charset="-122"/>
                <a:ea typeface="微软雅黑" panose="020B0503020204020204" pitchFamily="34" charset="-122"/>
              </a:rPr>
              <a:t>、 </a:t>
            </a:r>
            <a:r>
              <a:rPr lang="en-US" altLang="zh-CN">
                <a:solidFill>
                  <a:schemeClr val="accent1"/>
                </a:solidFill>
                <a:latin typeface="微软雅黑" panose="020B0503020204020204" pitchFamily="34" charset="-122"/>
                <a:ea typeface="微软雅黑" panose="020B0503020204020204" pitchFamily="34" charset="-122"/>
              </a:rPr>
              <a:t>6S</a:t>
            </a:r>
            <a:r>
              <a:rPr lang="zh-CN" altLang="en-US">
                <a:solidFill>
                  <a:schemeClr val="accent1"/>
                </a:solidFill>
                <a:latin typeface="微软雅黑" panose="020B0503020204020204" pitchFamily="34" charset="-122"/>
                <a:ea typeface="微软雅黑" panose="020B0503020204020204" pitchFamily="34" charset="-122"/>
              </a:rPr>
              <a:t>巡查小组成员的要求</a:t>
            </a:r>
          </a:p>
        </p:txBody>
      </p:sp>
      <p:sp>
        <p:nvSpPr>
          <p:cNvPr id="38" name="矩形 37"/>
          <p:cNvSpPr/>
          <p:nvPr/>
        </p:nvSpPr>
        <p:spPr>
          <a:xfrm>
            <a:off x="2232062" y="3966394"/>
            <a:ext cx="4116833" cy="338554"/>
          </a:xfrm>
          <a:prstGeom prst="rect">
            <a:avLst/>
          </a:prstGeom>
        </p:spPr>
        <p:txBody>
          <a:bodyPr>
            <a:spAutoFit/>
          </a:bodyPr>
          <a:lstStyle/>
          <a:p>
            <a:pPr algn="just"/>
            <a:r>
              <a:rPr lang="zh-CN" altLang="en-US" sz="1600">
                <a:solidFill>
                  <a:schemeClr val="accent1"/>
                </a:solidFill>
                <a:latin typeface="微软雅黑" panose="020B0503020204020204" pitchFamily="34" charset="-122"/>
                <a:ea typeface="微软雅黑" panose="020B0503020204020204" pitchFamily="34" charset="-122"/>
              </a:rPr>
              <a:t>由主导各</a:t>
            </a:r>
            <a:r>
              <a:rPr lang="en-US" altLang="zh-CN" sz="1600">
                <a:solidFill>
                  <a:schemeClr val="accent1"/>
                </a:solidFill>
                <a:latin typeface="微软雅黑" panose="020B0503020204020204" pitchFamily="34" charset="-122"/>
                <a:ea typeface="微软雅黑" panose="020B0503020204020204" pitchFamily="34" charset="-122"/>
              </a:rPr>
              <a:t>6S</a:t>
            </a:r>
            <a:r>
              <a:rPr lang="zh-CN" altLang="en-US" sz="1600">
                <a:solidFill>
                  <a:schemeClr val="accent1"/>
                </a:solidFill>
                <a:latin typeface="微软雅黑" panose="020B0503020204020204" pitchFamily="34" charset="-122"/>
                <a:ea typeface="微软雅黑" panose="020B0503020204020204" pitchFamily="34" charset="-122"/>
              </a:rPr>
              <a:t>区域负责人抽出一名参加而组成</a:t>
            </a:r>
            <a:endParaRPr lang="en-US" altLang="zh-CN" sz="1600">
              <a:solidFill>
                <a:schemeClr val="accent1"/>
              </a:solidFill>
              <a:latin typeface="微软雅黑" panose="020B0503020204020204" pitchFamily="34" charset="-122"/>
              <a:ea typeface="微软雅黑" panose="020B0503020204020204" pitchFamily="34" charset="-122"/>
            </a:endParaRPr>
          </a:p>
        </p:txBody>
      </p:sp>
      <p:pic>
        <p:nvPicPr>
          <p:cNvPr id="39" name="Picture 5" descr="E:\WPS上传PPT\员工入职培训\导出\人物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7572212" y="783485"/>
            <a:ext cx="2966227" cy="60745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142">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第四章：推行</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管理的技巧</a:t>
            </a:r>
          </a:p>
        </p:txBody>
      </p:sp>
      <p:sp>
        <p:nvSpPr>
          <p:cNvPr id="19" name="矩形 18"/>
          <p:cNvSpPr/>
          <p:nvPr/>
        </p:nvSpPr>
        <p:spPr>
          <a:xfrm>
            <a:off x="1556811" y="1942088"/>
            <a:ext cx="4973644" cy="369332"/>
          </a:xfrm>
          <a:prstGeom prst="rect">
            <a:avLst/>
          </a:prstGeom>
        </p:spPr>
        <p:txBody>
          <a:bodyPr wrap="square">
            <a:spAutoFit/>
          </a:bodyPr>
          <a:lstStyle/>
          <a:p>
            <a:pPr algn="just"/>
            <a:r>
              <a:rPr lang="zh-CN" altLang="en-US">
                <a:solidFill>
                  <a:schemeClr val="accent1"/>
                </a:solidFill>
                <a:latin typeface="微软雅黑" panose="020B0503020204020204" pitchFamily="34" charset="-122"/>
                <a:ea typeface="微软雅黑" panose="020B0503020204020204" pitchFamily="34" charset="-122"/>
              </a:rPr>
              <a:t>开会布置内审工作</a:t>
            </a:r>
            <a:r>
              <a:rPr lang="en-US" altLang="zh-CN">
                <a:solidFill>
                  <a:schemeClr val="accent1"/>
                </a:solidFill>
                <a:latin typeface="微软雅黑" panose="020B0503020204020204" pitchFamily="34" charset="-122"/>
                <a:ea typeface="微软雅黑" panose="020B0503020204020204" pitchFamily="34" charset="-122"/>
              </a:rPr>
              <a:t>——</a:t>
            </a:r>
            <a:r>
              <a:rPr lang="zh-CN" altLang="en-US">
                <a:solidFill>
                  <a:schemeClr val="accent1"/>
                </a:solidFill>
                <a:latin typeface="微软雅黑" panose="020B0503020204020204" pitchFamily="34" charset="-122"/>
                <a:ea typeface="微软雅黑" panose="020B0503020204020204" pitchFamily="34" charset="-122"/>
              </a:rPr>
              <a:t>开展巡查</a:t>
            </a:r>
            <a:r>
              <a:rPr lang="en-US" altLang="zh-CN">
                <a:solidFill>
                  <a:schemeClr val="accent1"/>
                </a:solidFill>
                <a:latin typeface="微软雅黑" panose="020B0503020204020204" pitchFamily="34" charset="-122"/>
                <a:ea typeface="微软雅黑" panose="020B0503020204020204" pitchFamily="34" charset="-122"/>
              </a:rPr>
              <a:t>——</a:t>
            </a:r>
            <a:r>
              <a:rPr lang="zh-CN" altLang="en-US">
                <a:solidFill>
                  <a:schemeClr val="accent1"/>
                </a:solidFill>
                <a:latin typeface="微软雅黑" panose="020B0503020204020204" pitchFamily="34" charset="-122"/>
                <a:ea typeface="微软雅黑" panose="020B0503020204020204" pitchFamily="34" charset="-122"/>
              </a:rPr>
              <a:t>内审总结</a:t>
            </a:r>
          </a:p>
        </p:txBody>
      </p:sp>
      <p:sp>
        <p:nvSpPr>
          <p:cNvPr id="21" name="矩形: 圆角 20"/>
          <p:cNvSpPr/>
          <p:nvPr/>
        </p:nvSpPr>
        <p:spPr bwMode="auto">
          <a:xfrm>
            <a:off x="1043463" y="1378956"/>
            <a:ext cx="513348" cy="442267"/>
          </a:xfrm>
          <a:prstGeom prst="roundRect">
            <a:avLst>
              <a:gd name="adj" fmla="val 1250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a:solidFill>
                  <a:schemeClr val="accent2"/>
                </a:solidFill>
                <a:latin typeface="+mn-ea"/>
                <a:ea typeface="+mn-ea"/>
                <a:cs typeface="+mn-ea"/>
              </a:rPr>
              <a:t>三</a:t>
            </a:r>
          </a:p>
        </p:txBody>
      </p:sp>
      <p:grpSp>
        <p:nvGrpSpPr>
          <p:cNvPr id="22" name="组合 21"/>
          <p:cNvGrpSpPr/>
          <p:nvPr/>
        </p:nvGrpSpPr>
        <p:grpSpPr>
          <a:xfrm>
            <a:off x="1655273" y="1399127"/>
            <a:ext cx="4707807" cy="423077"/>
            <a:chOff x="1949753" y="1098452"/>
            <a:chExt cx="4707807" cy="423077"/>
          </a:xfrm>
        </p:grpSpPr>
        <p:sp>
          <p:nvSpPr>
            <p:cNvPr id="26" name="箭头: 五边形 25"/>
            <p:cNvSpPr/>
            <p:nvPr/>
          </p:nvSpPr>
          <p:spPr bwMode="auto">
            <a:xfrm>
              <a:off x="1949753" y="1098452"/>
              <a:ext cx="4707807" cy="417527"/>
            </a:xfrm>
            <a:prstGeom prst="homePlate">
              <a:avLst>
                <a:gd name="adj" fmla="val 22691"/>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000">
                <a:solidFill>
                  <a:schemeClr val="accent2"/>
                </a:solidFill>
                <a:latin typeface="+mn-ea"/>
                <a:ea typeface="+mn-ea"/>
                <a:cs typeface="+mn-ea"/>
              </a:endParaRPr>
            </a:p>
          </p:txBody>
        </p:sp>
        <p:sp>
          <p:nvSpPr>
            <p:cNvPr id="30" name="矩形 29"/>
            <p:cNvSpPr/>
            <p:nvPr/>
          </p:nvSpPr>
          <p:spPr>
            <a:xfrm>
              <a:off x="1949753" y="1121419"/>
              <a:ext cx="3581306"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r>
                <a:rPr lang="en-US" altLang="zh-CN" sz="2000">
                  <a:solidFill>
                    <a:schemeClr val="accent2"/>
                  </a:solidFill>
                  <a:latin typeface="+mn-ea"/>
                  <a:ea typeface="+mn-ea"/>
                  <a:cs typeface="+mn-ea"/>
                </a:rPr>
                <a:t>6S</a:t>
              </a:r>
              <a:r>
                <a:rPr lang="zh-CN" altLang="en-US" sz="2000">
                  <a:solidFill>
                    <a:schemeClr val="accent2"/>
                  </a:solidFill>
                  <a:latin typeface="+mn-ea"/>
                  <a:ea typeface="+mn-ea"/>
                  <a:cs typeface="+mn-ea"/>
                </a:rPr>
                <a:t>巡查的展开内审</a:t>
              </a:r>
            </a:p>
          </p:txBody>
        </p:sp>
      </p:grpSp>
      <p:sp>
        <p:nvSpPr>
          <p:cNvPr id="31" name="矩形 30"/>
          <p:cNvSpPr/>
          <p:nvPr/>
        </p:nvSpPr>
        <p:spPr>
          <a:xfrm>
            <a:off x="1556811" y="3136322"/>
            <a:ext cx="6407329" cy="369332"/>
          </a:xfrm>
          <a:prstGeom prst="rect">
            <a:avLst/>
          </a:prstGeom>
        </p:spPr>
        <p:txBody>
          <a:bodyPr wrap="square">
            <a:spAutoFit/>
          </a:bodyPr>
          <a:lstStyle/>
          <a:p>
            <a:pPr algn="just"/>
            <a:r>
              <a:rPr lang="zh-CN" altLang="en-US">
                <a:solidFill>
                  <a:schemeClr val="accent1"/>
                </a:solidFill>
                <a:latin typeface="微软雅黑" panose="020B0503020204020204" pitchFamily="34" charset="-122"/>
                <a:ea typeface="微软雅黑" panose="020B0503020204020204" pitchFamily="34" charset="-122"/>
              </a:rPr>
              <a:t>巡查结果公布应注意几点：</a:t>
            </a:r>
          </a:p>
        </p:txBody>
      </p:sp>
      <p:sp>
        <p:nvSpPr>
          <p:cNvPr id="32" name="矩形: 圆角 31"/>
          <p:cNvSpPr/>
          <p:nvPr/>
        </p:nvSpPr>
        <p:spPr bwMode="auto">
          <a:xfrm>
            <a:off x="1043463" y="2565521"/>
            <a:ext cx="513348" cy="442267"/>
          </a:xfrm>
          <a:prstGeom prst="roundRect">
            <a:avLst>
              <a:gd name="adj" fmla="val 1250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a:solidFill>
                  <a:schemeClr val="accent2"/>
                </a:solidFill>
                <a:latin typeface="+mn-ea"/>
                <a:ea typeface="+mn-ea"/>
                <a:cs typeface="+mn-ea"/>
              </a:rPr>
              <a:t>四</a:t>
            </a:r>
          </a:p>
        </p:txBody>
      </p:sp>
      <p:grpSp>
        <p:nvGrpSpPr>
          <p:cNvPr id="33" name="组合 32"/>
          <p:cNvGrpSpPr/>
          <p:nvPr/>
        </p:nvGrpSpPr>
        <p:grpSpPr>
          <a:xfrm>
            <a:off x="1655273" y="2585692"/>
            <a:ext cx="4707807" cy="423077"/>
            <a:chOff x="1949753" y="2285017"/>
            <a:chExt cx="4707807" cy="423077"/>
          </a:xfrm>
        </p:grpSpPr>
        <p:sp>
          <p:nvSpPr>
            <p:cNvPr id="34" name="箭头: 五边形 33"/>
            <p:cNvSpPr/>
            <p:nvPr/>
          </p:nvSpPr>
          <p:spPr bwMode="auto">
            <a:xfrm>
              <a:off x="1949753" y="2285017"/>
              <a:ext cx="4707807" cy="417527"/>
            </a:xfrm>
            <a:prstGeom prst="homePlate">
              <a:avLst>
                <a:gd name="adj" fmla="val 22691"/>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000">
                <a:solidFill>
                  <a:schemeClr val="accent2"/>
                </a:solidFill>
                <a:latin typeface="+mn-ea"/>
                <a:ea typeface="+mn-ea"/>
                <a:cs typeface="+mn-ea"/>
              </a:endParaRPr>
            </a:p>
          </p:txBody>
        </p:sp>
        <p:sp>
          <p:nvSpPr>
            <p:cNvPr id="35" name="矩形 34"/>
            <p:cNvSpPr/>
            <p:nvPr/>
          </p:nvSpPr>
          <p:spPr>
            <a:xfrm>
              <a:off x="1949753" y="2307984"/>
              <a:ext cx="3581306"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r>
                <a:rPr lang="zh-CN" altLang="en-US" sz="2000">
                  <a:solidFill>
                    <a:schemeClr val="accent2"/>
                  </a:solidFill>
                  <a:latin typeface="+mn-ea"/>
                  <a:ea typeface="+mn-ea"/>
                  <a:cs typeface="+mn-ea"/>
                </a:rPr>
                <a:t>巡查结果公开透明化</a:t>
              </a:r>
            </a:p>
          </p:txBody>
        </p:sp>
      </p:grpSp>
      <p:sp>
        <p:nvSpPr>
          <p:cNvPr id="36" name="矩形 35"/>
          <p:cNvSpPr/>
          <p:nvPr/>
        </p:nvSpPr>
        <p:spPr>
          <a:xfrm>
            <a:off x="1936787" y="3476643"/>
            <a:ext cx="2498962" cy="584775"/>
          </a:xfrm>
          <a:prstGeom prst="rect">
            <a:avLst/>
          </a:prstGeom>
        </p:spPr>
        <p:txBody>
          <a:bodyPr wrap="square">
            <a:spAutoFit/>
          </a:bodyPr>
          <a:lstStyle/>
          <a:p>
            <a:pPr algn="just"/>
            <a:r>
              <a:rPr lang="en-US" altLang="zh-CN" sz="1600">
                <a:solidFill>
                  <a:schemeClr val="accent1"/>
                </a:solidFill>
                <a:latin typeface="微软雅黑" panose="020B0503020204020204" pitchFamily="34" charset="-122"/>
                <a:ea typeface="微软雅黑" panose="020B0503020204020204" pitchFamily="34" charset="-122"/>
              </a:rPr>
              <a:t>1</a:t>
            </a:r>
            <a:r>
              <a:rPr lang="zh-CN" altLang="en-US" sz="1600">
                <a:solidFill>
                  <a:schemeClr val="accent1"/>
                </a:solidFill>
                <a:latin typeface="微软雅黑" panose="020B0503020204020204" pitchFamily="34" charset="-122"/>
                <a:ea typeface="微软雅黑" panose="020B0503020204020204" pitchFamily="34" charset="-122"/>
              </a:rPr>
              <a:t>）实景拍照 </a:t>
            </a:r>
          </a:p>
          <a:p>
            <a:pPr algn="just"/>
            <a:r>
              <a:rPr lang="en-US" altLang="zh-CN" sz="1600">
                <a:solidFill>
                  <a:schemeClr val="accent1"/>
                </a:solidFill>
                <a:latin typeface="微软雅黑" panose="020B0503020204020204" pitchFamily="34" charset="-122"/>
                <a:ea typeface="微软雅黑" panose="020B0503020204020204" pitchFamily="34" charset="-122"/>
              </a:rPr>
              <a:t>2</a:t>
            </a:r>
            <a:r>
              <a:rPr lang="zh-CN" altLang="en-US" sz="1600">
                <a:solidFill>
                  <a:schemeClr val="accent1"/>
                </a:solidFill>
                <a:latin typeface="微软雅黑" panose="020B0503020204020204" pitchFamily="34" charset="-122"/>
                <a:ea typeface="微软雅黑" panose="020B0503020204020204" pitchFamily="34" charset="-122"/>
              </a:rPr>
              <a:t>）数字图表</a:t>
            </a:r>
          </a:p>
        </p:txBody>
      </p:sp>
      <p:sp>
        <p:nvSpPr>
          <p:cNvPr id="37" name="矩形 36"/>
          <p:cNvSpPr/>
          <p:nvPr/>
        </p:nvSpPr>
        <p:spPr>
          <a:xfrm>
            <a:off x="1556811" y="4818971"/>
            <a:ext cx="6407329" cy="369332"/>
          </a:xfrm>
          <a:prstGeom prst="rect">
            <a:avLst/>
          </a:prstGeom>
        </p:spPr>
        <p:txBody>
          <a:bodyPr wrap="square">
            <a:spAutoFit/>
          </a:bodyPr>
          <a:lstStyle/>
          <a:p>
            <a:pPr algn="just"/>
            <a:r>
              <a:rPr lang="en-US" altLang="zh-CN">
                <a:solidFill>
                  <a:schemeClr val="accent1"/>
                </a:solidFill>
                <a:latin typeface="微软雅黑" panose="020B0503020204020204" pitchFamily="34" charset="-122"/>
                <a:ea typeface="微软雅黑" panose="020B0503020204020204" pitchFamily="34" charset="-122"/>
              </a:rPr>
              <a:t>1</a:t>
            </a:r>
            <a:r>
              <a:rPr lang="zh-CN" altLang="en-US">
                <a:solidFill>
                  <a:schemeClr val="accent1"/>
                </a:solidFill>
                <a:latin typeface="微软雅黑" panose="020B0503020204020204" pitchFamily="34" charset="-122"/>
                <a:ea typeface="微软雅黑" panose="020B0503020204020204" pitchFamily="34" charset="-122"/>
              </a:rPr>
              <a:t>、问题改善</a:t>
            </a:r>
          </a:p>
        </p:txBody>
      </p:sp>
      <p:sp>
        <p:nvSpPr>
          <p:cNvPr id="38" name="矩形: 圆角 37"/>
          <p:cNvSpPr/>
          <p:nvPr/>
        </p:nvSpPr>
        <p:spPr bwMode="auto">
          <a:xfrm>
            <a:off x="1043463" y="4248170"/>
            <a:ext cx="513348" cy="442267"/>
          </a:xfrm>
          <a:prstGeom prst="roundRect">
            <a:avLst>
              <a:gd name="adj" fmla="val 12500"/>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sz="2000">
                <a:solidFill>
                  <a:schemeClr val="accent2"/>
                </a:solidFill>
                <a:latin typeface="+mn-ea"/>
                <a:ea typeface="+mn-ea"/>
                <a:cs typeface="+mn-ea"/>
              </a:rPr>
              <a:t>五</a:t>
            </a:r>
          </a:p>
        </p:txBody>
      </p:sp>
      <p:grpSp>
        <p:nvGrpSpPr>
          <p:cNvPr id="39" name="组合 38"/>
          <p:cNvGrpSpPr/>
          <p:nvPr/>
        </p:nvGrpSpPr>
        <p:grpSpPr>
          <a:xfrm>
            <a:off x="1655273" y="4268341"/>
            <a:ext cx="4707807" cy="423077"/>
            <a:chOff x="1949753" y="3967666"/>
            <a:chExt cx="4707807" cy="423077"/>
          </a:xfrm>
        </p:grpSpPr>
        <p:sp>
          <p:nvSpPr>
            <p:cNvPr id="40" name="箭头: 五边形 39"/>
            <p:cNvSpPr/>
            <p:nvPr/>
          </p:nvSpPr>
          <p:spPr bwMode="auto">
            <a:xfrm>
              <a:off x="1949753" y="3967666"/>
              <a:ext cx="4707807" cy="417527"/>
            </a:xfrm>
            <a:prstGeom prst="homePlate">
              <a:avLst>
                <a:gd name="adj" fmla="val 22691"/>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endParaRPr lang="zh-CN" altLang="en-US" sz="2000">
                <a:solidFill>
                  <a:schemeClr val="accent2"/>
                </a:solidFill>
                <a:latin typeface="+mn-ea"/>
                <a:ea typeface="+mn-ea"/>
                <a:cs typeface="+mn-ea"/>
              </a:endParaRPr>
            </a:p>
          </p:txBody>
        </p:sp>
        <p:sp>
          <p:nvSpPr>
            <p:cNvPr id="41" name="矩形 40"/>
            <p:cNvSpPr/>
            <p:nvPr/>
          </p:nvSpPr>
          <p:spPr>
            <a:xfrm>
              <a:off x="1949753" y="3990633"/>
              <a:ext cx="3581306"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r>
                <a:rPr lang="zh-CN" altLang="en-US" sz="2000">
                  <a:solidFill>
                    <a:schemeClr val="accent2"/>
                  </a:solidFill>
                  <a:latin typeface="+mn-ea"/>
                  <a:ea typeface="+mn-ea"/>
                  <a:cs typeface="+mn-ea"/>
                </a:rPr>
                <a:t>问题改善与追踪</a:t>
              </a:r>
            </a:p>
          </p:txBody>
        </p:sp>
      </p:grpSp>
      <p:sp>
        <p:nvSpPr>
          <p:cNvPr id="42" name="矩形 41"/>
          <p:cNvSpPr/>
          <p:nvPr/>
        </p:nvSpPr>
        <p:spPr>
          <a:xfrm>
            <a:off x="1936787" y="5159291"/>
            <a:ext cx="1778882" cy="338554"/>
          </a:xfrm>
          <a:prstGeom prst="rect">
            <a:avLst/>
          </a:prstGeom>
        </p:spPr>
        <p:txBody>
          <a:bodyPr wrap="square">
            <a:spAutoFit/>
          </a:bodyPr>
          <a:lstStyle/>
          <a:p>
            <a:pPr marL="285750" indent="-285750" algn="just">
              <a:buFont typeface="Wingdings" panose="05000000000000000000" pitchFamily="2" charset="2"/>
              <a:buChar char="l"/>
            </a:pPr>
            <a:r>
              <a:rPr lang="pl-PL" altLang="zh-CN" sz="1600">
                <a:solidFill>
                  <a:schemeClr val="accent1"/>
                </a:solidFill>
                <a:latin typeface="微软雅黑" panose="020B0503020204020204" pitchFamily="34" charset="-122"/>
                <a:ea typeface="微软雅黑" panose="020B0503020204020204" pitchFamily="34" charset="-122"/>
              </a:rPr>
              <a:t>5W1H</a:t>
            </a:r>
            <a:r>
              <a:rPr lang="zh-CN" altLang="pl-PL" sz="1600">
                <a:solidFill>
                  <a:schemeClr val="accent1"/>
                </a:solidFill>
                <a:latin typeface="微软雅黑" panose="020B0503020204020204" pitchFamily="34" charset="-122"/>
                <a:ea typeface="微软雅黑" panose="020B0503020204020204" pitchFamily="34" charset="-122"/>
              </a:rPr>
              <a:t>法</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43" name="矩形 42"/>
          <p:cNvSpPr/>
          <p:nvPr/>
        </p:nvSpPr>
        <p:spPr>
          <a:xfrm>
            <a:off x="4112189" y="3476643"/>
            <a:ext cx="2418267" cy="584775"/>
          </a:xfrm>
          <a:prstGeom prst="rect">
            <a:avLst/>
          </a:prstGeom>
        </p:spPr>
        <p:txBody>
          <a:bodyPr wrap="square">
            <a:spAutoFit/>
          </a:bodyPr>
          <a:lstStyle/>
          <a:p>
            <a:pPr algn="just"/>
            <a:r>
              <a:rPr lang="en-US" altLang="zh-CN" sz="1600">
                <a:solidFill>
                  <a:schemeClr val="accent1"/>
                </a:solidFill>
                <a:latin typeface="微软雅黑" panose="020B0503020204020204" pitchFamily="34" charset="-122"/>
                <a:ea typeface="微软雅黑" panose="020B0503020204020204" pitchFamily="34" charset="-122"/>
              </a:rPr>
              <a:t>3</a:t>
            </a:r>
            <a:r>
              <a:rPr lang="zh-CN" altLang="en-US" sz="1600">
                <a:solidFill>
                  <a:schemeClr val="accent1"/>
                </a:solidFill>
                <a:latin typeface="微软雅黑" panose="020B0503020204020204" pitchFamily="34" charset="-122"/>
                <a:ea typeface="微软雅黑" panose="020B0503020204020204" pitchFamily="34" charset="-122"/>
              </a:rPr>
              <a:t>）现场评比法</a:t>
            </a:r>
          </a:p>
          <a:p>
            <a:pPr algn="just"/>
            <a:r>
              <a:rPr lang="en-US" altLang="zh-CN" sz="1600">
                <a:solidFill>
                  <a:schemeClr val="accent1"/>
                </a:solidFill>
                <a:latin typeface="微软雅黑" panose="020B0503020204020204" pitchFamily="34" charset="-122"/>
                <a:ea typeface="微软雅黑" panose="020B0503020204020204" pitchFamily="34" charset="-122"/>
              </a:rPr>
              <a:t>4</a:t>
            </a:r>
            <a:r>
              <a:rPr lang="zh-CN" altLang="en-US" sz="1600">
                <a:solidFill>
                  <a:schemeClr val="accent1"/>
                </a:solidFill>
                <a:latin typeface="微软雅黑" panose="020B0503020204020204" pitchFamily="34" charset="-122"/>
                <a:ea typeface="微软雅黑" panose="020B0503020204020204" pitchFamily="34" charset="-122"/>
              </a:rPr>
              <a:t>）巡查打分赋值法</a:t>
            </a:r>
          </a:p>
        </p:txBody>
      </p:sp>
      <p:sp>
        <p:nvSpPr>
          <p:cNvPr id="44" name="矩形 43"/>
          <p:cNvSpPr/>
          <p:nvPr/>
        </p:nvSpPr>
        <p:spPr>
          <a:xfrm>
            <a:off x="1556811" y="5527725"/>
            <a:ext cx="4806269" cy="369332"/>
          </a:xfrm>
          <a:prstGeom prst="rect">
            <a:avLst/>
          </a:prstGeom>
        </p:spPr>
        <p:txBody>
          <a:bodyPr wrap="square">
            <a:spAutoFit/>
          </a:bodyPr>
          <a:lstStyle/>
          <a:p>
            <a:pPr algn="just"/>
            <a:r>
              <a:rPr lang="en-US" altLang="zh-CN">
                <a:solidFill>
                  <a:schemeClr val="accent1"/>
                </a:solidFill>
                <a:latin typeface="微软雅黑" panose="020B0503020204020204" pitchFamily="34" charset="-122"/>
                <a:ea typeface="微软雅黑" panose="020B0503020204020204" pitchFamily="34" charset="-122"/>
              </a:rPr>
              <a:t>2</a:t>
            </a:r>
            <a:r>
              <a:rPr lang="zh-CN" altLang="en-US">
                <a:solidFill>
                  <a:schemeClr val="accent1"/>
                </a:solidFill>
                <a:latin typeface="微软雅黑" panose="020B0503020204020204" pitchFamily="34" charset="-122"/>
                <a:ea typeface="微软雅黑" panose="020B0503020204020204" pitchFamily="34" charset="-122"/>
              </a:rPr>
              <a:t>、问题追踪</a:t>
            </a:r>
          </a:p>
        </p:txBody>
      </p:sp>
      <p:sp>
        <p:nvSpPr>
          <p:cNvPr id="45" name="矩形 44"/>
          <p:cNvSpPr/>
          <p:nvPr/>
        </p:nvSpPr>
        <p:spPr>
          <a:xfrm>
            <a:off x="1936787" y="5868046"/>
            <a:ext cx="4593669" cy="830997"/>
          </a:xfrm>
          <a:prstGeom prst="rect">
            <a:avLst/>
          </a:prstGeom>
        </p:spPr>
        <p:txBody>
          <a:bodyPr wrap="square">
            <a:spAutoFit/>
          </a:bodyPr>
          <a:lstStyle/>
          <a:p>
            <a:pPr algn="just"/>
            <a:r>
              <a:rPr lang="en-US" altLang="zh-CN" sz="1600">
                <a:solidFill>
                  <a:schemeClr val="accent1"/>
                </a:solidFill>
                <a:latin typeface="微软雅黑" panose="020B0503020204020204" pitchFamily="34" charset="-122"/>
                <a:ea typeface="微软雅黑" panose="020B0503020204020204" pitchFamily="34" charset="-122"/>
              </a:rPr>
              <a:t>1</a:t>
            </a:r>
            <a:r>
              <a:rPr lang="zh-CN" altLang="en-US" sz="1600">
                <a:solidFill>
                  <a:schemeClr val="accent1"/>
                </a:solidFill>
                <a:latin typeface="微软雅黑" panose="020B0503020204020204" pitchFamily="34" charset="-122"/>
                <a:ea typeface="微软雅黑" panose="020B0503020204020204" pitchFamily="34" charset="-122"/>
              </a:rPr>
              <a:t>）以书面文件形式提供给跟进工作负责人，作为自己进行纠正和预防措施的依据；</a:t>
            </a:r>
          </a:p>
          <a:p>
            <a:pPr algn="just"/>
            <a:r>
              <a:rPr lang="en-US" altLang="zh-CN" sz="1600">
                <a:solidFill>
                  <a:schemeClr val="accent1"/>
                </a:solidFill>
                <a:latin typeface="微软雅黑" panose="020B0503020204020204" pitchFamily="34" charset="-122"/>
                <a:ea typeface="微软雅黑" panose="020B0503020204020204" pitchFamily="34" charset="-122"/>
              </a:rPr>
              <a:t>2</a:t>
            </a:r>
            <a:r>
              <a:rPr lang="zh-CN" altLang="en-US" sz="1600">
                <a:solidFill>
                  <a:schemeClr val="accent1"/>
                </a:solidFill>
                <a:latin typeface="微软雅黑" panose="020B0503020204020204" pitchFamily="34" charset="-122"/>
                <a:ea typeface="微软雅黑" panose="020B0503020204020204" pitchFamily="34" charset="-122"/>
              </a:rPr>
              <a:t>）跟进工作负责人员必须按期进行现场验证。</a:t>
            </a:r>
          </a:p>
        </p:txBody>
      </p:sp>
      <p:sp>
        <p:nvSpPr>
          <p:cNvPr id="46" name="矩形 45"/>
          <p:cNvSpPr/>
          <p:nvPr/>
        </p:nvSpPr>
        <p:spPr>
          <a:xfrm>
            <a:off x="3813713" y="5159291"/>
            <a:ext cx="1778882" cy="338554"/>
          </a:xfrm>
          <a:prstGeom prst="rect">
            <a:avLst/>
          </a:prstGeom>
        </p:spPr>
        <p:txBody>
          <a:bodyPr wrap="square">
            <a:spAutoFit/>
          </a:bodyPr>
          <a:lstStyle/>
          <a:p>
            <a:pPr marL="285750" indent="-285750" algn="just">
              <a:buFont typeface="Wingdings" panose="05000000000000000000" pitchFamily="2" charset="2"/>
              <a:buChar char="l"/>
            </a:pPr>
            <a:r>
              <a:rPr lang="pl-PL" altLang="zh-CN" sz="1600">
                <a:solidFill>
                  <a:schemeClr val="accent1"/>
                </a:solidFill>
                <a:latin typeface="微软雅黑" panose="020B0503020204020204" pitchFamily="34" charset="-122"/>
                <a:ea typeface="微软雅黑" panose="020B0503020204020204" pitchFamily="34" charset="-122"/>
              </a:rPr>
              <a:t>PDCA</a:t>
            </a:r>
            <a:r>
              <a:rPr lang="zh-CN" altLang="pl-PL" sz="1600">
                <a:solidFill>
                  <a:schemeClr val="accent1"/>
                </a:solidFill>
                <a:latin typeface="微软雅黑" panose="020B0503020204020204" pitchFamily="34" charset="-122"/>
                <a:ea typeface="微软雅黑" panose="020B0503020204020204" pitchFamily="34" charset="-122"/>
              </a:rPr>
              <a:t>法</a:t>
            </a:r>
            <a:endParaRPr lang="zh-CN" altLang="en-US" sz="1600">
              <a:solidFill>
                <a:schemeClr val="accent1"/>
              </a:solidFill>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820" y="2311420"/>
            <a:ext cx="5328592" cy="4043562"/>
          </a:xfrm>
          <a:prstGeom prst="rect">
            <a:avLst/>
          </a:prstGeom>
        </p:spPr>
      </p:pic>
      <p:sp>
        <p:nvSpPr>
          <p:cNvPr id="55" name="TextBox 4"/>
          <p:cNvSpPr txBox="1"/>
          <p:nvPr/>
        </p:nvSpPr>
        <p:spPr>
          <a:xfrm>
            <a:off x="500063" y="627063"/>
            <a:ext cx="4970462"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4.2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巡查与检讨</a:t>
            </a:r>
          </a:p>
        </p:txBody>
      </p:sp>
    </p:spTree>
  </p:cSld>
  <p:clrMapOvr>
    <a:masterClrMapping/>
  </p:clrMapOvr>
  <p:transition spd="slow" advTm="11142">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3" name="图片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 y="0"/>
            <a:ext cx="12188619" cy="6858000"/>
          </a:xfrm>
          <a:prstGeom prst="rect">
            <a:avLst/>
          </a:prstGeom>
        </p:spPr>
      </p:pic>
      <p:sp>
        <p:nvSpPr>
          <p:cNvPr id="42" name="文本框 41"/>
          <p:cNvSpPr txBox="1"/>
          <p:nvPr/>
        </p:nvSpPr>
        <p:spPr>
          <a:xfrm>
            <a:off x="5091064" y="2459025"/>
            <a:ext cx="6841028" cy="1200329"/>
          </a:xfrm>
          <a:prstGeom prst="rect">
            <a:avLst/>
          </a:prstGeom>
          <a:noFill/>
        </p:spPr>
        <p:txBody>
          <a:bodyPr wrap="square" rtlCol="0">
            <a:spAutoFit/>
          </a:bodyPr>
          <a:lstStyle/>
          <a:p>
            <a:pPr lvl="0" algn="r"/>
            <a:r>
              <a:rPr lang="zh-CN" altLang="en-US" sz="7200">
                <a:solidFill>
                  <a:srgbClr val="484849"/>
                </a:solidFill>
                <a:latin typeface="微软雅黑" panose="020B0503020204020204" pitchFamily="34" charset="-122"/>
                <a:ea typeface="微软雅黑" panose="020B0503020204020204" pitchFamily="34" charset="-122"/>
              </a:rPr>
              <a:t>感谢关注</a:t>
            </a:r>
          </a:p>
        </p:txBody>
      </p:sp>
      <p:sp>
        <p:nvSpPr>
          <p:cNvPr id="44" name="文本框 43"/>
          <p:cNvSpPr txBox="1"/>
          <p:nvPr/>
        </p:nvSpPr>
        <p:spPr>
          <a:xfrm>
            <a:off x="10502349" y="3822762"/>
            <a:ext cx="1291466" cy="389010"/>
          </a:xfrm>
          <a:prstGeom prst="rect">
            <a:avLst/>
          </a:prstGeom>
          <a:solidFill>
            <a:srgbClr val="D4350D"/>
          </a:solidFill>
          <a:ln w="9525" cap="flat">
            <a:solidFill>
              <a:schemeClr val="accent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defPPr>
              <a:defRPr lang="zh-CN"/>
            </a:defPPr>
            <a:lvl1pPr>
              <a:defRPr>
                <a:latin typeface="+mn-lt"/>
                <a:ea typeface="+mn-ea"/>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rPr>
              <a:t>2019-06</a:t>
            </a:r>
            <a:endParaRPr kumimoji="0" lang="zh-CN" altLang="en-US" sz="20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endParaRPr>
          </a:p>
        </p:txBody>
      </p:sp>
      <p:sp>
        <p:nvSpPr>
          <p:cNvPr id="46" name="Rectangle 4"/>
          <p:cNvSpPr txBox="1">
            <a:spLocks noChangeArrowheads="1"/>
          </p:cNvSpPr>
          <p:nvPr/>
        </p:nvSpPr>
        <p:spPr bwMode="auto">
          <a:xfrm>
            <a:off x="7836215" y="4751891"/>
            <a:ext cx="4063410"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484849"/>
                </a:solidFill>
                <a:effectLst/>
                <a:uLnTx/>
                <a:uFillTx/>
                <a:latin typeface="Arial" panose="020B0604020202020204"/>
                <a:ea typeface="微软雅黑" panose="020B0503020204020204" pitchFamily="34" charset="-122"/>
                <a:cs typeface="+mj-cs"/>
              </a:rPr>
              <a:t>这里可以输入公司</a:t>
            </a:r>
            <a:r>
              <a:rPr kumimoji="0" lang="en-US" altLang="zh-CN" sz="2400" b="0" i="0" u="none" strike="noStrike" kern="1200" cap="none" spc="0" normalizeH="0" baseline="0" noProof="0" dirty="0">
                <a:ln>
                  <a:noFill/>
                </a:ln>
                <a:solidFill>
                  <a:srgbClr val="484849"/>
                </a:solidFill>
                <a:effectLst/>
                <a:uLnTx/>
                <a:uFillTx/>
                <a:latin typeface="Arial" panose="020B0604020202020204"/>
                <a:ea typeface="微软雅黑" panose="020B0503020204020204" pitchFamily="34" charset="-122"/>
                <a:cs typeface="+mj-cs"/>
              </a:rPr>
              <a:t>/</a:t>
            </a:r>
            <a:r>
              <a:rPr kumimoji="0" lang="zh-CN" altLang="en-US" sz="2400" b="0" i="0" u="none" strike="noStrike" kern="1200" cap="none" spc="0" normalizeH="0" baseline="0" noProof="0" dirty="0">
                <a:ln>
                  <a:noFill/>
                </a:ln>
                <a:solidFill>
                  <a:srgbClr val="484849"/>
                </a:solidFill>
                <a:effectLst/>
                <a:uLnTx/>
                <a:uFillTx/>
                <a:latin typeface="Arial" panose="020B0604020202020204"/>
                <a:ea typeface="微软雅黑" panose="020B0503020204020204" pitchFamily="34" charset="-122"/>
                <a:cs typeface="+mj-cs"/>
              </a:rPr>
              <a:t>团队名称</a:t>
            </a:r>
          </a:p>
        </p:txBody>
      </p:sp>
    </p:spTree>
  </p:cSld>
  <p:clrMapOvr>
    <a:masterClrMapping/>
  </p:clrMapOvr>
  <mc:AlternateContent xmlns:mc="http://schemas.openxmlformats.org/markup-compatibility/2006" xmlns:p14="http://schemas.microsoft.com/office/powerpoint/2010/main">
    <mc:Choice Requires="p14">
      <p:transition spd="slow" p14:dur="1600" advTm="6819">
        <p:blinds dir="vert"/>
      </p:transition>
    </mc:Choice>
    <mc:Fallback xmlns="">
      <p:transition spd="slow" advTm="6819">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2016125" cy="400110"/>
          </a:xfrm>
          <a:prstGeom prst="rect">
            <a:avLst/>
          </a:prstGeom>
          <a:noFill/>
        </p:spPr>
        <p:txBody>
          <a:bodyPr>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1.2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的含义</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第一</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起源及其作用</a:t>
            </a: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52" y="3935944"/>
            <a:ext cx="3261671" cy="2014562"/>
          </a:xfrm>
          <a:prstGeom prst="rect">
            <a:avLst/>
          </a:prstGeom>
        </p:spPr>
      </p:pic>
      <p:sp>
        <p:nvSpPr>
          <p:cNvPr id="19" name="内容占位符 2"/>
          <p:cNvSpPr txBox="1"/>
          <p:nvPr/>
        </p:nvSpPr>
        <p:spPr>
          <a:xfrm>
            <a:off x="4705243" y="1158445"/>
            <a:ext cx="6529081" cy="1200329"/>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t>6S</a:t>
            </a:r>
            <a:r>
              <a:rPr lang="zh-CN" altLang="en-US"/>
              <a:t>是将生产现场中的人员、机器、材料、方法等生产要素进行有效的管理，针对企业每位员工的日常工作行为提出要求，倡导从小事做起，力求使每位员工都养成事事“讲究”的习惯，从而达到提高整体工作质量的目的。</a:t>
            </a:r>
            <a:endParaRPr lang="en-US" altLang="zh-CN"/>
          </a:p>
        </p:txBody>
      </p:sp>
      <p:sp>
        <p:nvSpPr>
          <p:cNvPr id="21" name="内容占位符 2"/>
          <p:cNvSpPr txBox="1"/>
          <p:nvPr/>
        </p:nvSpPr>
        <p:spPr>
          <a:xfrm>
            <a:off x="5380400" y="3384582"/>
            <a:ext cx="5567956" cy="369332"/>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t>6S</a:t>
            </a:r>
            <a:r>
              <a:rPr lang="zh-CN" altLang="en-US"/>
              <a:t>的针对现场的，最主要是针对生产现场；</a:t>
            </a:r>
            <a:endParaRPr lang="zh-CN" altLang="en-US" dirty="0"/>
          </a:p>
        </p:txBody>
      </p:sp>
      <p:sp>
        <p:nvSpPr>
          <p:cNvPr id="22" name="椭圆 21"/>
          <p:cNvSpPr/>
          <p:nvPr/>
        </p:nvSpPr>
        <p:spPr bwMode="auto">
          <a:xfrm>
            <a:off x="4885996" y="3341973"/>
            <a:ext cx="361507" cy="36150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1</a:t>
            </a:r>
            <a:endParaRPr lang="zh-CN" altLang="en-US" sz="1600">
              <a:solidFill>
                <a:schemeClr val="accent2"/>
              </a:solidFill>
              <a:latin typeface="+mn-ea"/>
              <a:ea typeface="+mn-ea"/>
              <a:cs typeface="+mn-ea"/>
            </a:endParaRPr>
          </a:p>
        </p:txBody>
      </p:sp>
      <p:sp>
        <p:nvSpPr>
          <p:cNvPr id="26" name="内容占位符 2"/>
          <p:cNvSpPr txBox="1"/>
          <p:nvPr/>
        </p:nvSpPr>
        <p:spPr>
          <a:xfrm>
            <a:off x="5380400" y="3863047"/>
            <a:ext cx="5567956" cy="369332"/>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t>6S</a:t>
            </a:r>
            <a:r>
              <a:rPr lang="zh-CN" altLang="en-US"/>
              <a:t>的对象是全体人员，尤其是领导要带头；</a:t>
            </a:r>
          </a:p>
        </p:txBody>
      </p:sp>
      <p:sp>
        <p:nvSpPr>
          <p:cNvPr id="30" name="椭圆 29"/>
          <p:cNvSpPr/>
          <p:nvPr/>
        </p:nvSpPr>
        <p:spPr bwMode="auto">
          <a:xfrm>
            <a:off x="4885996" y="3820438"/>
            <a:ext cx="361507" cy="36150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2</a:t>
            </a:r>
            <a:endParaRPr lang="zh-CN" altLang="en-US" sz="1600">
              <a:solidFill>
                <a:schemeClr val="accent2"/>
              </a:solidFill>
              <a:latin typeface="+mn-ea"/>
              <a:ea typeface="+mn-ea"/>
              <a:cs typeface="+mn-ea"/>
            </a:endParaRPr>
          </a:p>
        </p:txBody>
      </p:sp>
      <p:sp>
        <p:nvSpPr>
          <p:cNvPr id="31" name="内容占位符 2"/>
          <p:cNvSpPr txBox="1"/>
          <p:nvPr/>
        </p:nvSpPr>
        <p:spPr>
          <a:xfrm>
            <a:off x="5380400" y="4373409"/>
            <a:ext cx="5567956" cy="369332"/>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t>6S</a:t>
            </a:r>
            <a:r>
              <a:rPr lang="zh-CN" altLang="en-US"/>
              <a:t>的每天的工作，不是运动；</a:t>
            </a:r>
          </a:p>
        </p:txBody>
      </p:sp>
      <p:sp>
        <p:nvSpPr>
          <p:cNvPr id="32" name="椭圆 31"/>
          <p:cNvSpPr/>
          <p:nvPr/>
        </p:nvSpPr>
        <p:spPr bwMode="auto">
          <a:xfrm>
            <a:off x="4885996" y="4330800"/>
            <a:ext cx="361507" cy="36150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3</a:t>
            </a:r>
            <a:endParaRPr lang="zh-CN" altLang="en-US" sz="1600">
              <a:solidFill>
                <a:schemeClr val="accent2"/>
              </a:solidFill>
              <a:latin typeface="+mn-ea"/>
              <a:ea typeface="+mn-ea"/>
              <a:cs typeface="+mn-ea"/>
            </a:endParaRPr>
          </a:p>
        </p:txBody>
      </p:sp>
      <p:sp>
        <p:nvSpPr>
          <p:cNvPr id="33" name="内容占位符 2"/>
          <p:cNvSpPr txBox="1"/>
          <p:nvPr/>
        </p:nvSpPr>
        <p:spPr>
          <a:xfrm>
            <a:off x="5380400" y="4862507"/>
            <a:ext cx="5567956" cy="369332"/>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t>6S</a:t>
            </a:r>
            <a:r>
              <a:rPr lang="zh-CN" altLang="en-US"/>
              <a:t>的工作是通过量的积累以达到质的变化；</a:t>
            </a:r>
          </a:p>
        </p:txBody>
      </p:sp>
      <p:sp>
        <p:nvSpPr>
          <p:cNvPr id="34" name="椭圆 33"/>
          <p:cNvSpPr/>
          <p:nvPr/>
        </p:nvSpPr>
        <p:spPr bwMode="auto">
          <a:xfrm>
            <a:off x="4885996" y="4819898"/>
            <a:ext cx="361507" cy="36150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4</a:t>
            </a:r>
            <a:endParaRPr lang="zh-CN" altLang="en-US" sz="1600">
              <a:solidFill>
                <a:schemeClr val="accent2"/>
              </a:solidFill>
              <a:latin typeface="+mn-ea"/>
              <a:ea typeface="+mn-ea"/>
              <a:cs typeface="+mn-ea"/>
            </a:endParaRPr>
          </a:p>
        </p:txBody>
      </p:sp>
      <p:sp>
        <p:nvSpPr>
          <p:cNvPr id="35" name="内容占位符 2"/>
          <p:cNvSpPr txBox="1"/>
          <p:nvPr/>
        </p:nvSpPr>
        <p:spPr>
          <a:xfrm>
            <a:off x="5380400" y="5372870"/>
            <a:ext cx="5567956" cy="646331"/>
          </a:xfrm>
          <a:prstGeom prst="rect">
            <a:avLst/>
          </a:prstGeom>
          <a:noFill/>
        </p:spPr>
        <p:txBody>
          <a:bodyPr wrap="square" rtlCol="0">
            <a:spAutoFit/>
          </a:bodyPr>
          <a:lstStyle>
            <a:defPPr>
              <a:defRPr lang="zh-CN"/>
            </a:defPPr>
            <a:lvl1pPr algn="just">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a:t>6S</a:t>
            </a:r>
            <a:r>
              <a:rPr lang="zh-CN" altLang="en-US"/>
              <a:t>通过每人每件事情操作到位提升整体水平，个别员工出现差异显而易见；</a:t>
            </a:r>
          </a:p>
        </p:txBody>
      </p:sp>
      <p:sp>
        <p:nvSpPr>
          <p:cNvPr id="36" name="椭圆 35"/>
          <p:cNvSpPr/>
          <p:nvPr/>
        </p:nvSpPr>
        <p:spPr bwMode="auto">
          <a:xfrm>
            <a:off x="4885996" y="5330260"/>
            <a:ext cx="361507" cy="361507"/>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5</a:t>
            </a:r>
            <a:endParaRPr lang="zh-CN" altLang="en-US" sz="1600">
              <a:solidFill>
                <a:schemeClr val="accent2"/>
              </a:solidFill>
              <a:latin typeface="+mn-ea"/>
              <a:ea typeface="+mn-ea"/>
              <a:cs typeface="+mn-ea"/>
            </a:endParaRPr>
          </a:p>
        </p:txBody>
      </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630" y="1359314"/>
            <a:ext cx="3274492" cy="2174103"/>
          </a:xfrm>
          <a:prstGeom prst="rect">
            <a:avLst/>
          </a:prstGeom>
        </p:spPr>
      </p:pic>
      <p:sp>
        <p:nvSpPr>
          <p:cNvPr id="39" name="矩形: 圆角 38"/>
          <p:cNvSpPr/>
          <p:nvPr/>
        </p:nvSpPr>
        <p:spPr bwMode="auto">
          <a:xfrm>
            <a:off x="4771009" y="2573080"/>
            <a:ext cx="6397546" cy="478465"/>
          </a:xfrm>
          <a:prstGeom prst="roundRect">
            <a:avLst>
              <a:gd name="adj" fmla="val 1136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3200">
              <a:solidFill>
                <a:schemeClr val="accent2"/>
              </a:solidFill>
              <a:latin typeface="+mn-lt"/>
              <a:ea typeface="+mn-ea"/>
              <a:cs typeface="+mn-ea"/>
            </a:endParaRPr>
          </a:p>
        </p:txBody>
      </p:sp>
      <p:sp>
        <p:nvSpPr>
          <p:cNvPr id="40" name="文本框 39"/>
          <p:cNvSpPr txBox="1"/>
          <p:nvPr/>
        </p:nvSpPr>
        <p:spPr>
          <a:xfrm>
            <a:off x="4878937" y="2607707"/>
            <a:ext cx="1800493" cy="400110"/>
          </a:xfrm>
          <a:prstGeom prst="rect">
            <a:avLst/>
          </a:prstGeom>
          <a:noFill/>
        </p:spPr>
        <p:txBody>
          <a:bodyPr wrap="square" rtlCol="0">
            <a:spAutoFit/>
          </a:bodyPr>
          <a:lstStyle>
            <a:defPPr>
              <a:defRPr lang="zh-CN"/>
            </a:defPPr>
            <a:lvl1pPr algn="just">
              <a:lnSpc>
                <a:spcPct val="150000"/>
              </a:lnSpc>
              <a:defRPr sz="1800">
                <a:solidFill>
                  <a:schemeClr val="accent1"/>
                </a:solidFill>
                <a:latin typeface="+mj-ea"/>
                <a:ea typeface="+mj-ea"/>
              </a:defRPr>
            </a:lvl1pPr>
            <a:lvl2pPr marL="742950" indent="-285750" eaLnBrk="0" hangingPunct="0">
              <a:spcBef>
                <a:spcPct val="20000"/>
              </a:spcBef>
              <a:buChar char="–"/>
              <a:defRPr sz="2000">
                <a:solidFill>
                  <a:schemeClr val="accent1"/>
                </a:solidFill>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nSpc>
                <a:spcPct val="100000"/>
              </a:lnSpc>
            </a:pPr>
            <a:r>
              <a:rPr lang="zh-CN" altLang="en-US" sz="2000">
                <a:solidFill>
                  <a:schemeClr val="accent2"/>
                </a:solidFill>
              </a:rPr>
              <a:t>注意以下几点：</a:t>
            </a:r>
          </a:p>
        </p:txBody>
      </p:sp>
    </p:spTree>
  </p:cSld>
  <p:clrMapOvr>
    <a:masterClrMapping/>
  </p:clrMapOvr>
  <p:transition spd="slow" advTm="11142">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3510880" cy="400110"/>
          </a:xfrm>
          <a:prstGeom prst="rect">
            <a:avLst/>
          </a:prstGeom>
          <a:noFill/>
        </p:spPr>
        <p:txBody>
          <a:bodyPr wrap="square">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1.3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延伸与发展</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第一</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起源及其作用</a:t>
            </a:r>
          </a:p>
        </p:txBody>
      </p:sp>
      <p:sp>
        <p:nvSpPr>
          <p:cNvPr id="18" name="矩形 17"/>
          <p:cNvSpPr/>
          <p:nvPr/>
        </p:nvSpPr>
        <p:spPr bwMode="auto">
          <a:xfrm>
            <a:off x="994676" y="1494040"/>
            <a:ext cx="3387050" cy="5184655"/>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grpSp>
        <p:nvGrpSpPr>
          <p:cNvPr id="21" name="组合 20"/>
          <p:cNvGrpSpPr/>
          <p:nvPr/>
        </p:nvGrpSpPr>
        <p:grpSpPr>
          <a:xfrm>
            <a:off x="9268279" y="1213010"/>
            <a:ext cx="1047650" cy="430887"/>
            <a:chOff x="9267485" y="915640"/>
            <a:chExt cx="1047650" cy="430887"/>
          </a:xfrm>
        </p:grpSpPr>
        <p:sp>
          <p:nvSpPr>
            <p:cNvPr id="22" name="矩形: 圆角 21"/>
            <p:cNvSpPr/>
            <p:nvPr/>
          </p:nvSpPr>
          <p:spPr bwMode="auto">
            <a:xfrm>
              <a:off x="9267485" y="915640"/>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26" name="矩形 25"/>
            <p:cNvSpPr/>
            <p:nvPr/>
          </p:nvSpPr>
          <p:spPr>
            <a:xfrm>
              <a:off x="9307773" y="937258"/>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整理</a:t>
              </a:r>
            </a:p>
          </p:txBody>
        </p:sp>
      </p:grpSp>
      <p:sp>
        <p:nvSpPr>
          <p:cNvPr id="30" name="矩形 29"/>
          <p:cNvSpPr/>
          <p:nvPr/>
        </p:nvSpPr>
        <p:spPr>
          <a:xfrm>
            <a:off x="10337735" y="1315321"/>
            <a:ext cx="659155" cy="369332"/>
          </a:xfrm>
          <a:prstGeom prst="rect">
            <a:avLst/>
          </a:prstGeom>
        </p:spPr>
        <p:txBody>
          <a:bodyPr wrap="none">
            <a:spAutoFit/>
          </a:bodyPr>
          <a:lstStyle/>
          <a:p>
            <a:r>
              <a:rPr lang="en-US" altLang="zh-CN">
                <a:solidFill>
                  <a:schemeClr val="accent1"/>
                </a:solidFill>
                <a:latin typeface="+mj-ea"/>
              </a:rPr>
              <a:t>Seiri</a:t>
            </a:r>
            <a:endParaRPr lang="zh-CN" altLang="en-US"/>
          </a:p>
        </p:txBody>
      </p:sp>
      <p:grpSp>
        <p:nvGrpSpPr>
          <p:cNvPr id="31" name="组合 30"/>
          <p:cNvGrpSpPr/>
          <p:nvPr/>
        </p:nvGrpSpPr>
        <p:grpSpPr>
          <a:xfrm>
            <a:off x="9268279" y="1745692"/>
            <a:ext cx="1047650" cy="430887"/>
            <a:chOff x="9267485" y="1448322"/>
            <a:chExt cx="1047650" cy="430887"/>
          </a:xfrm>
        </p:grpSpPr>
        <p:sp>
          <p:nvSpPr>
            <p:cNvPr id="32" name="矩形: 圆角 31"/>
            <p:cNvSpPr/>
            <p:nvPr/>
          </p:nvSpPr>
          <p:spPr bwMode="auto">
            <a:xfrm>
              <a:off x="9267485" y="1448322"/>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33" name="矩形 32"/>
            <p:cNvSpPr/>
            <p:nvPr/>
          </p:nvSpPr>
          <p:spPr>
            <a:xfrm>
              <a:off x="9307773" y="1469940"/>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整顿</a:t>
              </a:r>
            </a:p>
          </p:txBody>
        </p:sp>
      </p:grpSp>
      <p:sp>
        <p:nvSpPr>
          <p:cNvPr id="34" name="矩形 33"/>
          <p:cNvSpPr/>
          <p:nvPr/>
        </p:nvSpPr>
        <p:spPr>
          <a:xfrm>
            <a:off x="10337734" y="1848003"/>
            <a:ext cx="884858" cy="369332"/>
          </a:xfrm>
          <a:prstGeom prst="rect">
            <a:avLst/>
          </a:prstGeom>
        </p:spPr>
        <p:txBody>
          <a:bodyPr wrap="none">
            <a:spAutoFit/>
          </a:bodyPr>
          <a:lstStyle/>
          <a:p>
            <a:r>
              <a:rPr lang="en-US" altLang="zh-CN">
                <a:solidFill>
                  <a:schemeClr val="accent1"/>
                </a:solidFill>
                <a:latin typeface="+mj-ea"/>
              </a:rPr>
              <a:t>Seiton</a:t>
            </a:r>
            <a:endParaRPr lang="zh-CN" altLang="en-US"/>
          </a:p>
        </p:txBody>
      </p:sp>
      <p:grpSp>
        <p:nvGrpSpPr>
          <p:cNvPr id="35" name="组合 34"/>
          <p:cNvGrpSpPr/>
          <p:nvPr/>
        </p:nvGrpSpPr>
        <p:grpSpPr>
          <a:xfrm>
            <a:off x="9268279" y="2262041"/>
            <a:ext cx="1047650" cy="430887"/>
            <a:chOff x="9267485" y="1964671"/>
            <a:chExt cx="1047650" cy="430887"/>
          </a:xfrm>
        </p:grpSpPr>
        <p:sp>
          <p:nvSpPr>
            <p:cNvPr id="36" name="矩形: 圆角 35"/>
            <p:cNvSpPr/>
            <p:nvPr/>
          </p:nvSpPr>
          <p:spPr bwMode="auto">
            <a:xfrm>
              <a:off x="9267485" y="1964671"/>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37" name="矩形 36"/>
            <p:cNvSpPr/>
            <p:nvPr/>
          </p:nvSpPr>
          <p:spPr>
            <a:xfrm>
              <a:off x="9307773" y="1986289"/>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清扫</a:t>
              </a:r>
            </a:p>
          </p:txBody>
        </p:sp>
      </p:grpSp>
      <p:sp>
        <p:nvSpPr>
          <p:cNvPr id="38" name="矩形 37"/>
          <p:cNvSpPr/>
          <p:nvPr/>
        </p:nvSpPr>
        <p:spPr>
          <a:xfrm>
            <a:off x="10337735" y="2364352"/>
            <a:ext cx="764953" cy="369332"/>
          </a:xfrm>
          <a:prstGeom prst="rect">
            <a:avLst/>
          </a:prstGeom>
        </p:spPr>
        <p:txBody>
          <a:bodyPr wrap="none">
            <a:spAutoFit/>
          </a:bodyPr>
          <a:lstStyle/>
          <a:p>
            <a:r>
              <a:rPr lang="en-US" altLang="zh-CN">
                <a:solidFill>
                  <a:schemeClr val="accent1"/>
                </a:solidFill>
                <a:latin typeface="+mj-ea"/>
              </a:rPr>
              <a:t>Seiso</a:t>
            </a:r>
            <a:endParaRPr lang="zh-CN" altLang="en-US"/>
          </a:p>
        </p:txBody>
      </p:sp>
      <p:grpSp>
        <p:nvGrpSpPr>
          <p:cNvPr id="39" name="组合 38"/>
          <p:cNvGrpSpPr/>
          <p:nvPr/>
        </p:nvGrpSpPr>
        <p:grpSpPr>
          <a:xfrm>
            <a:off x="9268279" y="2778390"/>
            <a:ext cx="1047650" cy="430887"/>
            <a:chOff x="9267485" y="2481020"/>
            <a:chExt cx="1047650" cy="430887"/>
          </a:xfrm>
        </p:grpSpPr>
        <p:sp>
          <p:nvSpPr>
            <p:cNvPr id="40" name="矩形: 圆角 39"/>
            <p:cNvSpPr/>
            <p:nvPr/>
          </p:nvSpPr>
          <p:spPr bwMode="auto">
            <a:xfrm>
              <a:off x="9267485" y="2481020"/>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41" name="矩形 40"/>
            <p:cNvSpPr/>
            <p:nvPr/>
          </p:nvSpPr>
          <p:spPr>
            <a:xfrm>
              <a:off x="9307773" y="2502638"/>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清洁</a:t>
              </a:r>
            </a:p>
          </p:txBody>
        </p:sp>
      </p:grpSp>
      <p:sp>
        <p:nvSpPr>
          <p:cNvPr id="42" name="矩形 41"/>
          <p:cNvSpPr/>
          <p:nvPr/>
        </p:nvSpPr>
        <p:spPr>
          <a:xfrm>
            <a:off x="10337734" y="2880701"/>
            <a:ext cx="1098250" cy="369332"/>
          </a:xfrm>
          <a:prstGeom prst="rect">
            <a:avLst/>
          </a:prstGeom>
        </p:spPr>
        <p:txBody>
          <a:bodyPr wrap="none">
            <a:spAutoFit/>
          </a:bodyPr>
          <a:lstStyle/>
          <a:p>
            <a:r>
              <a:rPr lang="en-US" altLang="zh-CN">
                <a:solidFill>
                  <a:schemeClr val="accent1"/>
                </a:solidFill>
                <a:latin typeface="+mj-ea"/>
              </a:rPr>
              <a:t>Seiketsu</a:t>
            </a:r>
            <a:endParaRPr lang="zh-CN" altLang="en-US"/>
          </a:p>
        </p:txBody>
      </p:sp>
      <p:grpSp>
        <p:nvGrpSpPr>
          <p:cNvPr id="43" name="组合 42"/>
          <p:cNvGrpSpPr/>
          <p:nvPr/>
        </p:nvGrpSpPr>
        <p:grpSpPr>
          <a:xfrm>
            <a:off x="9268279" y="3326405"/>
            <a:ext cx="1047650" cy="430887"/>
            <a:chOff x="9267485" y="3029035"/>
            <a:chExt cx="1047650" cy="430887"/>
          </a:xfrm>
        </p:grpSpPr>
        <p:sp>
          <p:nvSpPr>
            <p:cNvPr id="44" name="矩形: 圆角 43"/>
            <p:cNvSpPr/>
            <p:nvPr/>
          </p:nvSpPr>
          <p:spPr bwMode="auto">
            <a:xfrm>
              <a:off x="9267485" y="3029035"/>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45" name="矩形 44"/>
            <p:cNvSpPr/>
            <p:nvPr/>
          </p:nvSpPr>
          <p:spPr>
            <a:xfrm>
              <a:off x="9307773" y="3050653"/>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素养</a:t>
              </a:r>
            </a:p>
          </p:txBody>
        </p:sp>
      </p:grpSp>
      <p:sp>
        <p:nvSpPr>
          <p:cNvPr id="46" name="矩形 45"/>
          <p:cNvSpPr/>
          <p:nvPr/>
        </p:nvSpPr>
        <p:spPr>
          <a:xfrm>
            <a:off x="10337735" y="3428716"/>
            <a:ext cx="1109471" cy="369332"/>
          </a:xfrm>
          <a:prstGeom prst="rect">
            <a:avLst/>
          </a:prstGeom>
        </p:spPr>
        <p:txBody>
          <a:bodyPr wrap="none">
            <a:spAutoFit/>
          </a:bodyPr>
          <a:lstStyle/>
          <a:p>
            <a:r>
              <a:rPr lang="en-US" altLang="zh-CN">
                <a:solidFill>
                  <a:schemeClr val="accent1"/>
                </a:solidFill>
                <a:latin typeface="+mj-ea"/>
              </a:rPr>
              <a:t>Shitsuke</a:t>
            </a:r>
            <a:endParaRPr lang="zh-CN" altLang="en-US"/>
          </a:p>
        </p:txBody>
      </p:sp>
      <p:grpSp>
        <p:nvGrpSpPr>
          <p:cNvPr id="47" name="组合 46"/>
          <p:cNvGrpSpPr/>
          <p:nvPr/>
        </p:nvGrpSpPr>
        <p:grpSpPr>
          <a:xfrm>
            <a:off x="9268279" y="3896903"/>
            <a:ext cx="1047650" cy="430887"/>
            <a:chOff x="9267485" y="3599533"/>
            <a:chExt cx="1047650" cy="430887"/>
          </a:xfrm>
        </p:grpSpPr>
        <p:sp>
          <p:nvSpPr>
            <p:cNvPr id="48" name="矩形: 圆角 47"/>
            <p:cNvSpPr/>
            <p:nvPr/>
          </p:nvSpPr>
          <p:spPr bwMode="auto">
            <a:xfrm>
              <a:off x="9267485" y="3599533"/>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49" name="矩形 48"/>
            <p:cNvSpPr/>
            <p:nvPr/>
          </p:nvSpPr>
          <p:spPr>
            <a:xfrm>
              <a:off x="9307773" y="3621151"/>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安全</a:t>
              </a:r>
            </a:p>
          </p:txBody>
        </p:sp>
      </p:grpSp>
      <p:sp>
        <p:nvSpPr>
          <p:cNvPr id="50" name="矩形 49"/>
          <p:cNvSpPr/>
          <p:nvPr/>
        </p:nvSpPr>
        <p:spPr>
          <a:xfrm>
            <a:off x="10337734" y="3999214"/>
            <a:ext cx="865942" cy="369332"/>
          </a:xfrm>
          <a:prstGeom prst="rect">
            <a:avLst/>
          </a:prstGeom>
        </p:spPr>
        <p:txBody>
          <a:bodyPr wrap="none">
            <a:spAutoFit/>
          </a:bodyPr>
          <a:lstStyle/>
          <a:p>
            <a:r>
              <a:rPr lang="en-US" altLang="zh-CN">
                <a:solidFill>
                  <a:schemeClr val="accent1"/>
                </a:solidFill>
                <a:latin typeface="+mj-ea"/>
              </a:rPr>
              <a:t>Safety</a:t>
            </a:r>
            <a:endParaRPr lang="zh-CN" altLang="en-US"/>
          </a:p>
        </p:txBody>
      </p:sp>
      <p:grpSp>
        <p:nvGrpSpPr>
          <p:cNvPr id="51" name="组合 50"/>
          <p:cNvGrpSpPr/>
          <p:nvPr/>
        </p:nvGrpSpPr>
        <p:grpSpPr>
          <a:xfrm>
            <a:off x="9268279" y="4485383"/>
            <a:ext cx="1047650" cy="430887"/>
            <a:chOff x="9267485" y="4188013"/>
            <a:chExt cx="1047650" cy="430887"/>
          </a:xfrm>
        </p:grpSpPr>
        <p:sp>
          <p:nvSpPr>
            <p:cNvPr id="52" name="矩形: 圆角 51"/>
            <p:cNvSpPr/>
            <p:nvPr/>
          </p:nvSpPr>
          <p:spPr bwMode="auto">
            <a:xfrm>
              <a:off x="9267485" y="4188013"/>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53" name="矩形 52"/>
            <p:cNvSpPr/>
            <p:nvPr/>
          </p:nvSpPr>
          <p:spPr>
            <a:xfrm>
              <a:off x="9307773" y="4209631"/>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节约</a:t>
              </a:r>
            </a:p>
          </p:txBody>
        </p:sp>
      </p:grpSp>
      <p:sp>
        <p:nvSpPr>
          <p:cNvPr id="54" name="矩形 53"/>
          <p:cNvSpPr/>
          <p:nvPr/>
        </p:nvSpPr>
        <p:spPr>
          <a:xfrm>
            <a:off x="10337735" y="4494187"/>
            <a:ext cx="918841" cy="369332"/>
          </a:xfrm>
          <a:prstGeom prst="rect">
            <a:avLst/>
          </a:prstGeom>
        </p:spPr>
        <p:txBody>
          <a:bodyPr wrap="none">
            <a:spAutoFit/>
          </a:bodyPr>
          <a:lstStyle/>
          <a:p>
            <a:r>
              <a:rPr lang="en-US" altLang="zh-CN">
                <a:solidFill>
                  <a:schemeClr val="accent1"/>
                </a:solidFill>
                <a:latin typeface="+mj-ea"/>
              </a:rPr>
              <a:t>Saving</a:t>
            </a:r>
            <a:endParaRPr lang="zh-CN" altLang="en-US"/>
          </a:p>
        </p:txBody>
      </p:sp>
      <p:grpSp>
        <p:nvGrpSpPr>
          <p:cNvPr id="55" name="组合 54"/>
          <p:cNvGrpSpPr/>
          <p:nvPr/>
        </p:nvGrpSpPr>
        <p:grpSpPr>
          <a:xfrm>
            <a:off x="9268279" y="5032012"/>
            <a:ext cx="1047650" cy="430887"/>
            <a:chOff x="9267485" y="4734642"/>
            <a:chExt cx="1047650" cy="430887"/>
          </a:xfrm>
        </p:grpSpPr>
        <p:sp>
          <p:nvSpPr>
            <p:cNvPr id="56" name="矩形: 圆角 55"/>
            <p:cNvSpPr/>
            <p:nvPr/>
          </p:nvSpPr>
          <p:spPr bwMode="auto">
            <a:xfrm>
              <a:off x="9267485" y="4734642"/>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57" name="矩形 56"/>
            <p:cNvSpPr/>
            <p:nvPr/>
          </p:nvSpPr>
          <p:spPr>
            <a:xfrm>
              <a:off x="9307773" y="4756260"/>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效率</a:t>
              </a:r>
            </a:p>
          </p:txBody>
        </p:sp>
      </p:grpSp>
      <p:sp>
        <p:nvSpPr>
          <p:cNvPr id="58" name="矩形 57"/>
          <p:cNvSpPr/>
          <p:nvPr/>
        </p:nvSpPr>
        <p:spPr>
          <a:xfrm>
            <a:off x="10337735" y="5070147"/>
            <a:ext cx="875561" cy="369332"/>
          </a:xfrm>
          <a:prstGeom prst="rect">
            <a:avLst/>
          </a:prstGeom>
        </p:spPr>
        <p:txBody>
          <a:bodyPr wrap="none">
            <a:spAutoFit/>
          </a:bodyPr>
          <a:lstStyle/>
          <a:p>
            <a:r>
              <a:rPr lang="en-US" altLang="zh-CN">
                <a:solidFill>
                  <a:schemeClr val="accent1"/>
                </a:solidFill>
                <a:latin typeface="+mj-ea"/>
              </a:rPr>
              <a:t>Speed</a:t>
            </a:r>
            <a:endParaRPr lang="zh-CN" altLang="en-US"/>
          </a:p>
        </p:txBody>
      </p:sp>
      <p:grpSp>
        <p:nvGrpSpPr>
          <p:cNvPr id="59" name="组合 58"/>
          <p:cNvGrpSpPr/>
          <p:nvPr/>
        </p:nvGrpSpPr>
        <p:grpSpPr>
          <a:xfrm>
            <a:off x="9268279" y="5564216"/>
            <a:ext cx="1047650" cy="430887"/>
            <a:chOff x="9267485" y="5266846"/>
            <a:chExt cx="1047650" cy="430887"/>
          </a:xfrm>
        </p:grpSpPr>
        <p:sp>
          <p:nvSpPr>
            <p:cNvPr id="60" name="矩形: 圆角 59"/>
            <p:cNvSpPr/>
            <p:nvPr/>
          </p:nvSpPr>
          <p:spPr bwMode="auto">
            <a:xfrm>
              <a:off x="9267485" y="5266846"/>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61" name="矩形 60"/>
            <p:cNvSpPr/>
            <p:nvPr/>
          </p:nvSpPr>
          <p:spPr>
            <a:xfrm>
              <a:off x="9307773" y="5288464"/>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服务</a:t>
              </a:r>
            </a:p>
          </p:txBody>
        </p:sp>
      </p:grpSp>
      <p:sp>
        <p:nvSpPr>
          <p:cNvPr id="62" name="矩形 61"/>
          <p:cNvSpPr/>
          <p:nvPr/>
        </p:nvSpPr>
        <p:spPr>
          <a:xfrm>
            <a:off x="10337734" y="5603569"/>
            <a:ext cx="976934" cy="369332"/>
          </a:xfrm>
          <a:prstGeom prst="rect">
            <a:avLst/>
          </a:prstGeom>
        </p:spPr>
        <p:txBody>
          <a:bodyPr wrap="none">
            <a:spAutoFit/>
          </a:bodyPr>
          <a:lstStyle/>
          <a:p>
            <a:r>
              <a:rPr lang="en-US" altLang="zh-CN">
                <a:solidFill>
                  <a:schemeClr val="accent1"/>
                </a:solidFill>
                <a:latin typeface="+mj-ea"/>
              </a:rPr>
              <a:t>Service</a:t>
            </a:r>
            <a:endParaRPr lang="zh-CN" altLang="en-US"/>
          </a:p>
        </p:txBody>
      </p:sp>
      <p:grpSp>
        <p:nvGrpSpPr>
          <p:cNvPr id="63" name="组合 62"/>
          <p:cNvGrpSpPr/>
          <p:nvPr/>
        </p:nvGrpSpPr>
        <p:grpSpPr>
          <a:xfrm>
            <a:off x="9268279" y="6109043"/>
            <a:ext cx="1047650" cy="430887"/>
            <a:chOff x="9267485" y="5811673"/>
            <a:chExt cx="1047650" cy="430887"/>
          </a:xfrm>
        </p:grpSpPr>
        <p:sp>
          <p:nvSpPr>
            <p:cNvPr id="64" name="矩形: 圆角 63"/>
            <p:cNvSpPr/>
            <p:nvPr/>
          </p:nvSpPr>
          <p:spPr bwMode="auto">
            <a:xfrm>
              <a:off x="9267485" y="5811673"/>
              <a:ext cx="1047650" cy="430887"/>
            </a:xfrm>
            <a:prstGeom prst="roundRect">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a:solidFill>
                  <a:schemeClr val="accent2"/>
                </a:solidFill>
                <a:latin typeface="+mn-ea"/>
                <a:ea typeface="+mn-ea"/>
                <a:cs typeface="+mn-ea"/>
              </a:endParaRPr>
            </a:p>
          </p:txBody>
        </p:sp>
        <p:sp>
          <p:nvSpPr>
            <p:cNvPr id="65" name="矩形 64"/>
            <p:cNvSpPr/>
            <p:nvPr/>
          </p:nvSpPr>
          <p:spPr>
            <a:xfrm>
              <a:off x="9307773" y="5833291"/>
              <a:ext cx="935384" cy="400110"/>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zh-CN" altLang="en-US">
                  <a:solidFill>
                    <a:schemeClr val="accent2"/>
                  </a:solidFill>
                  <a:latin typeface="+mn-ea"/>
                  <a:ea typeface="+mn-ea"/>
                  <a:cs typeface="+mn-ea"/>
                </a:rPr>
                <a:t>坚持</a:t>
              </a:r>
            </a:p>
          </p:txBody>
        </p:sp>
      </p:grpSp>
      <p:sp>
        <p:nvSpPr>
          <p:cNvPr id="66" name="矩形 65"/>
          <p:cNvSpPr/>
          <p:nvPr/>
        </p:nvSpPr>
        <p:spPr>
          <a:xfrm>
            <a:off x="10337735" y="6161438"/>
            <a:ext cx="1056571" cy="369332"/>
          </a:xfrm>
          <a:prstGeom prst="rect">
            <a:avLst/>
          </a:prstGeom>
        </p:spPr>
        <p:txBody>
          <a:bodyPr wrap="none">
            <a:spAutoFit/>
          </a:bodyPr>
          <a:lstStyle/>
          <a:p>
            <a:r>
              <a:rPr lang="en-US" altLang="zh-CN">
                <a:solidFill>
                  <a:schemeClr val="accent1"/>
                </a:solidFill>
                <a:latin typeface="+mj-ea"/>
              </a:rPr>
              <a:t>Shikoku</a:t>
            </a:r>
            <a:endParaRPr lang="zh-CN" altLang="en-US"/>
          </a:p>
        </p:txBody>
      </p:sp>
      <p:cxnSp>
        <p:nvCxnSpPr>
          <p:cNvPr id="67" name="直接连接符 66"/>
          <p:cNvCxnSpPr/>
          <p:nvPr/>
        </p:nvCxnSpPr>
        <p:spPr bwMode="auto">
          <a:xfrm flipH="1">
            <a:off x="5037400" y="1397208"/>
            <a:ext cx="4006313"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连接符 67"/>
          <p:cNvCxnSpPr/>
          <p:nvPr/>
        </p:nvCxnSpPr>
        <p:spPr bwMode="auto">
          <a:xfrm flipH="1">
            <a:off x="8355511" y="1956766"/>
            <a:ext cx="688201"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文本框 68"/>
          <p:cNvSpPr txBox="1"/>
          <p:nvPr/>
        </p:nvSpPr>
        <p:spPr>
          <a:xfrm>
            <a:off x="8332018" y="1494039"/>
            <a:ext cx="482824" cy="400110"/>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en-US" altLang="zh-CN" sz="1800"/>
              <a:t>2S</a:t>
            </a:r>
            <a:endParaRPr lang="zh-CN" altLang="en-US" sz="1800"/>
          </a:p>
        </p:txBody>
      </p:sp>
      <p:cxnSp>
        <p:nvCxnSpPr>
          <p:cNvPr id="70" name="直接连接符 69"/>
          <p:cNvCxnSpPr/>
          <p:nvPr/>
        </p:nvCxnSpPr>
        <p:spPr bwMode="auto">
          <a:xfrm flipH="1">
            <a:off x="7587830" y="3594497"/>
            <a:ext cx="1455882"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接连接符 70"/>
          <p:cNvCxnSpPr/>
          <p:nvPr/>
        </p:nvCxnSpPr>
        <p:spPr bwMode="auto">
          <a:xfrm>
            <a:off x="7983337" y="1428453"/>
            <a:ext cx="0" cy="2113395"/>
          </a:xfrm>
          <a:prstGeom prst="line">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文本框 71"/>
          <p:cNvSpPr txBox="1"/>
          <p:nvPr/>
        </p:nvSpPr>
        <p:spPr>
          <a:xfrm>
            <a:off x="7743294" y="2271961"/>
            <a:ext cx="482824" cy="400110"/>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en-US" altLang="zh-CN" sz="1800"/>
              <a:t>5S</a:t>
            </a:r>
            <a:endParaRPr lang="zh-CN" altLang="en-US" sz="1800"/>
          </a:p>
        </p:txBody>
      </p:sp>
      <p:cxnSp>
        <p:nvCxnSpPr>
          <p:cNvPr id="73" name="直接连接符 72"/>
          <p:cNvCxnSpPr/>
          <p:nvPr/>
        </p:nvCxnSpPr>
        <p:spPr bwMode="auto">
          <a:xfrm flipH="1">
            <a:off x="6696296" y="4181351"/>
            <a:ext cx="2347416"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a:off x="7041642" y="1428453"/>
            <a:ext cx="0" cy="2752899"/>
          </a:xfrm>
          <a:prstGeom prst="line">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文本框 74"/>
          <p:cNvSpPr txBox="1"/>
          <p:nvPr/>
        </p:nvSpPr>
        <p:spPr>
          <a:xfrm>
            <a:off x="6801599" y="2631347"/>
            <a:ext cx="482824" cy="400110"/>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en-US" altLang="zh-CN" sz="1800"/>
              <a:t>6S</a:t>
            </a:r>
            <a:endParaRPr lang="zh-CN" altLang="en-US" sz="1800"/>
          </a:p>
        </p:txBody>
      </p:sp>
      <p:cxnSp>
        <p:nvCxnSpPr>
          <p:cNvPr id="76" name="直接连接符 75"/>
          <p:cNvCxnSpPr/>
          <p:nvPr/>
        </p:nvCxnSpPr>
        <p:spPr bwMode="auto">
          <a:xfrm flipH="1">
            <a:off x="6112822" y="4713614"/>
            <a:ext cx="2930890"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接连接符 76"/>
          <p:cNvCxnSpPr/>
          <p:nvPr/>
        </p:nvCxnSpPr>
        <p:spPr bwMode="auto">
          <a:xfrm>
            <a:off x="6236424" y="1428453"/>
            <a:ext cx="0" cy="3250401"/>
          </a:xfrm>
          <a:prstGeom prst="line">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文本框 77"/>
          <p:cNvSpPr txBox="1"/>
          <p:nvPr/>
        </p:nvSpPr>
        <p:spPr>
          <a:xfrm>
            <a:off x="5996381" y="2862429"/>
            <a:ext cx="482824" cy="400110"/>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en-US" altLang="zh-CN" sz="1800"/>
              <a:t>7S</a:t>
            </a:r>
            <a:endParaRPr lang="zh-CN" altLang="en-US" sz="1800"/>
          </a:p>
        </p:txBody>
      </p:sp>
      <p:cxnSp>
        <p:nvCxnSpPr>
          <p:cNvPr id="79" name="直接连接符 78"/>
          <p:cNvCxnSpPr/>
          <p:nvPr/>
        </p:nvCxnSpPr>
        <p:spPr bwMode="auto">
          <a:xfrm flipH="1">
            <a:off x="5185824" y="6351345"/>
            <a:ext cx="3857888"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连接符 79"/>
          <p:cNvCxnSpPr/>
          <p:nvPr/>
        </p:nvCxnSpPr>
        <p:spPr bwMode="auto">
          <a:xfrm>
            <a:off x="5390263" y="1428453"/>
            <a:ext cx="0" cy="4896033"/>
          </a:xfrm>
          <a:prstGeom prst="line">
            <a:avLst/>
          </a:prstGeom>
          <a:solidFill>
            <a:schemeClr val="accent1"/>
          </a:solidFill>
          <a:ln w="952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文本框 80"/>
          <p:cNvSpPr txBox="1"/>
          <p:nvPr/>
        </p:nvSpPr>
        <p:spPr>
          <a:xfrm>
            <a:off x="5013190" y="3806250"/>
            <a:ext cx="715388" cy="400110"/>
          </a:xfrm>
          <a:prstGeom prst="rect">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defPPr>
              <a:defRPr lang="zh-CN"/>
            </a:defPPr>
            <a:lvl1pPr algn="ctr">
              <a:defRPr sz="1600">
                <a:solidFill>
                  <a:schemeClr val="accent2"/>
                </a:solidFill>
                <a:latin typeface="+mn-ea"/>
                <a:ea typeface="+mn-ea"/>
                <a:cs typeface="+mn-ea"/>
              </a:defRPr>
            </a:lvl1pPr>
          </a:lstStyle>
          <a:p>
            <a:r>
              <a:rPr lang="en-US" altLang="zh-CN" sz="1800"/>
              <a:t>10S</a:t>
            </a:r>
            <a:endParaRPr lang="zh-CN" altLang="en-US" sz="1800"/>
          </a:p>
        </p:txBody>
      </p:sp>
      <p:sp>
        <p:nvSpPr>
          <p:cNvPr id="82" name="矩形 81"/>
          <p:cNvSpPr/>
          <p:nvPr/>
        </p:nvSpPr>
        <p:spPr>
          <a:xfrm>
            <a:off x="1241923" y="1959370"/>
            <a:ext cx="2894143" cy="4031873"/>
          </a:xfrm>
          <a:prstGeom prst="rect">
            <a:avLst/>
          </a:prstGeom>
          <a:noFill/>
        </p:spPr>
        <p:txBody>
          <a:bodyPr wrap="square" rtlCol="0">
            <a:spAutoFit/>
          </a:bodyPr>
          <a:lstStyle/>
          <a:p>
            <a:pPr algn="just"/>
            <a:r>
              <a:rPr lang="zh-CN" altLang="en-US" sz="1600">
                <a:solidFill>
                  <a:schemeClr val="accent1"/>
                </a:solidFill>
                <a:latin typeface="+mj-ea"/>
                <a:ea typeface="+mj-ea"/>
              </a:rPr>
              <a:t>在第二次世界大战后，日本式企业将5S运动作为各项管理工作的基础，推行各种品质管理手法，产品品质得以迅速地提升，奠定了经济大国的地位，5S逐渐被各国的管理界认识。</a:t>
            </a:r>
          </a:p>
          <a:p>
            <a:pPr algn="just"/>
            <a:r>
              <a:rPr lang="zh-CN" altLang="en-US" sz="1600">
                <a:solidFill>
                  <a:schemeClr val="accent1"/>
                </a:solidFill>
                <a:latin typeface="+mj-ea"/>
                <a:ea typeface="+mj-ea"/>
              </a:rPr>
              <a:t>根据企业进一步发展的需要，有的公司在原来5S的基础上又增加了安全（Safety）和节约（Save）这两个要素，形成了“7S”，也有的企业加上效率、服务、及坚持，形成了“10S”。</a:t>
            </a:r>
            <a:endParaRPr lang="en-US" altLang="zh-CN" sz="1600">
              <a:solidFill>
                <a:schemeClr val="accent1"/>
              </a:solidFill>
              <a:latin typeface="+mj-ea"/>
              <a:ea typeface="+mj-ea"/>
            </a:endParaRPr>
          </a:p>
          <a:p>
            <a:pPr algn="just"/>
            <a:r>
              <a:rPr lang="zh-CN" altLang="en-US" sz="1600">
                <a:solidFill>
                  <a:schemeClr val="accent1"/>
                </a:solidFill>
                <a:latin typeface="+mj-ea"/>
                <a:ea typeface="+mj-ea"/>
              </a:rPr>
              <a:t>但是万变不离其宗，所谓“7S”、“10S”都是从“5S”里衍生出来的。</a:t>
            </a:r>
          </a:p>
        </p:txBody>
      </p:sp>
    </p:spTree>
  </p:cSld>
  <p:clrMapOvr>
    <a:masterClrMapping/>
  </p:clrMapOvr>
  <p:transition spd="slow" advTm="11142">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2016125" cy="400110"/>
          </a:xfrm>
          <a:prstGeom prst="rect">
            <a:avLst/>
          </a:prstGeom>
          <a:noFill/>
        </p:spPr>
        <p:txBody>
          <a:bodyPr>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1.4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的作用</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第一</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起源及其作用</a:t>
            </a:r>
          </a:p>
        </p:txBody>
      </p:sp>
      <p:sp>
        <p:nvSpPr>
          <p:cNvPr id="18" name="矩形 17"/>
          <p:cNvSpPr/>
          <p:nvPr/>
        </p:nvSpPr>
        <p:spPr bwMode="auto">
          <a:xfrm>
            <a:off x="4512064" y="2765362"/>
            <a:ext cx="3199716" cy="3521122"/>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19" name="矩形 18"/>
          <p:cNvSpPr/>
          <p:nvPr/>
        </p:nvSpPr>
        <p:spPr bwMode="auto">
          <a:xfrm>
            <a:off x="7951300" y="2765362"/>
            <a:ext cx="3199716" cy="3521122"/>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21" name="矩形 20"/>
          <p:cNvSpPr/>
          <p:nvPr/>
        </p:nvSpPr>
        <p:spPr bwMode="auto">
          <a:xfrm>
            <a:off x="1031884" y="2765362"/>
            <a:ext cx="3199716" cy="3521122"/>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grpSp>
        <p:nvGrpSpPr>
          <p:cNvPr id="26" name="组合 25"/>
          <p:cNvGrpSpPr/>
          <p:nvPr/>
        </p:nvGrpSpPr>
        <p:grpSpPr>
          <a:xfrm>
            <a:off x="1795895" y="1875363"/>
            <a:ext cx="1713430" cy="1713430"/>
            <a:chOff x="1795101" y="1746913"/>
            <a:chExt cx="1713430" cy="1713430"/>
          </a:xfrm>
        </p:grpSpPr>
        <p:sp>
          <p:nvSpPr>
            <p:cNvPr id="30" name="椭圆 29"/>
            <p:cNvSpPr/>
            <p:nvPr/>
          </p:nvSpPr>
          <p:spPr bwMode="auto">
            <a:xfrm>
              <a:off x="1795101" y="1746913"/>
              <a:ext cx="1713430" cy="171343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1" name="offices_304610"/>
            <p:cNvSpPr>
              <a:spLocks noChangeAspect="1"/>
            </p:cNvSpPr>
            <p:nvPr/>
          </p:nvSpPr>
          <p:spPr bwMode="auto">
            <a:xfrm>
              <a:off x="2306656" y="2224585"/>
              <a:ext cx="690320" cy="794134"/>
            </a:xfrm>
            <a:custGeom>
              <a:avLst/>
              <a:gdLst>
                <a:gd name="connsiteX0" fmla="*/ 316716 w 527406"/>
                <a:gd name="connsiteY0" fmla="*/ 473765 h 606722"/>
                <a:gd name="connsiteX1" fmla="*/ 297312 w 527406"/>
                <a:gd name="connsiteY1" fmla="*/ 493051 h 606722"/>
                <a:gd name="connsiteX2" fmla="*/ 297312 w 527406"/>
                <a:gd name="connsiteY2" fmla="*/ 509848 h 606722"/>
                <a:gd name="connsiteX3" fmla="*/ 316716 w 527406"/>
                <a:gd name="connsiteY3" fmla="*/ 529223 h 606722"/>
                <a:gd name="connsiteX4" fmla="*/ 336119 w 527406"/>
                <a:gd name="connsiteY4" fmla="*/ 509848 h 606722"/>
                <a:gd name="connsiteX5" fmla="*/ 336119 w 527406"/>
                <a:gd name="connsiteY5" fmla="*/ 493051 h 606722"/>
                <a:gd name="connsiteX6" fmla="*/ 316716 w 527406"/>
                <a:gd name="connsiteY6" fmla="*/ 473765 h 606722"/>
                <a:gd name="connsiteX7" fmla="*/ 210709 w 527406"/>
                <a:gd name="connsiteY7" fmla="*/ 473765 h 606722"/>
                <a:gd name="connsiteX8" fmla="*/ 191306 w 527406"/>
                <a:gd name="connsiteY8" fmla="*/ 493051 h 606722"/>
                <a:gd name="connsiteX9" fmla="*/ 191306 w 527406"/>
                <a:gd name="connsiteY9" fmla="*/ 509848 h 606722"/>
                <a:gd name="connsiteX10" fmla="*/ 210709 w 527406"/>
                <a:gd name="connsiteY10" fmla="*/ 529223 h 606722"/>
                <a:gd name="connsiteX11" fmla="*/ 230113 w 527406"/>
                <a:gd name="connsiteY11" fmla="*/ 509848 h 606722"/>
                <a:gd name="connsiteX12" fmla="*/ 230113 w 527406"/>
                <a:gd name="connsiteY12" fmla="*/ 493051 h 606722"/>
                <a:gd name="connsiteX13" fmla="*/ 210709 w 527406"/>
                <a:gd name="connsiteY13" fmla="*/ 473765 h 606722"/>
                <a:gd name="connsiteX14" fmla="*/ 316716 w 527406"/>
                <a:gd name="connsiteY14" fmla="*/ 369158 h 606722"/>
                <a:gd name="connsiteX15" fmla="*/ 297312 w 527406"/>
                <a:gd name="connsiteY15" fmla="*/ 388533 h 606722"/>
                <a:gd name="connsiteX16" fmla="*/ 297312 w 527406"/>
                <a:gd name="connsiteY16" fmla="*/ 403997 h 606722"/>
                <a:gd name="connsiteX17" fmla="*/ 316716 w 527406"/>
                <a:gd name="connsiteY17" fmla="*/ 423372 h 606722"/>
                <a:gd name="connsiteX18" fmla="*/ 336119 w 527406"/>
                <a:gd name="connsiteY18" fmla="*/ 403997 h 606722"/>
                <a:gd name="connsiteX19" fmla="*/ 336119 w 527406"/>
                <a:gd name="connsiteY19" fmla="*/ 388533 h 606722"/>
                <a:gd name="connsiteX20" fmla="*/ 316716 w 527406"/>
                <a:gd name="connsiteY20" fmla="*/ 369158 h 606722"/>
                <a:gd name="connsiteX21" fmla="*/ 210709 w 527406"/>
                <a:gd name="connsiteY21" fmla="*/ 369158 h 606722"/>
                <a:gd name="connsiteX22" fmla="*/ 191306 w 527406"/>
                <a:gd name="connsiteY22" fmla="*/ 388533 h 606722"/>
                <a:gd name="connsiteX23" fmla="*/ 191306 w 527406"/>
                <a:gd name="connsiteY23" fmla="*/ 403997 h 606722"/>
                <a:gd name="connsiteX24" fmla="*/ 210709 w 527406"/>
                <a:gd name="connsiteY24" fmla="*/ 423372 h 606722"/>
                <a:gd name="connsiteX25" fmla="*/ 230113 w 527406"/>
                <a:gd name="connsiteY25" fmla="*/ 403997 h 606722"/>
                <a:gd name="connsiteX26" fmla="*/ 230113 w 527406"/>
                <a:gd name="connsiteY26" fmla="*/ 388533 h 606722"/>
                <a:gd name="connsiteX27" fmla="*/ 210709 w 527406"/>
                <a:gd name="connsiteY27" fmla="*/ 369158 h 606722"/>
                <a:gd name="connsiteX28" fmla="*/ 464115 w 527406"/>
                <a:gd name="connsiteY28" fmla="*/ 338220 h 606722"/>
                <a:gd name="connsiteX29" fmla="*/ 520997 w 527406"/>
                <a:gd name="connsiteY29" fmla="*/ 338220 h 606722"/>
                <a:gd name="connsiteX30" fmla="*/ 527406 w 527406"/>
                <a:gd name="connsiteY30" fmla="*/ 344619 h 606722"/>
                <a:gd name="connsiteX31" fmla="*/ 527406 w 527406"/>
                <a:gd name="connsiteY31" fmla="*/ 587347 h 606722"/>
                <a:gd name="connsiteX32" fmla="*/ 508089 w 527406"/>
                <a:gd name="connsiteY32" fmla="*/ 606722 h 606722"/>
                <a:gd name="connsiteX33" fmla="*/ 464115 w 527406"/>
                <a:gd name="connsiteY33" fmla="*/ 606722 h 606722"/>
                <a:gd name="connsiteX34" fmla="*/ 457617 w 527406"/>
                <a:gd name="connsiteY34" fmla="*/ 600234 h 606722"/>
                <a:gd name="connsiteX35" fmla="*/ 457617 w 527406"/>
                <a:gd name="connsiteY35" fmla="*/ 344619 h 606722"/>
                <a:gd name="connsiteX36" fmla="*/ 464115 w 527406"/>
                <a:gd name="connsiteY36" fmla="*/ 338220 h 606722"/>
                <a:gd name="connsiteX37" fmla="*/ 6497 w 527406"/>
                <a:gd name="connsiteY37" fmla="*/ 338220 h 606722"/>
                <a:gd name="connsiteX38" fmla="*/ 63363 w 527406"/>
                <a:gd name="connsiteY38" fmla="*/ 338220 h 606722"/>
                <a:gd name="connsiteX39" fmla="*/ 69860 w 527406"/>
                <a:gd name="connsiteY39" fmla="*/ 344619 h 606722"/>
                <a:gd name="connsiteX40" fmla="*/ 69860 w 527406"/>
                <a:gd name="connsiteY40" fmla="*/ 600234 h 606722"/>
                <a:gd name="connsiteX41" fmla="*/ 63363 w 527406"/>
                <a:gd name="connsiteY41" fmla="*/ 606722 h 606722"/>
                <a:gd name="connsiteX42" fmla="*/ 19401 w 527406"/>
                <a:gd name="connsiteY42" fmla="*/ 606722 h 606722"/>
                <a:gd name="connsiteX43" fmla="*/ 0 w 527406"/>
                <a:gd name="connsiteY43" fmla="*/ 587347 h 606722"/>
                <a:gd name="connsiteX44" fmla="*/ 0 w 527406"/>
                <a:gd name="connsiteY44" fmla="*/ 344619 h 606722"/>
                <a:gd name="connsiteX45" fmla="*/ 6497 w 527406"/>
                <a:gd name="connsiteY45" fmla="*/ 338220 h 606722"/>
                <a:gd name="connsiteX46" fmla="*/ 316716 w 527406"/>
                <a:gd name="connsiteY46" fmla="*/ 264641 h 606722"/>
                <a:gd name="connsiteX47" fmla="*/ 297312 w 527406"/>
                <a:gd name="connsiteY47" fmla="*/ 283927 h 606722"/>
                <a:gd name="connsiteX48" fmla="*/ 297312 w 527406"/>
                <a:gd name="connsiteY48" fmla="*/ 299480 h 606722"/>
                <a:gd name="connsiteX49" fmla="*/ 316716 w 527406"/>
                <a:gd name="connsiteY49" fmla="*/ 318855 h 606722"/>
                <a:gd name="connsiteX50" fmla="*/ 336119 w 527406"/>
                <a:gd name="connsiteY50" fmla="*/ 299480 h 606722"/>
                <a:gd name="connsiteX51" fmla="*/ 336119 w 527406"/>
                <a:gd name="connsiteY51" fmla="*/ 283927 h 606722"/>
                <a:gd name="connsiteX52" fmla="*/ 316716 w 527406"/>
                <a:gd name="connsiteY52" fmla="*/ 264641 h 606722"/>
                <a:gd name="connsiteX53" fmla="*/ 210709 w 527406"/>
                <a:gd name="connsiteY53" fmla="*/ 264641 h 606722"/>
                <a:gd name="connsiteX54" fmla="*/ 191306 w 527406"/>
                <a:gd name="connsiteY54" fmla="*/ 283927 h 606722"/>
                <a:gd name="connsiteX55" fmla="*/ 191306 w 527406"/>
                <a:gd name="connsiteY55" fmla="*/ 299480 h 606722"/>
                <a:gd name="connsiteX56" fmla="*/ 210709 w 527406"/>
                <a:gd name="connsiteY56" fmla="*/ 318855 h 606722"/>
                <a:gd name="connsiteX57" fmla="*/ 230113 w 527406"/>
                <a:gd name="connsiteY57" fmla="*/ 299480 h 606722"/>
                <a:gd name="connsiteX58" fmla="*/ 230113 w 527406"/>
                <a:gd name="connsiteY58" fmla="*/ 283927 h 606722"/>
                <a:gd name="connsiteX59" fmla="*/ 210709 w 527406"/>
                <a:gd name="connsiteY59" fmla="*/ 264641 h 606722"/>
                <a:gd name="connsiteX60" fmla="*/ 464115 w 527406"/>
                <a:gd name="connsiteY60" fmla="*/ 245286 h 606722"/>
                <a:gd name="connsiteX61" fmla="*/ 508089 w 527406"/>
                <a:gd name="connsiteY61" fmla="*/ 245286 h 606722"/>
                <a:gd name="connsiteX62" fmla="*/ 527406 w 527406"/>
                <a:gd name="connsiteY62" fmla="*/ 264654 h 606722"/>
                <a:gd name="connsiteX63" fmla="*/ 527406 w 527406"/>
                <a:gd name="connsiteY63" fmla="*/ 292994 h 606722"/>
                <a:gd name="connsiteX64" fmla="*/ 520997 w 527406"/>
                <a:gd name="connsiteY64" fmla="*/ 299480 h 606722"/>
                <a:gd name="connsiteX65" fmla="*/ 464115 w 527406"/>
                <a:gd name="connsiteY65" fmla="*/ 299480 h 606722"/>
                <a:gd name="connsiteX66" fmla="*/ 457617 w 527406"/>
                <a:gd name="connsiteY66" fmla="*/ 292994 h 606722"/>
                <a:gd name="connsiteX67" fmla="*/ 457617 w 527406"/>
                <a:gd name="connsiteY67" fmla="*/ 251683 h 606722"/>
                <a:gd name="connsiteX68" fmla="*/ 464115 w 527406"/>
                <a:gd name="connsiteY68" fmla="*/ 245286 h 606722"/>
                <a:gd name="connsiteX69" fmla="*/ 19401 w 527406"/>
                <a:gd name="connsiteY69" fmla="*/ 245286 h 606722"/>
                <a:gd name="connsiteX70" fmla="*/ 63363 w 527406"/>
                <a:gd name="connsiteY70" fmla="*/ 245286 h 606722"/>
                <a:gd name="connsiteX71" fmla="*/ 69860 w 527406"/>
                <a:gd name="connsiteY71" fmla="*/ 251683 h 606722"/>
                <a:gd name="connsiteX72" fmla="*/ 69860 w 527406"/>
                <a:gd name="connsiteY72" fmla="*/ 292994 h 606722"/>
                <a:gd name="connsiteX73" fmla="*/ 63363 w 527406"/>
                <a:gd name="connsiteY73" fmla="*/ 299480 h 606722"/>
                <a:gd name="connsiteX74" fmla="*/ 6497 w 527406"/>
                <a:gd name="connsiteY74" fmla="*/ 299480 h 606722"/>
                <a:gd name="connsiteX75" fmla="*/ 0 w 527406"/>
                <a:gd name="connsiteY75" fmla="*/ 292994 h 606722"/>
                <a:gd name="connsiteX76" fmla="*/ 0 w 527406"/>
                <a:gd name="connsiteY76" fmla="*/ 264654 h 606722"/>
                <a:gd name="connsiteX77" fmla="*/ 19401 w 527406"/>
                <a:gd name="connsiteY77" fmla="*/ 245286 h 606722"/>
                <a:gd name="connsiteX78" fmla="*/ 316716 w 527406"/>
                <a:gd name="connsiteY78" fmla="*/ 158790 h 606722"/>
                <a:gd name="connsiteX79" fmla="*/ 297312 w 527406"/>
                <a:gd name="connsiteY79" fmla="*/ 178076 h 606722"/>
                <a:gd name="connsiteX80" fmla="*/ 297312 w 527406"/>
                <a:gd name="connsiteY80" fmla="*/ 194874 h 606722"/>
                <a:gd name="connsiteX81" fmla="*/ 316716 w 527406"/>
                <a:gd name="connsiteY81" fmla="*/ 214248 h 606722"/>
                <a:gd name="connsiteX82" fmla="*/ 336119 w 527406"/>
                <a:gd name="connsiteY82" fmla="*/ 194874 h 606722"/>
                <a:gd name="connsiteX83" fmla="*/ 336119 w 527406"/>
                <a:gd name="connsiteY83" fmla="*/ 178076 h 606722"/>
                <a:gd name="connsiteX84" fmla="*/ 316716 w 527406"/>
                <a:gd name="connsiteY84" fmla="*/ 158790 h 606722"/>
                <a:gd name="connsiteX85" fmla="*/ 210709 w 527406"/>
                <a:gd name="connsiteY85" fmla="*/ 158790 h 606722"/>
                <a:gd name="connsiteX86" fmla="*/ 191306 w 527406"/>
                <a:gd name="connsiteY86" fmla="*/ 178076 h 606722"/>
                <a:gd name="connsiteX87" fmla="*/ 191306 w 527406"/>
                <a:gd name="connsiteY87" fmla="*/ 194874 h 606722"/>
                <a:gd name="connsiteX88" fmla="*/ 210709 w 527406"/>
                <a:gd name="connsiteY88" fmla="*/ 214248 h 606722"/>
                <a:gd name="connsiteX89" fmla="*/ 230113 w 527406"/>
                <a:gd name="connsiteY89" fmla="*/ 194874 h 606722"/>
                <a:gd name="connsiteX90" fmla="*/ 230113 w 527406"/>
                <a:gd name="connsiteY90" fmla="*/ 178076 h 606722"/>
                <a:gd name="connsiteX91" fmla="*/ 210709 w 527406"/>
                <a:gd name="connsiteY91" fmla="*/ 158790 h 606722"/>
                <a:gd name="connsiteX92" fmla="*/ 127933 w 527406"/>
                <a:gd name="connsiteY92" fmla="*/ 81291 h 606722"/>
                <a:gd name="connsiteX93" fmla="*/ 399403 w 527406"/>
                <a:gd name="connsiteY93" fmla="*/ 81291 h 606722"/>
                <a:gd name="connsiteX94" fmla="*/ 418806 w 527406"/>
                <a:gd name="connsiteY94" fmla="*/ 100666 h 606722"/>
                <a:gd name="connsiteX95" fmla="*/ 418806 w 527406"/>
                <a:gd name="connsiteY95" fmla="*/ 587347 h 606722"/>
                <a:gd name="connsiteX96" fmla="*/ 399403 w 527406"/>
                <a:gd name="connsiteY96" fmla="*/ 606722 h 606722"/>
                <a:gd name="connsiteX97" fmla="*/ 127933 w 527406"/>
                <a:gd name="connsiteY97" fmla="*/ 606722 h 606722"/>
                <a:gd name="connsiteX98" fmla="*/ 108530 w 527406"/>
                <a:gd name="connsiteY98" fmla="*/ 587347 h 606722"/>
                <a:gd name="connsiteX99" fmla="*/ 108530 w 527406"/>
                <a:gd name="connsiteY99" fmla="*/ 100666 h 606722"/>
                <a:gd name="connsiteX100" fmla="*/ 127933 w 527406"/>
                <a:gd name="connsiteY100" fmla="*/ 81291 h 606722"/>
                <a:gd name="connsiteX101" fmla="*/ 196519 w 527406"/>
                <a:gd name="connsiteY101" fmla="*/ 0 h 606722"/>
                <a:gd name="connsiteX102" fmla="*/ 332227 w 527406"/>
                <a:gd name="connsiteY102" fmla="*/ 0 h 606722"/>
                <a:gd name="connsiteX103" fmla="*/ 351627 w 527406"/>
                <a:gd name="connsiteY103" fmla="*/ 19366 h 606722"/>
                <a:gd name="connsiteX104" fmla="*/ 351627 w 527406"/>
                <a:gd name="connsiteY104" fmla="*/ 36155 h 606722"/>
                <a:gd name="connsiteX105" fmla="*/ 345131 w 527406"/>
                <a:gd name="connsiteY105" fmla="*/ 42551 h 606722"/>
                <a:gd name="connsiteX106" fmla="*/ 183615 w 527406"/>
                <a:gd name="connsiteY106" fmla="*/ 42551 h 606722"/>
                <a:gd name="connsiteX107" fmla="*/ 177119 w 527406"/>
                <a:gd name="connsiteY107" fmla="*/ 36155 h 606722"/>
                <a:gd name="connsiteX108" fmla="*/ 177119 w 527406"/>
                <a:gd name="connsiteY108" fmla="*/ 19366 h 606722"/>
                <a:gd name="connsiteX109" fmla="*/ 196519 w 527406"/>
                <a:gd name="connsiteY10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27406" h="606722">
                  <a:moveTo>
                    <a:pt x="316716" y="473765"/>
                  </a:moveTo>
                  <a:cubicBezTo>
                    <a:pt x="306035" y="473765"/>
                    <a:pt x="297312" y="482385"/>
                    <a:pt x="297312" y="493051"/>
                  </a:cubicBezTo>
                  <a:lnTo>
                    <a:pt x="297312" y="509848"/>
                  </a:lnTo>
                  <a:cubicBezTo>
                    <a:pt x="297312" y="520602"/>
                    <a:pt x="306035" y="529223"/>
                    <a:pt x="316716" y="529223"/>
                  </a:cubicBezTo>
                  <a:cubicBezTo>
                    <a:pt x="327397" y="529223"/>
                    <a:pt x="336119" y="520602"/>
                    <a:pt x="336119" y="509848"/>
                  </a:cubicBezTo>
                  <a:lnTo>
                    <a:pt x="336119" y="493051"/>
                  </a:lnTo>
                  <a:cubicBezTo>
                    <a:pt x="336119" y="482385"/>
                    <a:pt x="327397" y="473765"/>
                    <a:pt x="316716" y="473765"/>
                  </a:cubicBezTo>
                  <a:close/>
                  <a:moveTo>
                    <a:pt x="210709" y="473765"/>
                  </a:moveTo>
                  <a:cubicBezTo>
                    <a:pt x="200028" y="473765"/>
                    <a:pt x="191306" y="482385"/>
                    <a:pt x="191306" y="493051"/>
                  </a:cubicBezTo>
                  <a:lnTo>
                    <a:pt x="191306" y="509848"/>
                  </a:lnTo>
                  <a:cubicBezTo>
                    <a:pt x="191306" y="520602"/>
                    <a:pt x="200028" y="529223"/>
                    <a:pt x="210709" y="529223"/>
                  </a:cubicBezTo>
                  <a:cubicBezTo>
                    <a:pt x="221390" y="529223"/>
                    <a:pt x="230113" y="520602"/>
                    <a:pt x="230113" y="509848"/>
                  </a:cubicBezTo>
                  <a:lnTo>
                    <a:pt x="230113" y="493051"/>
                  </a:lnTo>
                  <a:cubicBezTo>
                    <a:pt x="230113" y="482385"/>
                    <a:pt x="221390" y="473765"/>
                    <a:pt x="210709" y="473765"/>
                  </a:cubicBezTo>
                  <a:close/>
                  <a:moveTo>
                    <a:pt x="316716" y="369158"/>
                  </a:moveTo>
                  <a:cubicBezTo>
                    <a:pt x="306035" y="369158"/>
                    <a:pt x="297312" y="377868"/>
                    <a:pt x="297312" y="388533"/>
                  </a:cubicBezTo>
                  <a:lnTo>
                    <a:pt x="297312" y="403997"/>
                  </a:lnTo>
                  <a:cubicBezTo>
                    <a:pt x="297312" y="414751"/>
                    <a:pt x="306035" y="423372"/>
                    <a:pt x="316716" y="423372"/>
                  </a:cubicBezTo>
                  <a:cubicBezTo>
                    <a:pt x="327397" y="423372"/>
                    <a:pt x="336119" y="414751"/>
                    <a:pt x="336119" y="403997"/>
                  </a:cubicBezTo>
                  <a:lnTo>
                    <a:pt x="336119" y="388533"/>
                  </a:lnTo>
                  <a:cubicBezTo>
                    <a:pt x="336119" y="377868"/>
                    <a:pt x="327397" y="369158"/>
                    <a:pt x="316716" y="369158"/>
                  </a:cubicBezTo>
                  <a:close/>
                  <a:moveTo>
                    <a:pt x="210709" y="369158"/>
                  </a:moveTo>
                  <a:cubicBezTo>
                    <a:pt x="200028" y="369158"/>
                    <a:pt x="191306" y="377868"/>
                    <a:pt x="191306" y="388533"/>
                  </a:cubicBezTo>
                  <a:lnTo>
                    <a:pt x="191306" y="403997"/>
                  </a:lnTo>
                  <a:cubicBezTo>
                    <a:pt x="191306" y="414751"/>
                    <a:pt x="200028" y="423372"/>
                    <a:pt x="210709" y="423372"/>
                  </a:cubicBezTo>
                  <a:cubicBezTo>
                    <a:pt x="221390" y="423372"/>
                    <a:pt x="230113" y="414751"/>
                    <a:pt x="230113" y="403997"/>
                  </a:cubicBezTo>
                  <a:lnTo>
                    <a:pt x="230113" y="388533"/>
                  </a:lnTo>
                  <a:cubicBezTo>
                    <a:pt x="230113" y="377868"/>
                    <a:pt x="221390" y="369158"/>
                    <a:pt x="210709" y="369158"/>
                  </a:cubicBezTo>
                  <a:close/>
                  <a:moveTo>
                    <a:pt x="464115" y="338220"/>
                  </a:moveTo>
                  <a:lnTo>
                    <a:pt x="520997" y="338220"/>
                  </a:lnTo>
                  <a:cubicBezTo>
                    <a:pt x="524557" y="338220"/>
                    <a:pt x="527406" y="341064"/>
                    <a:pt x="527406" y="344619"/>
                  </a:cubicBezTo>
                  <a:lnTo>
                    <a:pt x="527406" y="587347"/>
                  </a:lnTo>
                  <a:cubicBezTo>
                    <a:pt x="527406" y="598012"/>
                    <a:pt x="518771" y="606722"/>
                    <a:pt x="508089" y="606722"/>
                  </a:cubicBezTo>
                  <a:lnTo>
                    <a:pt x="464115" y="606722"/>
                  </a:lnTo>
                  <a:cubicBezTo>
                    <a:pt x="460555" y="606722"/>
                    <a:pt x="457617" y="603789"/>
                    <a:pt x="457617" y="600234"/>
                  </a:cubicBezTo>
                  <a:lnTo>
                    <a:pt x="457617" y="344619"/>
                  </a:lnTo>
                  <a:cubicBezTo>
                    <a:pt x="457617" y="341064"/>
                    <a:pt x="460555" y="338220"/>
                    <a:pt x="464115" y="338220"/>
                  </a:cubicBezTo>
                  <a:close/>
                  <a:moveTo>
                    <a:pt x="6497" y="338220"/>
                  </a:moveTo>
                  <a:lnTo>
                    <a:pt x="63363" y="338220"/>
                  </a:lnTo>
                  <a:cubicBezTo>
                    <a:pt x="66923" y="338220"/>
                    <a:pt x="69860" y="341064"/>
                    <a:pt x="69860" y="344619"/>
                  </a:cubicBezTo>
                  <a:lnTo>
                    <a:pt x="69860" y="600234"/>
                  </a:lnTo>
                  <a:cubicBezTo>
                    <a:pt x="69860" y="603789"/>
                    <a:pt x="66923" y="606722"/>
                    <a:pt x="63363" y="606722"/>
                  </a:cubicBezTo>
                  <a:lnTo>
                    <a:pt x="19401" y="606722"/>
                  </a:lnTo>
                  <a:cubicBezTo>
                    <a:pt x="8721" y="606722"/>
                    <a:pt x="0" y="598012"/>
                    <a:pt x="0" y="587347"/>
                  </a:cubicBezTo>
                  <a:lnTo>
                    <a:pt x="0" y="344619"/>
                  </a:lnTo>
                  <a:cubicBezTo>
                    <a:pt x="0" y="341064"/>
                    <a:pt x="2937" y="338220"/>
                    <a:pt x="6497" y="338220"/>
                  </a:cubicBezTo>
                  <a:close/>
                  <a:moveTo>
                    <a:pt x="316716" y="264641"/>
                  </a:moveTo>
                  <a:cubicBezTo>
                    <a:pt x="306035" y="264641"/>
                    <a:pt x="297312" y="273262"/>
                    <a:pt x="297312" y="283927"/>
                  </a:cubicBezTo>
                  <a:lnTo>
                    <a:pt x="297312" y="299480"/>
                  </a:lnTo>
                  <a:cubicBezTo>
                    <a:pt x="297312" y="310145"/>
                    <a:pt x="306035" y="318855"/>
                    <a:pt x="316716" y="318855"/>
                  </a:cubicBezTo>
                  <a:cubicBezTo>
                    <a:pt x="327397" y="318855"/>
                    <a:pt x="336119" y="310145"/>
                    <a:pt x="336119" y="299480"/>
                  </a:cubicBezTo>
                  <a:lnTo>
                    <a:pt x="336119" y="283927"/>
                  </a:lnTo>
                  <a:cubicBezTo>
                    <a:pt x="336119" y="273262"/>
                    <a:pt x="327397" y="264641"/>
                    <a:pt x="316716" y="264641"/>
                  </a:cubicBezTo>
                  <a:close/>
                  <a:moveTo>
                    <a:pt x="210709" y="264641"/>
                  </a:moveTo>
                  <a:cubicBezTo>
                    <a:pt x="200028" y="264641"/>
                    <a:pt x="191306" y="273262"/>
                    <a:pt x="191306" y="283927"/>
                  </a:cubicBezTo>
                  <a:lnTo>
                    <a:pt x="191306" y="299480"/>
                  </a:lnTo>
                  <a:cubicBezTo>
                    <a:pt x="191306" y="310145"/>
                    <a:pt x="200028" y="318855"/>
                    <a:pt x="210709" y="318855"/>
                  </a:cubicBezTo>
                  <a:cubicBezTo>
                    <a:pt x="221390" y="318855"/>
                    <a:pt x="230113" y="310145"/>
                    <a:pt x="230113" y="299480"/>
                  </a:cubicBezTo>
                  <a:lnTo>
                    <a:pt x="230113" y="283927"/>
                  </a:lnTo>
                  <a:cubicBezTo>
                    <a:pt x="230113" y="273262"/>
                    <a:pt x="221390" y="264641"/>
                    <a:pt x="210709" y="264641"/>
                  </a:cubicBezTo>
                  <a:close/>
                  <a:moveTo>
                    <a:pt x="464115" y="245286"/>
                  </a:moveTo>
                  <a:lnTo>
                    <a:pt x="508089" y="245286"/>
                  </a:lnTo>
                  <a:cubicBezTo>
                    <a:pt x="518771" y="245286"/>
                    <a:pt x="527406" y="253904"/>
                    <a:pt x="527406" y="264654"/>
                  </a:cubicBezTo>
                  <a:lnTo>
                    <a:pt x="527406" y="292994"/>
                  </a:lnTo>
                  <a:cubicBezTo>
                    <a:pt x="527406" y="296548"/>
                    <a:pt x="524557" y="299480"/>
                    <a:pt x="520997" y="299480"/>
                  </a:cubicBezTo>
                  <a:lnTo>
                    <a:pt x="464115" y="299480"/>
                  </a:lnTo>
                  <a:cubicBezTo>
                    <a:pt x="460555" y="299480"/>
                    <a:pt x="457617" y="296548"/>
                    <a:pt x="457617" y="292994"/>
                  </a:cubicBezTo>
                  <a:lnTo>
                    <a:pt x="457617" y="251683"/>
                  </a:lnTo>
                  <a:cubicBezTo>
                    <a:pt x="457617" y="248129"/>
                    <a:pt x="460555" y="245286"/>
                    <a:pt x="464115" y="245286"/>
                  </a:cubicBezTo>
                  <a:close/>
                  <a:moveTo>
                    <a:pt x="19401" y="245286"/>
                  </a:moveTo>
                  <a:lnTo>
                    <a:pt x="63363" y="245286"/>
                  </a:lnTo>
                  <a:cubicBezTo>
                    <a:pt x="66923" y="245286"/>
                    <a:pt x="69860" y="248129"/>
                    <a:pt x="69860" y="251683"/>
                  </a:cubicBezTo>
                  <a:lnTo>
                    <a:pt x="69860" y="292994"/>
                  </a:lnTo>
                  <a:cubicBezTo>
                    <a:pt x="69860" y="296548"/>
                    <a:pt x="66923" y="299480"/>
                    <a:pt x="63363" y="299480"/>
                  </a:cubicBezTo>
                  <a:lnTo>
                    <a:pt x="6497" y="299480"/>
                  </a:lnTo>
                  <a:cubicBezTo>
                    <a:pt x="2937" y="299480"/>
                    <a:pt x="0" y="296548"/>
                    <a:pt x="0" y="292994"/>
                  </a:cubicBezTo>
                  <a:lnTo>
                    <a:pt x="0" y="264654"/>
                  </a:lnTo>
                  <a:cubicBezTo>
                    <a:pt x="0" y="253904"/>
                    <a:pt x="8721" y="245286"/>
                    <a:pt x="19401" y="245286"/>
                  </a:cubicBezTo>
                  <a:close/>
                  <a:moveTo>
                    <a:pt x="316716" y="158790"/>
                  </a:moveTo>
                  <a:cubicBezTo>
                    <a:pt x="306035" y="158790"/>
                    <a:pt x="297312" y="167411"/>
                    <a:pt x="297312" y="178076"/>
                  </a:cubicBezTo>
                  <a:lnTo>
                    <a:pt x="297312" y="194874"/>
                  </a:lnTo>
                  <a:cubicBezTo>
                    <a:pt x="297312" y="205628"/>
                    <a:pt x="306035" y="214248"/>
                    <a:pt x="316716" y="214248"/>
                  </a:cubicBezTo>
                  <a:cubicBezTo>
                    <a:pt x="327397" y="214248"/>
                    <a:pt x="336119" y="205628"/>
                    <a:pt x="336119" y="194874"/>
                  </a:cubicBezTo>
                  <a:lnTo>
                    <a:pt x="336119" y="178076"/>
                  </a:lnTo>
                  <a:cubicBezTo>
                    <a:pt x="336119" y="167411"/>
                    <a:pt x="327397" y="158790"/>
                    <a:pt x="316716" y="158790"/>
                  </a:cubicBezTo>
                  <a:close/>
                  <a:moveTo>
                    <a:pt x="210709" y="158790"/>
                  </a:moveTo>
                  <a:cubicBezTo>
                    <a:pt x="200028" y="158790"/>
                    <a:pt x="191306" y="167411"/>
                    <a:pt x="191306" y="178076"/>
                  </a:cubicBezTo>
                  <a:lnTo>
                    <a:pt x="191306" y="194874"/>
                  </a:lnTo>
                  <a:cubicBezTo>
                    <a:pt x="191306" y="205628"/>
                    <a:pt x="200028" y="214248"/>
                    <a:pt x="210709" y="214248"/>
                  </a:cubicBezTo>
                  <a:cubicBezTo>
                    <a:pt x="221390" y="214248"/>
                    <a:pt x="230113" y="205628"/>
                    <a:pt x="230113" y="194874"/>
                  </a:cubicBezTo>
                  <a:lnTo>
                    <a:pt x="230113" y="178076"/>
                  </a:lnTo>
                  <a:cubicBezTo>
                    <a:pt x="230113" y="167411"/>
                    <a:pt x="221390" y="158790"/>
                    <a:pt x="210709" y="158790"/>
                  </a:cubicBezTo>
                  <a:close/>
                  <a:moveTo>
                    <a:pt x="127933" y="81291"/>
                  </a:moveTo>
                  <a:lnTo>
                    <a:pt x="399403" y="81291"/>
                  </a:lnTo>
                  <a:cubicBezTo>
                    <a:pt x="410172" y="81291"/>
                    <a:pt x="418806" y="90001"/>
                    <a:pt x="418806" y="100666"/>
                  </a:cubicBezTo>
                  <a:lnTo>
                    <a:pt x="418806" y="587347"/>
                  </a:lnTo>
                  <a:cubicBezTo>
                    <a:pt x="418806" y="598012"/>
                    <a:pt x="410172" y="606722"/>
                    <a:pt x="399403" y="606722"/>
                  </a:cubicBezTo>
                  <a:lnTo>
                    <a:pt x="127933" y="606722"/>
                  </a:lnTo>
                  <a:cubicBezTo>
                    <a:pt x="117253" y="606722"/>
                    <a:pt x="108530" y="598012"/>
                    <a:pt x="108530" y="587347"/>
                  </a:cubicBezTo>
                  <a:lnTo>
                    <a:pt x="108530" y="100666"/>
                  </a:lnTo>
                  <a:cubicBezTo>
                    <a:pt x="108530" y="90001"/>
                    <a:pt x="117253" y="81291"/>
                    <a:pt x="127933" y="81291"/>
                  </a:cubicBezTo>
                  <a:close/>
                  <a:moveTo>
                    <a:pt x="196519" y="0"/>
                  </a:moveTo>
                  <a:lnTo>
                    <a:pt x="332227" y="0"/>
                  </a:lnTo>
                  <a:cubicBezTo>
                    <a:pt x="342906" y="0"/>
                    <a:pt x="351627" y="8706"/>
                    <a:pt x="351627" y="19366"/>
                  </a:cubicBezTo>
                  <a:lnTo>
                    <a:pt x="351627" y="36155"/>
                  </a:lnTo>
                  <a:cubicBezTo>
                    <a:pt x="351627" y="39708"/>
                    <a:pt x="348779" y="42551"/>
                    <a:pt x="345131" y="42551"/>
                  </a:cubicBezTo>
                  <a:lnTo>
                    <a:pt x="183615" y="42551"/>
                  </a:lnTo>
                  <a:cubicBezTo>
                    <a:pt x="180056" y="42551"/>
                    <a:pt x="177119" y="39708"/>
                    <a:pt x="177119" y="36155"/>
                  </a:cubicBezTo>
                  <a:lnTo>
                    <a:pt x="177119" y="19366"/>
                  </a:lnTo>
                  <a:cubicBezTo>
                    <a:pt x="177119" y="8706"/>
                    <a:pt x="185840" y="0"/>
                    <a:pt x="196519" y="0"/>
                  </a:cubicBezTo>
                  <a:close/>
                </a:path>
              </a:pathLst>
            </a:cu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sp>
      </p:grpSp>
      <p:grpSp>
        <p:nvGrpSpPr>
          <p:cNvPr id="32" name="组合 31"/>
          <p:cNvGrpSpPr/>
          <p:nvPr/>
        </p:nvGrpSpPr>
        <p:grpSpPr>
          <a:xfrm>
            <a:off x="5265412" y="1875363"/>
            <a:ext cx="1713430" cy="1713430"/>
            <a:chOff x="5264618" y="1746913"/>
            <a:chExt cx="1713430" cy="1713430"/>
          </a:xfrm>
        </p:grpSpPr>
        <p:sp>
          <p:nvSpPr>
            <p:cNvPr id="33" name="椭圆 32"/>
            <p:cNvSpPr/>
            <p:nvPr/>
          </p:nvSpPr>
          <p:spPr bwMode="auto">
            <a:xfrm>
              <a:off x="5264618" y="1746913"/>
              <a:ext cx="1713430" cy="171343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4" name="heart-shaped-outline-with-lock_31464"/>
            <p:cNvSpPr>
              <a:spLocks noChangeAspect="1"/>
            </p:cNvSpPr>
            <p:nvPr/>
          </p:nvSpPr>
          <p:spPr bwMode="auto">
            <a:xfrm>
              <a:off x="5702005" y="2268002"/>
              <a:ext cx="907514" cy="818460"/>
            </a:xfrm>
            <a:custGeom>
              <a:avLst/>
              <a:gdLst>
                <a:gd name="T0" fmla="*/ 1895 w 2241"/>
                <a:gd name="T1" fmla="*/ 136 h 2024"/>
                <a:gd name="T2" fmla="*/ 1121 w 2241"/>
                <a:gd name="T3" fmla="*/ 228 h 2024"/>
                <a:gd name="T4" fmla="*/ 346 w 2241"/>
                <a:gd name="T5" fmla="*/ 137 h 2024"/>
                <a:gd name="T6" fmla="*/ 0 w 2241"/>
                <a:gd name="T7" fmla="*/ 723 h 2024"/>
                <a:gd name="T8" fmla="*/ 31 w 2241"/>
                <a:gd name="T9" fmla="*/ 921 h 2024"/>
                <a:gd name="T10" fmla="*/ 1077 w 2241"/>
                <a:gd name="T11" fmla="*/ 1996 h 2024"/>
                <a:gd name="T12" fmla="*/ 1121 w 2241"/>
                <a:gd name="T13" fmla="*/ 2024 h 2024"/>
                <a:gd name="T14" fmla="*/ 1165 w 2241"/>
                <a:gd name="T15" fmla="*/ 1996 h 2024"/>
                <a:gd name="T16" fmla="*/ 2208 w 2241"/>
                <a:gd name="T17" fmla="*/ 929 h 2024"/>
                <a:gd name="T18" fmla="*/ 2241 w 2241"/>
                <a:gd name="T19" fmla="*/ 723 h 2024"/>
                <a:gd name="T20" fmla="*/ 1895 w 2241"/>
                <a:gd name="T21" fmla="*/ 136 h 2024"/>
                <a:gd name="T22" fmla="*/ 2048 w 2241"/>
                <a:gd name="T23" fmla="*/ 885 h 2024"/>
                <a:gd name="T24" fmla="*/ 1121 w 2241"/>
                <a:gd name="T25" fmla="*/ 1827 h 2024"/>
                <a:gd name="T26" fmla="*/ 191 w 2241"/>
                <a:gd name="T27" fmla="*/ 877 h 2024"/>
                <a:gd name="T28" fmla="*/ 166 w 2241"/>
                <a:gd name="T29" fmla="*/ 723 h 2024"/>
                <a:gd name="T30" fmla="*/ 426 w 2241"/>
                <a:gd name="T31" fmla="*/ 282 h 2024"/>
                <a:gd name="T32" fmla="*/ 669 w 2241"/>
                <a:gd name="T33" fmla="*/ 219 h 2024"/>
                <a:gd name="T34" fmla="*/ 1057 w 2241"/>
                <a:gd name="T35" fmla="*/ 402 h 2024"/>
                <a:gd name="T36" fmla="*/ 1121 w 2241"/>
                <a:gd name="T37" fmla="*/ 479 h 2024"/>
                <a:gd name="T38" fmla="*/ 1185 w 2241"/>
                <a:gd name="T39" fmla="*/ 402 h 2024"/>
                <a:gd name="T40" fmla="*/ 1815 w 2241"/>
                <a:gd name="T41" fmla="*/ 282 h 2024"/>
                <a:gd name="T42" fmla="*/ 2075 w 2241"/>
                <a:gd name="T43" fmla="*/ 723 h 2024"/>
                <a:gd name="T44" fmla="*/ 2048 w 2241"/>
                <a:gd name="T45" fmla="*/ 885 h 2024"/>
                <a:gd name="T46" fmla="*/ 1992 w 2241"/>
                <a:gd name="T47" fmla="*/ 723 h 2024"/>
                <a:gd name="T48" fmla="*/ 1972 w 2241"/>
                <a:gd name="T49" fmla="*/ 851 h 2024"/>
                <a:gd name="T50" fmla="*/ 1932 w 2241"/>
                <a:gd name="T51" fmla="*/ 880 h 2024"/>
                <a:gd name="T52" fmla="*/ 1919 w 2241"/>
                <a:gd name="T53" fmla="*/ 878 h 2024"/>
                <a:gd name="T54" fmla="*/ 1893 w 2241"/>
                <a:gd name="T55" fmla="*/ 826 h 2024"/>
                <a:gd name="T56" fmla="*/ 1909 w 2241"/>
                <a:gd name="T57" fmla="*/ 723 h 2024"/>
                <a:gd name="T58" fmla="*/ 1735 w 2241"/>
                <a:gd name="T59" fmla="*/ 428 h 2024"/>
                <a:gd name="T60" fmla="*/ 1572 w 2241"/>
                <a:gd name="T61" fmla="*/ 385 h 2024"/>
                <a:gd name="T62" fmla="*/ 1530 w 2241"/>
                <a:gd name="T63" fmla="*/ 344 h 2024"/>
                <a:gd name="T64" fmla="*/ 1572 w 2241"/>
                <a:gd name="T65" fmla="*/ 302 h 2024"/>
                <a:gd name="T66" fmla="*/ 1775 w 2241"/>
                <a:gd name="T67" fmla="*/ 355 h 2024"/>
                <a:gd name="T68" fmla="*/ 1992 w 2241"/>
                <a:gd name="T69" fmla="*/ 723 h 2024"/>
                <a:gd name="T70" fmla="*/ 1311 w 2241"/>
                <a:gd name="T71" fmla="*/ 832 h 2024"/>
                <a:gd name="T72" fmla="*/ 1227 w 2241"/>
                <a:gd name="T73" fmla="*/ 985 h 2024"/>
                <a:gd name="T74" fmla="*/ 1293 w 2241"/>
                <a:gd name="T75" fmla="*/ 1329 h 2024"/>
                <a:gd name="T76" fmla="*/ 948 w 2241"/>
                <a:gd name="T77" fmla="*/ 1329 h 2024"/>
                <a:gd name="T78" fmla="*/ 1003 w 2241"/>
                <a:gd name="T79" fmla="*/ 977 h 2024"/>
                <a:gd name="T80" fmla="*/ 931 w 2241"/>
                <a:gd name="T81" fmla="*/ 832 h 2024"/>
                <a:gd name="T82" fmla="*/ 1121 w 2241"/>
                <a:gd name="T83" fmla="*/ 642 h 2024"/>
                <a:gd name="T84" fmla="*/ 1311 w 2241"/>
                <a:gd name="T85" fmla="*/ 832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1" h="2024">
                  <a:moveTo>
                    <a:pt x="1895" y="136"/>
                  </a:moveTo>
                  <a:cubicBezTo>
                    <a:pt x="1645" y="0"/>
                    <a:pt x="1326" y="40"/>
                    <a:pt x="1121" y="228"/>
                  </a:cubicBezTo>
                  <a:cubicBezTo>
                    <a:pt x="915" y="41"/>
                    <a:pt x="593" y="0"/>
                    <a:pt x="346" y="137"/>
                  </a:cubicBezTo>
                  <a:cubicBezTo>
                    <a:pt x="133" y="254"/>
                    <a:pt x="0" y="479"/>
                    <a:pt x="0" y="723"/>
                  </a:cubicBezTo>
                  <a:cubicBezTo>
                    <a:pt x="0" y="793"/>
                    <a:pt x="11" y="863"/>
                    <a:pt x="31" y="921"/>
                  </a:cubicBezTo>
                  <a:cubicBezTo>
                    <a:pt x="138" y="1402"/>
                    <a:pt x="1038" y="1972"/>
                    <a:pt x="1077" y="1996"/>
                  </a:cubicBezTo>
                  <a:lnTo>
                    <a:pt x="1121" y="2024"/>
                  </a:lnTo>
                  <a:lnTo>
                    <a:pt x="1165" y="1996"/>
                  </a:lnTo>
                  <a:cubicBezTo>
                    <a:pt x="1203" y="1972"/>
                    <a:pt x="2103" y="1402"/>
                    <a:pt x="2208" y="929"/>
                  </a:cubicBezTo>
                  <a:cubicBezTo>
                    <a:pt x="2230" y="862"/>
                    <a:pt x="2241" y="792"/>
                    <a:pt x="2241" y="723"/>
                  </a:cubicBezTo>
                  <a:cubicBezTo>
                    <a:pt x="2241" y="479"/>
                    <a:pt x="2109" y="254"/>
                    <a:pt x="1895" y="136"/>
                  </a:cubicBezTo>
                  <a:close/>
                  <a:moveTo>
                    <a:pt x="2048" y="885"/>
                  </a:moveTo>
                  <a:cubicBezTo>
                    <a:pt x="1976" y="1209"/>
                    <a:pt x="1391" y="1650"/>
                    <a:pt x="1121" y="1827"/>
                  </a:cubicBezTo>
                  <a:cubicBezTo>
                    <a:pt x="850" y="1650"/>
                    <a:pt x="265" y="1209"/>
                    <a:pt x="191" y="877"/>
                  </a:cubicBezTo>
                  <a:cubicBezTo>
                    <a:pt x="174" y="828"/>
                    <a:pt x="166" y="776"/>
                    <a:pt x="166" y="723"/>
                  </a:cubicBezTo>
                  <a:cubicBezTo>
                    <a:pt x="166" y="539"/>
                    <a:pt x="266" y="370"/>
                    <a:pt x="426" y="282"/>
                  </a:cubicBezTo>
                  <a:cubicBezTo>
                    <a:pt x="501" y="241"/>
                    <a:pt x="585" y="219"/>
                    <a:pt x="669" y="219"/>
                  </a:cubicBezTo>
                  <a:cubicBezTo>
                    <a:pt x="819" y="219"/>
                    <a:pt x="960" y="286"/>
                    <a:pt x="1057" y="402"/>
                  </a:cubicBezTo>
                  <a:lnTo>
                    <a:pt x="1121" y="479"/>
                  </a:lnTo>
                  <a:lnTo>
                    <a:pt x="1185" y="402"/>
                  </a:lnTo>
                  <a:cubicBezTo>
                    <a:pt x="1335" y="220"/>
                    <a:pt x="1606" y="167"/>
                    <a:pt x="1815" y="282"/>
                  </a:cubicBezTo>
                  <a:cubicBezTo>
                    <a:pt x="1975" y="370"/>
                    <a:pt x="2075" y="539"/>
                    <a:pt x="2075" y="723"/>
                  </a:cubicBezTo>
                  <a:cubicBezTo>
                    <a:pt x="2075" y="775"/>
                    <a:pt x="2067" y="827"/>
                    <a:pt x="2048" y="885"/>
                  </a:cubicBezTo>
                  <a:close/>
                  <a:moveTo>
                    <a:pt x="1992" y="723"/>
                  </a:moveTo>
                  <a:cubicBezTo>
                    <a:pt x="1992" y="766"/>
                    <a:pt x="1985" y="809"/>
                    <a:pt x="1972" y="851"/>
                  </a:cubicBezTo>
                  <a:cubicBezTo>
                    <a:pt x="1966" y="869"/>
                    <a:pt x="1950" y="880"/>
                    <a:pt x="1932" y="880"/>
                  </a:cubicBezTo>
                  <a:cubicBezTo>
                    <a:pt x="1928" y="880"/>
                    <a:pt x="1924" y="880"/>
                    <a:pt x="1919" y="878"/>
                  </a:cubicBezTo>
                  <a:cubicBezTo>
                    <a:pt x="1897" y="871"/>
                    <a:pt x="1885" y="848"/>
                    <a:pt x="1893" y="826"/>
                  </a:cubicBezTo>
                  <a:cubicBezTo>
                    <a:pt x="1904" y="792"/>
                    <a:pt x="1909" y="757"/>
                    <a:pt x="1909" y="723"/>
                  </a:cubicBezTo>
                  <a:cubicBezTo>
                    <a:pt x="1909" y="600"/>
                    <a:pt x="1843" y="487"/>
                    <a:pt x="1735" y="428"/>
                  </a:cubicBezTo>
                  <a:cubicBezTo>
                    <a:pt x="1684" y="399"/>
                    <a:pt x="1629" y="385"/>
                    <a:pt x="1572" y="385"/>
                  </a:cubicBezTo>
                  <a:cubicBezTo>
                    <a:pt x="1549" y="385"/>
                    <a:pt x="1530" y="367"/>
                    <a:pt x="1530" y="344"/>
                  </a:cubicBezTo>
                  <a:cubicBezTo>
                    <a:pt x="1530" y="321"/>
                    <a:pt x="1549" y="302"/>
                    <a:pt x="1572" y="302"/>
                  </a:cubicBezTo>
                  <a:cubicBezTo>
                    <a:pt x="1643" y="302"/>
                    <a:pt x="1712" y="320"/>
                    <a:pt x="1775" y="355"/>
                  </a:cubicBezTo>
                  <a:cubicBezTo>
                    <a:pt x="1909" y="428"/>
                    <a:pt x="1992" y="569"/>
                    <a:pt x="1992" y="723"/>
                  </a:cubicBezTo>
                  <a:close/>
                  <a:moveTo>
                    <a:pt x="1311" y="832"/>
                  </a:moveTo>
                  <a:cubicBezTo>
                    <a:pt x="1311" y="896"/>
                    <a:pt x="1276" y="950"/>
                    <a:pt x="1227" y="985"/>
                  </a:cubicBezTo>
                  <a:lnTo>
                    <a:pt x="1293" y="1329"/>
                  </a:lnTo>
                  <a:lnTo>
                    <a:pt x="948" y="1329"/>
                  </a:lnTo>
                  <a:lnTo>
                    <a:pt x="1003" y="977"/>
                  </a:lnTo>
                  <a:cubicBezTo>
                    <a:pt x="960" y="943"/>
                    <a:pt x="931" y="891"/>
                    <a:pt x="931" y="832"/>
                  </a:cubicBezTo>
                  <a:cubicBezTo>
                    <a:pt x="931" y="727"/>
                    <a:pt x="1016" y="642"/>
                    <a:pt x="1121" y="642"/>
                  </a:cubicBezTo>
                  <a:cubicBezTo>
                    <a:pt x="1226" y="641"/>
                    <a:pt x="1311" y="727"/>
                    <a:pt x="1311" y="832"/>
                  </a:cubicBezTo>
                  <a:close/>
                </a:path>
              </a:pathLst>
            </a:cu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sp>
      </p:grpSp>
      <p:grpSp>
        <p:nvGrpSpPr>
          <p:cNvPr id="35" name="组合 34"/>
          <p:cNvGrpSpPr/>
          <p:nvPr/>
        </p:nvGrpSpPr>
        <p:grpSpPr>
          <a:xfrm>
            <a:off x="8687162" y="1875363"/>
            <a:ext cx="1713430" cy="1713430"/>
            <a:chOff x="8686368" y="1746913"/>
            <a:chExt cx="1713430" cy="1713430"/>
          </a:xfrm>
        </p:grpSpPr>
        <p:sp>
          <p:nvSpPr>
            <p:cNvPr id="36" name="椭圆 35"/>
            <p:cNvSpPr/>
            <p:nvPr/>
          </p:nvSpPr>
          <p:spPr bwMode="auto">
            <a:xfrm>
              <a:off x="8686368" y="1746913"/>
              <a:ext cx="1713430" cy="171343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7" name="currency-decrease_72426"/>
            <p:cNvSpPr>
              <a:spLocks noChangeAspect="1"/>
            </p:cNvSpPr>
            <p:nvPr/>
          </p:nvSpPr>
          <p:spPr bwMode="auto">
            <a:xfrm>
              <a:off x="9108501" y="2088107"/>
              <a:ext cx="869164" cy="907510"/>
            </a:xfrm>
            <a:custGeom>
              <a:avLst/>
              <a:gdLst>
                <a:gd name="connsiteX0" fmla="*/ 249628 w 582165"/>
                <a:gd name="connsiteY0" fmla="*/ 492053 h 607851"/>
                <a:gd name="connsiteX1" fmla="*/ 413584 w 582165"/>
                <a:gd name="connsiteY1" fmla="*/ 563961 h 607851"/>
                <a:gd name="connsiteX2" fmla="*/ 577465 w 582165"/>
                <a:gd name="connsiteY2" fmla="*/ 492053 h 607851"/>
                <a:gd name="connsiteX3" fmla="*/ 582164 w 582165"/>
                <a:gd name="connsiteY3" fmla="*/ 514035 h 607851"/>
                <a:gd name="connsiteX4" fmla="*/ 413584 w 582165"/>
                <a:gd name="connsiteY4" fmla="*/ 607851 h 607851"/>
                <a:gd name="connsiteX5" fmla="*/ 245003 w 582165"/>
                <a:gd name="connsiteY5" fmla="*/ 514035 h 607851"/>
                <a:gd name="connsiteX6" fmla="*/ 249628 w 582165"/>
                <a:gd name="connsiteY6" fmla="*/ 492053 h 607851"/>
                <a:gd name="connsiteX7" fmla="*/ 4700 w 582165"/>
                <a:gd name="connsiteY7" fmla="*/ 399824 h 607851"/>
                <a:gd name="connsiteX8" fmla="*/ 168596 w 582165"/>
                <a:gd name="connsiteY8" fmla="*/ 471732 h 607851"/>
                <a:gd name="connsiteX9" fmla="*/ 225739 w 582165"/>
                <a:gd name="connsiteY9" fmla="*/ 466218 h 607851"/>
                <a:gd name="connsiteX10" fmla="*/ 221487 w 582165"/>
                <a:gd name="connsiteY10" fmla="*/ 476054 h 607851"/>
                <a:gd name="connsiteX11" fmla="*/ 215220 w 582165"/>
                <a:gd name="connsiteY11" fmla="*/ 505786 h 607851"/>
                <a:gd name="connsiteX12" fmla="*/ 215444 w 582165"/>
                <a:gd name="connsiteY12" fmla="*/ 511971 h 607851"/>
                <a:gd name="connsiteX13" fmla="*/ 168596 w 582165"/>
                <a:gd name="connsiteY13" fmla="*/ 515622 h 607851"/>
                <a:gd name="connsiteX14" fmla="*/ 0 w 582165"/>
                <a:gd name="connsiteY14" fmla="*/ 421806 h 607851"/>
                <a:gd name="connsiteX15" fmla="*/ 4700 w 582165"/>
                <a:gd name="connsiteY15" fmla="*/ 399824 h 607851"/>
                <a:gd name="connsiteX16" fmla="*/ 413584 w 582165"/>
                <a:gd name="connsiteY16" fmla="*/ 324178 h 607851"/>
                <a:gd name="connsiteX17" fmla="*/ 582165 w 582165"/>
                <a:gd name="connsiteY17" fmla="*/ 417960 h 607851"/>
                <a:gd name="connsiteX18" fmla="*/ 413584 w 582165"/>
                <a:gd name="connsiteY18" fmla="*/ 511742 h 607851"/>
                <a:gd name="connsiteX19" fmla="*/ 245003 w 582165"/>
                <a:gd name="connsiteY19" fmla="*/ 417960 h 607851"/>
                <a:gd name="connsiteX20" fmla="*/ 413584 w 582165"/>
                <a:gd name="connsiteY20" fmla="*/ 324178 h 607851"/>
                <a:gd name="connsiteX21" fmla="*/ 168596 w 582165"/>
                <a:gd name="connsiteY21" fmla="*/ 231949 h 607851"/>
                <a:gd name="connsiteX22" fmla="*/ 332716 w 582165"/>
                <a:gd name="connsiteY22" fmla="*/ 304127 h 607851"/>
                <a:gd name="connsiteX23" fmla="*/ 215221 w 582165"/>
                <a:gd name="connsiteY23" fmla="*/ 409676 h 607851"/>
                <a:gd name="connsiteX24" fmla="*/ 215445 w 582165"/>
                <a:gd name="connsiteY24" fmla="*/ 415859 h 607851"/>
                <a:gd name="connsiteX25" fmla="*/ 168596 w 582165"/>
                <a:gd name="connsiteY25" fmla="*/ 419583 h 607851"/>
                <a:gd name="connsiteX26" fmla="*/ 0 w 582165"/>
                <a:gd name="connsiteY26" fmla="*/ 325729 h 607851"/>
                <a:gd name="connsiteX27" fmla="*/ 168596 w 582165"/>
                <a:gd name="connsiteY27" fmla="*/ 231949 h 607851"/>
                <a:gd name="connsiteX28" fmla="*/ 326154 w 582165"/>
                <a:gd name="connsiteY28" fmla="*/ 0 h 607851"/>
                <a:gd name="connsiteX29" fmla="*/ 352048 w 582165"/>
                <a:gd name="connsiteY29" fmla="*/ 25849 h 607851"/>
                <a:gd name="connsiteX30" fmla="*/ 352048 w 582165"/>
                <a:gd name="connsiteY30" fmla="*/ 116360 h 607851"/>
                <a:gd name="connsiteX31" fmla="*/ 356003 w 582165"/>
                <a:gd name="connsiteY31" fmla="*/ 112486 h 607851"/>
                <a:gd name="connsiteX32" fmla="*/ 392643 w 582165"/>
                <a:gd name="connsiteY32" fmla="*/ 112486 h 607851"/>
                <a:gd name="connsiteX33" fmla="*/ 392643 w 582165"/>
                <a:gd name="connsiteY33" fmla="*/ 149063 h 607851"/>
                <a:gd name="connsiteX34" fmla="*/ 344511 w 582165"/>
                <a:gd name="connsiteY34" fmla="*/ 197112 h 607851"/>
                <a:gd name="connsiteX35" fmla="*/ 326154 w 582165"/>
                <a:gd name="connsiteY35" fmla="*/ 204710 h 607851"/>
                <a:gd name="connsiteX36" fmla="*/ 307871 w 582165"/>
                <a:gd name="connsiteY36" fmla="*/ 197112 h 607851"/>
                <a:gd name="connsiteX37" fmla="*/ 259664 w 582165"/>
                <a:gd name="connsiteY37" fmla="*/ 149063 h 607851"/>
                <a:gd name="connsiteX38" fmla="*/ 259664 w 582165"/>
                <a:gd name="connsiteY38" fmla="*/ 112486 h 607851"/>
                <a:gd name="connsiteX39" fmla="*/ 296379 w 582165"/>
                <a:gd name="connsiteY39" fmla="*/ 112486 h 607851"/>
                <a:gd name="connsiteX40" fmla="*/ 300259 w 582165"/>
                <a:gd name="connsiteY40" fmla="*/ 116360 h 607851"/>
                <a:gd name="connsiteX41" fmla="*/ 300259 w 582165"/>
                <a:gd name="connsiteY41" fmla="*/ 25849 h 607851"/>
                <a:gd name="connsiteX42" fmla="*/ 326154 w 582165"/>
                <a:gd name="connsiteY42"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82165" h="607851">
                  <a:moveTo>
                    <a:pt x="249628" y="492053"/>
                  </a:moveTo>
                  <a:cubicBezTo>
                    <a:pt x="267456" y="533335"/>
                    <a:pt x="334067" y="563961"/>
                    <a:pt x="413584" y="563961"/>
                  </a:cubicBezTo>
                  <a:cubicBezTo>
                    <a:pt x="493100" y="563961"/>
                    <a:pt x="559712" y="533335"/>
                    <a:pt x="577465" y="492053"/>
                  </a:cubicBezTo>
                  <a:cubicBezTo>
                    <a:pt x="580523" y="499132"/>
                    <a:pt x="582164" y="506435"/>
                    <a:pt x="582164" y="514035"/>
                  </a:cubicBezTo>
                  <a:cubicBezTo>
                    <a:pt x="582164" y="565824"/>
                    <a:pt x="506676" y="607851"/>
                    <a:pt x="413584" y="607851"/>
                  </a:cubicBezTo>
                  <a:cubicBezTo>
                    <a:pt x="320491" y="607851"/>
                    <a:pt x="245003" y="565824"/>
                    <a:pt x="245003" y="514035"/>
                  </a:cubicBezTo>
                  <a:cubicBezTo>
                    <a:pt x="245003" y="506435"/>
                    <a:pt x="246644" y="499132"/>
                    <a:pt x="249628" y="492053"/>
                  </a:cubicBezTo>
                  <a:close/>
                  <a:moveTo>
                    <a:pt x="4700" y="399824"/>
                  </a:moveTo>
                  <a:cubicBezTo>
                    <a:pt x="22455" y="441106"/>
                    <a:pt x="89072" y="471732"/>
                    <a:pt x="168596" y="471732"/>
                  </a:cubicBezTo>
                  <a:cubicBezTo>
                    <a:pt x="188663" y="471732"/>
                    <a:pt x="207910" y="469795"/>
                    <a:pt x="225739" y="466218"/>
                  </a:cubicBezTo>
                  <a:lnTo>
                    <a:pt x="221487" y="476054"/>
                  </a:lnTo>
                  <a:cubicBezTo>
                    <a:pt x="217309" y="485741"/>
                    <a:pt x="215220" y="495726"/>
                    <a:pt x="215220" y="505786"/>
                  </a:cubicBezTo>
                  <a:cubicBezTo>
                    <a:pt x="215220" y="507872"/>
                    <a:pt x="215295" y="509884"/>
                    <a:pt x="215444" y="511971"/>
                  </a:cubicBezTo>
                  <a:cubicBezTo>
                    <a:pt x="200599" y="514355"/>
                    <a:pt x="184858" y="515622"/>
                    <a:pt x="168596" y="515622"/>
                  </a:cubicBezTo>
                  <a:cubicBezTo>
                    <a:pt x="75495" y="515622"/>
                    <a:pt x="0" y="473595"/>
                    <a:pt x="0" y="421806"/>
                  </a:cubicBezTo>
                  <a:cubicBezTo>
                    <a:pt x="0" y="414206"/>
                    <a:pt x="1641" y="406903"/>
                    <a:pt x="4700" y="399824"/>
                  </a:cubicBezTo>
                  <a:close/>
                  <a:moveTo>
                    <a:pt x="413584" y="324178"/>
                  </a:moveTo>
                  <a:cubicBezTo>
                    <a:pt x="506689" y="324178"/>
                    <a:pt x="582165" y="366166"/>
                    <a:pt x="582165" y="417960"/>
                  </a:cubicBezTo>
                  <a:cubicBezTo>
                    <a:pt x="582165" y="469754"/>
                    <a:pt x="506689" y="511742"/>
                    <a:pt x="413584" y="511742"/>
                  </a:cubicBezTo>
                  <a:cubicBezTo>
                    <a:pt x="320479" y="511742"/>
                    <a:pt x="245003" y="469754"/>
                    <a:pt x="245003" y="417960"/>
                  </a:cubicBezTo>
                  <a:cubicBezTo>
                    <a:pt x="245003" y="366166"/>
                    <a:pt x="320479" y="324178"/>
                    <a:pt x="413584" y="324178"/>
                  </a:cubicBezTo>
                  <a:close/>
                  <a:moveTo>
                    <a:pt x="168596" y="231949"/>
                  </a:moveTo>
                  <a:cubicBezTo>
                    <a:pt x="248343" y="231949"/>
                    <a:pt x="315185" y="262787"/>
                    <a:pt x="332716" y="304127"/>
                  </a:cubicBezTo>
                  <a:cubicBezTo>
                    <a:pt x="263189" y="320738"/>
                    <a:pt x="215221" y="361185"/>
                    <a:pt x="215221" y="409676"/>
                  </a:cubicBezTo>
                  <a:cubicBezTo>
                    <a:pt x="215221" y="411762"/>
                    <a:pt x="215296" y="413847"/>
                    <a:pt x="215445" y="415859"/>
                  </a:cubicBezTo>
                  <a:cubicBezTo>
                    <a:pt x="200599" y="418242"/>
                    <a:pt x="184859" y="419583"/>
                    <a:pt x="168596" y="419583"/>
                  </a:cubicBezTo>
                  <a:cubicBezTo>
                    <a:pt x="75495" y="419583"/>
                    <a:pt x="0" y="377572"/>
                    <a:pt x="0" y="325729"/>
                  </a:cubicBezTo>
                  <a:cubicBezTo>
                    <a:pt x="0" y="273960"/>
                    <a:pt x="75495" y="231949"/>
                    <a:pt x="168596" y="231949"/>
                  </a:cubicBezTo>
                  <a:close/>
                  <a:moveTo>
                    <a:pt x="326154" y="0"/>
                  </a:moveTo>
                  <a:cubicBezTo>
                    <a:pt x="340481" y="0"/>
                    <a:pt x="352048" y="11547"/>
                    <a:pt x="352048" y="25849"/>
                  </a:cubicBezTo>
                  <a:lnTo>
                    <a:pt x="352048" y="116360"/>
                  </a:lnTo>
                  <a:lnTo>
                    <a:pt x="356003" y="112486"/>
                  </a:lnTo>
                  <a:cubicBezTo>
                    <a:pt x="366077" y="102355"/>
                    <a:pt x="382494" y="102355"/>
                    <a:pt x="392643" y="112486"/>
                  </a:cubicBezTo>
                  <a:cubicBezTo>
                    <a:pt x="402717" y="122543"/>
                    <a:pt x="402717" y="138932"/>
                    <a:pt x="392643" y="149063"/>
                  </a:cubicBezTo>
                  <a:lnTo>
                    <a:pt x="344511" y="197112"/>
                  </a:lnTo>
                  <a:cubicBezTo>
                    <a:pt x="339660" y="201954"/>
                    <a:pt x="333019" y="204710"/>
                    <a:pt x="326154" y="204710"/>
                  </a:cubicBezTo>
                  <a:cubicBezTo>
                    <a:pt x="319288" y="204710"/>
                    <a:pt x="312721" y="201954"/>
                    <a:pt x="307871" y="197112"/>
                  </a:cubicBezTo>
                  <a:lnTo>
                    <a:pt x="259664" y="149063"/>
                  </a:lnTo>
                  <a:cubicBezTo>
                    <a:pt x="249590" y="138932"/>
                    <a:pt x="249590" y="122543"/>
                    <a:pt x="259664" y="112486"/>
                  </a:cubicBezTo>
                  <a:cubicBezTo>
                    <a:pt x="269813" y="102355"/>
                    <a:pt x="286230" y="102355"/>
                    <a:pt x="296379" y="112486"/>
                  </a:cubicBezTo>
                  <a:lnTo>
                    <a:pt x="300259" y="116360"/>
                  </a:lnTo>
                  <a:lnTo>
                    <a:pt x="300259" y="25849"/>
                  </a:lnTo>
                  <a:cubicBezTo>
                    <a:pt x="300259" y="11547"/>
                    <a:pt x="311826" y="0"/>
                    <a:pt x="326154" y="0"/>
                  </a:cubicBezTo>
                  <a:close/>
                </a:path>
              </a:pathLst>
            </a:cu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sp>
      </p:grpSp>
      <p:sp>
        <p:nvSpPr>
          <p:cNvPr id="38" name="矩形 37"/>
          <p:cNvSpPr/>
          <p:nvPr/>
        </p:nvSpPr>
        <p:spPr>
          <a:xfrm>
            <a:off x="1480793" y="3797650"/>
            <a:ext cx="2321238" cy="400110"/>
          </a:xfrm>
          <a:prstGeom prst="rect">
            <a:avLst/>
          </a:prstGeom>
        </p:spPr>
        <p:txBody>
          <a:bodyPr wrap="square">
            <a:spAutoFit/>
          </a:bodyPr>
          <a:lstStyle/>
          <a:p>
            <a:pPr algn="ctr"/>
            <a:r>
              <a:rPr lang="zh-CN" altLang="en-US" sz="2000" b="1">
                <a:solidFill>
                  <a:schemeClr val="accent1"/>
                </a:solidFill>
                <a:latin typeface="+mj-ea"/>
                <a:ea typeface="+mj-ea"/>
                <a:sym typeface="宋体" panose="02010600030101010101" pitchFamily="2" charset="-122"/>
              </a:rPr>
              <a:t>提升企业形象</a:t>
            </a:r>
          </a:p>
        </p:txBody>
      </p:sp>
      <p:sp>
        <p:nvSpPr>
          <p:cNvPr id="39" name="矩形 38"/>
          <p:cNvSpPr/>
          <p:nvPr/>
        </p:nvSpPr>
        <p:spPr>
          <a:xfrm>
            <a:off x="1130548" y="4275974"/>
            <a:ext cx="2964574" cy="1477328"/>
          </a:xfrm>
          <a:prstGeom prst="rect">
            <a:avLst/>
          </a:prstGeom>
          <a:noFill/>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整齐清洁的工作环境，使顾客有信心，易于吸引顾客。</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由于口碑相传，会成为学习的对象。</a:t>
            </a:r>
          </a:p>
        </p:txBody>
      </p:sp>
      <p:sp>
        <p:nvSpPr>
          <p:cNvPr id="40" name="矩形 39"/>
          <p:cNvSpPr/>
          <p:nvPr/>
        </p:nvSpPr>
        <p:spPr>
          <a:xfrm>
            <a:off x="4933676" y="3797650"/>
            <a:ext cx="2321238" cy="400110"/>
          </a:xfrm>
          <a:prstGeom prst="rect">
            <a:avLst/>
          </a:prstGeom>
        </p:spPr>
        <p:txBody>
          <a:bodyPr wrap="square">
            <a:spAutoFit/>
          </a:bodyPr>
          <a:lstStyle/>
          <a:p>
            <a:pPr algn="ctr"/>
            <a:r>
              <a:rPr lang="zh-CN" altLang="en-US" sz="2000" b="1">
                <a:solidFill>
                  <a:schemeClr val="accent1"/>
                </a:solidFill>
                <a:latin typeface="+mj-ea"/>
                <a:ea typeface="+mj-ea"/>
                <a:sym typeface="宋体" panose="02010600030101010101" pitchFamily="2" charset="-122"/>
              </a:rPr>
              <a:t>提升员工归属感</a:t>
            </a:r>
          </a:p>
        </p:txBody>
      </p:sp>
      <p:sp>
        <p:nvSpPr>
          <p:cNvPr id="41" name="矩形 40"/>
          <p:cNvSpPr/>
          <p:nvPr/>
        </p:nvSpPr>
        <p:spPr>
          <a:xfrm>
            <a:off x="4583431" y="4275974"/>
            <a:ext cx="2964574" cy="1477328"/>
          </a:xfrm>
          <a:prstGeom prst="rect">
            <a:avLst/>
          </a:prstGeom>
          <a:noFill/>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人人变成有素养的员工</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员工有尊严，有成就感</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易带动改善的意愿</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对自己的工作易付出爱心与耐心</a:t>
            </a:r>
          </a:p>
        </p:txBody>
      </p:sp>
      <p:sp>
        <p:nvSpPr>
          <p:cNvPr id="42" name="矩形 41"/>
          <p:cNvSpPr/>
          <p:nvPr/>
        </p:nvSpPr>
        <p:spPr>
          <a:xfrm>
            <a:off x="8427503" y="3797650"/>
            <a:ext cx="2321238" cy="400110"/>
          </a:xfrm>
          <a:prstGeom prst="rect">
            <a:avLst/>
          </a:prstGeom>
        </p:spPr>
        <p:txBody>
          <a:bodyPr wrap="square">
            <a:spAutoFit/>
          </a:bodyPr>
          <a:lstStyle/>
          <a:p>
            <a:pPr algn="ctr"/>
            <a:r>
              <a:rPr lang="zh-CN" altLang="en-US" sz="2000" b="1">
                <a:solidFill>
                  <a:schemeClr val="accent1"/>
                </a:solidFill>
                <a:latin typeface="+mj-ea"/>
                <a:ea typeface="+mj-ea"/>
                <a:sym typeface="宋体" panose="02010600030101010101" pitchFamily="2" charset="-122"/>
              </a:rPr>
              <a:t>减少浪费</a:t>
            </a:r>
          </a:p>
        </p:txBody>
      </p:sp>
      <p:sp>
        <p:nvSpPr>
          <p:cNvPr id="43" name="矩形 42"/>
          <p:cNvSpPr/>
          <p:nvPr/>
        </p:nvSpPr>
        <p:spPr>
          <a:xfrm>
            <a:off x="8077258" y="4275974"/>
            <a:ext cx="2964574" cy="1477328"/>
          </a:xfrm>
          <a:prstGeom prst="rect">
            <a:avLst/>
          </a:prstGeom>
          <a:noFill/>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人的浪费减少</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场所的浪费减少</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时间浪费减少</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减少浪费</a:t>
            </a:r>
            <a:r>
              <a:rPr lang="en-US" altLang="zh-CN">
                <a:solidFill>
                  <a:schemeClr val="accent1"/>
                </a:solidFill>
                <a:latin typeface="+mj-ea"/>
                <a:ea typeface="+mj-ea"/>
                <a:sym typeface="宋体" panose="02010600030101010101" pitchFamily="2" charset="-122"/>
              </a:rPr>
              <a:t>=</a:t>
            </a:r>
            <a:r>
              <a:rPr lang="zh-CN" altLang="en-US">
                <a:solidFill>
                  <a:schemeClr val="accent1"/>
                </a:solidFill>
                <a:latin typeface="+mj-ea"/>
                <a:ea typeface="+mj-ea"/>
                <a:sym typeface="宋体" panose="02010600030101010101" pitchFamily="2" charset="-122"/>
              </a:rPr>
              <a:t>降低成本</a:t>
            </a:r>
            <a:r>
              <a:rPr lang="en-US" altLang="zh-CN">
                <a:solidFill>
                  <a:schemeClr val="accent1"/>
                </a:solidFill>
                <a:latin typeface="+mj-ea"/>
                <a:ea typeface="+mj-ea"/>
                <a:sym typeface="宋体" panose="02010600030101010101" pitchFamily="2" charset="-122"/>
              </a:rPr>
              <a:t>=</a:t>
            </a:r>
            <a:r>
              <a:rPr lang="zh-CN" altLang="en-US">
                <a:solidFill>
                  <a:schemeClr val="accent1"/>
                </a:solidFill>
                <a:latin typeface="+mj-ea"/>
                <a:ea typeface="+mj-ea"/>
                <a:sym typeface="宋体" panose="02010600030101010101" pitchFamily="2" charset="-122"/>
              </a:rPr>
              <a:t>增加利润</a:t>
            </a:r>
          </a:p>
        </p:txBody>
      </p:sp>
      <p:sp>
        <p:nvSpPr>
          <p:cNvPr id="45" name="椭圆 44"/>
          <p:cNvSpPr/>
          <p:nvPr/>
        </p:nvSpPr>
        <p:spPr bwMode="auto">
          <a:xfrm>
            <a:off x="1687773" y="1879305"/>
            <a:ext cx="523958" cy="523958"/>
          </a:xfrm>
          <a:prstGeom prst="ellipse">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1</a:t>
            </a:r>
            <a:endParaRPr lang="zh-CN" altLang="en-US" sz="1600">
              <a:solidFill>
                <a:schemeClr val="accent2"/>
              </a:solidFill>
              <a:latin typeface="+mn-ea"/>
              <a:ea typeface="+mn-ea"/>
              <a:cs typeface="+mn-ea"/>
            </a:endParaRPr>
          </a:p>
        </p:txBody>
      </p:sp>
      <p:sp>
        <p:nvSpPr>
          <p:cNvPr id="46" name="椭圆 45"/>
          <p:cNvSpPr/>
          <p:nvPr/>
        </p:nvSpPr>
        <p:spPr bwMode="auto">
          <a:xfrm>
            <a:off x="5189236" y="1879305"/>
            <a:ext cx="523958" cy="523958"/>
          </a:xfrm>
          <a:prstGeom prst="ellipse">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2</a:t>
            </a:r>
            <a:endParaRPr lang="zh-CN" altLang="en-US" sz="1600">
              <a:solidFill>
                <a:schemeClr val="accent2"/>
              </a:solidFill>
              <a:latin typeface="+mn-ea"/>
              <a:ea typeface="+mn-ea"/>
              <a:cs typeface="+mn-ea"/>
            </a:endParaRPr>
          </a:p>
        </p:txBody>
      </p:sp>
      <p:sp>
        <p:nvSpPr>
          <p:cNvPr id="47" name="椭圆 46"/>
          <p:cNvSpPr/>
          <p:nvPr/>
        </p:nvSpPr>
        <p:spPr bwMode="auto">
          <a:xfrm>
            <a:off x="8651929" y="1879305"/>
            <a:ext cx="523958" cy="523958"/>
          </a:xfrm>
          <a:prstGeom prst="ellipse">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1600">
                <a:solidFill>
                  <a:schemeClr val="accent2"/>
                </a:solidFill>
                <a:latin typeface="+mn-ea"/>
                <a:ea typeface="+mn-ea"/>
                <a:cs typeface="+mn-ea"/>
              </a:rPr>
              <a:t>3</a:t>
            </a:r>
            <a:endParaRPr lang="zh-CN" altLang="en-US" sz="1600">
              <a:solidFill>
                <a:schemeClr val="accent2"/>
              </a:solidFill>
              <a:latin typeface="+mn-ea"/>
              <a:ea typeface="+mn-ea"/>
              <a:cs typeface="+mn-ea"/>
            </a:endParaRPr>
          </a:p>
        </p:txBody>
      </p:sp>
    </p:spTree>
  </p:cSld>
  <p:clrMapOvr>
    <a:masterClrMapping/>
  </p:clrMapOvr>
  <p:transition spd="slow" advTm="11142">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第一</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起源及其作用</a:t>
            </a:r>
          </a:p>
        </p:txBody>
      </p:sp>
      <p:sp>
        <p:nvSpPr>
          <p:cNvPr id="18" name="矩形 17"/>
          <p:cNvSpPr/>
          <p:nvPr/>
        </p:nvSpPr>
        <p:spPr bwMode="auto">
          <a:xfrm>
            <a:off x="4512064" y="2869330"/>
            <a:ext cx="3199716" cy="3521122"/>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19" name="矩形 18"/>
          <p:cNvSpPr/>
          <p:nvPr/>
        </p:nvSpPr>
        <p:spPr bwMode="auto">
          <a:xfrm>
            <a:off x="7951300" y="2869330"/>
            <a:ext cx="3199716" cy="3521122"/>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21" name="矩形 20"/>
          <p:cNvSpPr/>
          <p:nvPr/>
        </p:nvSpPr>
        <p:spPr bwMode="auto">
          <a:xfrm>
            <a:off x="1031884" y="2869330"/>
            <a:ext cx="3199716" cy="3521122"/>
          </a:xfrm>
          <a:prstGeom prst="rect">
            <a:avLst/>
          </a:prstGeom>
          <a:solidFill>
            <a:schemeClr val="accent2"/>
          </a:solid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p>
        </p:txBody>
      </p:sp>
      <p:sp>
        <p:nvSpPr>
          <p:cNvPr id="26" name="矩形 25"/>
          <p:cNvSpPr/>
          <p:nvPr/>
        </p:nvSpPr>
        <p:spPr>
          <a:xfrm>
            <a:off x="1480793" y="3901618"/>
            <a:ext cx="2321238" cy="400110"/>
          </a:xfrm>
          <a:prstGeom prst="rect">
            <a:avLst/>
          </a:prstGeom>
        </p:spPr>
        <p:txBody>
          <a:bodyPr wrap="square">
            <a:spAutoFit/>
          </a:bodyPr>
          <a:lstStyle/>
          <a:p>
            <a:pPr algn="ctr"/>
            <a:r>
              <a:rPr lang="zh-CN" altLang="en-US" sz="2000" b="1">
                <a:solidFill>
                  <a:schemeClr val="accent1"/>
                </a:solidFill>
                <a:latin typeface="+mj-ea"/>
                <a:ea typeface="+mj-ea"/>
                <a:sym typeface="宋体" panose="02010600030101010101" pitchFamily="2" charset="-122"/>
              </a:rPr>
              <a:t>安全有保证</a:t>
            </a:r>
          </a:p>
        </p:txBody>
      </p:sp>
      <p:sp>
        <p:nvSpPr>
          <p:cNvPr id="30" name="矩形 29"/>
          <p:cNvSpPr/>
          <p:nvPr/>
        </p:nvSpPr>
        <p:spPr>
          <a:xfrm>
            <a:off x="1130548" y="4379943"/>
            <a:ext cx="2964574" cy="1200329"/>
          </a:xfrm>
          <a:prstGeom prst="rect">
            <a:avLst/>
          </a:prstGeom>
          <a:noFill/>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工作场所宽广明亮。</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通道畅通</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地上不会随意摆放不该摆放的东西</a:t>
            </a:r>
          </a:p>
        </p:txBody>
      </p:sp>
      <p:sp>
        <p:nvSpPr>
          <p:cNvPr id="31" name="矩形 30"/>
          <p:cNvSpPr/>
          <p:nvPr/>
        </p:nvSpPr>
        <p:spPr>
          <a:xfrm>
            <a:off x="4933676" y="3901618"/>
            <a:ext cx="2321238" cy="400110"/>
          </a:xfrm>
          <a:prstGeom prst="rect">
            <a:avLst/>
          </a:prstGeom>
        </p:spPr>
        <p:txBody>
          <a:bodyPr wrap="square">
            <a:spAutoFit/>
          </a:bodyPr>
          <a:lstStyle/>
          <a:p>
            <a:pPr algn="ctr"/>
            <a:r>
              <a:rPr lang="zh-CN" altLang="en-US" sz="2000" b="1">
                <a:solidFill>
                  <a:schemeClr val="accent1"/>
                </a:solidFill>
                <a:latin typeface="+mj-ea"/>
                <a:ea typeface="+mj-ea"/>
                <a:sym typeface="宋体" panose="02010600030101010101" pitchFamily="2" charset="-122"/>
              </a:rPr>
              <a:t>效率的提升</a:t>
            </a:r>
          </a:p>
        </p:txBody>
      </p:sp>
      <p:sp>
        <p:nvSpPr>
          <p:cNvPr id="32" name="矩形 31"/>
          <p:cNvSpPr/>
          <p:nvPr/>
        </p:nvSpPr>
        <p:spPr>
          <a:xfrm>
            <a:off x="4583431" y="4379942"/>
            <a:ext cx="2964574" cy="1477328"/>
          </a:xfrm>
          <a:prstGeom prst="rect">
            <a:avLst/>
          </a:prstGeom>
          <a:noFill/>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好的工作环境</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好的工作气氛</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有素养的工作伙伴</a:t>
            </a:r>
          </a:p>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物品摆放有序，免去寻找</a:t>
            </a:r>
          </a:p>
        </p:txBody>
      </p:sp>
      <p:sp>
        <p:nvSpPr>
          <p:cNvPr id="33" name="矩形 32"/>
          <p:cNvSpPr/>
          <p:nvPr/>
        </p:nvSpPr>
        <p:spPr>
          <a:xfrm>
            <a:off x="8427503" y="3901618"/>
            <a:ext cx="2321238" cy="400110"/>
          </a:xfrm>
          <a:prstGeom prst="rect">
            <a:avLst/>
          </a:prstGeom>
        </p:spPr>
        <p:txBody>
          <a:bodyPr wrap="square">
            <a:spAutoFit/>
          </a:bodyPr>
          <a:lstStyle/>
          <a:p>
            <a:pPr algn="ctr"/>
            <a:r>
              <a:rPr lang="zh-CN" altLang="en-US" sz="2000" b="1">
                <a:solidFill>
                  <a:schemeClr val="accent1"/>
                </a:solidFill>
                <a:latin typeface="+mj-ea"/>
                <a:ea typeface="+mj-ea"/>
                <a:sym typeface="宋体" panose="02010600030101010101" pitchFamily="2" charset="-122"/>
              </a:rPr>
              <a:t>品质有保障</a:t>
            </a:r>
          </a:p>
        </p:txBody>
      </p:sp>
      <p:sp>
        <p:nvSpPr>
          <p:cNvPr id="34" name="矩形 33"/>
          <p:cNvSpPr/>
          <p:nvPr/>
        </p:nvSpPr>
        <p:spPr>
          <a:xfrm>
            <a:off x="8077258" y="4379942"/>
            <a:ext cx="2964574" cy="923330"/>
          </a:xfrm>
          <a:prstGeom prst="rect">
            <a:avLst/>
          </a:prstGeom>
          <a:noFill/>
        </p:spPr>
        <p:txBody>
          <a:bodyPr wrap="square" rtlCol="0">
            <a:spAutoFit/>
          </a:bodyPr>
          <a:lstStyle/>
          <a:p>
            <a:pPr marL="285750" indent="-285750" algn="just">
              <a:buFont typeface="Wingdings" panose="05000000000000000000" pitchFamily="2" charset="2"/>
              <a:buChar char="l"/>
            </a:pPr>
            <a:r>
              <a:rPr lang="zh-CN" altLang="en-US">
                <a:solidFill>
                  <a:schemeClr val="accent1"/>
                </a:solidFill>
                <a:latin typeface="+mj-ea"/>
                <a:ea typeface="+mj-ea"/>
                <a:sym typeface="宋体" panose="02010600030101010101" pitchFamily="2" charset="-122"/>
              </a:rPr>
              <a:t> 任何事有讲究，不马虎。</a:t>
            </a:r>
          </a:p>
          <a:p>
            <a:pPr marL="285750" indent="-285750" algn="just">
              <a:buFont typeface="Wingdings" panose="05000000000000000000" pitchFamily="2" charset="2"/>
              <a:buChar char="l"/>
            </a:pPr>
            <a:r>
              <a:rPr lang="en-US" altLang="zh-CN">
                <a:solidFill>
                  <a:schemeClr val="accent1"/>
                </a:solidFill>
                <a:latin typeface="+mj-ea"/>
                <a:ea typeface="+mj-ea"/>
                <a:sym typeface="宋体" panose="02010600030101010101" pitchFamily="2" charset="-122"/>
              </a:rPr>
              <a:t>6S</a:t>
            </a:r>
            <a:r>
              <a:rPr lang="zh-CN" altLang="en-US">
                <a:solidFill>
                  <a:schemeClr val="accent1"/>
                </a:solidFill>
                <a:latin typeface="+mj-ea"/>
                <a:ea typeface="+mj-ea"/>
                <a:sym typeface="宋体" panose="02010600030101010101" pitchFamily="2" charset="-122"/>
              </a:rPr>
              <a:t>就是去除马虎，保障品质</a:t>
            </a:r>
          </a:p>
        </p:txBody>
      </p:sp>
      <p:grpSp>
        <p:nvGrpSpPr>
          <p:cNvPr id="36" name="组合 35"/>
          <p:cNvGrpSpPr/>
          <p:nvPr/>
        </p:nvGrpSpPr>
        <p:grpSpPr>
          <a:xfrm>
            <a:off x="1795895" y="1979331"/>
            <a:ext cx="1713430" cy="1713430"/>
            <a:chOff x="1795101" y="1746913"/>
            <a:chExt cx="1713430" cy="1713430"/>
          </a:xfrm>
        </p:grpSpPr>
        <p:sp>
          <p:nvSpPr>
            <p:cNvPr id="37" name="椭圆 36"/>
            <p:cNvSpPr/>
            <p:nvPr/>
          </p:nvSpPr>
          <p:spPr bwMode="auto">
            <a:xfrm>
              <a:off x="1795101" y="1746913"/>
              <a:ext cx="1713430" cy="171343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38" name="safe-shield-protection_69938"/>
            <p:cNvSpPr>
              <a:spLocks noChangeAspect="1"/>
            </p:cNvSpPr>
            <p:nvPr/>
          </p:nvSpPr>
          <p:spPr bwMode="auto">
            <a:xfrm>
              <a:off x="2319059" y="2248473"/>
              <a:ext cx="751274" cy="776878"/>
            </a:xfrm>
            <a:custGeom>
              <a:avLst/>
              <a:gdLst>
                <a:gd name="connsiteX0" fmla="*/ 554327 w 582017"/>
                <a:gd name="connsiteY0" fmla="*/ 398973 h 601853"/>
                <a:gd name="connsiteX1" fmla="*/ 563560 w 582017"/>
                <a:gd name="connsiteY1" fmla="*/ 402454 h 601853"/>
                <a:gd name="connsiteX2" fmla="*/ 577799 w 582017"/>
                <a:gd name="connsiteY2" fmla="*/ 415635 h 601853"/>
                <a:gd name="connsiteX3" fmla="*/ 578540 w 582017"/>
                <a:gd name="connsiteY3" fmla="*/ 434001 h 601853"/>
                <a:gd name="connsiteX4" fmla="*/ 468040 w 582017"/>
                <a:gd name="connsiteY4" fmla="*/ 550266 h 601853"/>
                <a:gd name="connsiteX5" fmla="*/ 448758 w 582017"/>
                <a:gd name="connsiteY5" fmla="*/ 552043 h 601853"/>
                <a:gd name="connsiteX6" fmla="*/ 357392 w 582017"/>
                <a:gd name="connsiteY6" fmla="*/ 484654 h 601853"/>
                <a:gd name="connsiteX7" fmla="*/ 354870 w 582017"/>
                <a:gd name="connsiteY7" fmla="*/ 466584 h 601853"/>
                <a:gd name="connsiteX8" fmla="*/ 366588 w 582017"/>
                <a:gd name="connsiteY8" fmla="*/ 451033 h 601853"/>
                <a:gd name="connsiteX9" fmla="*/ 384831 w 582017"/>
                <a:gd name="connsiteY9" fmla="*/ 448367 h 601853"/>
                <a:gd name="connsiteX10" fmla="*/ 443419 w 582017"/>
                <a:gd name="connsiteY10" fmla="*/ 491319 h 601853"/>
                <a:gd name="connsiteX11" fmla="*/ 462701 w 582017"/>
                <a:gd name="connsiteY11" fmla="*/ 489393 h 601853"/>
                <a:gd name="connsiteX12" fmla="*/ 545316 w 582017"/>
                <a:gd name="connsiteY12" fmla="*/ 403046 h 601853"/>
                <a:gd name="connsiteX13" fmla="*/ 554327 w 582017"/>
                <a:gd name="connsiteY13" fmla="*/ 398973 h 601853"/>
                <a:gd name="connsiteX14" fmla="*/ 262860 w 582017"/>
                <a:gd name="connsiteY14" fmla="*/ 0 h 601853"/>
                <a:gd name="connsiteX15" fmla="*/ 415651 w 582017"/>
                <a:gd name="connsiteY15" fmla="*/ 73473 h 601853"/>
                <a:gd name="connsiteX16" fmla="*/ 510885 w 582017"/>
                <a:gd name="connsiteY16" fmla="*/ 82805 h 601853"/>
                <a:gd name="connsiteX17" fmla="*/ 524829 w 582017"/>
                <a:gd name="connsiteY17" fmla="*/ 99543 h 601853"/>
                <a:gd name="connsiteX18" fmla="*/ 525571 w 582017"/>
                <a:gd name="connsiteY18" fmla="*/ 272856 h 601853"/>
                <a:gd name="connsiteX19" fmla="*/ 517412 w 582017"/>
                <a:gd name="connsiteY19" fmla="*/ 332108 h 601853"/>
                <a:gd name="connsiteX20" fmla="*/ 506138 w 582017"/>
                <a:gd name="connsiteY20" fmla="*/ 338181 h 601853"/>
                <a:gd name="connsiteX21" fmla="*/ 467125 w 582017"/>
                <a:gd name="connsiteY21" fmla="*/ 332849 h 601853"/>
                <a:gd name="connsiteX22" fmla="*/ 322938 w 582017"/>
                <a:gd name="connsiteY22" fmla="*/ 476831 h 601853"/>
                <a:gd name="connsiteX23" fmla="*/ 344002 w 582017"/>
                <a:gd name="connsiteY23" fmla="*/ 551933 h 601853"/>
                <a:gd name="connsiteX24" fmla="*/ 343260 w 582017"/>
                <a:gd name="connsiteY24" fmla="*/ 561265 h 601853"/>
                <a:gd name="connsiteX25" fmla="*/ 262860 w 582017"/>
                <a:gd name="connsiteY25" fmla="*/ 601853 h 601853"/>
                <a:gd name="connsiteX26" fmla="*/ 0 w 582017"/>
                <a:gd name="connsiteY26" fmla="*/ 272856 h 601853"/>
                <a:gd name="connsiteX27" fmla="*/ 3263 w 582017"/>
                <a:gd name="connsiteY27" fmla="*/ 93766 h 601853"/>
                <a:gd name="connsiteX28" fmla="*/ 15872 w 582017"/>
                <a:gd name="connsiteY28" fmla="*/ 80879 h 601853"/>
                <a:gd name="connsiteX29" fmla="*/ 126386 w 582017"/>
                <a:gd name="connsiteY29" fmla="*/ 73473 h 601853"/>
                <a:gd name="connsiteX30" fmla="*/ 262860 w 582017"/>
                <a:gd name="connsiteY30" fmla="*/ 0 h 60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2017" h="601853">
                  <a:moveTo>
                    <a:pt x="554327" y="398973"/>
                  </a:moveTo>
                  <a:cubicBezTo>
                    <a:pt x="557627" y="398862"/>
                    <a:pt x="560965" y="400010"/>
                    <a:pt x="563560" y="402454"/>
                  </a:cubicBezTo>
                  <a:lnTo>
                    <a:pt x="577799" y="415635"/>
                  </a:lnTo>
                  <a:cubicBezTo>
                    <a:pt x="583138" y="420523"/>
                    <a:pt x="583435" y="428817"/>
                    <a:pt x="578540" y="434001"/>
                  </a:cubicBezTo>
                  <a:lnTo>
                    <a:pt x="468040" y="550266"/>
                  </a:lnTo>
                  <a:cubicBezTo>
                    <a:pt x="463146" y="555449"/>
                    <a:pt x="454543" y="556338"/>
                    <a:pt x="448758" y="552043"/>
                  </a:cubicBezTo>
                  <a:lnTo>
                    <a:pt x="357392" y="484654"/>
                  </a:lnTo>
                  <a:cubicBezTo>
                    <a:pt x="351756" y="480358"/>
                    <a:pt x="350569" y="472361"/>
                    <a:pt x="354870" y="466584"/>
                  </a:cubicBezTo>
                  <a:lnTo>
                    <a:pt x="366588" y="451033"/>
                  </a:lnTo>
                  <a:cubicBezTo>
                    <a:pt x="370741" y="445405"/>
                    <a:pt x="379047" y="444220"/>
                    <a:pt x="384831" y="448367"/>
                  </a:cubicBezTo>
                  <a:lnTo>
                    <a:pt x="443419" y="491319"/>
                  </a:lnTo>
                  <a:cubicBezTo>
                    <a:pt x="449055" y="495466"/>
                    <a:pt x="457806" y="494725"/>
                    <a:pt x="462701" y="489393"/>
                  </a:cubicBezTo>
                  <a:lnTo>
                    <a:pt x="545316" y="403046"/>
                  </a:lnTo>
                  <a:cubicBezTo>
                    <a:pt x="547764" y="400454"/>
                    <a:pt x="551027" y="399084"/>
                    <a:pt x="554327" y="398973"/>
                  </a:cubicBezTo>
                  <a:close/>
                  <a:moveTo>
                    <a:pt x="262860" y="0"/>
                  </a:moveTo>
                  <a:cubicBezTo>
                    <a:pt x="286001" y="0"/>
                    <a:pt x="346969" y="53623"/>
                    <a:pt x="415651" y="73473"/>
                  </a:cubicBezTo>
                  <a:cubicBezTo>
                    <a:pt x="448731" y="82953"/>
                    <a:pt x="480179" y="82953"/>
                    <a:pt x="510885" y="82805"/>
                  </a:cubicBezTo>
                  <a:cubicBezTo>
                    <a:pt x="515187" y="82805"/>
                    <a:pt x="524829" y="82805"/>
                    <a:pt x="524829" y="99543"/>
                  </a:cubicBezTo>
                  <a:cubicBezTo>
                    <a:pt x="524829" y="101617"/>
                    <a:pt x="525571" y="271523"/>
                    <a:pt x="525571" y="272856"/>
                  </a:cubicBezTo>
                  <a:cubicBezTo>
                    <a:pt x="525571" y="292853"/>
                    <a:pt x="522604" y="312703"/>
                    <a:pt x="517412" y="332108"/>
                  </a:cubicBezTo>
                  <a:cubicBezTo>
                    <a:pt x="516671" y="335071"/>
                    <a:pt x="513704" y="341440"/>
                    <a:pt x="506138" y="338181"/>
                  </a:cubicBezTo>
                  <a:cubicBezTo>
                    <a:pt x="494716" y="334922"/>
                    <a:pt x="483887" y="332849"/>
                    <a:pt x="467125" y="332849"/>
                  </a:cubicBezTo>
                  <a:cubicBezTo>
                    <a:pt x="387466" y="332849"/>
                    <a:pt x="322938" y="397433"/>
                    <a:pt x="322938" y="476831"/>
                  </a:cubicBezTo>
                  <a:cubicBezTo>
                    <a:pt x="322938" y="504383"/>
                    <a:pt x="330651" y="530158"/>
                    <a:pt x="344002" y="551933"/>
                  </a:cubicBezTo>
                  <a:cubicBezTo>
                    <a:pt x="345485" y="554303"/>
                    <a:pt x="348156" y="557118"/>
                    <a:pt x="343260" y="561265"/>
                  </a:cubicBezTo>
                  <a:cubicBezTo>
                    <a:pt x="306768" y="588373"/>
                    <a:pt x="279622" y="601853"/>
                    <a:pt x="262860" y="601853"/>
                  </a:cubicBezTo>
                  <a:cubicBezTo>
                    <a:pt x="210199" y="601853"/>
                    <a:pt x="0" y="442613"/>
                    <a:pt x="0" y="272856"/>
                  </a:cubicBezTo>
                  <a:cubicBezTo>
                    <a:pt x="0" y="270930"/>
                    <a:pt x="2670" y="97322"/>
                    <a:pt x="3263" y="93766"/>
                  </a:cubicBezTo>
                  <a:cubicBezTo>
                    <a:pt x="5192" y="79694"/>
                    <a:pt x="11719" y="80731"/>
                    <a:pt x="15872" y="80879"/>
                  </a:cubicBezTo>
                  <a:cubicBezTo>
                    <a:pt x="50584" y="82509"/>
                    <a:pt x="87669" y="84582"/>
                    <a:pt x="126386" y="73473"/>
                  </a:cubicBezTo>
                  <a:cubicBezTo>
                    <a:pt x="195068" y="53623"/>
                    <a:pt x="240312" y="0"/>
                    <a:pt x="262860" y="0"/>
                  </a:cubicBezTo>
                  <a:close/>
                </a:path>
              </a:pathLst>
            </a:cu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sp>
      </p:grpSp>
      <p:grpSp>
        <p:nvGrpSpPr>
          <p:cNvPr id="39" name="组合 38"/>
          <p:cNvGrpSpPr/>
          <p:nvPr/>
        </p:nvGrpSpPr>
        <p:grpSpPr>
          <a:xfrm>
            <a:off x="5265412" y="1979331"/>
            <a:ext cx="1713430" cy="1713430"/>
            <a:chOff x="5264618" y="1746913"/>
            <a:chExt cx="1713430" cy="1713430"/>
          </a:xfrm>
        </p:grpSpPr>
        <p:sp>
          <p:nvSpPr>
            <p:cNvPr id="40" name="椭圆 39"/>
            <p:cNvSpPr/>
            <p:nvPr/>
          </p:nvSpPr>
          <p:spPr bwMode="auto">
            <a:xfrm>
              <a:off x="5264618" y="1746913"/>
              <a:ext cx="1713430" cy="171343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41" name="line-chart_126425"/>
            <p:cNvSpPr>
              <a:spLocks noChangeAspect="1"/>
            </p:cNvSpPr>
            <p:nvPr/>
          </p:nvSpPr>
          <p:spPr bwMode="auto">
            <a:xfrm>
              <a:off x="5681305" y="2247734"/>
              <a:ext cx="842326" cy="714404"/>
            </a:xfrm>
            <a:custGeom>
              <a:avLst/>
              <a:gdLst>
                <a:gd name="connsiteX0" fmla="*/ 139126 w 606866"/>
                <a:gd name="connsiteY0" fmla="*/ 330952 h 514704"/>
                <a:gd name="connsiteX1" fmla="*/ 139126 w 606866"/>
                <a:gd name="connsiteY1" fmla="*/ 503780 h 514704"/>
                <a:gd name="connsiteX2" fmla="*/ 128183 w 606866"/>
                <a:gd name="connsiteY2" fmla="*/ 514704 h 514704"/>
                <a:gd name="connsiteX3" fmla="*/ 52054 w 606866"/>
                <a:gd name="connsiteY3" fmla="*/ 514704 h 514704"/>
                <a:gd name="connsiteX4" fmla="*/ 41111 w 606866"/>
                <a:gd name="connsiteY4" fmla="*/ 503780 h 514704"/>
                <a:gd name="connsiteX5" fmla="*/ 41111 w 606866"/>
                <a:gd name="connsiteY5" fmla="*/ 405555 h 514704"/>
                <a:gd name="connsiteX6" fmla="*/ 83852 w 606866"/>
                <a:gd name="connsiteY6" fmla="*/ 386134 h 514704"/>
                <a:gd name="connsiteX7" fmla="*/ 177020 w 606866"/>
                <a:gd name="connsiteY7" fmla="*/ 329752 h 514704"/>
                <a:gd name="connsiteX8" fmla="*/ 229301 w 606866"/>
                <a:gd name="connsiteY8" fmla="*/ 381849 h 514704"/>
                <a:gd name="connsiteX9" fmla="*/ 275035 w 606866"/>
                <a:gd name="connsiteY9" fmla="*/ 401268 h 514704"/>
                <a:gd name="connsiteX10" fmla="*/ 275035 w 606866"/>
                <a:gd name="connsiteY10" fmla="*/ 503781 h 514704"/>
                <a:gd name="connsiteX11" fmla="*/ 264092 w 606866"/>
                <a:gd name="connsiteY11" fmla="*/ 514704 h 514704"/>
                <a:gd name="connsiteX12" fmla="*/ 188056 w 606866"/>
                <a:gd name="connsiteY12" fmla="*/ 514704 h 514704"/>
                <a:gd name="connsiteX13" fmla="*/ 177020 w 606866"/>
                <a:gd name="connsiteY13" fmla="*/ 503781 h 514704"/>
                <a:gd name="connsiteX14" fmla="*/ 411015 w 606866"/>
                <a:gd name="connsiteY14" fmla="*/ 294752 h 514704"/>
                <a:gd name="connsiteX15" fmla="*/ 411015 w 606866"/>
                <a:gd name="connsiteY15" fmla="*/ 503781 h 514704"/>
                <a:gd name="connsiteX16" fmla="*/ 399979 w 606866"/>
                <a:gd name="connsiteY16" fmla="*/ 514704 h 514704"/>
                <a:gd name="connsiteX17" fmla="*/ 323943 w 606866"/>
                <a:gd name="connsiteY17" fmla="*/ 514704 h 514704"/>
                <a:gd name="connsiteX18" fmla="*/ 313000 w 606866"/>
                <a:gd name="connsiteY18" fmla="*/ 503781 h 514704"/>
                <a:gd name="connsiteX19" fmla="*/ 313000 w 606866"/>
                <a:gd name="connsiteY19" fmla="*/ 390444 h 514704"/>
                <a:gd name="connsiteX20" fmla="*/ 323849 w 606866"/>
                <a:gd name="connsiteY20" fmla="*/ 381762 h 514704"/>
                <a:gd name="connsiteX21" fmla="*/ 539464 w 606866"/>
                <a:gd name="connsiteY21" fmla="*/ 166252 h 514704"/>
                <a:gd name="connsiteX22" fmla="*/ 541148 w 606866"/>
                <a:gd name="connsiteY22" fmla="*/ 167840 h 514704"/>
                <a:gd name="connsiteX23" fmla="*/ 546853 w 606866"/>
                <a:gd name="connsiteY23" fmla="*/ 173068 h 514704"/>
                <a:gd name="connsiteX24" fmla="*/ 546853 w 606866"/>
                <a:gd name="connsiteY24" fmla="*/ 503780 h 514704"/>
                <a:gd name="connsiteX25" fmla="*/ 535910 w 606866"/>
                <a:gd name="connsiteY25" fmla="*/ 514704 h 514704"/>
                <a:gd name="connsiteX26" fmla="*/ 459781 w 606866"/>
                <a:gd name="connsiteY26" fmla="*/ 514704 h 514704"/>
                <a:gd name="connsiteX27" fmla="*/ 448838 w 606866"/>
                <a:gd name="connsiteY27" fmla="*/ 503780 h 514704"/>
                <a:gd name="connsiteX28" fmla="*/ 448838 w 606866"/>
                <a:gd name="connsiteY28" fmla="*/ 256727 h 514704"/>
                <a:gd name="connsiteX29" fmla="*/ 583621 w 606866"/>
                <a:gd name="connsiteY29" fmla="*/ 0 h 514704"/>
                <a:gd name="connsiteX30" fmla="*/ 585679 w 606866"/>
                <a:gd name="connsiteY30" fmla="*/ 0 h 514704"/>
                <a:gd name="connsiteX31" fmla="*/ 601763 w 606866"/>
                <a:gd name="connsiteY31" fmla="*/ 5883 h 514704"/>
                <a:gd name="connsiteX32" fmla="*/ 606813 w 606866"/>
                <a:gd name="connsiteY32" fmla="*/ 22692 h 514704"/>
                <a:gd name="connsiteX33" fmla="*/ 605223 w 606866"/>
                <a:gd name="connsiteY33" fmla="*/ 57149 h 514704"/>
                <a:gd name="connsiteX34" fmla="*/ 601950 w 606866"/>
                <a:gd name="connsiteY34" fmla="*/ 125969 h 514704"/>
                <a:gd name="connsiteX35" fmla="*/ 595404 w 606866"/>
                <a:gd name="connsiteY35" fmla="*/ 143525 h 514704"/>
                <a:gd name="connsiteX36" fmla="*/ 590167 w 606866"/>
                <a:gd name="connsiteY36" fmla="*/ 147447 h 514704"/>
                <a:gd name="connsiteX37" fmla="*/ 581377 w 606866"/>
                <a:gd name="connsiteY37" fmla="*/ 149781 h 514704"/>
                <a:gd name="connsiteX38" fmla="*/ 566789 w 606866"/>
                <a:gd name="connsiteY38" fmla="*/ 142031 h 514704"/>
                <a:gd name="connsiteX39" fmla="*/ 539483 w 606866"/>
                <a:gd name="connsiteY39" fmla="*/ 114951 h 514704"/>
                <a:gd name="connsiteX40" fmla="*/ 298123 w 606866"/>
                <a:gd name="connsiteY40" fmla="*/ 355964 h 514704"/>
                <a:gd name="connsiteX41" fmla="*/ 276428 w 606866"/>
                <a:gd name="connsiteY41" fmla="*/ 364928 h 514704"/>
                <a:gd name="connsiteX42" fmla="*/ 254733 w 606866"/>
                <a:gd name="connsiteY42" fmla="*/ 355964 h 514704"/>
                <a:gd name="connsiteX43" fmla="*/ 158600 w 606866"/>
                <a:gd name="connsiteY43" fmla="*/ 259969 h 514704"/>
                <a:gd name="connsiteX44" fmla="*/ 57979 w 606866"/>
                <a:gd name="connsiteY44" fmla="*/ 360446 h 514704"/>
                <a:gd name="connsiteX45" fmla="*/ 36377 w 606866"/>
                <a:gd name="connsiteY45" fmla="*/ 369410 h 514704"/>
                <a:gd name="connsiteX46" fmla="*/ 14682 w 606866"/>
                <a:gd name="connsiteY46" fmla="*/ 360446 h 514704"/>
                <a:gd name="connsiteX47" fmla="*/ 8978 w 606866"/>
                <a:gd name="connsiteY47" fmla="*/ 354750 h 514704"/>
                <a:gd name="connsiteX48" fmla="*/ 8978 w 606866"/>
                <a:gd name="connsiteY48" fmla="*/ 311515 h 514704"/>
                <a:gd name="connsiteX49" fmla="*/ 136998 w 606866"/>
                <a:gd name="connsiteY49" fmla="*/ 183771 h 514704"/>
                <a:gd name="connsiteX50" fmla="*/ 158600 w 606866"/>
                <a:gd name="connsiteY50" fmla="*/ 174807 h 514704"/>
                <a:gd name="connsiteX51" fmla="*/ 180295 w 606866"/>
                <a:gd name="connsiteY51" fmla="*/ 183771 h 514704"/>
                <a:gd name="connsiteX52" fmla="*/ 276428 w 606866"/>
                <a:gd name="connsiteY52" fmla="*/ 279766 h 514704"/>
                <a:gd name="connsiteX53" fmla="*/ 490388 w 606866"/>
                <a:gd name="connsiteY53" fmla="*/ 66020 h 514704"/>
                <a:gd name="connsiteX54" fmla="*/ 471779 w 606866"/>
                <a:gd name="connsiteY54" fmla="*/ 47437 h 514704"/>
                <a:gd name="connsiteX55" fmla="*/ 462988 w 606866"/>
                <a:gd name="connsiteY55" fmla="*/ 38473 h 514704"/>
                <a:gd name="connsiteX56" fmla="*/ 457378 w 606866"/>
                <a:gd name="connsiteY56" fmla="*/ 16342 h 514704"/>
                <a:gd name="connsiteX57" fmla="*/ 461212 w 606866"/>
                <a:gd name="connsiteY57" fmla="*/ 10552 h 514704"/>
                <a:gd name="connsiteX58" fmla="*/ 477577 w 606866"/>
                <a:gd name="connsiteY58" fmla="*/ 4949 h 514704"/>
                <a:gd name="connsiteX59" fmla="*/ 583621 w 606866"/>
                <a:gd name="connsiteY59" fmla="*/ 0 h 5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866" h="514704">
                  <a:moveTo>
                    <a:pt x="139126" y="330952"/>
                  </a:moveTo>
                  <a:lnTo>
                    <a:pt x="139126" y="503780"/>
                  </a:lnTo>
                  <a:cubicBezTo>
                    <a:pt x="139126" y="509849"/>
                    <a:pt x="134169" y="514704"/>
                    <a:pt x="128183" y="514704"/>
                  </a:cubicBezTo>
                  <a:lnTo>
                    <a:pt x="52054" y="514704"/>
                  </a:lnTo>
                  <a:cubicBezTo>
                    <a:pt x="45974" y="514704"/>
                    <a:pt x="41111" y="509756"/>
                    <a:pt x="41111" y="503780"/>
                  </a:cubicBezTo>
                  <a:lnTo>
                    <a:pt x="41111" y="405555"/>
                  </a:lnTo>
                  <a:cubicBezTo>
                    <a:pt x="57197" y="404434"/>
                    <a:pt x="72162" y="397712"/>
                    <a:pt x="83852" y="386134"/>
                  </a:cubicBezTo>
                  <a:close/>
                  <a:moveTo>
                    <a:pt x="177020" y="329752"/>
                  </a:moveTo>
                  <a:lnTo>
                    <a:pt x="229301" y="381849"/>
                  </a:lnTo>
                  <a:cubicBezTo>
                    <a:pt x="241553" y="394079"/>
                    <a:pt x="257733" y="400895"/>
                    <a:pt x="275035" y="401268"/>
                  </a:cubicBezTo>
                  <a:lnTo>
                    <a:pt x="275035" y="503781"/>
                  </a:lnTo>
                  <a:cubicBezTo>
                    <a:pt x="275035" y="509849"/>
                    <a:pt x="270078" y="514704"/>
                    <a:pt x="264092" y="514704"/>
                  </a:cubicBezTo>
                  <a:lnTo>
                    <a:pt x="188056" y="514704"/>
                  </a:lnTo>
                  <a:cubicBezTo>
                    <a:pt x="181883" y="514704"/>
                    <a:pt x="177020" y="509756"/>
                    <a:pt x="177020" y="503781"/>
                  </a:cubicBezTo>
                  <a:close/>
                  <a:moveTo>
                    <a:pt x="411015" y="294752"/>
                  </a:moveTo>
                  <a:lnTo>
                    <a:pt x="411015" y="503781"/>
                  </a:lnTo>
                  <a:cubicBezTo>
                    <a:pt x="411015" y="509850"/>
                    <a:pt x="405965" y="514704"/>
                    <a:pt x="399979" y="514704"/>
                  </a:cubicBezTo>
                  <a:lnTo>
                    <a:pt x="323943" y="514704"/>
                  </a:lnTo>
                  <a:cubicBezTo>
                    <a:pt x="317863" y="514704"/>
                    <a:pt x="313000" y="509756"/>
                    <a:pt x="313000" y="503781"/>
                  </a:cubicBezTo>
                  <a:lnTo>
                    <a:pt x="313000" y="390444"/>
                  </a:lnTo>
                  <a:cubicBezTo>
                    <a:pt x="316835" y="388017"/>
                    <a:pt x="320482" y="385123"/>
                    <a:pt x="323849" y="381762"/>
                  </a:cubicBezTo>
                  <a:close/>
                  <a:moveTo>
                    <a:pt x="539464" y="166252"/>
                  </a:moveTo>
                  <a:lnTo>
                    <a:pt x="541148" y="167840"/>
                  </a:lnTo>
                  <a:cubicBezTo>
                    <a:pt x="542457" y="169147"/>
                    <a:pt x="544328" y="171014"/>
                    <a:pt x="546853" y="173068"/>
                  </a:cubicBezTo>
                  <a:lnTo>
                    <a:pt x="546853" y="503780"/>
                  </a:lnTo>
                  <a:cubicBezTo>
                    <a:pt x="546853" y="509849"/>
                    <a:pt x="541896" y="514704"/>
                    <a:pt x="535910" y="514704"/>
                  </a:cubicBezTo>
                  <a:lnTo>
                    <a:pt x="459781" y="514704"/>
                  </a:lnTo>
                  <a:cubicBezTo>
                    <a:pt x="453701" y="514704"/>
                    <a:pt x="448838" y="509756"/>
                    <a:pt x="448838" y="503780"/>
                  </a:cubicBezTo>
                  <a:lnTo>
                    <a:pt x="448838" y="256727"/>
                  </a:lnTo>
                  <a:close/>
                  <a:moveTo>
                    <a:pt x="583621" y="0"/>
                  </a:moveTo>
                  <a:lnTo>
                    <a:pt x="585679" y="0"/>
                  </a:lnTo>
                  <a:cubicBezTo>
                    <a:pt x="592599" y="0"/>
                    <a:pt x="598116" y="1961"/>
                    <a:pt x="601763" y="5883"/>
                  </a:cubicBezTo>
                  <a:cubicBezTo>
                    <a:pt x="605597" y="9805"/>
                    <a:pt x="607187" y="15408"/>
                    <a:pt x="606813" y="22692"/>
                  </a:cubicBezTo>
                  <a:lnTo>
                    <a:pt x="605223" y="57149"/>
                  </a:lnTo>
                  <a:cubicBezTo>
                    <a:pt x="604101" y="80213"/>
                    <a:pt x="602979" y="103091"/>
                    <a:pt x="601950" y="125969"/>
                  </a:cubicBezTo>
                  <a:cubicBezTo>
                    <a:pt x="601763" y="131385"/>
                    <a:pt x="600735" y="138202"/>
                    <a:pt x="595404" y="143525"/>
                  </a:cubicBezTo>
                  <a:cubicBezTo>
                    <a:pt x="593908" y="145019"/>
                    <a:pt x="592131" y="146326"/>
                    <a:pt x="590167" y="147447"/>
                  </a:cubicBezTo>
                  <a:cubicBezTo>
                    <a:pt x="587175" y="149034"/>
                    <a:pt x="584276" y="149781"/>
                    <a:pt x="581377" y="149781"/>
                  </a:cubicBezTo>
                  <a:cubicBezTo>
                    <a:pt x="574551" y="149781"/>
                    <a:pt x="570062" y="145299"/>
                    <a:pt x="566789" y="142031"/>
                  </a:cubicBezTo>
                  <a:lnTo>
                    <a:pt x="539483" y="114951"/>
                  </a:lnTo>
                  <a:lnTo>
                    <a:pt x="298123" y="355964"/>
                  </a:lnTo>
                  <a:cubicBezTo>
                    <a:pt x="292232" y="361660"/>
                    <a:pt x="284657" y="364928"/>
                    <a:pt x="276428" y="364928"/>
                  </a:cubicBezTo>
                  <a:cubicBezTo>
                    <a:pt x="268199" y="364928"/>
                    <a:pt x="260437" y="361660"/>
                    <a:pt x="254733" y="355964"/>
                  </a:cubicBezTo>
                  <a:lnTo>
                    <a:pt x="158600" y="259969"/>
                  </a:lnTo>
                  <a:lnTo>
                    <a:pt x="57979" y="360446"/>
                  </a:lnTo>
                  <a:cubicBezTo>
                    <a:pt x="52275" y="366142"/>
                    <a:pt x="44607" y="369410"/>
                    <a:pt x="36377" y="369410"/>
                  </a:cubicBezTo>
                  <a:cubicBezTo>
                    <a:pt x="28148" y="369410"/>
                    <a:pt x="20480" y="366142"/>
                    <a:pt x="14682" y="360446"/>
                  </a:cubicBezTo>
                  <a:lnTo>
                    <a:pt x="8978" y="354750"/>
                  </a:lnTo>
                  <a:cubicBezTo>
                    <a:pt x="-2992" y="342797"/>
                    <a:pt x="-2992" y="323467"/>
                    <a:pt x="8978" y="311515"/>
                  </a:cubicBezTo>
                  <a:lnTo>
                    <a:pt x="136998" y="183771"/>
                  </a:lnTo>
                  <a:cubicBezTo>
                    <a:pt x="142796" y="178075"/>
                    <a:pt x="150371" y="174807"/>
                    <a:pt x="158600" y="174807"/>
                  </a:cubicBezTo>
                  <a:cubicBezTo>
                    <a:pt x="166829" y="174807"/>
                    <a:pt x="174591" y="178075"/>
                    <a:pt x="180295" y="183771"/>
                  </a:cubicBezTo>
                  <a:lnTo>
                    <a:pt x="276428" y="279766"/>
                  </a:lnTo>
                  <a:lnTo>
                    <a:pt x="490388" y="66020"/>
                  </a:lnTo>
                  <a:cubicBezTo>
                    <a:pt x="484123" y="59857"/>
                    <a:pt x="477951" y="53694"/>
                    <a:pt x="471779" y="47437"/>
                  </a:cubicBezTo>
                  <a:lnTo>
                    <a:pt x="462988" y="38473"/>
                  </a:lnTo>
                  <a:cubicBezTo>
                    <a:pt x="459435" y="35018"/>
                    <a:pt x="452141" y="27641"/>
                    <a:pt x="457378" y="16342"/>
                  </a:cubicBezTo>
                  <a:cubicBezTo>
                    <a:pt x="458313" y="14101"/>
                    <a:pt x="459622" y="12233"/>
                    <a:pt x="461212" y="10552"/>
                  </a:cubicBezTo>
                  <a:cubicBezTo>
                    <a:pt x="466355" y="5510"/>
                    <a:pt x="472807" y="5230"/>
                    <a:pt x="477577" y="4949"/>
                  </a:cubicBezTo>
                  <a:cubicBezTo>
                    <a:pt x="512925" y="3362"/>
                    <a:pt x="548273" y="1588"/>
                    <a:pt x="583621" y="0"/>
                  </a:cubicBezTo>
                  <a:close/>
                </a:path>
              </a:pathLst>
            </a:cu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sp>
      </p:grpSp>
      <p:grpSp>
        <p:nvGrpSpPr>
          <p:cNvPr id="42" name="组合 41"/>
          <p:cNvGrpSpPr/>
          <p:nvPr/>
        </p:nvGrpSpPr>
        <p:grpSpPr>
          <a:xfrm>
            <a:off x="8687162" y="1979331"/>
            <a:ext cx="1713430" cy="1713430"/>
            <a:chOff x="8686368" y="1746913"/>
            <a:chExt cx="1713430" cy="1713430"/>
          </a:xfrm>
        </p:grpSpPr>
        <p:sp>
          <p:nvSpPr>
            <p:cNvPr id="43" name="椭圆 42"/>
            <p:cNvSpPr/>
            <p:nvPr/>
          </p:nvSpPr>
          <p:spPr bwMode="auto">
            <a:xfrm>
              <a:off x="8686368" y="1746913"/>
              <a:ext cx="1713430" cy="1713430"/>
            </a:xfrm>
            <a:prstGeom prst="ellipse">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sp>
          <p:nvSpPr>
            <p:cNvPr id="44" name="Freeform 5"/>
            <p:cNvSpPr>
              <a:spLocks noEditPoints="1"/>
            </p:cNvSpPr>
            <p:nvPr/>
          </p:nvSpPr>
          <p:spPr bwMode="auto">
            <a:xfrm>
              <a:off x="9146448" y="2291612"/>
              <a:ext cx="824606" cy="744976"/>
            </a:xfrm>
            <a:custGeom>
              <a:avLst/>
              <a:gdLst>
                <a:gd name="T0" fmla="*/ 5180 w 7547"/>
                <a:gd name="T1" fmla="*/ 1638 h 6820"/>
                <a:gd name="T2" fmla="*/ 5985 w 7547"/>
                <a:gd name="T3" fmla="*/ 173 h 6820"/>
                <a:gd name="T4" fmla="*/ 4009 w 7547"/>
                <a:gd name="T5" fmla="*/ 13 h 6820"/>
                <a:gd name="T6" fmla="*/ 4084 w 7547"/>
                <a:gd name="T7" fmla="*/ 6248 h 6820"/>
                <a:gd name="T8" fmla="*/ 4061 w 7547"/>
                <a:gd name="T9" fmla="*/ 6628 h 6820"/>
                <a:gd name="T10" fmla="*/ 4277 w 7547"/>
                <a:gd name="T11" fmla="*/ 6332 h 6820"/>
                <a:gd name="T12" fmla="*/ 7170 w 7547"/>
                <a:gd name="T13" fmla="*/ 2356 h 6820"/>
                <a:gd name="T14" fmla="*/ 7460 w 7547"/>
                <a:gd name="T15" fmla="*/ 1952 h 6820"/>
                <a:gd name="T16" fmla="*/ 5249 w 7547"/>
                <a:gd name="T17" fmla="*/ 1932 h 6820"/>
                <a:gd name="T18" fmla="*/ 5130 w 7547"/>
                <a:gd name="T19" fmla="*/ 1935 h 6820"/>
                <a:gd name="T20" fmla="*/ 4873 w 7547"/>
                <a:gd name="T21" fmla="*/ 2970 h 6820"/>
                <a:gd name="T22" fmla="*/ 4653 w 7547"/>
                <a:gd name="T23" fmla="*/ 3887 h 6820"/>
                <a:gd name="T24" fmla="*/ 4101 w 7547"/>
                <a:gd name="T25" fmla="*/ 6192 h 6820"/>
                <a:gd name="T26" fmla="*/ 1548 w 7547"/>
                <a:gd name="T27" fmla="*/ 3961 h 6820"/>
                <a:gd name="T28" fmla="*/ 1982 w 7547"/>
                <a:gd name="T29" fmla="*/ 4558 h 6820"/>
                <a:gd name="T30" fmla="*/ 3280 w 7547"/>
                <a:gd name="T31" fmla="*/ 6341 h 6820"/>
                <a:gd name="T32" fmla="*/ 3514 w 7547"/>
                <a:gd name="T33" fmla="*/ 6463 h 6820"/>
                <a:gd name="T34" fmla="*/ 3258 w 7547"/>
                <a:gd name="T35" fmla="*/ 5393 h 6820"/>
                <a:gd name="T36" fmla="*/ 2591 w 7547"/>
                <a:gd name="T37" fmla="*/ 2596 h 6820"/>
                <a:gd name="T38" fmla="*/ 2269 w 7547"/>
                <a:gd name="T39" fmla="*/ 1935 h 6820"/>
                <a:gd name="T40" fmla="*/ 2656 w 7547"/>
                <a:gd name="T41" fmla="*/ 2089 h 6820"/>
                <a:gd name="T42" fmla="*/ 3895 w 7547"/>
                <a:gd name="T43" fmla="*/ 6263 h 6820"/>
                <a:gd name="T44" fmla="*/ 4874 w 7547"/>
                <a:gd name="T45" fmla="*/ 2184 h 6820"/>
                <a:gd name="T46" fmla="*/ 2851 w 7547"/>
                <a:gd name="T47" fmla="*/ 1740 h 6820"/>
                <a:gd name="T48" fmla="*/ 4800 w 7547"/>
                <a:gd name="T49" fmla="*/ 1740 h 6820"/>
                <a:gd name="T50" fmla="*/ 3930 w 7547"/>
                <a:gd name="T51" fmla="*/ 241 h 6820"/>
                <a:gd name="T52" fmla="*/ 3727 w 7547"/>
                <a:gd name="T53" fmla="*/ 80 h 6820"/>
                <a:gd name="T54" fmla="*/ 2758 w 7547"/>
                <a:gd name="T55" fmla="*/ 1537 h 6820"/>
                <a:gd name="T56" fmla="*/ 2686 w 7547"/>
                <a:gd name="T57" fmla="*/ 1742 h 6820"/>
                <a:gd name="T58" fmla="*/ 5324 w 7547"/>
                <a:gd name="T59" fmla="*/ 1732 h 6820"/>
                <a:gd name="T60" fmla="*/ 7546 w 7547"/>
                <a:gd name="T61" fmla="*/ 1720 h 6820"/>
                <a:gd name="T62" fmla="*/ 7318 w 7547"/>
                <a:gd name="T63" fmla="*/ 1408 h 6820"/>
                <a:gd name="T64" fmla="*/ 6180 w 7547"/>
                <a:gd name="T65" fmla="*/ 165 h 6820"/>
                <a:gd name="T66" fmla="*/ 5380 w 7547"/>
                <a:gd name="T67" fmla="*/ 1611 h 6820"/>
                <a:gd name="T68" fmla="*/ 26 w 7547"/>
                <a:gd name="T69" fmla="*/ 1749 h 6820"/>
                <a:gd name="T70" fmla="*/ 2115 w 7547"/>
                <a:gd name="T71" fmla="*/ 1515 h 6820"/>
                <a:gd name="T72" fmla="*/ 1323 w 7547"/>
                <a:gd name="T73" fmla="*/ 77 h 6820"/>
                <a:gd name="T74" fmla="*/ 462 w 7547"/>
                <a:gd name="T75" fmla="*/ 1103 h 6820"/>
                <a:gd name="T76" fmla="*/ 16 w 7547"/>
                <a:gd name="T77" fmla="*/ 1696 h 6820"/>
                <a:gd name="T78" fmla="*/ 1485 w 7547"/>
                <a:gd name="T79" fmla="*/ 21 h 6820"/>
                <a:gd name="T80" fmla="*/ 1746 w 7547"/>
                <a:gd name="T81" fmla="*/ 510 h 6820"/>
                <a:gd name="T82" fmla="*/ 2255 w 7547"/>
                <a:gd name="T83" fmla="*/ 1426 h 6820"/>
                <a:gd name="T84" fmla="*/ 2449 w 7547"/>
                <a:gd name="T85" fmla="*/ 1732 h 6820"/>
                <a:gd name="T86" fmla="*/ 1996 w 7547"/>
                <a:gd name="T87" fmla="*/ 13 h 6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47" h="6820">
                  <a:moveTo>
                    <a:pt x="3973" y="21"/>
                  </a:moveTo>
                  <a:cubicBezTo>
                    <a:pt x="4351" y="592"/>
                    <a:pt x="4729" y="1162"/>
                    <a:pt x="5109" y="1732"/>
                  </a:cubicBezTo>
                  <a:cubicBezTo>
                    <a:pt x="5153" y="1707"/>
                    <a:pt x="5119" y="1750"/>
                    <a:pt x="5180" y="1638"/>
                  </a:cubicBezTo>
                  <a:cubicBezTo>
                    <a:pt x="5190" y="1620"/>
                    <a:pt x="5197" y="1605"/>
                    <a:pt x="5208" y="1586"/>
                  </a:cubicBezTo>
                  <a:cubicBezTo>
                    <a:pt x="5455" y="1139"/>
                    <a:pt x="5672" y="750"/>
                    <a:pt x="5899" y="334"/>
                  </a:cubicBezTo>
                  <a:lnTo>
                    <a:pt x="5985" y="173"/>
                  </a:lnTo>
                  <a:cubicBezTo>
                    <a:pt x="5998" y="149"/>
                    <a:pt x="6004" y="141"/>
                    <a:pt x="6017" y="117"/>
                  </a:cubicBezTo>
                  <a:cubicBezTo>
                    <a:pt x="6041" y="73"/>
                    <a:pt x="6090" y="13"/>
                    <a:pt x="6043" y="13"/>
                  </a:cubicBezTo>
                  <a:lnTo>
                    <a:pt x="4009" y="13"/>
                  </a:lnTo>
                  <a:cubicBezTo>
                    <a:pt x="3997" y="13"/>
                    <a:pt x="3981" y="17"/>
                    <a:pt x="3973" y="21"/>
                  </a:cubicBezTo>
                  <a:close/>
                  <a:moveTo>
                    <a:pt x="4101" y="6192"/>
                  </a:moveTo>
                  <a:cubicBezTo>
                    <a:pt x="4096" y="6211"/>
                    <a:pt x="4089" y="6222"/>
                    <a:pt x="4084" y="6248"/>
                  </a:cubicBezTo>
                  <a:lnTo>
                    <a:pt x="4043" y="6429"/>
                  </a:lnTo>
                  <a:cubicBezTo>
                    <a:pt x="4028" y="6496"/>
                    <a:pt x="3925" y="6820"/>
                    <a:pt x="4032" y="6670"/>
                  </a:cubicBezTo>
                  <a:cubicBezTo>
                    <a:pt x="4045" y="6652"/>
                    <a:pt x="4047" y="6645"/>
                    <a:pt x="4061" y="6628"/>
                  </a:cubicBezTo>
                  <a:lnTo>
                    <a:pt x="4270" y="6341"/>
                  </a:lnTo>
                  <a:cubicBezTo>
                    <a:pt x="4271" y="6340"/>
                    <a:pt x="4273" y="6338"/>
                    <a:pt x="4274" y="6337"/>
                  </a:cubicBezTo>
                  <a:cubicBezTo>
                    <a:pt x="4275" y="6335"/>
                    <a:pt x="4276" y="6333"/>
                    <a:pt x="4277" y="6332"/>
                  </a:cubicBezTo>
                  <a:cubicBezTo>
                    <a:pt x="4278" y="6331"/>
                    <a:pt x="4280" y="6329"/>
                    <a:pt x="4281" y="6328"/>
                  </a:cubicBezTo>
                  <a:cubicBezTo>
                    <a:pt x="4749" y="5682"/>
                    <a:pt x="5219" y="5039"/>
                    <a:pt x="5688" y="4395"/>
                  </a:cubicBezTo>
                  <a:cubicBezTo>
                    <a:pt x="6089" y="3791"/>
                    <a:pt x="6742" y="2922"/>
                    <a:pt x="7170" y="2356"/>
                  </a:cubicBezTo>
                  <a:lnTo>
                    <a:pt x="7228" y="2280"/>
                  </a:lnTo>
                  <a:cubicBezTo>
                    <a:pt x="7243" y="2261"/>
                    <a:pt x="7244" y="2258"/>
                    <a:pt x="7257" y="2238"/>
                  </a:cubicBezTo>
                  <a:cubicBezTo>
                    <a:pt x="7288" y="2194"/>
                    <a:pt x="7451" y="1993"/>
                    <a:pt x="7460" y="1952"/>
                  </a:cubicBezTo>
                  <a:lnTo>
                    <a:pt x="7454" y="1942"/>
                  </a:lnTo>
                  <a:cubicBezTo>
                    <a:pt x="7453" y="1941"/>
                    <a:pt x="7451" y="1939"/>
                    <a:pt x="7450" y="1938"/>
                  </a:cubicBezTo>
                  <a:cubicBezTo>
                    <a:pt x="7439" y="1927"/>
                    <a:pt x="5341" y="1932"/>
                    <a:pt x="5249" y="1932"/>
                  </a:cubicBezTo>
                  <a:cubicBezTo>
                    <a:pt x="5233" y="1933"/>
                    <a:pt x="5230" y="1934"/>
                    <a:pt x="5212" y="1933"/>
                  </a:cubicBezTo>
                  <a:cubicBezTo>
                    <a:pt x="5193" y="1933"/>
                    <a:pt x="5212" y="1932"/>
                    <a:pt x="5191" y="1933"/>
                  </a:cubicBezTo>
                  <a:lnTo>
                    <a:pt x="5130" y="1935"/>
                  </a:lnTo>
                  <a:cubicBezTo>
                    <a:pt x="5105" y="1980"/>
                    <a:pt x="5105" y="1997"/>
                    <a:pt x="5092" y="2059"/>
                  </a:cubicBezTo>
                  <a:lnTo>
                    <a:pt x="5029" y="2324"/>
                  </a:lnTo>
                  <a:cubicBezTo>
                    <a:pt x="4980" y="2506"/>
                    <a:pt x="4919" y="2815"/>
                    <a:pt x="4873" y="2970"/>
                  </a:cubicBezTo>
                  <a:cubicBezTo>
                    <a:pt x="4839" y="3088"/>
                    <a:pt x="4814" y="3255"/>
                    <a:pt x="4778" y="3366"/>
                  </a:cubicBezTo>
                  <a:cubicBezTo>
                    <a:pt x="4752" y="3447"/>
                    <a:pt x="4706" y="3663"/>
                    <a:pt x="4685" y="3755"/>
                  </a:cubicBezTo>
                  <a:cubicBezTo>
                    <a:pt x="4674" y="3800"/>
                    <a:pt x="4663" y="3839"/>
                    <a:pt x="4653" y="3887"/>
                  </a:cubicBezTo>
                  <a:cubicBezTo>
                    <a:pt x="4624" y="4024"/>
                    <a:pt x="4588" y="4141"/>
                    <a:pt x="4559" y="4277"/>
                  </a:cubicBezTo>
                  <a:cubicBezTo>
                    <a:pt x="4548" y="4329"/>
                    <a:pt x="4537" y="4357"/>
                    <a:pt x="4526" y="4407"/>
                  </a:cubicBezTo>
                  <a:cubicBezTo>
                    <a:pt x="4395" y="5009"/>
                    <a:pt x="4249" y="5628"/>
                    <a:pt x="4101" y="6192"/>
                  </a:cubicBezTo>
                  <a:close/>
                  <a:moveTo>
                    <a:pt x="97" y="1926"/>
                  </a:moveTo>
                  <a:cubicBezTo>
                    <a:pt x="92" y="1997"/>
                    <a:pt x="119" y="1999"/>
                    <a:pt x="156" y="2052"/>
                  </a:cubicBezTo>
                  <a:cubicBezTo>
                    <a:pt x="624" y="2683"/>
                    <a:pt x="1084" y="3325"/>
                    <a:pt x="1548" y="3961"/>
                  </a:cubicBezTo>
                  <a:cubicBezTo>
                    <a:pt x="1567" y="3989"/>
                    <a:pt x="1580" y="4009"/>
                    <a:pt x="1599" y="4036"/>
                  </a:cubicBezTo>
                  <a:lnTo>
                    <a:pt x="1926" y="4481"/>
                  </a:lnTo>
                  <a:cubicBezTo>
                    <a:pt x="1946" y="4510"/>
                    <a:pt x="1964" y="4532"/>
                    <a:pt x="1982" y="4558"/>
                  </a:cubicBezTo>
                  <a:cubicBezTo>
                    <a:pt x="2002" y="4587"/>
                    <a:pt x="2017" y="4603"/>
                    <a:pt x="2036" y="4631"/>
                  </a:cubicBezTo>
                  <a:cubicBezTo>
                    <a:pt x="2369" y="5135"/>
                    <a:pt x="2786" y="5618"/>
                    <a:pt x="3120" y="6122"/>
                  </a:cubicBezTo>
                  <a:lnTo>
                    <a:pt x="3280" y="6341"/>
                  </a:lnTo>
                  <a:cubicBezTo>
                    <a:pt x="3340" y="6416"/>
                    <a:pt x="3387" y="6500"/>
                    <a:pt x="3450" y="6573"/>
                  </a:cubicBezTo>
                  <a:cubicBezTo>
                    <a:pt x="3484" y="6612"/>
                    <a:pt x="3514" y="6695"/>
                    <a:pt x="3563" y="6710"/>
                  </a:cubicBezTo>
                  <a:cubicBezTo>
                    <a:pt x="3580" y="6669"/>
                    <a:pt x="3525" y="6511"/>
                    <a:pt x="3514" y="6463"/>
                  </a:cubicBezTo>
                  <a:cubicBezTo>
                    <a:pt x="3507" y="6433"/>
                    <a:pt x="3505" y="6409"/>
                    <a:pt x="3497" y="6381"/>
                  </a:cubicBezTo>
                  <a:lnTo>
                    <a:pt x="3297" y="5558"/>
                  </a:lnTo>
                  <a:cubicBezTo>
                    <a:pt x="3286" y="5495"/>
                    <a:pt x="3272" y="5458"/>
                    <a:pt x="3258" y="5393"/>
                  </a:cubicBezTo>
                  <a:cubicBezTo>
                    <a:pt x="3223" y="5225"/>
                    <a:pt x="3176" y="5064"/>
                    <a:pt x="3140" y="4896"/>
                  </a:cubicBezTo>
                  <a:cubicBezTo>
                    <a:pt x="2981" y="4159"/>
                    <a:pt x="2777" y="3415"/>
                    <a:pt x="2608" y="2678"/>
                  </a:cubicBezTo>
                  <a:cubicBezTo>
                    <a:pt x="2601" y="2648"/>
                    <a:pt x="2600" y="2624"/>
                    <a:pt x="2591" y="2596"/>
                  </a:cubicBezTo>
                  <a:lnTo>
                    <a:pt x="2510" y="2268"/>
                  </a:lnTo>
                  <a:cubicBezTo>
                    <a:pt x="2502" y="2229"/>
                    <a:pt x="2496" y="2221"/>
                    <a:pt x="2489" y="2184"/>
                  </a:cubicBezTo>
                  <a:cubicBezTo>
                    <a:pt x="2428" y="1878"/>
                    <a:pt x="2447" y="1935"/>
                    <a:pt x="2269" y="1935"/>
                  </a:cubicBezTo>
                  <a:cubicBezTo>
                    <a:pt x="1552" y="1936"/>
                    <a:pt x="812" y="1963"/>
                    <a:pt x="97" y="1926"/>
                  </a:cubicBezTo>
                  <a:close/>
                  <a:moveTo>
                    <a:pt x="2635" y="1935"/>
                  </a:moveTo>
                  <a:cubicBezTo>
                    <a:pt x="2625" y="1989"/>
                    <a:pt x="2642" y="2041"/>
                    <a:pt x="2656" y="2089"/>
                  </a:cubicBezTo>
                  <a:cubicBezTo>
                    <a:pt x="3016" y="3593"/>
                    <a:pt x="3377" y="5093"/>
                    <a:pt x="3738" y="6597"/>
                  </a:cubicBezTo>
                  <a:cubicBezTo>
                    <a:pt x="3767" y="6702"/>
                    <a:pt x="3730" y="6679"/>
                    <a:pt x="3793" y="6719"/>
                  </a:cubicBezTo>
                  <a:cubicBezTo>
                    <a:pt x="3794" y="6665"/>
                    <a:pt x="3878" y="6347"/>
                    <a:pt x="3895" y="6263"/>
                  </a:cubicBezTo>
                  <a:lnTo>
                    <a:pt x="3951" y="6041"/>
                  </a:lnTo>
                  <a:cubicBezTo>
                    <a:pt x="3957" y="6008"/>
                    <a:pt x="3959" y="5997"/>
                    <a:pt x="3968" y="5967"/>
                  </a:cubicBezTo>
                  <a:cubicBezTo>
                    <a:pt x="4263" y="4701"/>
                    <a:pt x="4568" y="3453"/>
                    <a:pt x="4874" y="2184"/>
                  </a:cubicBezTo>
                  <a:cubicBezTo>
                    <a:pt x="4897" y="2069"/>
                    <a:pt x="4931" y="2007"/>
                    <a:pt x="4915" y="1935"/>
                  </a:cubicBezTo>
                  <a:cubicBezTo>
                    <a:pt x="4653" y="1933"/>
                    <a:pt x="2670" y="1988"/>
                    <a:pt x="2635" y="1935"/>
                  </a:cubicBezTo>
                  <a:close/>
                  <a:moveTo>
                    <a:pt x="2851" y="1740"/>
                  </a:moveTo>
                  <a:lnTo>
                    <a:pt x="4634" y="1740"/>
                  </a:lnTo>
                  <a:cubicBezTo>
                    <a:pt x="4669" y="1740"/>
                    <a:pt x="4683" y="1748"/>
                    <a:pt x="4706" y="1748"/>
                  </a:cubicBezTo>
                  <a:lnTo>
                    <a:pt x="4800" y="1740"/>
                  </a:lnTo>
                  <a:cubicBezTo>
                    <a:pt x="4850" y="1740"/>
                    <a:pt x="4959" y="1772"/>
                    <a:pt x="4884" y="1674"/>
                  </a:cubicBezTo>
                  <a:cubicBezTo>
                    <a:pt x="4568" y="1198"/>
                    <a:pt x="4251" y="721"/>
                    <a:pt x="3934" y="245"/>
                  </a:cubicBezTo>
                  <a:cubicBezTo>
                    <a:pt x="3933" y="244"/>
                    <a:pt x="3931" y="242"/>
                    <a:pt x="3930" y="241"/>
                  </a:cubicBezTo>
                  <a:cubicBezTo>
                    <a:pt x="3902" y="203"/>
                    <a:pt x="3807" y="30"/>
                    <a:pt x="3779" y="30"/>
                  </a:cubicBezTo>
                  <a:cubicBezTo>
                    <a:pt x="3747" y="30"/>
                    <a:pt x="3760" y="33"/>
                    <a:pt x="3746" y="51"/>
                  </a:cubicBezTo>
                  <a:cubicBezTo>
                    <a:pt x="3740" y="60"/>
                    <a:pt x="3733" y="71"/>
                    <a:pt x="3727" y="80"/>
                  </a:cubicBezTo>
                  <a:lnTo>
                    <a:pt x="3651" y="193"/>
                  </a:lnTo>
                  <a:cubicBezTo>
                    <a:pt x="3635" y="219"/>
                    <a:pt x="3624" y="230"/>
                    <a:pt x="3609" y="254"/>
                  </a:cubicBezTo>
                  <a:cubicBezTo>
                    <a:pt x="3324" y="680"/>
                    <a:pt x="3042" y="1110"/>
                    <a:pt x="2758" y="1537"/>
                  </a:cubicBezTo>
                  <a:cubicBezTo>
                    <a:pt x="2732" y="1576"/>
                    <a:pt x="2704" y="1616"/>
                    <a:pt x="2679" y="1655"/>
                  </a:cubicBezTo>
                  <a:cubicBezTo>
                    <a:pt x="2649" y="1700"/>
                    <a:pt x="2626" y="1723"/>
                    <a:pt x="2648" y="1741"/>
                  </a:cubicBezTo>
                  <a:cubicBezTo>
                    <a:pt x="2669" y="1758"/>
                    <a:pt x="2660" y="1744"/>
                    <a:pt x="2686" y="1742"/>
                  </a:cubicBezTo>
                  <a:cubicBezTo>
                    <a:pt x="2719" y="1740"/>
                    <a:pt x="2723" y="1753"/>
                    <a:pt x="2764" y="1748"/>
                  </a:cubicBezTo>
                  <a:cubicBezTo>
                    <a:pt x="2793" y="1744"/>
                    <a:pt x="2811" y="1740"/>
                    <a:pt x="2851" y="1740"/>
                  </a:cubicBezTo>
                  <a:close/>
                  <a:moveTo>
                    <a:pt x="5324" y="1732"/>
                  </a:moveTo>
                  <a:cubicBezTo>
                    <a:pt x="5333" y="1737"/>
                    <a:pt x="7086" y="1777"/>
                    <a:pt x="7511" y="1750"/>
                  </a:cubicBezTo>
                  <a:cubicBezTo>
                    <a:pt x="7545" y="1748"/>
                    <a:pt x="7539" y="1756"/>
                    <a:pt x="7546" y="1723"/>
                  </a:cubicBezTo>
                  <a:cubicBezTo>
                    <a:pt x="7547" y="1722"/>
                    <a:pt x="7546" y="1719"/>
                    <a:pt x="7546" y="1720"/>
                  </a:cubicBezTo>
                  <a:lnTo>
                    <a:pt x="7522" y="1676"/>
                  </a:lnTo>
                  <a:cubicBezTo>
                    <a:pt x="7506" y="1653"/>
                    <a:pt x="7495" y="1644"/>
                    <a:pt x="7480" y="1623"/>
                  </a:cubicBezTo>
                  <a:lnTo>
                    <a:pt x="7318" y="1408"/>
                  </a:lnTo>
                  <a:cubicBezTo>
                    <a:pt x="7308" y="1395"/>
                    <a:pt x="7307" y="1395"/>
                    <a:pt x="7298" y="1381"/>
                  </a:cubicBezTo>
                  <a:cubicBezTo>
                    <a:pt x="6930" y="891"/>
                    <a:pt x="6631" y="492"/>
                    <a:pt x="6281" y="21"/>
                  </a:cubicBezTo>
                  <a:cubicBezTo>
                    <a:pt x="6236" y="36"/>
                    <a:pt x="6214" y="102"/>
                    <a:pt x="6180" y="165"/>
                  </a:cubicBezTo>
                  <a:cubicBezTo>
                    <a:pt x="5948" y="582"/>
                    <a:pt x="5726" y="981"/>
                    <a:pt x="5499" y="1395"/>
                  </a:cubicBezTo>
                  <a:cubicBezTo>
                    <a:pt x="5487" y="1415"/>
                    <a:pt x="5482" y="1427"/>
                    <a:pt x="5470" y="1446"/>
                  </a:cubicBezTo>
                  <a:lnTo>
                    <a:pt x="5380" y="1611"/>
                  </a:lnTo>
                  <a:cubicBezTo>
                    <a:pt x="5367" y="1632"/>
                    <a:pt x="5361" y="1645"/>
                    <a:pt x="5349" y="1668"/>
                  </a:cubicBezTo>
                  <a:cubicBezTo>
                    <a:pt x="5337" y="1691"/>
                    <a:pt x="5326" y="1704"/>
                    <a:pt x="5324" y="1732"/>
                  </a:cubicBezTo>
                  <a:close/>
                  <a:moveTo>
                    <a:pt x="26" y="1749"/>
                  </a:moveTo>
                  <a:cubicBezTo>
                    <a:pt x="724" y="1744"/>
                    <a:pt x="1428" y="1759"/>
                    <a:pt x="2125" y="1740"/>
                  </a:cubicBezTo>
                  <a:cubicBezTo>
                    <a:pt x="2185" y="1740"/>
                    <a:pt x="2176" y="1763"/>
                    <a:pt x="2226" y="1732"/>
                  </a:cubicBezTo>
                  <a:cubicBezTo>
                    <a:pt x="2223" y="1691"/>
                    <a:pt x="2138" y="1557"/>
                    <a:pt x="2115" y="1515"/>
                  </a:cubicBezTo>
                  <a:lnTo>
                    <a:pt x="1940" y="1196"/>
                  </a:lnTo>
                  <a:cubicBezTo>
                    <a:pt x="1880" y="1074"/>
                    <a:pt x="1749" y="852"/>
                    <a:pt x="1677" y="718"/>
                  </a:cubicBezTo>
                  <a:lnTo>
                    <a:pt x="1323" y="77"/>
                  </a:lnTo>
                  <a:cubicBezTo>
                    <a:pt x="1285" y="8"/>
                    <a:pt x="1286" y="2"/>
                    <a:pt x="1195" y="129"/>
                  </a:cubicBezTo>
                  <a:lnTo>
                    <a:pt x="856" y="576"/>
                  </a:lnTo>
                  <a:cubicBezTo>
                    <a:pt x="736" y="745"/>
                    <a:pt x="587" y="928"/>
                    <a:pt x="462" y="1103"/>
                  </a:cubicBezTo>
                  <a:lnTo>
                    <a:pt x="340" y="1264"/>
                  </a:lnTo>
                  <a:cubicBezTo>
                    <a:pt x="321" y="1287"/>
                    <a:pt x="317" y="1293"/>
                    <a:pt x="300" y="1318"/>
                  </a:cubicBezTo>
                  <a:lnTo>
                    <a:pt x="16" y="1696"/>
                  </a:lnTo>
                  <a:cubicBezTo>
                    <a:pt x="3" y="1712"/>
                    <a:pt x="0" y="1705"/>
                    <a:pt x="1" y="1722"/>
                  </a:cubicBezTo>
                  <a:cubicBezTo>
                    <a:pt x="2" y="1738"/>
                    <a:pt x="19" y="1749"/>
                    <a:pt x="26" y="1749"/>
                  </a:cubicBezTo>
                  <a:close/>
                  <a:moveTo>
                    <a:pt x="1485" y="21"/>
                  </a:moveTo>
                  <a:cubicBezTo>
                    <a:pt x="1505" y="66"/>
                    <a:pt x="1516" y="93"/>
                    <a:pt x="1542" y="133"/>
                  </a:cubicBezTo>
                  <a:lnTo>
                    <a:pt x="1718" y="458"/>
                  </a:lnTo>
                  <a:cubicBezTo>
                    <a:pt x="1732" y="482"/>
                    <a:pt x="1733" y="481"/>
                    <a:pt x="1746" y="510"/>
                  </a:cubicBezTo>
                  <a:lnTo>
                    <a:pt x="2076" y="1104"/>
                  </a:lnTo>
                  <a:cubicBezTo>
                    <a:pt x="2088" y="1125"/>
                    <a:pt x="2094" y="1131"/>
                    <a:pt x="2106" y="1153"/>
                  </a:cubicBezTo>
                  <a:lnTo>
                    <a:pt x="2255" y="1426"/>
                  </a:lnTo>
                  <a:cubicBezTo>
                    <a:pt x="2265" y="1445"/>
                    <a:pt x="2272" y="1455"/>
                    <a:pt x="2284" y="1477"/>
                  </a:cubicBezTo>
                  <a:lnTo>
                    <a:pt x="2400" y="1696"/>
                  </a:lnTo>
                  <a:cubicBezTo>
                    <a:pt x="2416" y="1728"/>
                    <a:pt x="2416" y="1723"/>
                    <a:pt x="2449" y="1732"/>
                  </a:cubicBezTo>
                  <a:lnTo>
                    <a:pt x="2619" y="1467"/>
                  </a:lnTo>
                  <a:cubicBezTo>
                    <a:pt x="2942" y="997"/>
                    <a:pt x="3261" y="500"/>
                    <a:pt x="3577" y="21"/>
                  </a:cubicBezTo>
                  <a:cubicBezTo>
                    <a:pt x="3498" y="0"/>
                    <a:pt x="2193" y="13"/>
                    <a:pt x="1996" y="13"/>
                  </a:cubicBezTo>
                  <a:lnTo>
                    <a:pt x="1536" y="12"/>
                  </a:lnTo>
                  <a:cubicBezTo>
                    <a:pt x="1510" y="9"/>
                    <a:pt x="1513" y="5"/>
                    <a:pt x="1485" y="21"/>
                  </a:cubicBezTo>
                  <a:close/>
                </a:path>
              </a:pathLst>
            </a:custGeom>
            <a:solidFill>
              <a:schemeClr val="accent2"/>
            </a:soli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endParaRPr lang="zh-CN" altLang="en-US" sz="1600">
                <a:solidFill>
                  <a:schemeClr val="accent2"/>
                </a:solidFill>
                <a:latin typeface="+mn-ea"/>
                <a:ea typeface="+mn-ea"/>
                <a:cs typeface="+mn-ea"/>
              </a:endParaRPr>
            </a:p>
          </p:txBody>
        </p:sp>
      </p:grpSp>
      <p:sp>
        <p:nvSpPr>
          <p:cNvPr id="45" name="椭圆 44"/>
          <p:cNvSpPr/>
          <p:nvPr/>
        </p:nvSpPr>
        <p:spPr bwMode="auto">
          <a:xfrm>
            <a:off x="1687773" y="1983273"/>
            <a:ext cx="523958" cy="523958"/>
          </a:xfrm>
          <a:prstGeom prst="ellipse">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a:solidFill>
                  <a:schemeClr val="accent2"/>
                </a:solidFill>
                <a:latin typeface="+mn-ea"/>
                <a:ea typeface="+mn-ea"/>
                <a:cs typeface="+mn-ea"/>
              </a:rPr>
              <a:t>4</a:t>
            </a:r>
            <a:endParaRPr lang="zh-CN" altLang="en-US">
              <a:solidFill>
                <a:schemeClr val="accent2"/>
              </a:solidFill>
              <a:latin typeface="+mn-ea"/>
              <a:ea typeface="+mn-ea"/>
              <a:cs typeface="+mn-ea"/>
            </a:endParaRPr>
          </a:p>
        </p:txBody>
      </p:sp>
      <p:sp>
        <p:nvSpPr>
          <p:cNvPr id="46" name="椭圆 45"/>
          <p:cNvSpPr/>
          <p:nvPr/>
        </p:nvSpPr>
        <p:spPr bwMode="auto">
          <a:xfrm>
            <a:off x="5189236" y="1983273"/>
            <a:ext cx="523958" cy="523958"/>
          </a:xfrm>
          <a:prstGeom prst="ellipse">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a:solidFill>
                  <a:schemeClr val="accent2"/>
                </a:solidFill>
                <a:latin typeface="+mn-ea"/>
                <a:ea typeface="+mn-ea"/>
                <a:cs typeface="+mn-ea"/>
              </a:rPr>
              <a:t>5</a:t>
            </a:r>
            <a:endParaRPr lang="zh-CN" altLang="en-US">
              <a:solidFill>
                <a:schemeClr val="accent2"/>
              </a:solidFill>
              <a:latin typeface="+mn-ea"/>
              <a:ea typeface="+mn-ea"/>
              <a:cs typeface="+mn-ea"/>
            </a:endParaRPr>
          </a:p>
        </p:txBody>
      </p:sp>
      <p:sp>
        <p:nvSpPr>
          <p:cNvPr id="47" name="椭圆 46"/>
          <p:cNvSpPr/>
          <p:nvPr/>
        </p:nvSpPr>
        <p:spPr bwMode="auto">
          <a:xfrm>
            <a:off x="8651929" y="1983273"/>
            <a:ext cx="523958" cy="523958"/>
          </a:xfrm>
          <a:prstGeom prst="ellipse">
            <a:avLst/>
          </a:prstGeom>
          <a:gradFill>
            <a:gsLst>
              <a:gs pos="61000">
                <a:schemeClr val="tx1"/>
              </a:gs>
              <a:gs pos="0">
                <a:srgbClr val="3E4C4B"/>
              </a:gs>
              <a:gs pos="100000">
                <a:srgbClr val="2B3534"/>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a:solidFill>
                  <a:schemeClr val="accent2"/>
                </a:solidFill>
                <a:latin typeface="+mn-ea"/>
                <a:ea typeface="+mn-ea"/>
                <a:cs typeface="+mn-ea"/>
              </a:rPr>
              <a:t>6</a:t>
            </a:r>
            <a:endParaRPr lang="zh-CN" altLang="en-US">
              <a:solidFill>
                <a:schemeClr val="accent2"/>
              </a:solidFill>
              <a:latin typeface="+mn-ea"/>
              <a:ea typeface="+mn-ea"/>
              <a:cs typeface="+mn-ea"/>
            </a:endParaRPr>
          </a:p>
        </p:txBody>
      </p:sp>
      <p:sp>
        <p:nvSpPr>
          <p:cNvPr id="62" name="TextBox 4"/>
          <p:cNvSpPr txBox="1"/>
          <p:nvPr/>
        </p:nvSpPr>
        <p:spPr>
          <a:xfrm>
            <a:off x="500063" y="627063"/>
            <a:ext cx="2016125" cy="400110"/>
          </a:xfrm>
          <a:prstGeom prst="rect">
            <a:avLst/>
          </a:prstGeom>
          <a:noFill/>
        </p:spPr>
        <p:txBody>
          <a:bodyPr>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1.4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的作用</a:t>
            </a:r>
          </a:p>
        </p:txBody>
      </p:sp>
      <p:sp>
        <p:nvSpPr>
          <p:cNvPr id="63" name="矩形 62"/>
          <p:cNvSpPr/>
          <p:nvPr/>
        </p:nvSpPr>
        <p:spPr>
          <a:xfrm>
            <a:off x="2949756" y="1116744"/>
            <a:ext cx="6324333" cy="369332"/>
          </a:xfrm>
          <a:prstGeom prst="rect">
            <a:avLst/>
          </a:prstGeom>
          <a:noFill/>
          <a:ln>
            <a:noFill/>
          </a:ln>
        </p:spPr>
        <p:txBody>
          <a:bodyPr vert="horz" wrap="square" lIns="0" tIns="0" rIns="0" bIns="0" numCol="1" anchor="t" anchorCtr="0" compatLnSpc="1">
            <a:spAutoFit/>
          </a:bodyPr>
          <a:lstStyle/>
          <a:p>
            <a:pPr algn="ctr"/>
            <a:r>
              <a:rPr lang="en-US" altLang="zh-CN" sz="2400">
                <a:solidFill>
                  <a:schemeClr val="accent1"/>
                </a:solidFill>
                <a:latin typeface="微软雅黑 Light" panose="020B0502040204020203" pitchFamily="34" charset="-122"/>
                <a:ea typeface="微软雅黑 Light" panose="020B0502040204020203" pitchFamily="34" charset="-122"/>
                <a:sym typeface="微软雅黑 Light" panose="020B0502040204020203" pitchFamily="34" charset="-122"/>
              </a:rPr>
              <a:t>6S</a:t>
            </a:r>
            <a:r>
              <a:rPr lang="zh-CN" altLang="en-US" sz="2400">
                <a:solidFill>
                  <a:schemeClr val="accent1"/>
                </a:solidFill>
                <a:latin typeface="微软雅黑 Light" panose="020B0502040204020203" pitchFamily="34" charset="-122"/>
                <a:ea typeface="微软雅黑 Light" panose="020B0502040204020203" pitchFamily="34" charset="-122"/>
                <a:sym typeface="微软雅黑 Light" panose="020B0502040204020203" pitchFamily="34" charset="-122"/>
              </a:rPr>
              <a:t>的对于企业的作用，总结起来有以下六点：</a:t>
            </a:r>
            <a:endParaRPr lang="zh-CN" altLang="en-US" sz="2400" dirty="0">
              <a:solidFill>
                <a:schemeClr val="accent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Tree>
  </p:cSld>
  <p:clrMapOvr>
    <a:masterClrMapping/>
  </p:clrMapOvr>
  <p:transition spd="slow" advTm="11142">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
          <p:cNvSpPr txBox="1"/>
          <p:nvPr/>
        </p:nvSpPr>
        <p:spPr>
          <a:xfrm>
            <a:off x="500063" y="627063"/>
            <a:ext cx="2016125" cy="400110"/>
          </a:xfrm>
          <a:prstGeom prst="rect">
            <a:avLst/>
          </a:prstGeom>
          <a:noFill/>
        </p:spPr>
        <p:txBody>
          <a:bodyPr>
            <a:spAutoFit/>
          </a:bodyPr>
          <a:lstStyle/>
          <a:p>
            <a:pPr>
              <a:defRPr/>
            </a:pPr>
            <a:r>
              <a:rPr lang="en-US" altLang="zh-CN" sz="2000">
                <a:latin typeface="Arial" panose="020B0604020202020204" pitchFamily="34" charset="0"/>
                <a:ea typeface="微软雅黑" panose="020B0503020204020204" pitchFamily="34" charset="-122"/>
                <a:cs typeface="+mn-ea"/>
                <a:sym typeface="Arial" panose="020B0604020202020204" pitchFamily="34" charset="0"/>
              </a:rPr>
              <a:t>1.5 </a:t>
            </a:r>
            <a:r>
              <a:rPr lang="en-US" altLang="zh-CN" sz="2000">
                <a:ea typeface="微软雅黑" panose="020B0503020204020204" pitchFamily="34" charset="-122"/>
                <a:cs typeface="+mn-ea"/>
                <a:sym typeface="Arial" panose="020B0604020202020204" pitchFamily="34" charset="0"/>
              </a:rPr>
              <a:t>6S</a:t>
            </a:r>
            <a:r>
              <a:rPr lang="zh-CN" altLang="en-US" sz="2000">
                <a:ea typeface="微软雅黑" panose="020B0503020204020204" pitchFamily="34" charset="-122"/>
                <a:cs typeface="+mn-ea"/>
                <a:sym typeface="Arial" panose="020B0604020202020204" pitchFamily="34" charset="0"/>
              </a:rPr>
              <a:t>的特点</a:t>
            </a:r>
          </a:p>
        </p:txBody>
      </p:sp>
      <p:sp>
        <p:nvSpPr>
          <p:cNvPr id="14" name="矩形 13"/>
          <p:cNvSpPr/>
          <p:nvPr/>
        </p:nvSpPr>
        <p:spPr bwMode="auto">
          <a:xfrm>
            <a:off x="438150" y="222250"/>
            <a:ext cx="77788" cy="37147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sp>
        <p:nvSpPr>
          <p:cNvPr id="15" name="矩形 14"/>
          <p:cNvSpPr/>
          <p:nvPr/>
        </p:nvSpPr>
        <p:spPr bwMode="auto">
          <a:xfrm>
            <a:off x="295275" y="222250"/>
            <a:ext cx="82550" cy="7493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a:ea typeface="微软雅黑" panose="020B0503020204020204" pitchFamily="34" charset="-122"/>
              <a:cs typeface="+mn-ea"/>
              <a:sym typeface="Arial" panose="020B0604020202020204"/>
            </a:endParaRPr>
          </a:p>
        </p:txBody>
      </p:sp>
      <p:cxnSp>
        <p:nvCxnSpPr>
          <p:cNvPr id="16" name="直接连接符 15"/>
          <p:cNvCxnSpPr/>
          <p:nvPr/>
        </p:nvCxnSpPr>
        <p:spPr bwMode="auto">
          <a:xfrm>
            <a:off x="438150" y="620713"/>
            <a:ext cx="11499789" cy="0"/>
          </a:xfrm>
          <a:prstGeom prst="line">
            <a:avLst/>
          </a:prstGeom>
          <a:ln w="952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标题 6"/>
          <p:cNvSpPr/>
          <p:nvPr/>
        </p:nvSpPr>
        <p:spPr bwMode="auto">
          <a:xfrm>
            <a:off x="515939" y="152400"/>
            <a:ext cx="49704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Verdana" panose="020B0604030504040204" pitchFamily="34" charset="0"/>
                <a:ea typeface="宋体" panose="02010600030101010101" pitchFamily="2" charset="-122"/>
              </a:defRPr>
            </a:lvl1pPr>
            <a:lvl2pPr marL="742950" indent="-285750">
              <a:defRPr sz="1400">
                <a:solidFill>
                  <a:schemeClr val="tx1"/>
                </a:solidFill>
                <a:latin typeface="Verdana" panose="020B0604030504040204" pitchFamily="34" charset="0"/>
                <a:ea typeface="宋体" panose="02010600030101010101" pitchFamily="2" charset="-122"/>
              </a:defRPr>
            </a:lvl2pPr>
            <a:lvl3pPr marL="1143000" indent="-228600">
              <a:defRPr sz="1400">
                <a:solidFill>
                  <a:schemeClr val="tx1"/>
                </a:solidFill>
                <a:latin typeface="Verdana" panose="020B0604030504040204" pitchFamily="34" charset="0"/>
                <a:ea typeface="宋体" panose="02010600030101010101" pitchFamily="2" charset="-122"/>
              </a:defRPr>
            </a:lvl3pPr>
            <a:lvl4pPr marL="1600200" indent="-228600">
              <a:defRPr sz="1400">
                <a:solidFill>
                  <a:schemeClr val="tx1"/>
                </a:solidFill>
                <a:latin typeface="Verdana" panose="020B0604030504040204" pitchFamily="34" charset="0"/>
                <a:ea typeface="宋体" panose="02010600030101010101" pitchFamily="2" charset="-122"/>
              </a:defRPr>
            </a:lvl4pPr>
            <a:lvl5pPr marL="2057400" indent="-228600">
              <a:defRPr sz="14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1400">
                <a:solidFill>
                  <a:schemeClr val="tx1"/>
                </a:solidFill>
                <a:latin typeface="Verdana" panose="020B0604030504040204" pitchFamily="34" charset="0"/>
                <a:ea typeface="宋体" panose="02010600030101010101" pitchFamily="2" charset="-122"/>
              </a:defRPr>
            </a:lvl9pPr>
          </a:lstStyle>
          <a:p>
            <a:pPr eaLnBrk="1" hangingPunct="1">
              <a:defRPr/>
            </a:pPr>
            <a:r>
              <a:rPr lang="zh-CN" altLang="en-US" sz="2400" dirty="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第一</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章：</a:t>
            </a:r>
            <a:r>
              <a:rPr lang="en-US" altLang="zh-CN"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6S</a:t>
            </a:r>
            <a:r>
              <a:rPr lang="zh-CN" altLang="en-US" sz="2400">
                <a:solidFill>
                  <a:schemeClr val="accent1">
                    <a:lumMod val="60000"/>
                    <a:lumOff val="40000"/>
                  </a:schemeClr>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起源及其作用</a:t>
            </a:r>
          </a:p>
        </p:txBody>
      </p:sp>
      <p:sp>
        <p:nvSpPr>
          <p:cNvPr id="19" name="矩形: 圆角 18"/>
          <p:cNvSpPr/>
          <p:nvPr/>
        </p:nvSpPr>
        <p:spPr bwMode="auto">
          <a:xfrm>
            <a:off x="5256276" y="1458090"/>
            <a:ext cx="485287" cy="485287"/>
          </a:xfrm>
          <a:prstGeom prst="roundRect">
            <a:avLst>
              <a:gd name="adj" fmla="val 5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1</a:t>
            </a:r>
            <a:endParaRPr lang="zh-CN" altLang="en-US" sz="2400">
              <a:solidFill>
                <a:schemeClr val="accent2"/>
              </a:solidFill>
              <a:latin typeface="+mn-ea"/>
              <a:ea typeface="+mn-ea"/>
              <a:cs typeface="+mn-ea"/>
            </a:endParaRPr>
          </a:p>
        </p:txBody>
      </p:sp>
      <p:sp>
        <p:nvSpPr>
          <p:cNvPr id="21" name="矩形 20"/>
          <p:cNvSpPr/>
          <p:nvPr/>
        </p:nvSpPr>
        <p:spPr>
          <a:xfrm>
            <a:off x="5864407" y="1458089"/>
            <a:ext cx="1944763"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sz="2800">
                <a:solidFill>
                  <a:schemeClr val="accent1"/>
                </a:solidFill>
                <a:latin typeface="+mj-ea"/>
                <a:ea typeface="+mj-ea"/>
                <a:sym typeface="隶书" panose="02010509060101010101" pitchFamily="49" charset="-122"/>
              </a:rPr>
              <a:t>6</a:t>
            </a:r>
            <a:r>
              <a:rPr lang="en-US" altLang="zh-CN" sz="2800">
                <a:solidFill>
                  <a:schemeClr val="accent1"/>
                </a:solidFill>
                <a:latin typeface="+mj-ea"/>
                <a:ea typeface="+mj-ea"/>
                <a:sym typeface="隶书" panose="02010509060101010101" pitchFamily="49" charset="-122"/>
              </a:rPr>
              <a:t>S≠</a:t>
            </a:r>
            <a:r>
              <a:rPr lang="zh-CN" altLang="en-US" sz="2800">
                <a:solidFill>
                  <a:schemeClr val="accent1"/>
                </a:solidFill>
                <a:latin typeface="+mj-ea"/>
                <a:ea typeface="+mj-ea"/>
                <a:sym typeface="隶书" panose="02010509060101010101" pitchFamily="49" charset="-122"/>
              </a:rPr>
              <a:t>大扫除</a:t>
            </a:r>
            <a:endParaRPr lang="zh-CN" altLang="en-US" sz="2800">
              <a:solidFill>
                <a:schemeClr val="accent1"/>
              </a:solidFill>
              <a:latin typeface="+mj-ea"/>
              <a:ea typeface="+mj-ea"/>
            </a:endParaRPr>
          </a:p>
        </p:txBody>
      </p:sp>
      <p:sp>
        <p:nvSpPr>
          <p:cNvPr id="22" name="矩形 21"/>
          <p:cNvSpPr/>
          <p:nvPr/>
        </p:nvSpPr>
        <p:spPr>
          <a:xfrm>
            <a:off x="5853265" y="1989102"/>
            <a:ext cx="512844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chemeClr val="accent1"/>
                </a:solidFill>
                <a:latin typeface="+mj-ea"/>
                <a:ea typeface="+mj-ea"/>
                <a:sym typeface="隶书" panose="02010509060101010101" pitchFamily="49" charset="-122"/>
              </a:rPr>
              <a:t>6</a:t>
            </a:r>
            <a:r>
              <a:rPr lang="en-US" altLang="zh-CN" sz="2000">
                <a:solidFill>
                  <a:schemeClr val="accent1"/>
                </a:solidFill>
                <a:latin typeface="+mj-ea"/>
                <a:ea typeface="+mj-ea"/>
                <a:sym typeface="隶书" panose="02010509060101010101" pitchFamily="49" charset="-122"/>
              </a:rPr>
              <a:t>S</a:t>
            </a:r>
            <a:r>
              <a:rPr lang="zh-CN" altLang="en-US" sz="2000">
                <a:solidFill>
                  <a:schemeClr val="accent1"/>
                </a:solidFill>
                <a:latin typeface="+mj-ea"/>
                <a:ea typeface="+mj-ea"/>
                <a:sym typeface="隶书" panose="02010509060101010101" pitchFamily="49" charset="-122"/>
              </a:rPr>
              <a:t>：空间大扫除、心灵大扫除</a:t>
            </a:r>
          </a:p>
          <a:p>
            <a:pPr algn="just"/>
            <a:r>
              <a:rPr lang="zh-CN" altLang="en-US" sz="2000">
                <a:solidFill>
                  <a:schemeClr val="accent1"/>
                </a:solidFill>
                <a:latin typeface="+mj-ea"/>
                <a:ea typeface="+mj-ea"/>
                <a:sym typeface="隶书" panose="02010509060101010101" pitchFamily="49" charset="-122"/>
              </a:rPr>
              <a:t>6</a:t>
            </a:r>
            <a:r>
              <a:rPr lang="en-US" altLang="zh-CN" sz="2000">
                <a:solidFill>
                  <a:schemeClr val="accent1"/>
                </a:solidFill>
                <a:latin typeface="+mj-ea"/>
                <a:ea typeface="+mj-ea"/>
                <a:sym typeface="隶书" panose="02010509060101010101" pitchFamily="49" charset="-122"/>
              </a:rPr>
              <a:t>S</a:t>
            </a:r>
            <a:r>
              <a:rPr lang="zh-CN" altLang="en-US" sz="2000">
                <a:solidFill>
                  <a:schemeClr val="accent1"/>
                </a:solidFill>
                <a:latin typeface="+mj-ea"/>
                <a:ea typeface="+mj-ea"/>
                <a:sym typeface="隶书" panose="02010509060101010101" pitchFamily="49" charset="-122"/>
              </a:rPr>
              <a:t>：始于大扫除、止于标准化</a:t>
            </a:r>
            <a:endParaRPr lang="zh-CN" altLang="en-US" sz="2000">
              <a:solidFill>
                <a:schemeClr val="accent1"/>
              </a:solidFill>
              <a:latin typeface="+mj-ea"/>
              <a:ea typeface="+mj-ea"/>
            </a:endParaRPr>
          </a:p>
        </p:txBody>
      </p:sp>
      <p:sp>
        <p:nvSpPr>
          <p:cNvPr id="26" name="矩形: 圆角 25"/>
          <p:cNvSpPr/>
          <p:nvPr/>
        </p:nvSpPr>
        <p:spPr bwMode="auto">
          <a:xfrm>
            <a:off x="5256276" y="2822866"/>
            <a:ext cx="485287" cy="485287"/>
          </a:xfrm>
          <a:prstGeom prst="roundRect">
            <a:avLst>
              <a:gd name="adj" fmla="val 5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2</a:t>
            </a:r>
            <a:endParaRPr lang="zh-CN" altLang="en-US" sz="2400">
              <a:solidFill>
                <a:schemeClr val="accent2"/>
              </a:solidFill>
              <a:latin typeface="+mn-ea"/>
              <a:ea typeface="+mn-ea"/>
              <a:cs typeface="+mn-ea"/>
            </a:endParaRPr>
          </a:p>
        </p:txBody>
      </p:sp>
      <p:sp>
        <p:nvSpPr>
          <p:cNvPr id="30" name="矩形 29"/>
          <p:cNvSpPr/>
          <p:nvPr/>
        </p:nvSpPr>
        <p:spPr>
          <a:xfrm>
            <a:off x="5864406" y="2822865"/>
            <a:ext cx="512844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2800">
                <a:solidFill>
                  <a:schemeClr val="accent1"/>
                </a:solidFill>
                <a:latin typeface="+mj-ea"/>
                <a:ea typeface="+mj-ea"/>
                <a:sym typeface="隶书" panose="02010509060101010101" pitchFamily="49" charset="-122"/>
              </a:rPr>
              <a:t>6S</a:t>
            </a:r>
            <a:r>
              <a:rPr lang="zh-CN" altLang="en-US" sz="2800">
                <a:solidFill>
                  <a:schemeClr val="accent1"/>
                </a:solidFill>
                <a:latin typeface="+mj-ea"/>
                <a:ea typeface="+mj-ea"/>
                <a:sym typeface="隶书" panose="02010509060101010101" pitchFamily="49" charset="-122"/>
              </a:rPr>
              <a:t>是“风”、是精神力量</a:t>
            </a:r>
            <a:endParaRPr lang="zh-CN" altLang="en-US" sz="2800">
              <a:solidFill>
                <a:schemeClr val="accent1"/>
              </a:solidFill>
              <a:latin typeface="+mj-ea"/>
              <a:ea typeface="+mj-ea"/>
            </a:endParaRPr>
          </a:p>
        </p:txBody>
      </p:sp>
      <p:sp>
        <p:nvSpPr>
          <p:cNvPr id="31" name="矩形: 圆角 30"/>
          <p:cNvSpPr/>
          <p:nvPr/>
        </p:nvSpPr>
        <p:spPr bwMode="auto">
          <a:xfrm>
            <a:off x="5256276" y="3518902"/>
            <a:ext cx="485287" cy="485287"/>
          </a:xfrm>
          <a:prstGeom prst="roundRect">
            <a:avLst>
              <a:gd name="adj" fmla="val 5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3</a:t>
            </a:r>
            <a:endParaRPr lang="zh-CN" altLang="en-US" sz="2400">
              <a:solidFill>
                <a:schemeClr val="accent2"/>
              </a:solidFill>
              <a:latin typeface="+mn-ea"/>
              <a:ea typeface="+mn-ea"/>
              <a:cs typeface="+mn-ea"/>
            </a:endParaRPr>
          </a:p>
        </p:txBody>
      </p:sp>
      <p:sp>
        <p:nvSpPr>
          <p:cNvPr id="32" name="矩形 31"/>
          <p:cNvSpPr/>
          <p:nvPr/>
        </p:nvSpPr>
        <p:spPr>
          <a:xfrm>
            <a:off x="5864406" y="3518901"/>
            <a:ext cx="512844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2800">
                <a:solidFill>
                  <a:schemeClr val="accent1"/>
                </a:solidFill>
                <a:latin typeface="+mj-ea"/>
                <a:ea typeface="+mj-ea"/>
                <a:sym typeface="隶书" panose="02010509060101010101" pitchFamily="49" charset="-122"/>
              </a:rPr>
              <a:t>6S</a:t>
            </a:r>
            <a:r>
              <a:rPr lang="zh-CN" altLang="en-US" sz="2800">
                <a:solidFill>
                  <a:schemeClr val="accent1"/>
                </a:solidFill>
                <a:latin typeface="+mj-ea"/>
                <a:ea typeface="+mj-ea"/>
                <a:sym typeface="隶书" panose="02010509060101010101" pitchFamily="49" charset="-122"/>
              </a:rPr>
              <a:t>是学校</a:t>
            </a:r>
            <a:endParaRPr lang="zh-CN" altLang="en-US" sz="2800">
              <a:solidFill>
                <a:schemeClr val="accent1"/>
              </a:solidFill>
              <a:latin typeface="+mj-ea"/>
              <a:ea typeface="+mj-ea"/>
            </a:endParaRPr>
          </a:p>
        </p:txBody>
      </p:sp>
      <p:sp>
        <p:nvSpPr>
          <p:cNvPr id="33" name="矩形 32"/>
          <p:cNvSpPr/>
          <p:nvPr/>
        </p:nvSpPr>
        <p:spPr>
          <a:xfrm>
            <a:off x="5857769" y="4001412"/>
            <a:ext cx="2492990"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just"/>
            <a:r>
              <a:rPr lang="zh-CN" altLang="en-US" sz="2000">
                <a:solidFill>
                  <a:schemeClr val="accent1"/>
                </a:solidFill>
                <a:latin typeface="+mj-ea"/>
                <a:ea typeface="+mj-ea"/>
                <a:sym typeface="隶书" panose="02010509060101010101" pitchFamily="49" charset="-122"/>
              </a:rPr>
              <a:t>近朱则赤、近墨则黑</a:t>
            </a:r>
            <a:endParaRPr lang="zh-CN" altLang="en-US" sz="2000">
              <a:solidFill>
                <a:schemeClr val="accent1"/>
              </a:solidFill>
              <a:latin typeface="+mj-ea"/>
              <a:ea typeface="+mj-ea"/>
            </a:endParaRPr>
          </a:p>
        </p:txBody>
      </p:sp>
      <p:sp>
        <p:nvSpPr>
          <p:cNvPr id="34" name="矩形: 圆角 33"/>
          <p:cNvSpPr/>
          <p:nvPr/>
        </p:nvSpPr>
        <p:spPr bwMode="auto">
          <a:xfrm>
            <a:off x="5256276" y="4556132"/>
            <a:ext cx="485287" cy="485287"/>
          </a:xfrm>
          <a:prstGeom prst="roundRect">
            <a:avLst>
              <a:gd name="adj" fmla="val 5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4</a:t>
            </a:r>
            <a:endParaRPr lang="zh-CN" altLang="en-US" sz="2400">
              <a:solidFill>
                <a:schemeClr val="accent2"/>
              </a:solidFill>
              <a:latin typeface="+mn-ea"/>
              <a:ea typeface="+mn-ea"/>
              <a:cs typeface="+mn-ea"/>
            </a:endParaRPr>
          </a:p>
        </p:txBody>
      </p:sp>
      <p:sp>
        <p:nvSpPr>
          <p:cNvPr id="35" name="矩形 34"/>
          <p:cNvSpPr/>
          <p:nvPr/>
        </p:nvSpPr>
        <p:spPr>
          <a:xfrm>
            <a:off x="5864406" y="4583426"/>
            <a:ext cx="512844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2800">
                <a:solidFill>
                  <a:schemeClr val="accent1"/>
                </a:solidFill>
                <a:latin typeface="+mj-ea"/>
                <a:ea typeface="+mj-ea"/>
                <a:sym typeface="隶书" panose="02010509060101010101" pitchFamily="49" charset="-122"/>
              </a:rPr>
              <a:t>6S</a:t>
            </a:r>
            <a:r>
              <a:rPr lang="zh-CN" altLang="en-US" sz="2800">
                <a:solidFill>
                  <a:schemeClr val="accent1"/>
                </a:solidFill>
                <a:latin typeface="+mj-ea"/>
                <a:ea typeface="+mj-ea"/>
                <a:sym typeface="隶书" panose="02010509060101010101" pitchFamily="49" charset="-122"/>
              </a:rPr>
              <a:t>的基础是全员、关键是领导</a:t>
            </a:r>
            <a:endParaRPr lang="zh-CN" altLang="en-US" sz="2800">
              <a:solidFill>
                <a:schemeClr val="accent1"/>
              </a:solidFill>
              <a:latin typeface="+mj-ea"/>
              <a:ea typeface="+mj-ea"/>
            </a:endParaRPr>
          </a:p>
        </p:txBody>
      </p:sp>
      <p:sp>
        <p:nvSpPr>
          <p:cNvPr id="36" name="矩形: 圆角 35"/>
          <p:cNvSpPr/>
          <p:nvPr/>
        </p:nvSpPr>
        <p:spPr bwMode="auto">
          <a:xfrm>
            <a:off x="5256276" y="5238520"/>
            <a:ext cx="485287" cy="485287"/>
          </a:xfrm>
          <a:prstGeom prst="roundRect">
            <a:avLst>
              <a:gd name="adj" fmla="val 5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5</a:t>
            </a:r>
            <a:endParaRPr lang="zh-CN" altLang="en-US" sz="2400">
              <a:solidFill>
                <a:schemeClr val="accent2"/>
              </a:solidFill>
              <a:latin typeface="+mn-ea"/>
              <a:ea typeface="+mn-ea"/>
              <a:cs typeface="+mn-ea"/>
            </a:endParaRPr>
          </a:p>
        </p:txBody>
      </p:sp>
      <p:sp>
        <p:nvSpPr>
          <p:cNvPr id="37" name="矩形 36"/>
          <p:cNvSpPr/>
          <p:nvPr/>
        </p:nvSpPr>
        <p:spPr>
          <a:xfrm>
            <a:off x="5864406" y="5265814"/>
            <a:ext cx="512844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2800">
                <a:solidFill>
                  <a:schemeClr val="accent1"/>
                </a:solidFill>
                <a:latin typeface="+mj-ea"/>
                <a:ea typeface="+mj-ea"/>
                <a:sym typeface="隶书" panose="02010509060101010101" pitchFamily="49" charset="-122"/>
              </a:rPr>
              <a:t>6S</a:t>
            </a:r>
            <a:r>
              <a:rPr lang="zh-CN" altLang="en-US" sz="2800">
                <a:solidFill>
                  <a:schemeClr val="accent1"/>
                </a:solidFill>
                <a:latin typeface="+mj-ea"/>
                <a:ea typeface="+mj-ea"/>
                <a:sym typeface="隶书" panose="02010509060101010101" pitchFamily="49" charset="-122"/>
              </a:rPr>
              <a:t>的核心是“持之以恒”</a:t>
            </a:r>
            <a:endParaRPr lang="zh-CN" altLang="en-US" sz="2800">
              <a:solidFill>
                <a:schemeClr val="accent1"/>
              </a:solidFill>
              <a:latin typeface="+mj-ea"/>
              <a:ea typeface="+mj-ea"/>
            </a:endParaRPr>
          </a:p>
        </p:txBody>
      </p:sp>
      <p:sp>
        <p:nvSpPr>
          <p:cNvPr id="38" name="矩形: 圆角 37"/>
          <p:cNvSpPr/>
          <p:nvPr/>
        </p:nvSpPr>
        <p:spPr bwMode="auto">
          <a:xfrm>
            <a:off x="5256276" y="5989147"/>
            <a:ext cx="485287" cy="485287"/>
          </a:xfrm>
          <a:prstGeom prst="roundRect">
            <a:avLst>
              <a:gd name="adj" fmla="val 5418"/>
            </a:avLst>
          </a:prstGeom>
          <a:gradFill>
            <a:gsLst>
              <a:gs pos="61000">
                <a:schemeClr val="bg1"/>
              </a:gs>
              <a:gs pos="0">
                <a:srgbClr val="DD2B51"/>
              </a:gs>
              <a:gs pos="100000">
                <a:srgbClr val="B01C3C"/>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121920" tIns="60960" rIns="121920" bIns="60960" numCol="1" spcCol="0" rtlCol="0" fromWordArt="0" anchor="t" anchorCtr="0" forceAA="0" compatLnSpc="1">
            <a:noAutofit/>
          </a:bodyPr>
          <a:lstStyle/>
          <a:p>
            <a:pPr algn="ctr"/>
            <a:r>
              <a:rPr lang="en-US" altLang="zh-CN" sz="2400">
                <a:solidFill>
                  <a:schemeClr val="accent2"/>
                </a:solidFill>
                <a:latin typeface="+mn-ea"/>
                <a:ea typeface="+mn-ea"/>
                <a:cs typeface="+mn-ea"/>
              </a:rPr>
              <a:t>6</a:t>
            </a:r>
            <a:endParaRPr lang="zh-CN" altLang="en-US" sz="2400">
              <a:solidFill>
                <a:schemeClr val="accent2"/>
              </a:solidFill>
              <a:latin typeface="+mn-ea"/>
              <a:ea typeface="+mn-ea"/>
              <a:cs typeface="+mn-ea"/>
            </a:endParaRPr>
          </a:p>
        </p:txBody>
      </p:sp>
      <p:sp>
        <p:nvSpPr>
          <p:cNvPr id="39" name="矩形 38"/>
          <p:cNvSpPr/>
          <p:nvPr/>
        </p:nvSpPr>
        <p:spPr>
          <a:xfrm>
            <a:off x="5864406" y="6016441"/>
            <a:ext cx="5128440"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altLang="zh-CN" sz="2800">
                <a:solidFill>
                  <a:schemeClr val="accent1"/>
                </a:solidFill>
                <a:latin typeface="+mj-ea"/>
                <a:ea typeface="+mj-ea"/>
                <a:sym typeface="隶书" panose="02010509060101010101" pitchFamily="49" charset="-122"/>
              </a:rPr>
              <a:t>6S</a:t>
            </a:r>
            <a:r>
              <a:rPr lang="zh-CN" altLang="en-US" sz="2800">
                <a:solidFill>
                  <a:schemeClr val="accent1"/>
                </a:solidFill>
                <a:latin typeface="+mj-ea"/>
                <a:ea typeface="+mj-ea"/>
                <a:sym typeface="隶书" panose="02010509060101010101" pitchFamily="49" charset="-122"/>
              </a:rPr>
              <a:t>易学、难做</a:t>
            </a:r>
          </a:p>
        </p:txBody>
      </p: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97" y="1989102"/>
            <a:ext cx="3653562" cy="4465465"/>
          </a:xfrm>
          <a:prstGeom prst="rect">
            <a:avLst/>
          </a:prstGeom>
        </p:spPr>
      </p:pic>
    </p:spTree>
  </p:cSld>
  <p:clrMapOvr>
    <a:masterClrMapping/>
  </p:clrMapOvr>
  <p:transition spd="slow" advTm="11142">
    <p:push dir="u"/>
  </p:transition>
</p:sld>
</file>

<file path=ppt/theme/theme1.xml><?xml version="1.0" encoding="utf-8"?>
<a:theme xmlns:a="http://schemas.openxmlformats.org/drawingml/2006/main" name="2_默认设计模板">
  <a:themeElements>
    <a:clrScheme name="自定义 38">
      <a:dk1>
        <a:srgbClr val="313C3B"/>
      </a:dk1>
      <a:lt1>
        <a:srgbClr val="CA2045"/>
      </a:lt1>
      <a:dk2>
        <a:srgbClr val="313C3B"/>
      </a:dk2>
      <a:lt2>
        <a:srgbClr val="BD2531"/>
      </a:lt2>
      <a:accent1>
        <a:srgbClr val="484849"/>
      </a:accent1>
      <a:accent2>
        <a:srgbClr val="FFFFFF"/>
      </a:accent2>
      <a:accent3>
        <a:srgbClr val="969696"/>
      </a:accent3>
      <a:accent4>
        <a:srgbClr val="3F3F3F"/>
      </a:accent4>
      <a:accent5>
        <a:srgbClr val="CA2045"/>
      </a:accent5>
      <a:accent6>
        <a:srgbClr val="3F3F3F"/>
      </a:accent6>
      <a:hlink>
        <a:srgbClr val="BD2531"/>
      </a:hlink>
      <a:folHlink>
        <a:srgbClr val="3F3F3F"/>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红黑简约商务（紫红）</Template>
  <TotalTime>1</TotalTime>
  <Words>3709</Words>
  <Application>Microsoft Office PowerPoint</Application>
  <PresentationFormat>自定义</PresentationFormat>
  <Paragraphs>857</Paragraphs>
  <Slides>42</Slides>
  <Notes>42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Lifeline JL</vt:lpstr>
      <vt:lpstr>微软雅黑</vt:lpstr>
      <vt:lpstr>微软雅黑 Light</vt:lpstr>
      <vt:lpstr>Arial</vt:lpstr>
      <vt:lpstr>Calibri</vt:lpstr>
      <vt:lpstr>Impact</vt:lpstr>
      <vt:lpstr>Wingdings</vt:lpstr>
      <vt:lpstr>Wingdings 2</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xbany</cp:lastModifiedBy>
  <cp:revision>15</cp:revision>
  <dcterms:created xsi:type="dcterms:W3CDTF">2018-05-28T08:24:00Z</dcterms:created>
  <dcterms:modified xsi:type="dcterms:W3CDTF">2019-05-23T12:48:02Z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