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8" r:id="rId4"/>
    <p:sldId id="312" r:id="rId5"/>
    <p:sldId id="257" r:id="rId6"/>
    <p:sldId id="258" r:id="rId7"/>
    <p:sldId id="260" r:id="rId8"/>
    <p:sldId id="261" r:id="rId9"/>
    <p:sldId id="265" r:id="rId10"/>
    <p:sldId id="269" r:id="rId11"/>
    <p:sldId id="277" r:id="rId12"/>
    <p:sldId id="279" r:id="rId13"/>
    <p:sldId id="267" r:id="rId14"/>
    <p:sldId id="259" r:id="rId15"/>
    <p:sldId id="336" r:id="rId16"/>
    <p:sldId id="337" r:id="rId17"/>
    <p:sldId id="338" r:id="rId18"/>
    <p:sldId id="339" r:id="rId19"/>
    <p:sldId id="341" r:id="rId20"/>
    <p:sldId id="342" r:id="rId21"/>
    <p:sldId id="343" r:id="rId22"/>
  </p:sldIdLst>
  <p:sldSz cx="9906000" cy="6858000" type="A4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14" y="114"/>
      </p:cViewPr>
      <p:guideLst>
        <p:guide orient="horz" pos="2171"/>
        <p:guide pos="3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5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81825" y="115888"/>
            <a:ext cx="2184400" cy="58340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115888"/>
            <a:ext cx="6426568" cy="58340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14913" y="1825625"/>
            <a:ext cx="421005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14913" y="4076700"/>
            <a:ext cx="421005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1038" y="1825625"/>
            <a:ext cx="421005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14913" y="1825625"/>
            <a:ext cx="421005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1038" y="4076700"/>
            <a:ext cx="421005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4076700"/>
            <a:ext cx="421005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3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5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84200" y="876300"/>
            <a:ext cx="4205192" cy="507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61033" y="876300"/>
            <a:ext cx="4205192" cy="507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5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4254" y="1778438"/>
            <a:ext cx="3959779" cy="823912"/>
          </a:xfrm>
        </p:spPr>
        <p:txBody>
          <a:bodyPr anchor="ctr" anchorCtr="0"/>
          <a:lstStyle>
            <a:lvl1pPr marL="0" indent="0">
              <a:buNone/>
              <a:defRPr sz="2275"/>
            </a:lvl1pPr>
            <a:lvl2pPr marL="371475" indent="0">
              <a:buNone/>
              <a:defRPr sz="1950"/>
            </a:lvl2pPr>
            <a:lvl3pPr marL="742950" indent="0">
              <a:buNone/>
              <a:defRPr sz="1625"/>
            </a:lvl3pPr>
            <a:lvl4pPr marL="1114425" indent="0">
              <a:buNone/>
              <a:defRPr sz="1465"/>
            </a:lvl4pPr>
            <a:lvl5pPr marL="1485900" indent="0">
              <a:buNone/>
              <a:defRPr sz="1465"/>
            </a:lvl5pPr>
            <a:lvl6pPr marL="1857375" indent="0">
              <a:buNone/>
              <a:defRPr sz="1465"/>
            </a:lvl6pPr>
            <a:lvl7pPr marL="2228850" indent="0">
              <a:buNone/>
              <a:defRPr sz="1465"/>
            </a:lvl7pPr>
            <a:lvl8pPr marL="2600325" indent="0">
              <a:buNone/>
              <a:defRPr sz="1465"/>
            </a:lvl8pPr>
            <a:lvl9pPr marL="2971800" indent="0">
              <a:buNone/>
              <a:defRPr sz="14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64254" y="2665379"/>
            <a:ext cx="3959779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83762" y="1778438"/>
            <a:ext cx="3979281" cy="823912"/>
          </a:xfrm>
        </p:spPr>
        <p:txBody>
          <a:bodyPr anchor="ctr" anchorCtr="0"/>
          <a:lstStyle>
            <a:lvl1pPr marL="0" indent="0">
              <a:buNone/>
              <a:defRPr sz="2275"/>
            </a:lvl1pPr>
            <a:lvl2pPr marL="371475" indent="0">
              <a:buNone/>
              <a:defRPr sz="1950"/>
            </a:lvl2pPr>
            <a:lvl3pPr marL="742950" indent="0">
              <a:buNone/>
              <a:defRPr sz="1625"/>
            </a:lvl3pPr>
            <a:lvl4pPr marL="1114425" indent="0">
              <a:buNone/>
              <a:defRPr sz="1465"/>
            </a:lvl4pPr>
            <a:lvl5pPr marL="1485900" indent="0">
              <a:buNone/>
              <a:defRPr sz="1465"/>
            </a:lvl5pPr>
            <a:lvl6pPr marL="1857375" indent="0">
              <a:buNone/>
              <a:defRPr sz="1465"/>
            </a:lvl6pPr>
            <a:lvl7pPr marL="2228850" indent="0">
              <a:buNone/>
              <a:defRPr sz="1465"/>
            </a:lvl7pPr>
            <a:lvl8pPr marL="2600325" indent="0">
              <a:buNone/>
              <a:defRPr sz="1465"/>
            </a:lvl8pPr>
            <a:lvl9pPr marL="2971800" indent="0">
              <a:buNone/>
              <a:defRPr sz="14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83762" y="2665379"/>
            <a:ext cx="39792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5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8850" indent="0">
              <a:buNone/>
              <a:defRPr sz="815"/>
            </a:lvl7pPr>
            <a:lvl8pPr marL="2600325" indent="0">
              <a:buNone/>
              <a:defRPr sz="815"/>
            </a:lvl8pPr>
            <a:lvl9pPr marL="2971800" indent="0">
              <a:buNone/>
              <a:defRPr sz="8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384346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457201"/>
            <a:ext cx="5014913" cy="5403850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384346" cy="3811588"/>
          </a:xfrm>
        </p:spPr>
        <p:txBody>
          <a:bodyPr/>
          <a:lstStyle>
            <a:lvl1pPr marL="0" indent="0">
              <a:buNone/>
              <a:defRPr sz="1625"/>
            </a:lvl1pPr>
            <a:lvl2pPr marL="371475" indent="0">
              <a:buNone/>
              <a:defRPr sz="1465"/>
            </a:lvl2pPr>
            <a:lvl3pPr marL="742950" indent="0">
              <a:buNone/>
              <a:defRPr sz="1300"/>
            </a:lvl3pPr>
            <a:lvl4pPr marL="1114425" indent="0">
              <a:buNone/>
              <a:defRPr sz="1140"/>
            </a:lvl4pPr>
            <a:lvl5pPr marL="1485900" indent="0">
              <a:buNone/>
              <a:defRPr sz="1140"/>
            </a:lvl5pPr>
            <a:lvl6pPr marL="1857375" indent="0">
              <a:buNone/>
              <a:defRPr sz="1140"/>
            </a:lvl6pPr>
            <a:lvl7pPr marL="2228850" indent="0">
              <a:buNone/>
              <a:defRPr sz="1140"/>
            </a:lvl7pPr>
            <a:lvl8pPr marL="2600325" indent="0">
              <a:buNone/>
              <a:defRPr sz="1140"/>
            </a:lvl8pPr>
            <a:lvl9pPr marL="2971800" indent="0">
              <a:buNone/>
              <a:defRPr sz="114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/>
          </p:cNvSpPr>
          <p:nvPr>
            <p:ph type="body" idx="1"/>
          </p:nvPr>
        </p:nvSpPr>
        <p:spPr>
          <a:xfrm>
            <a:off x="584200" y="876300"/>
            <a:ext cx="8582025" cy="50736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0"/>
            <a:endParaRPr lang="zh-CN" altLang="en-US"/>
          </a:p>
        </p:txBody>
      </p:sp>
      <p:sp>
        <p:nvSpPr>
          <p:cNvPr id="1027" name="Rectangle 4"/>
          <p:cNvSpPr>
            <a:spLocks noGrp="1"/>
          </p:cNvSpPr>
          <p:nvPr>
            <p:ph type="dt" sz="half" idx="2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8" name="Rectangle 5"/>
          <p:cNvSpPr>
            <a:spLocks noGrp="1"/>
          </p:cNvSpPr>
          <p:nvPr>
            <p:ph type="ftr" sz="quarter" idx="3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6"/>
          <p:cNvSpPr>
            <a:spLocks noGrp="1"/>
          </p:cNvSpPr>
          <p:nvPr>
            <p:ph type="sldNum" sz="quarter" idx="4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  <p:sp>
        <p:nvSpPr>
          <p:cNvPr id="1030" name="Text Box 11"/>
          <p:cNvSpPr txBox="1"/>
          <p:nvPr/>
        </p:nvSpPr>
        <p:spPr>
          <a:xfrm>
            <a:off x="350838" y="188913"/>
            <a:ext cx="46021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1" name="Text Box 12"/>
          <p:cNvSpPr txBox="1"/>
          <p:nvPr/>
        </p:nvSpPr>
        <p:spPr>
          <a:xfrm>
            <a:off x="428625" y="188913"/>
            <a:ext cx="4368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2" name="Text Box 13"/>
          <p:cNvSpPr txBox="1"/>
          <p:nvPr/>
        </p:nvSpPr>
        <p:spPr>
          <a:xfrm>
            <a:off x="428625" y="188913"/>
            <a:ext cx="40560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3" name="Text Box 14"/>
          <p:cNvSpPr txBox="1"/>
          <p:nvPr/>
        </p:nvSpPr>
        <p:spPr>
          <a:xfrm>
            <a:off x="508000" y="188913"/>
            <a:ext cx="343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4" name="Text Box 17"/>
          <p:cNvSpPr txBox="1"/>
          <p:nvPr/>
        </p:nvSpPr>
        <p:spPr>
          <a:xfrm>
            <a:off x="428625" y="188913"/>
            <a:ext cx="39004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5" name="标题 1034"/>
          <p:cNvSpPr>
            <a:spLocks noGrp="1"/>
          </p:cNvSpPr>
          <p:nvPr>
            <p:ph type="title"/>
          </p:nvPr>
        </p:nvSpPr>
        <p:spPr>
          <a:xfrm>
            <a:off x="428625" y="115888"/>
            <a:ext cx="6553200" cy="477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表格 3073"/>
          <p:cNvGraphicFramePr/>
          <p:nvPr/>
        </p:nvGraphicFramePr>
        <p:xfrm>
          <a:off x="130175" y="765175"/>
          <a:ext cx="9720263" cy="5760593"/>
        </p:xfrm>
        <a:graphic>
          <a:graphicData uri="http://schemas.openxmlformats.org/drawingml/2006/table">
            <a:tbl>
              <a:tblPr/>
              <a:tblGrid>
                <a:gridCol w="1216025"/>
                <a:gridCol w="2257425"/>
                <a:gridCol w="693738"/>
                <a:gridCol w="2389187"/>
                <a:gridCol w="539750"/>
                <a:gridCol w="2624138"/>
              </a:tblGrid>
              <a:tr h="8175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起重机械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1、使用断丝、腐蚀、磨损、变形超标的主钩钢丝绳、吊索具;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2、使用裂纹、磨损、塑性变形、开口度超标等缺陷的吊钩；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3、同时起吊两付模具；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4、行车主钩升降制动器失效；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5、主钩钢丝绳脱槽性磨损；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6、起重作业违反“十不吊”规定。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4445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N125-CY-01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71562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8600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1、按标准定期对主钩钢丝绳、吊索具进行检查,发现每股钢丝绳断裂达到10%、腐蚀或磨损达到原钢丝绳表面的40%、变形超标的立即更换;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2、操作工每天对吊钩进行点检,发现裂纹、磨损、塑性变形、开口度超标15%等缺陷的立即反馈维修工;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3、不允许同时起吊两付模具;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 、操作工日点检，维修工定期检查，确保制动器完好；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5、操作工日点检，维修工定期检查钢丝绳定位状态；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6、严格按操作规程操作，做到十不吊。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39825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可能发生坠物伤害事故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01" name="图片 3100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0" y="5373688"/>
            <a:ext cx="863600" cy="103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540000">
            <a:off x="344488" y="2565400"/>
            <a:ext cx="3240087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表格 12289"/>
          <p:cNvGraphicFramePr/>
          <p:nvPr/>
        </p:nvGraphicFramePr>
        <p:xfrm>
          <a:off x="273050" y="693738"/>
          <a:ext cx="9361488" cy="5656137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1875"/>
                <a:gridCol w="519113"/>
                <a:gridCol w="2527300"/>
              </a:tblGrid>
              <a:tr h="6969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800" b="1"/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/>
                        <a:t>直梯</a:t>
                      </a:r>
                      <a:endParaRPr lang="zh-CN" altLang="en-US" sz="1800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、梯宽、梯级间隔及护笼条尺寸不符合标准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、人员随意攀登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270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N125-CY-10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8445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、梯宽尺寸最佳为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500MM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，不得小于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300MM.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梯级间隔应为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300MM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，踏棍应采用直径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20MM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的圆钢。护条数量不得少于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5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根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、非工作人员严禁攀登，攀登作业时必须要有专人监护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763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可能发生坠落伤害事故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317" name="图片 1231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4313" y="4870450"/>
            <a:ext cx="938212" cy="136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8" name="图片 12317" descr="照片 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8" y="2205038"/>
            <a:ext cx="3240087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表格 13313"/>
          <p:cNvGraphicFramePr/>
          <p:nvPr/>
        </p:nvGraphicFramePr>
        <p:xfrm>
          <a:off x="273050" y="693738"/>
          <a:ext cx="9363075" cy="5553075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3463"/>
                <a:gridCol w="519112"/>
                <a:gridCol w="25273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/>
                        <a:t>储气罐</a:t>
                      </a:r>
                      <a:endParaRPr lang="zh-CN" altLang="en-US" sz="1800" b="1">
                        <a:latin typeface="Times New Roman" panose="02020603050405020304" pitchFamily="2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、储气罐未在检验期内使用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、安全阀失效或未定期校验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</a:t>
                      </a:r>
                      <a:r>
                        <a:rPr lang="zh-CN" altLang="en-US" sz="1600" b="1"/>
                        <a:t>储气罐内积水未定期排放</a:t>
                      </a:r>
                      <a:r>
                        <a:rPr lang="en-US" altLang="zh-CN" sz="1600" b="1"/>
                        <a:t>.</a:t>
                      </a:r>
                      <a:endParaRPr lang="zh-CN" altLang="en-US" sz="1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746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N125-CY-11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397125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储气罐、导管接头内外部检查每年一次，全部定期检验和水压强度试验每三年一次，并要做好详细记录，在储气罐上注明工作压力，下次检验日期并经专业检验单位发放“定检合格证”，未经定检合格的储气罐不得使用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  <a:ea typeface="Times New Roman" panose="02020603050405020304" pitchFamily="2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、安全阀必须按使用工作压力定压，每班拉动、检查一次；每周做一次自动启动试验和每六个月与标准压力表校证一次，并加铅封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、每班下班后要按时对储气罐进行积水排放。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2087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6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可能发生爆炸事故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341" name="图片 13340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0" y="4797425"/>
            <a:ext cx="1089025" cy="129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2" name="图片 13341" descr="照片 007"/>
          <p:cNvPicPr>
            <a:picLocks noChangeAspect="1"/>
          </p:cNvPicPr>
          <p:nvPr/>
        </p:nvPicPr>
        <p:blipFill>
          <a:blip r:embed="rId2"/>
          <a:srcRect l="11211" r="16493"/>
          <a:stretch>
            <a:fillRect/>
          </a:stretch>
        </p:blipFill>
        <p:spPr>
          <a:xfrm>
            <a:off x="704850" y="2493963"/>
            <a:ext cx="2517775" cy="3643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表格 14337"/>
          <p:cNvGraphicFramePr/>
          <p:nvPr/>
        </p:nvGraphicFramePr>
        <p:xfrm>
          <a:off x="273050" y="765175"/>
          <a:ext cx="9363075" cy="5487988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3463"/>
                <a:gridCol w="519112"/>
                <a:gridCol w="2527300"/>
              </a:tblGrid>
              <a:tr h="10064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800" b="1"/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危险化学品</a:t>
                      </a:r>
                      <a:endParaRPr lang="zh-CN" altLang="en-US" sz="18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1</a:t>
                      </a:r>
                      <a:r>
                        <a:rPr lang="zh-CN" altLang="en-US" sz="1600" b="1"/>
                        <a:t>、化学品使用，化学品泄漏，可能造成中毒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2</a:t>
                      </a:r>
                      <a:r>
                        <a:rPr lang="zh-CN" altLang="en-US" sz="1600" b="1"/>
                        <a:t>、化学品储量存放超标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3</a:t>
                      </a:r>
                      <a:r>
                        <a:rPr lang="zh-CN" altLang="en-US" sz="1600" b="1"/>
                        <a:t>、明火、电气火灾等可能导致火灾因素。</a:t>
                      </a:r>
                      <a:endParaRPr lang="zh-CN" altLang="en-US" sz="1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667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N125-CY-12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368550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、化学品应定点存放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保证通风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存放中的化学品应处于密封状态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避免泄露。作业现场应有稀释水源并备有公用防毒面具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、化学品存放应指定责任人，并在现场明确标明储量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、化学品存放区域严禁烟火，</a:t>
                      </a:r>
                      <a:r>
                        <a:rPr lang="zh-CN" altLang="en-US" sz="1600" b="1"/>
                        <a:t>必须配备灭火器</a:t>
                      </a:r>
                      <a:r>
                        <a:rPr lang="en-US" altLang="zh-CN" sz="1600" b="1"/>
                        <a:t>,</a:t>
                      </a:r>
                      <a:r>
                        <a:rPr lang="zh-CN" altLang="en-US" sz="1600" b="1"/>
                        <a:t>消防砂等应急物资。并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设专人维护，每天检查一次。并保证存放区域内温度低于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61°C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。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46213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可能发生火灾或爆炸伤害事故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365" name="图片 1436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2013" y="4870450"/>
            <a:ext cx="863600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6" name="图片 14365" descr="照片 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2565400"/>
            <a:ext cx="2879725" cy="369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7" name="图片 14366" descr="2-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9488" y="5013325"/>
            <a:ext cx="87312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表格 15361"/>
          <p:cNvGraphicFramePr/>
          <p:nvPr/>
        </p:nvGraphicFramePr>
        <p:xfrm>
          <a:off x="273050" y="765175"/>
          <a:ext cx="9363075" cy="5816092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3463"/>
                <a:gridCol w="519112"/>
                <a:gridCol w="2527300"/>
              </a:tblGrid>
              <a:tr h="7032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latin typeface="Times New Roman" panose="02020603050405020304" pitchFamily="2" charset="0"/>
                        </a:rPr>
                        <a:t>电焊机</a:t>
                      </a:r>
                      <a:endParaRPr lang="zh-CN" altLang="en-US" sz="1800" b="1" dirty="0">
                        <a:latin typeface="Times New Roman" panose="02020603050405020304" pitchFamily="2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1、</a:t>
                      </a: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电焊机绝缘电阻不符合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2、焊机电源输入、二次输出端无屏护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3、焊机PE连接不可靠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4、焊接区域易燃物未清理，引发火灾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5、焊钳破损，绝缘不良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096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N125-CY-13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77850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8600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1、</a:t>
                      </a: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每半年检测一次绝缘电阻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2、电源输入、二次输出端确保屏护完好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3、定期检查，确保PE连接可靠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4、焊接前，对区域易燃物进行清理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5、使用前检查焊钳，发现损坏及时更换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6、操作工严格遵守安全操作规程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3670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发生触电或火灾事故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389" name="图片 15388" descr="2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9488" y="5229225"/>
            <a:ext cx="925512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0" name="图片 15389" descr="2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013" y="5157788"/>
            <a:ext cx="866775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1" name="图片 15390" descr="P10703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75" y="2422525"/>
            <a:ext cx="3276600" cy="331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内容占位符 16385"/>
          <p:cNvGraphicFramePr>
            <a:graphicFrameLocks noGrp="1"/>
          </p:cNvGraphicFramePr>
          <p:nvPr>
            <p:ph sz="half" idx="1"/>
          </p:nvPr>
        </p:nvGraphicFramePr>
        <p:xfrm>
          <a:off x="128588" y="693738"/>
          <a:ext cx="9577388" cy="5784913"/>
        </p:xfrm>
        <a:graphic>
          <a:graphicData uri="http://schemas.openxmlformats.org/drawingml/2006/table">
            <a:tbl>
              <a:tblPr/>
              <a:tblGrid>
                <a:gridCol w="1196975"/>
                <a:gridCol w="1966913"/>
                <a:gridCol w="941387"/>
                <a:gridCol w="2355850"/>
                <a:gridCol w="531813"/>
                <a:gridCol w="2584450"/>
              </a:tblGrid>
              <a:tr h="11064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>
                          <a:ea typeface="黑体" panose="02010609060101010101" pitchFamily="2" charset="-122"/>
                        </a:rPr>
                        <a:t>工位器具</a:t>
                      </a:r>
                      <a:endParaRPr lang="zh-CN" altLang="en-US" sz="1800" b="1"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、工位器具支撑脚变形或磨损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、工位器具超载或超高摆放物件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、工位器具占道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、工位器具堆叠码放或码放超高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6833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N125-CY-14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05112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、操作工在发现工位器具磨损严重或者支撑脚变形的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应立即停止使用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并维修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、工位器具严禁超载或超高摆放物件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应由专人定期检查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、工位器具应摆放在规定范围之内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严禁占道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、工位器具严禁堆叠码放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最高码放不得超过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层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318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可能发生翻到砸伤伤害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413" name="内容占位符 16412" descr="照片 009"/>
          <p:cNvPicPr>
            <a:picLocks noGrp="1"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344488" y="2565400"/>
            <a:ext cx="2665412" cy="3803650"/>
          </a:xfrm>
        </p:spPr>
      </p:pic>
      <p:pic>
        <p:nvPicPr>
          <p:cNvPr id="16414" name="内容占位符 16413" descr="8"/>
          <p:cNvPicPr>
            <a:picLocks noGrp="1"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7905750" y="5302250"/>
            <a:ext cx="1079500" cy="107315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内容占位符 17409"/>
          <p:cNvGraphicFramePr>
            <a:graphicFrameLocks noGrp="1"/>
          </p:cNvGraphicFramePr>
          <p:nvPr>
            <p:ph sz="half" idx="1"/>
          </p:nvPr>
        </p:nvGraphicFramePr>
        <p:xfrm>
          <a:off x="128588" y="681038"/>
          <a:ext cx="9648825" cy="7906385"/>
        </p:xfrm>
        <a:graphic>
          <a:graphicData uri="http://schemas.openxmlformats.org/drawingml/2006/table">
            <a:tbl>
              <a:tblPr/>
              <a:tblGrid>
                <a:gridCol w="1206500"/>
                <a:gridCol w="1981200"/>
                <a:gridCol w="947738"/>
                <a:gridCol w="2373312"/>
                <a:gridCol w="536575"/>
                <a:gridCol w="2603500"/>
              </a:tblGrid>
              <a:tr h="1041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ea typeface="黑体" panose="02010609060101010101" pitchFamily="2" charset="-122"/>
                        </a:rPr>
                        <a:t>工业气瓶</a:t>
                      </a:r>
                      <a:endParaRPr lang="zh-CN" altLang="en-US" sz="1800" b="1" dirty="0"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 工业气瓶损伤、腐蚀，安全附件缺损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工业气瓶超检验周期使用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工业气瓶存放和使用没有采用防倾倒装置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工业气瓶存放和使用与明火的安全间距不符要求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5. 皮管破裂或施焊作业现场未对易燃物未清理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6. 乙炔瓶放倒存放或使用"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8890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N125-CY-15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33475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0043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1.拒绝使用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检验周期内使用，定期检验保证气瓶安全附件完好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存放和使用工业气瓶时必须使用防倾倒装置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存放和使用与明火间距≥5米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5. 更换，清理作业现场易燃物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6. 严格执行操作规程"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39825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可能发生爆炸伤害事故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437" name="内容占位符 17436" descr="2-3"/>
          <p:cNvPicPr>
            <a:picLocks noGrp="1" noChangeAspect="1"/>
          </p:cNvPicPr>
          <p:nvPr>
            <p:ph sz="quarter" idx="3"/>
          </p:nvPr>
        </p:nvPicPr>
        <p:blipFill>
          <a:blip r:embed="rId1"/>
          <a:stretch>
            <a:fillRect/>
          </a:stretch>
        </p:blipFill>
        <p:spPr>
          <a:xfrm>
            <a:off x="7762875" y="5229225"/>
            <a:ext cx="1158875" cy="1003300"/>
          </a:xfrm>
        </p:spPr>
      </p:pic>
      <p:pic>
        <p:nvPicPr>
          <p:cNvPr id="17438" name="内容占位符 17437" descr="P108037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14265"/>
          <a:stretch>
            <a:fillRect/>
          </a:stretch>
        </p:blipFill>
        <p:spPr>
          <a:xfrm>
            <a:off x="201613" y="2854325"/>
            <a:ext cx="3095625" cy="33401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内容占位符 18433"/>
          <p:cNvGraphicFramePr>
            <a:graphicFrameLocks noGrp="1"/>
          </p:cNvGraphicFramePr>
          <p:nvPr>
            <p:ph sz="half" idx="1"/>
          </p:nvPr>
        </p:nvGraphicFramePr>
        <p:xfrm>
          <a:off x="128588" y="685800"/>
          <a:ext cx="9577388" cy="7027863"/>
        </p:xfrm>
        <a:graphic>
          <a:graphicData uri="http://schemas.openxmlformats.org/drawingml/2006/table">
            <a:tbl>
              <a:tblPr/>
              <a:tblGrid>
                <a:gridCol w="1196975"/>
                <a:gridCol w="1660525"/>
                <a:gridCol w="1247775"/>
                <a:gridCol w="2355850"/>
                <a:gridCol w="531813"/>
                <a:gridCol w="2584450"/>
              </a:tblGrid>
              <a:tr h="11604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ea typeface="黑体" panose="02010609060101010101" pitchFamily="2" charset="-122"/>
                        </a:rPr>
                        <a:t>工业管道</a:t>
                      </a:r>
                      <a:endParaRPr lang="zh-CN" altLang="en-US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  架空管道支架不牢固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压缩空气管道出口防护缺陷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压缩气管可能造成的爆炸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通过道路的管道无高度标识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65893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N125-CY-16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19400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1.管道支架符合要求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按要求设置防护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按要求设置防护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按要求设置高度标识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36663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可能发生爆炸伤害事故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461" name="内容占位符 18460" descr="2-3"/>
          <p:cNvPicPr>
            <a:picLocks noGrp="1" noChangeAspect="1"/>
          </p:cNvPicPr>
          <p:nvPr>
            <p:ph sz="quarter" idx="3"/>
          </p:nvPr>
        </p:nvPicPr>
        <p:blipFill>
          <a:blip r:embed="rId1"/>
          <a:stretch>
            <a:fillRect/>
          </a:stretch>
        </p:blipFill>
        <p:spPr>
          <a:xfrm>
            <a:off x="7689850" y="5373688"/>
            <a:ext cx="992188" cy="858837"/>
          </a:xfrm>
        </p:spPr>
      </p:pic>
      <p:pic>
        <p:nvPicPr>
          <p:cNvPr id="18462" name="内容占位符 18461" descr="P1080367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16602" r="25293"/>
          <a:stretch>
            <a:fillRect/>
          </a:stretch>
        </p:blipFill>
        <p:spPr>
          <a:xfrm>
            <a:off x="273050" y="3141663"/>
            <a:ext cx="2663825" cy="273526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内容占位符 19457"/>
          <p:cNvGraphicFramePr>
            <a:graphicFrameLocks noGrp="1"/>
          </p:cNvGraphicFramePr>
          <p:nvPr>
            <p:ph sz="quarter" idx="1"/>
          </p:nvPr>
        </p:nvGraphicFramePr>
        <p:xfrm>
          <a:off x="203200" y="765175"/>
          <a:ext cx="9502775" cy="5591556"/>
        </p:xfrm>
        <a:graphic>
          <a:graphicData uri="http://schemas.openxmlformats.org/drawingml/2006/table">
            <a:tbl>
              <a:tblPr/>
              <a:tblGrid>
                <a:gridCol w="1187450"/>
                <a:gridCol w="1787525"/>
                <a:gridCol w="1098550"/>
                <a:gridCol w="2335213"/>
                <a:gridCol w="528637"/>
                <a:gridCol w="2565400"/>
              </a:tblGrid>
              <a:tr h="137953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ea typeface="黑体" panose="02010609060101010101" pitchFamily="2" charset="-122"/>
                        </a:rPr>
                        <a:t>摇臂钻床</a:t>
                      </a:r>
                      <a:endParaRPr lang="zh-CN" altLang="en-US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 戴手套操作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操作时废屑飞出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操作时工件未夹紧			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8302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N125-CY-17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0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1.旋转机床严禁戴手套作业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与钻床保持相对的距离并戴护目镜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严格遵守安全操作规程			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318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可能发生机械伤害事故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9485" name="内容占位符 19484" descr="2-9"/>
          <p:cNvPicPr>
            <a:picLocks noGrp="1" noChangeAspect="1"/>
          </p:cNvPicPr>
          <p:nvPr>
            <p:ph sz="quarter" idx="3"/>
          </p:nvPr>
        </p:nvPicPr>
        <p:blipFill>
          <a:blip r:embed="rId1"/>
          <a:stretch>
            <a:fillRect/>
          </a:stretch>
        </p:blipFill>
        <p:spPr>
          <a:xfrm>
            <a:off x="8553450" y="5373688"/>
            <a:ext cx="957263" cy="863600"/>
          </a:xfrm>
        </p:spPr>
      </p:pic>
      <p:pic>
        <p:nvPicPr>
          <p:cNvPr id="19486" name="内容占位符 19485" descr="1-20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473950" y="5373688"/>
            <a:ext cx="936625" cy="911225"/>
          </a:xfrm>
        </p:spPr>
      </p:pic>
      <p:pic>
        <p:nvPicPr>
          <p:cNvPr id="19487" name="内容占位符 19486" descr="P1030405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21059" t="7355" r="28693" b="13377"/>
          <a:stretch>
            <a:fillRect/>
          </a:stretch>
        </p:blipFill>
        <p:spPr>
          <a:xfrm>
            <a:off x="273050" y="2997200"/>
            <a:ext cx="2809875" cy="327977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内容占位符 20481"/>
          <p:cNvGraphicFramePr>
            <a:graphicFrameLocks noGrp="1"/>
          </p:cNvGraphicFramePr>
          <p:nvPr>
            <p:ph sz="quarter" idx="1"/>
          </p:nvPr>
        </p:nvGraphicFramePr>
        <p:xfrm>
          <a:off x="58738" y="639763"/>
          <a:ext cx="9720263" cy="6402007"/>
        </p:xfrm>
        <a:graphic>
          <a:graphicData uri="http://schemas.openxmlformats.org/drawingml/2006/table">
            <a:tbl>
              <a:tblPr/>
              <a:tblGrid>
                <a:gridCol w="1214438"/>
                <a:gridCol w="1919287"/>
                <a:gridCol w="1031875"/>
                <a:gridCol w="2390775"/>
                <a:gridCol w="539750"/>
                <a:gridCol w="2624138"/>
              </a:tblGrid>
              <a:tr h="9112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ea typeface="黑体" panose="02010609060101010101" pitchFamily="2" charset="-122"/>
                        </a:rPr>
                        <a:t>作业环境</a:t>
                      </a:r>
                      <a:endParaRPr lang="zh-CN" altLang="en-US" sz="1800" dirty="0"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1.地面坑池无盖板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作业区域地面有突出绊脚物等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器具占道，地面有积油、积水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		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				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8636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N125-CY-18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00100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3383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1.设置盖板或护栏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清除绊脚物等，或设置盖板或护栏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保持通道畅通，及时清理地面积油、积水				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87475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可能发生其他伤害事故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09" name="内容占位符 20508" descr="2-1"/>
          <p:cNvPicPr>
            <a:picLocks noGrp="1"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 flipH="1">
            <a:off x="8482013" y="5302250"/>
            <a:ext cx="1050925" cy="936625"/>
          </a:xfrm>
        </p:spPr>
      </p:pic>
      <p:pic>
        <p:nvPicPr>
          <p:cNvPr id="20510" name="内容占位符 20509" descr="S8001859"/>
          <p:cNvPicPr>
            <a:picLocks noGrp="1"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273050" y="2565400"/>
            <a:ext cx="2663825" cy="3740150"/>
          </a:xfrm>
        </p:spPr>
      </p:pic>
      <p:pic>
        <p:nvPicPr>
          <p:cNvPr id="20511" name="内容占位符 20510" descr="2-15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329488" y="5229225"/>
            <a:ext cx="1020762" cy="93662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内容占位符 21505"/>
          <p:cNvGraphicFramePr>
            <a:graphicFrameLocks noGrp="1"/>
          </p:cNvGraphicFramePr>
          <p:nvPr>
            <p:ph sz="half" idx="1"/>
          </p:nvPr>
        </p:nvGraphicFramePr>
        <p:xfrm>
          <a:off x="131763" y="693738"/>
          <a:ext cx="9578975" cy="7906385"/>
        </p:xfrm>
        <a:graphic>
          <a:graphicData uri="http://schemas.openxmlformats.org/drawingml/2006/table">
            <a:tbl>
              <a:tblPr/>
              <a:tblGrid>
                <a:gridCol w="1196975"/>
                <a:gridCol w="1890713"/>
                <a:gridCol w="1039812"/>
                <a:gridCol w="2335213"/>
                <a:gridCol w="531812"/>
                <a:gridCol w="2584450"/>
              </a:tblGrid>
              <a:tr h="7032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ea typeface="黑体" panose="02010609060101010101" pitchFamily="2" charset="-122"/>
                        </a:rPr>
                        <a:t>起重作业</a:t>
                      </a:r>
                      <a:endParaRPr lang="zh-CN" altLang="en-US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1.起重作业违反“十不吊”规定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行车音响信号无效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使用断丝、腐蚀、磨损、变形超标的吊索具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吊运作业与司索、指挥人员配合失误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5. 模具无重量标示					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8738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N125-CY-19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81125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1.严格执行起重作业安全操作规程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2. 定期检查发现立即维修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3. 按标准定期对吊索具进行检查,发现每股钢丝绳断裂达到10%、腐蚀或磨损达到原钢丝绳表面的40%、变形超标的立即更换;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 两人以上作业确定指挥，协调配合
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5. 模具称重后重量标示				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39825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可能发生坠物伤害事故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1533" name="内容占位符 21532" descr="2-12"/>
          <p:cNvPicPr>
            <a:picLocks noGrp="1"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7761288" y="5589588"/>
            <a:ext cx="1014412" cy="892175"/>
          </a:xfrm>
        </p:spPr>
      </p:pic>
      <p:pic>
        <p:nvPicPr>
          <p:cNvPr id="21534" name="内容占位符 21533" descr="P1000516"/>
          <p:cNvPicPr>
            <a:picLocks noGrp="1" noChangeAspect="1"/>
          </p:cNvPicPr>
          <p:nvPr>
            <p:ph sz="quarter" idx="3"/>
          </p:nvPr>
        </p:nvPicPr>
        <p:blipFill>
          <a:blip r:embed="rId2"/>
          <a:srcRect l="21204" t="27046"/>
          <a:stretch>
            <a:fillRect/>
          </a:stretch>
        </p:blipFill>
        <p:spPr>
          <a:xfrm>
            <a:off x="201613" y="2638425"/>
            <a:ext cx="2952750" cy="30956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内容占位符 4097"/>
          <p:cNvGraphicFramePr>
            <a:graphicFrameLocks noGrp="1"/>
          </p:cNvGraphicFramePr>
          <p:nvPr>
            <p:ph sz="half" idx="1"/>
          </p:nvPr>
        </p:nvGraphicFramePr>
        <p:xfrm>
          <a:off x="201613" y="693738"/>
          <a:ext cx="9577388" cy="5832475"/>
        </p:xfrm>
        <a:graphic>
          <a:graphicData uri="http://schemas.openxmlformats.org/drawingml/2006/table">
            <a:tbl>
              <a:tblPr/>
              <a:tblGrid>
                <a:gridCol w="1209675"/>
                <a:gridCol w="2193925"/>
                <a:gridCol w="466725"/>
                <a:gridCol w="2620963"/>
                <a:gridCol w="579437"/>
                <a:gridCol w="2506663"/>
              </a:tblGrid>
              <a:tr h="10715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危 险 源 名    称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冲压机械</a:t>
                      </a:r>
                      <a:endParaRPr lang="zh-CN" altLang="en-US" sz="18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危险因素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1. 冲压开关无护罩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2. 冲压机床制动器与离合器协调失误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3. 冲、压机械PE连接缺损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4. 安全防护“光栅”失效或未使用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5. 压力机上方灯具或附件因震动掉落</a:t>
                      </a:r>
                      <a:endParaRPr lang="zh-CN" altLang="en-US" dirty="0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080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编   号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N125-CY-02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13012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应对措施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1. </a:t>
                      </a:r>
                      <a:r>
                        <a:rPr lang="zh-CN" altLang="en-US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按标准设置完备的防护罩</a:t>
                      </a:r>
                      <a:endParaRPr lang="zh-CN" altLang="en-US" sz="1600" u="none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2. </a:t>
                      </a:r>
                      <a:r>
                        <a:rPr lang="zh-CN" altLang="en-US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调整，确保制动器工作可靠，并与离合器协调联锁</a:t>
                      </a:r>
                      <a:endParaRPr lang="zh-CN" altLang="en-US" sz="1600" u="none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3. PE</a:t>
                      </a:r>
                      <a:r>
                        <a:rPr lang="zh-CN" altLang="en-US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线连接规范可靠</a:t>
                      </a:r>
                      <a:endParaRPr lang="zh-CN" altLang="en-US" sz="1600" u="none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4. </a:t>
                      </a:r>
                      <a:r>
                        <a:rPr lang="zh-CN" altLang="en-US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严格执行班前检查</a:t>
                      </a:r>
                      <a:endParaRPr lang="zh-CN" altLang="en-US" sz="1600" u="none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5. </a:t>
                      </a:r>
                      <a:r>
                        <a:rPr lang="zh-CN" altLang="en-US" sz="16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检查修复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39850">
                <a:tc vMerge="1" gridSpan="2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导致后果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600" u="none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发生机械伤害事故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警示标识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endParaRPr lang="zh-CN" altLang="en-US"/>
                    </a:p>
                  </a:txBody>
                  <a:tcPr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45" name="内容占位符 4144" descr="2-9"/>
          <p:cNvPicPr>
            <a:picLocks noGrp="1" noChangeAspect="1"/>
          </p:cNvPicPr>
          <p:nvPr>
            <p:ph sz="quarter" idx="3"/>
          </p:nvPr>
        </p:nvPicPr>
        <p:blipFill>
          <a:blip r:embed="rId1"/>
          <a:stretch>
            <a:fillRect/>
          </a:stretch>
        </p:blipFill>
        <p:spPr>
          <a:xfrm>
            <a:off x="7832725" y="5302250"/>
            <a:ext cx="1270000" cy="1146175"/>
          </a:xfrm>
        </p:spPr>
      </p:pic>
      <p:pic>
        <p:nvPicPr>
          <p:cNvPr id="4146" name="图片 4145" descr="IMG_20130826_170253"/>
          <p:cNvPicPr>
            <a:picLocks noChangeAspect="1"/>
          </p:cNvPicPr>
          <p:nvPr/>
        </p:nvPicPr>
        <p:blipFill>
          <a:blip r:embed="rId2"/>
          <a:srcRect r="33376"/>
          <a:stretch>
            <a:fillRect/>
          </a:stretch>
        </p:blipFill>
        <p:spPr>
          <a:xfrm>
            <a:off x="273050" y="2781300"/>
            <a:ext cx="3302000" cy="371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内容占位符 22529"/>
          <p:cNvGraphicFramePr>
            <a:graphicFrameLocks noGrp="1"/>
          </p:cNvGraphicFramePr>
          <p:nvPr>
            <p:ph sz="half" idx="1"/>
          </p:nvPr>
        </p:nvGraphicFramePr>
        <p:xfrm>
          <a:off x="130175" y="690563"/>
          <a:ext cx="9648825" cy="5838825"/>
        </p:xfrm>
        <a:graphic>
          <a:graphicData uri="http://schemas.openxmlformats.org/drawingml/2006/table">
            <a:tbl>
              <a:tblPr/>
              <a:tblGrid>
                <a:gridCol w="1206500"/>
                <a:gridCol w="1903413"/>
                <a:gridCol w="1046162"/>
                <a:gridCol w="2352675"/>
                <a:gridCol w="536575"/>
                <a:gridCol w="2603500"/>
              </a:tblGrid>
              <a:tr h="9207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ea typeface="黑体" panose="02010609060101010101" pitchFamily="2" charset="-122"/>
                        </a:rPr>
                        <a:t>维修作业</a:t>
                      </a:r>
                      <a:endParaRPr lang="zh-CN" altLang="en-US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险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素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1.断电时未按规定在闸刀处挂警示牌、派人现场监护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2、机床、模具维修时，机床为停止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3、压力机维修，机床滑块未降至下死点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4、模具维修未戴护目镜		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8143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N125-CY-20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20987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应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措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施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1.断电时，在闸刀处悬挂警示牌并派人现场监护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2、机床、模具维修时，必须断电停机维修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3、将机床滑块降至下死点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4、模具维修时，必须佩戴护目镜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5、严格执行安全操作规程			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8270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导致后果（风险）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可能发生其他伤害事故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557" name="图片 22556" descr="1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9488" y="5445125"/>
            <a:ext cx="795337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8" name="图片 22557" descr="3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013" y="5445125"/>
            <a:ext cx="890587" cy="842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9" name="图片 22558" descr="P1030410"/>
          <p:cNvPicPr>
            <a:picLocks noChangeAspect="1"/>
          </p:cNvPicPr>
          <p:nvPr/>
        </p:nvPicPr>
        <p:blipFill>
          <a:blip r:embed="rId3"/>
          <a:srcRect l="23830" t="19994" r="17052"/>
          <a:stretch>
            <a:fillRect/>
          </a:stretch>
        </p:blipFill>
        <p:spPr>
          <a:xfrm>
            <a:off x="201613" y="2709863"/>
            <a:ext cx="3024187" cy="3513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内容占位符 5121"/>
          <p:cNvGraphicFramePr>
            <a:graphicFrameLocks noGrp="1"/>
          </p:cNvGraphicFramePr>
          <p:nvPr>
            <p:ph sz="half" idx="1"/>
          </p:nvPr>
        </p:nvGraphicFramePr>
        <p:xfrm>
          <a:off x="130175" y="952500"/>
          <a:ext cx="9578975" cy="5316220"/>
        </p:xfrm>
        <a:graphic>
          <a:graphicData uri="http://schemas.openxmlformats.org/drawingml/2006/table">
            <a:tbl>
              <a:tblPr/>
              <a:tblGrid>
                <a:gridCol w="1289050"/>
                <a:gridCol w="1670050"/>
                <a:gridCol w="527050"/>
                <a:gridCol w="3219450"/>
                <a:gridCol w="436563"/>
                <a:gridCol w="2436812"/>
              </a:tblGrid>
              <a:tr h="6397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危 险 源 名    称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冲压作业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危险因素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1.未正确使用辅助工具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2.包料放置架强度不够或放置地面不平整无防倒装置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3.包料捆扎松脱变形或托架着地面积小倾倒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4.冲压机作业未按规定使用按钮站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5.光电保护未使用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6、未正确穿戴劳保防护用品</a:t>
                      </a:r>
                      <a:endParaRPr lang="zh-CN" altLang="en-US" dirty="0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557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编   号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N125-CY-03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19325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应对措施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1. 按工艺规定使用专门工具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2. 使用前认真检查确认，及时调整料架平整度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3. 吊运或摆放时检查确认，采取防倒措施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4. 必须使用按钮站操作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5. 必须使用光电保护装置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1600" u="none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6、正确穿戴劳保防护用品</a:t>
                      </a:r>
                      <a:endParaRPr lang="zh-CN" altLang="en-US" sz="1600" u="none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dirty="0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98575">
                <a:tc vMerge="1" gridSpan="2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导致后果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1600" u="none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发生物体打击、划伤事故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u="none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警示标识</a:t>
                      </a: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69" name="内容占位符 5168" descr="2-10"/>
          <p:cNvPicPr>
            <a:picLocks noGrp="1" noChangeAspect="1"/>
          </p:cNvPicPr>
          <p:nvPr>
            <p:ph sz="quarter" idx="3"/>
          </p:nvPr>
        </p:nvPicPr>
        <p:blipFill>
          <a:blip r:embed="rId1"/>
          <a:stretch>
            <a:fillRect/>
          </a:stretch>
        </p:blipFill>
        <p:spPr>
          <a:xfrm>
            <a:off x="7978775" y="5013325"/>
            <a:ext cx="1146175" cy="1001713"/>
          </a:xfrm>
        </p:spPr>
      </p:pic>
      <p:pic>
        <p:nvPicPr>
          <p:cNvPr id="5170" name="图片 5169" descr="照片 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3" y="2854325"/>
            <a:ext cx="2841625" cy="324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表格 6145"/>
          <p:cNvGraphicFramePr/>
          <p:nvPr/>
        </p:nvGraphicFramePr>
        <p:xfrm>
          <a:off x="273050" y="676275"/>
          <a:ext cx="9361488" cy="5589779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1875"/>
                <a:gridCol w="519113"/>
                <a:gridCol w="2527300"/>
              </a:tblGrid>
              <a:tr h="6969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Times New Roman" panose="02020603050405020304" pitchFamily="2" charset="0"/>
                        </a:rPr>
                        <a:t>危险源</a:t>
                      </a:r>
                      <a:endParaRPr lang="zh-CN" altLang="en-US" sz="18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Times New Roman" panose="02020603050405020304" pitchFamily="2" charset="0"/>
                        </a:rPr>
                        <a:t>名    称</a:t>
                      </a:r>
                      <a:endParaRPr lang="zh-CN" altLang="en-US" sz="1800" b="1">
                        <a:latin typeface="Times New Roman" panose="02020603050405020304" pitchFamily="2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/>
                        <a:t>低压电气柜</a:t>
                      </a:r>
                      <a:r>
                        <a:rPr lang="en-US" altLang="zh-CN" sz="1800" b="1"/>
                        <a:t>(</a:t>
                      </a:r>
                      <a:r>
                        <a:rPr lang="zh-CN" altLang="en-US" sz="1800" b="1"/>
                        <a:t>箱</a:t>
                      </a:r>
                      <a:r>
                        <a:rPr lang="en-US" altLang="zh-CN" sz="1800" b="1"/>
                        <a:t>)</a:t>
                      </a:r>
                      <a:endParaRPr lang="zh-CN" altLang="en-US" sz="1800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、配电箱外露带电部分无屏护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、配电箱内插座接线不正确或电气元件、线路凌乱、蓬松、裸露，接触不良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.;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、配电箱内有纱头或其它杂物、积水等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 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、电器柜门随意开启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、金属外壳与电网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PE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线连接不可靠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.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270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Times New Roman" panose="02020603050405020304" pitchFamily="2" charset="0"/>
                        </a:rPr>
                        <a:t>编    号</a:t>
                      </a:r>
                      <a:endParaRPr lang="zh-CN" altLang="en-US" sz="1800" b="1">
                        <a:latin typeface="Times New Roman" panose="02020603050405020304" pitchFamily="2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N125-CY-04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44487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4725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、由专业维修电工对外露部分使用有机玻璃屏护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 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、维修电工按要求对配电箱内线路进行连接，并每月检查一次。是否有线路凌乱、蓬松、裸露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接触不良等现象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、维修电工每月对电器柜检查清理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确保电器柜内无杂物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积水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 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、非专业人员严禁打开电器柜门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;</a:t>
                      </a:r>
                      <a:endParaRPr lang="en-US" altLang="zh-CN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、金属外壳应与电网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PE</a:t>
                      </a:r>
                      <a:r>
                        <a:rPr lang="zh-CN" altLang="en-US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线可靠连接</a:t>
                      </a:r>
                      <a:r>
                        <a:rPr lang="en-US" altLang="zh-CN" sz="160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.</a:t>
                      </a:r>
                      <a:endParaRPr lang="zh-CN" altLang="en-US" sz="160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763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可能发生电击伤事故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73" name="图片 6172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1288" y="4797425"/>
            <a:ext cx="1100137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4" name="图片 6173" descr="照片 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3" y="2133600"/>
            <a:ext cx="3132137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表格 7169"/>
          <p:cNvGraphicFramePr/>
          <p:nvPr/>
        </p:nvGraphicFramePr>
        <p:xfrm>
          <a:off x="273050" y="765175"/>
          <a:ext cx="9363075" cy="5590858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3463"/>
                <a:gridCol w="519112"/>
                <a:gridCol w="2527300"/>
              </a:tblGrid>
              <a:tr h="8858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Times New Roman" panose="02020603050405020304" pitchFamily="2" charset="0"/>
                        </a:rPr>
                        <a:t>叉车</a:t>
                      </a:r>
                      <a:endParaRPr lang="zh-CN" altLang="en-US" sz="1800" b="1">
                        <a:latin typeface="Times New Roman" panose="02020603050405020304" pitchFamily="2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1" dirty="0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1、车辆灯光失效、喇叭不响,离合器、制动、方向等性能失效;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2、未按规定时速运行或车辆带故障行驶;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3、车辆倒车、行驶时对周边环境观察不仔细或判断失误;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4、未按“叉车工作业八不准”规定要求作业.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3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5873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N125-CY-05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/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rowSpan="3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3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74950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1、驾驶人员每日开始工作前对叉车性能进行检查,发现车辆灯光失效、喇叭不响,离合器、制动、方向等性能失效等异常状况立即停止作业,并反馈维修工;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2、叉车在厂区道路行驶应小于15公里/小时,车间内部行驶应小于5公里/小时。出现故障立即停止,严禁带故障行驶;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3、起步时应察看周围有无人员和障碍物，然后鸣笛起步;在叉车流转频繁的路口和路段设立人行通道,并保留安全距离;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4、严格按照“叉车工作业八不准”规定要求作业，并在现场目视化.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715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可能发生车辆伤害事故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197" name="图片 7196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8775" y="5086350"/>
            <a:ext cx="935038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8" name="图片 7197" descr="P1030462"/>
          <p:cNvPicPr>
            <a:picLocks noChangeAspect="1"/>
          </p:cNvPicPr>
          <p:nvPr/>
        </p:nvPicPr>
        <p:blipFill>
          <a:blip r:embed="rId2"/>
          <a:srcRect l="11885" t="15149" r="21796" b="5203"/>
          <a:stretch>
            <a:fillRect/>
          </a:stretch>
        </p:blipFill>
        <p:spPr>
          <a:xfrm>
            <a:off x="273050" y="2638425"/>
            <a:ext cx="3249613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表格 8193"/>
          <p:cNvGraphicFramePr/>
          <p:nvPr/>
        </p:nvGraphicFramePr>
        <p:xfrm>
          <a:off x="273050" y="620713"/>
          <a:ext cx="9361488" cy="5986463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1875"/>
                <a:gridCol w="519113"/>
                <a:gridCol w="2527300"/>
              </a:tblGrid>
              <a:tr h="10985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/>
                        <a:t>风动工具</a:t>
                      </a:r>
                      <a:endParaRPr lang="zh-CN" altLang="en-US" sz="18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1、风动工具防护罩缺损、防松脱锁卡无效;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2、风动工具气管接头过多泄漏、老化、腐蚀，长度过长等;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3、风动工具阀门失效或松动;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4、未佩戴相应的防护用品。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270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N125-CY-06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84450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1、启动前，首先检查工具及其防护装置完好、夹紧正常，无松脱；压力源处安全装置完好。风管联结处牢固；工具部分无裂纹、毛刺;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2、风动工具只允许连接一个气阀接头，气管无泄漏、老化、腐蚀，长度≤12m 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3、风动工具应保持自动关闭阀完好，保证在操作时，只有用力启动开动，才能工作。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4、正确佩戴相应的防护用品。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76388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可能发生其他伤害事故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8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221" name="图片 8220" descr="照片 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88" y="2500313"/>
            <a:ext cx="2952750" cy="407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2" name="图片 8221" descr="2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188" y="5589588"/>
            <a:ext cx="806450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表格 9217"/>
          <p:cNvGraphicFramePr/>
          <p:nvPr/>
        </p:nvGraphicFramePr>
        <p:xfrm>
          <a:off x="273050" y="693738"/>
          <a:ext cx="9363075" cy="5557838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3463"/>
                <a:gridCol w="519112"/>
                <a:gridCol w="25273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/>
                        <a:t>壁扇</a:t>
                      </a:r>
                      <a:endParaRPr lang="zh-CN" altLang="en-US" sz="1800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、壁扇固定支架、防护罩螺丝松动或护罩变形破损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、壁扇电路电线裸露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开岔或线路老化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、开关盒上有杂物，潮湿导致漏电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4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、电机运转异响，出现火花或短路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746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N125-CY-07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398712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、操作工发现壁扇固定支架、防护罩螺丝松动或护罩变形破损的停止使用并反馈维修工进行维修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、壁扇电路电线一律绝缘固定在墙壁上，对老化及锈蚀的电线及时更换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、操作工应保持本岗位壁扇开关盒表面清洁，确保开关盒上无杂物或水渍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4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、立即断电并反馈维修工进行检修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5263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可能发生触电伤害、火灾事故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245" name="图片 9244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0" y="4870450"/>
            <a:ext cx="1100138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6" name="图片 9245" descr="照片 028"/>
          <p:cNvPicPr>
            <a:picLocks noChangeAspect="1"/>
          </p:cNvPicPr>
          <p:nvPr/>
        </p:nvPicPr>
        <p:blipFill>
          <a:blip r:embed="rId2"/>
          <a:srcRect l="9506" t="11685" r="5580" b="7463"/>
          <a:stretch>
            <a:fillRect/>
          </a:stretch>
        </p:blipFill>
        <p:spPr>
          <a:xfrm>
            <a:off x="488950" y="2493963"/>
            <a:ext cx="2808288" cy="356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表格 10241"/>
          <p:cNvGraphicFramePr/>
          <p:nvPr/>
        </p:nvGraphicFramePr>
        <p:xfrm>
          <a:off x="273050" y="693738"/>
          <a:ext cx="9361488" cy="5778500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1875"/>
                <a:gridCol w="519113"/>
                <a:gridCol w="2527300"/>
              </a:tblGrid>
              <a:tr h="8905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/>
                        <a:t>登高梯</a:t>
                      </a:r>
                      <a:endParaRPr lang="zh-CN" altLang="en-US" sz="1800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600" b="1"/>
                    </a:p>
                    <a:p>
                      <a:pPr marL="0" lvl="0" indent="0">
                        <a:buNone/>
                      </a:pPr>
                      <a:r>
                        <a:rPr lang="en-US" altLang="zh-CN" sz="1600" b="1"/>
                        <a:t>1</a:t>
                      </a:r>
                      <a:r>
                        <a:rPr lang="zh-CN" altLang="en-US" sz="1600" b="1"/>
                        <a:t>、登高梯连接绳断裂，磨损或长度不够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2</a:t>
                      </a:r>
                      <a:r>
                        <a:rPr lang="zh-CN" altLang="en-US" sz="1600" b="1"/>
                        <a:t>、脚踏横梁脱落，裂纹或变形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3</a:t>
                      </a:r>
                      <a:r>
                        <a:rPr lang="zh-CN" altLang="en-US" sz="1600" b="1"/>
                        <a:t>、防滑橡胶垫松动或脱落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4</a:t>
                      </a:r>
                      <a:r>
                        <a:rPr lang="zh-CN" altLang="en-US" sz="1600" b="1"/>
                        <a:t>、私自挪用登高梯</a:t>
                      </a:r>
                      <a:r>
                        <a:rPr lang="en-US" altLang="zh-CN" sz="1600" b="1"/>
                        <a:t>.</a:t>
                      </a:r>
                      <a:endParaRPr lang="zh-CN" altLang="en-US" sz="1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270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N125-CY-08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84450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 font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、确保连接绳无磨损，断裂；长度确保人字梯可以张开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75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度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、操作工使用前应先检查梯身，确保脚踏横梁无掉落，裂纹或变形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/>
                        <a:t>2</a:t>
                      </a:r>
                      <a:r>
                        <a:rPr lang="zh-CN" altLang="en-US" sz="1600" b="1"/>
                        <a:t>、脚踏横梁完好，无裂纹或变形状况</a:t>
                      </a:r>
                      <a:r>
                        <a:rPr lang="en-US" altLang="zh-CN" sz="1600" b="1"/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、防滑部分使用前必须检查，确保人字梯脚与地面接触稳定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;</a:t>
                      </a:r>
                      <a:endParaRPr lang="en-US" altLang="zh-CN" sz="16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4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、登高梯由专人统一管理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定点存放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使用前按规定申请报批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.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作业时需要专人监护</a:t>
                      </a:r>
                      <a:r>
                        <a:rPr lang="en-US" altLang="zh-CN" sz="1600" b="1"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1600" b="1">
                          <a:latin typeface="宋体" panose="02010600030101010101" pitchFamily="2" charset="-122"/>
                        </a:rPr>
                        <a:t>以免发生意外。</a:t>
                      </a:r>
                      <a:endParaRPr lang="zh-CN" altLang="en-US" sz="1600" b="1"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76387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可能发生坠落伤害事故</a:t>
                      </a: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9" name="图片 10268" descr="DSC00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513" y="2493963"/>
            <a:ext cx="2952750" cy="405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0" name="图片 10269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4313" y="4941888"/>
            <a:ext cx="10969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表格 11265"/>
          <p:cNvGraphicFramePr/>
          <p:nvPr/>
        </p:nvGraphicFramePr>
        <p:xfrm>
          <a:off x="273050" y="765175"/>
          <a:ext cx="9361488" cy="5622925"/>
        </p:xfrm>
        <a:graphic>
          <a:graphicData uri="http://schemas.openxmlformats.org/drawingml/2006/table">
            <a:tbl>
              <a:tblPr/>
              <a:tblGrid>
                <a:gridCol w="1169988"/>
                <a:gridCol w="2174875"/>
                <a:gridCol w="668337"/>
                <a:gridCol w="2301875"/>
                <a:gridCol w="519113"/>
                <a:gridCol w="2527300"/>
              </a:tblGrid>
              <a:tr h="10318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危险源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  称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 dirty="0"/>
                        <a:t>模具清洗</a:t>
                      </a:r>
                      <a:endParaRPr lang="zh-CN" altLang="en-US" sz="18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危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险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素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1、电加热保护系统缺陷或电加热器绝缘损坏;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2、高压水枪把持不稳;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3、模具冲洗时杂物溅起;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4、地面格栅缺损或不平滑倒.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826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编  号</a:t>
                      </a:r>
                      <a:endParaRPr lang="zh-CN" altLang="en-US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方正大黑简体" pitchFamily="2" charset="-122"/>
                          <a:ea typeface="方正大黑简体" pitchFamily="2" charset="-122"/>
                        </a:rPr>
                        <a:t>N125-CY-09</a:t>
                      </a:r>
                      <a:endParaRPr lang="zh-CN" altLang="en-US" sz="1800" b="1" dirty="0">
                        <a:latin typeface="方正大黑简体" pitchFamily="2" charset="-122"/>
                        <a:ea typeface="方正大黑简体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3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27288">
                <a:tc rowSpan="2"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应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对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措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施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1、电加热保护系统应由维修人员每月检查一次，确保其完整和有效性以及绝缘效果良好;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2、操作时应注意把持，压力调整适当;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3、操作工应佩戴护目镜;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4.操作工对地面格栅应经常性检查，发现格栅缺损及时修整.</a:t>
                      </a: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lnSpc>
                          <a:spcPct val="14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1600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81137">
                <a:tc vMerge="1" gridSpan="2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2" charset="0"/>
                        </a:rPr>
                        <a:t>导致后果（风险）</a:t>
                      </a:r>
                      <a:endParaRPr lang="zh-CN" altLang="en-US" sz="1600" b="1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>
                          <a:solidFill>
                            <a:srgbClr val="FF5050"/>
                          </a:solidFill>
                          <a:latin typeface="Times New Roman" panose="02020603050405020304" pitchFamily="2" charset="0"/>
                        </a:rPr>
                        <a:t>可能发生其他伤害事故</a:t>
                      </a:r>
                      <a:endParaRPr lang="zh-CN" altLang="en-US" sz="1600" dirty="0">
                        <a:solidFill>
                          <a:srgbClr val="FF505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警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示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标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16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志</a:t>
                      </a:r>
                      <a:endParaRPr lang="zh-CN" altLang="en-US" sz="16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1600" kern="1200"/>
                      </a:lvl2pPr>
                      <a:lvl3pPr marL="1143000" lvl="2" indent="-228600">
                        <a:defRPr sz="1600" kern="1200"/>
                      </a:lvl3pPr>
                      <a:lvl4pPr marL="1371600" lvl="3" indent="0">
                        <a:buNone/>
                        <a:defRPr sz="1800" kern="1200"/>
                      </a:lvl4pPr>
                      <a:lvl5pPr marL="2057400" lvl="4" indent="-228600"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>
                        <a:latin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293" name="图片 11292" descr="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4313" y="5157788"/>
            <a:ext cx="1152525" cy="103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4" name="图片 11293" descr="IMG0903093200"/>
          <p:cNvPicPr>
            <a:picLocks noChangeAspect="1"/>
          </p:cNvPicPr>
          <p:nvPr/>
        </p:nvPicPr>
        <p:blipFill>
          <a:blip r:embed="rId2"/>
          <a:srcRect l="24689" r="31450"/>
          <a:stretch>
            <a:fillRect/>
          </a:stretch>
        </p:blipFill>
        <p:spPr>
          <a:xfrm>
            <a:off x="344488" y="2565400"/>
            <a:ext cx="3097212" cy="3744913"/>
          </a:xfrm>
          <a:prstGeom prst="rect">
            <a:avLst/>
          </a:prstGeom>
          <a:solidFill>
            <a:srgbClr val="FF0000">
              <a:alpha val="100000"/>
            </a:srgbClr>
          </a:solidFill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黑体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18906</Words>
  <Application>WPS 演示</Application>
  <PresentationFormat>A4 纸张(210x297 毫米)</PresentationFormat>
  <Paragraphs>1876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黑体</vt:lpstr>
      <vt:lpstr>Times New Roman</vt:lpstr>
      <vt:lpstr>方正大黑简体</vt:lpstr>
      <vt:lpstr>微软雅黑</vt:lpstr>
      <vt:lpstr>Arial Unicode MS</vt:lpstr>
      <vt:lpstr>Calibri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A呀土豆baby</cp:lastModifiedBy>
  <cp:revision>168</cp:revision>
  <dcterms:created xsi:type="dcterms:W3CDTF">2002-12-31T22:27:00Z</dcterms:created>
  <dcterms:modified xsi:type="dcterms:W3CDTF">2021-12-30T10:12:25Z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B2E6E2B233284FA4B2E2DAC27B458907</vt:lpwstr>
  </property>
</Properties>
</file>