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94" r:id="rId3"/>
    <p:sldId id="266" r:id="rId4"/>
    <p:sldId id="257" r:id="rId5"/>
    <p:sldId id="300" r:id="rId6"/>
    <p:sldId id="298"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5" r:id="rId21"/>
    <p:sldId id="314" r:id="rId22"/>
    <p:sldId id="317" r:id="rId23"/>
    <p:sldId id="316" r:id="rId24"/>
    <p:sldId id="318" r:id="rId25"/>
    <p:sldId id="319" r:id="rId26"/>
    <p:sldId id="320" r:id="rId27"/>
  </p:sldIdLst>
  <p:sldSz cx="9144000" cy="5143500" type="screen16x9"/>
  <p:notesSz cx="6858000" cy="9144000"/>
  <p:custDataLst>
    <p:tags r:id="rId29"/>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6" userDrawn="1">
          <p15:clr>
            <a:srgbClr val="A4A3A4"/>
          </p15:clr>
        </p15:guide>
        <p15:guide id="2" pos="3833" userDrawn="1">
          <p15:clr>
            <a:srgbClr val="A4A3A4"/>
          </p15:clr>
        </p15:guide>
        <p15:guide id="3" orient="horz" pos="1620"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A8"/>
    <a:srgbClr val="095A96"/>
    <a:srgbClr val="00C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24" autoAdjust="0"/>
  </p:normalViewPr>
  <p:slideViewPr>
    <p:cSldViewPr snapToGrid="0">
      <p:cViewPr>
        <p:scale>
          <a:sx n="100" d="100"/>
          <a:sy n="100" d="100"/>
        </p:scale>
        <p:origin x="1158" y="942"/>
      </p:cViewPr>
      <p:guideLst>
        <p:guide orient="horz" pos="2096"/>
        <p:guide pos="3833"/>
        <p:guide orient="horz" pos="1620"/>
        <p:guide pos="2880"/>
      </p:guideLst>
    </p:cSldViewPr>
  </p:slideViewPr>
  <p:notesTextViewPr>
    <p:cViewPr>
      <p:scale>
        <a:sx n="1" d="1"/>
        <a:sy n="1" d="1"/>
      </p:scale>
      <p:origin x="0" y="0"/>
    </p:cViewPr>
  </p:notesTextViewPr>
  <p:sorterViewPr>
    <p:cViewPr>
      <p:scale>
        <a:sx n="100" d="100"/>
        <a:sy n="100" d="100"/>
      </p:scale>
      <p:origin x="0" y="3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03367-A0EB-4A89-B264-706EE0014E2E}" type="datetimeFigureOut">
              <a:rPr lang="zh-CN" altLang="en-US" smtClean="0"/>
              <a:t>2020/7/7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9CA9E-8429-42C3-B125-453FFD467194}" type="slidenum">
              <a:rPr lang="zh-CN" altLang="en-US" smtClean="0"/>
              <a:t>‹#›</a:t>
            </a:fld>
            <a:endParaRPr lang="zh-CN" altLang="en-US"/>
          </a:p>
        </p:txBody>
      </p:sp>
    </p:spTree>
    <p:extLst>
      <p:ext uri="{BB962C8B-B14F-4D97-AF65-F5344CB8AC3E}">
        <p14:creationId xmlns:p14="http://schemas.microsoft.com/office/powerpoint/2010/main" val="204395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办图网</a:t>
            </a:r>
            <a:r>
              <a:rPr lang="en-US" altLang="zh-CN" sz="1200" b="0" i="0" kern="1200" dirty="0">
                <a:solidFill>
                  <a:schemeClr val="tx1"/>
                </a:solidFill>
                <a:effectLst/>
                <a:latin typeface="+mn-lt"/>
                <a:ea typeface="+mn-ea"/>
                <a:cs typeface="+mn-cs"/>
              </a:rPr>
              <a:t>QQF4D2CD6C74639</a:t>
            </a:r>
            <a:r>
              <a:rPr lang="zh-CN" altLang="en-US" sz="1200" b="0" i="0" kern="1200" dirty="0">
                <a:solidFill>
                  <a:schemeClr val="tx1"/>
                </a:solidFill>
                <a:effectLst/>
                <a:latin typeface="+mn-lt"/>
                <a:ea typeface="+mn-ea"/>
                <a:cs typeface="+mn-cs"/>
              </a:rPr>
              <a:t>原创</a:t>
            </a:r>
            <a:endParaRPr lang="zh-CN" altLang="en-US" dirty="0"/>
          </a:p>
        </p:txBody>
      </p:sp>
      <p:sp>
        <p:nvSpPr>
          <p:cNvPr id="4" name="灯片编号占位符 3"/>
          <p:cNvSpPr>
            <a:spLocks noGrp="1"/>
          </p:cNvSpPr>
          <p:nvPr>
            <p:ph type="sldNum" sz="quarter" idx="10"/>
          </p:nvPr>
        </p:nvSpPr>
        <p:spPr/>
        <p:txBody>
          <a:bodyPr/>
          <a:lstStyle/>
          <a:p>
            <a:fld id="{08D9CA9E-8429-42C3-B125-453FFD467194}" type="slidenum">
              <a:rPr lang="zh-CN" altLang="en-US" smtClean="0"/>
              <a:t>1</a:t>
            </a:fld>
            <a:endParaRPr lang="zh-CN" altLang="en-US"/>
          </a:p>
        </p:txBody>
      </p:sp>
    </p:spTree>
    <p:extLst>
      <p:ext uri="{BB962C8B-B14F-4D97-AF65-F5344CB8AC3E}">
        <p14:creationId xmlns:p14="http://schemas.microsoft.com/office/powerpoint/2010/main" val="103846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10</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11</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12</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13</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14</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15</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16</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17</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18</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19</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2</a:t>
            </a:fld>
            <a:endParaRPr lang="zh-CN" altLang="en-US"/>
          </a:p>
        </p:txBody>
      </p:sp>
    </p:spTree>
    <p:extLst>
      <p:ext uri="{BB962C8B-B14F-4D97-AF65-F5344CB8AC3E}">
        <p14:creationId xmlns:p14="http://schemas.microsoft.com/office/powerpoint/2010/main" val="336224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20</a:t>
            </a:fld>
            <a:endParaRPr lang="zh-CN" altLang="en-US"/>
          </a:p>
        </p:txBody>
      </p:sp>
    </p:spTree>
    <p:extLst>
      <p:ext uri="{BB962C8B-B14F-4D97-AF65-F5344CB8AC3E}">
        <p14:creationId xmlns:p14="http://schemas.microsoft.com/office/powerpoint/2010/main" val="945495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21</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22</a:t>
            </a:fld>
            <a:endParaRPr lang="zh-CN" altLang="en-US"/>
          </a:p>
        </p:txBody>
      </p:sp>
    </p:spTree>
    <p:extLst>
      <p:ext uri="{BB962C8B-B14F-4D97-AF65-F5344CB8AC3E}">
        <p14:creationId xmlns:p14="http://schemas.microsoft.com/office/powerpoint/2010/main" val="945495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23</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24</a:t>
            </a:fld>
            <a:endParaRPr lang="zh-CN" altLang="en-US"/>
          </a:p>
        </p:txBody>
      </p:sp>
    </p:spTree>
    <p:extLst>
      <p:ext uri="{BB962C8B-B14F-4D97-AF65-F5344CB8AC3E}">
        <p14:creationId xmlns:p14="http://schemas.microsoft.com/office/powerpoint/2010/main" val="94549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25</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办图网</a:t>
            </a:r>
            <a:r>
              <a:rPr lang="en-US" altLang="zh-CN" sz="1200" b="0" i="0" kern="1200" dirty="0">
                <a:solidFill>
                  <a:schemeClr val="tx1"/>
                </a:solidFill>
                <a:effectLst/>
                <a:latin typeface="+mn-lt"/>
                <a:ea typeface="+mn-ea"/>
                <a:cs typeface="+mn-cs"/>
              </a:rPr>
              <a:t>QQF4D2CD6C74639</a:t>
            </a:r>
            <a:r>
              <a:rPr lang="zh-CN" altLang="en-US" sz="1200" b="0" i="0" kern="1200" dirty="0">
                <a:solidFill>
                  <a:schemeClr val="tx1"/>
                </a:solidFill>
                <a:effectLst/>
                <a:latin typeface="+mn-lt"/>
                <a:ea typeface="+mn-ea"/>
                <a:cs typeface="+mn-cs"/>
              </a:rPr>
              <a:t>原创</a:t>
            </a:r>
            <a:endParaRPr lang="zh-CN" altLang="en-US" dirty="0"/>
          </a:p>
        </p:txBody>
      </p:sp>
      <p:sp>
        <p:nvSpPr>
          <p:cNvPr id="4" name="灯片编号占位符 3"/>
          <p:cNvSpPr>
            <a:spLocks noGrp="1"/>
          </p:cNvSpPr>
          <p:nvPr>
            <p:ph type="sldNum" sz="quarter" idx="10"/>
          </p:nvPr>
        </p:nvSpPr>
        <p:spPr/>
        <p:txBody>
          <a:bodyPr/>
          <a:lstStyle/>
          <a:p>
            <a:fld id="{08D9CA9E-8429-42C3-B125-453FFD467194}" type="slidenum">
              <a:rPr lang="zh-CN" altLang="en-US" smtClean="0"/>
              <a:t>26</a:t>
            </a:fld>
            <a:endParaRPr lang="zh-CN" altLang="en-US"/>
          </a:p>
        </p:txBody>
      </p:sp>
    </p:spTree>
    <p:extLst>
      <p:ext uri="{BB962C8B-B14F-4D97-AF65-F5344CB8AC3E}">
        <p14:creationId xmlns:p14="http://schemas.microsoft.com/office/powerpoint/2010/main" val="103846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3</a:t>
            </a:fld>
            <a:endParaRPr lang="zh-CN" altLang="en-US"/>
          </a:p>
        </p:txBody>
      </p:sp>
    </p:spTree>
    <p:extLst>
      <p:ext uri="{BB962C8B-B14F-4D97-AF65-F5344CB8AC3E}">
        <p14:creationId xmlns:p14="http://schemas.microsoft.com/office/powerpoint/2010/main" val="94549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4</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5</a:t>
            </a:fld>
            <a:endParaRPr lang="zh-CN" altLang="en-US"/>
          </a:p>
        </p:txBody>
      </p:sp>
    </p:spTree>
    <p:extLst>
      <p:ext uri="{BB962C8B-B14F-4D97-AF65-F5344CB8AC3E}">
        <p14:creationId xmlns:p14="http://schemas.microsoft.com/office/powerpoint/2010/main" val="94549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6</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7</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8</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D9CA9E-8429-42C3-B125-453FFD467194}" type="slidenum">
              <a:rPr lang="zh-CN" altLang="en-US" smtClean="0"/>
              <a:t>9</a:t>
            </a:fld>
            <a:endParaRPr lang="zh-CN" altLang="en-US"/>
          </a:p>
        </p:txBody>
      </p:sp>
    </p:spTree>
    <p:extLst>
      <p:ext uri="{BB962C8B-B14F-4D97-AF65-F5344CB8AC3E}">
        <p14:creationId xmlns:p14="http://schemas.microsoft.com/office/powerpoint/2010/main" val="325745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1362183793"/>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526493603"/>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2347088279"/>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2832927602"/>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7"/>
          <p:cNvSpPr/>
          <p:nvPr userDrawn="1"/>
        </p:nvSpPr>
        <p:spPr>
          <a:xfrm>
            <a:off x="0" y="296156"/>
            <a:ext cx="9144000" cy="490498"/>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虚尾箭头 9"/>
          <p:cNvSpPr/>
          <p:nvPr userDrawn="1"/>
        </p:nvSpPr>
        <p:spPr>
          <a:xfrm>
            <a:off x="-6527" y="405364"/>
            <a:ext cx="515531" cy="265561"/>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5578" b="45770"/>
          <a:stretch/>
        </p:blipFill>
        <p:spPr>
          <a:xfrm>
            <a:off x="4340773" y="296156"/>
            <a:ext cx="4950372" cy="493987"/>
          </a:xfrm>
          <a:prstGeom prst="parallelogram">
            <a:avLst/>
          </a:prstGeom>
        </p:spPr>
      </p:pic>
    </p:spTree>
    <p:extLst>
      <p:ext uri="{BB962C8B-B14F-4D97-AF65-F5344CB8AC3E}">
        <p14:creationId xmlns:p14="http://schemas.microsoft.com/office/powerpoint/2010/main" val="87004078"/>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679904460"/>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lIns="68580" tIns="34290" rIns="68580" bIns="34290"/>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4055030173"/>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2366000425"/>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2400561043"/>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2752598092"/>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lIns="68580" tIns="34290" rIns="68580" bIns="34290"/>
          <a:lstStyle/>
          <a:p>
            <a:fld id="{E4984B8A-3BB3-41B6-AB4F-4369974A6830}" type="datetimeFigureOut">
              <a:rPr lang="zh-CN" altLang="en-US" smtClean="0"/>
              <a:t>2020/7/7</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0F6F281C-711E-4B29-840D-2A84304D4AE5}" type="slidenum">
              <a:rPr lang="zh-CN" altLang="en-US" smtClean="0"/>
              <a:t>‹#›</a:t>
            </a:fld>
            <a:endParaRPr lang="zh-CN" altLang="en-US"/>
          </a:p>
        </p:txBody>
      </p:sp>
    </p:spTree>
    <p:extLst>
      <p:ext uri="{BB962C8B-B14F-4D97-AF65-F5344CB8AC3E}">
        <p14:creationId xmlns:p14="http://schemas.microsoft.com/office/powerpoint/2010/main" val="392009232"/>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19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4.xml"/><Relationship Id="rId7" Type="http://schemas.openxmlformats.org/officeDocument/2006/relationships/image" Target="../media/image4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8.xml"/><Relationship Id="rId5" Type="http://schemas.openxmlformats.org/officeDocument/2006/relationships/slideLayout" Target="../slideLayouts/slideLayout3.xml"/><Relationship Id="rId10" Type="http://schemas.openxmlformats.org/officeDocument/2006/relationships/image" Target="../media/image47.jpeg"/><Relationship Id="rId4" Type="http://schemas.openxmlformats.org/officeDocument/2006/relationships/tags" Target="../tags/tag5.xml"/><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tags" Target="../tags/tag8.xml"/><Relationship Id="rId7" Type="http://schemas.openxmlformats.org/officeDocument/2006/relationships/image" Target="../media/image49.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8.jpeg"/><Relationship Id="rId5" Type="http://schemas.openxmlformats.org/officeDocument/2006/relationships/notesSlide" Target="../notesSlides/notesSlide19.xml"/><Relationship Id="rId10" Type="http://schemas.openxmlformats.org/officeDocument/2006/relationships/image" Target="../media/image52.jpeg"/><Relationship Id="rId4" Type="http://schemas.openxmlformats.org/officeDocument/2006/relationships/slideLayout" Target="../slideLayouts/slideLayout3.xml"/><Relationship Id="rId9"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菱形 28"/>
          <p:cNvSpPr/>
          <p:nvPr/>
        </p:nvSpPr>
        <p:spPr>
          <a:xfrm>
            <a:off x="370171" y="3032635"/>
            <a:ext cx="1712629" cy="1712629"/>
          </a:xfrm>
          <a:prstGeom prst="diamond">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菱形 29"/>
          <p:cNvSpPr/>
          <p:nvPr/>
        </p:nvSpPr>
        <p:spPr>
          <a:xfrm>
            <a:off x="1794444" y="1744902"/>
            <a:ext cx="1712629" cy="1712629"/>
          </a:xfrm>
          <a:prstGeom prst="diamond">
            <a:avLst/>
          </a:prstGeom>
          <a:solidFill>
            <a:srgbClr val="00C2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370171" y="223045"/>
            <a:ext cx="2041200" cy="2041200"/>
          </a:xfrm>
          <a:prstGeom prst="diamond">
            <a:avLst/>
          </a:prstGeom>
          <a:solidFill>
            <a:srgbClr val="00A2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384574" y="1745516"/>
            <a:ext cx="3437191" cy="530915"/>
          </a:xfrm>
          <a:prstGeom prst="rect">
            <a:avLst/>
          </a:prstGeom>
        </p:spPr>
        <p:txBody>
          <a:bodyPr wrap="none" lIns="68580" tIns="34290" rIns="68580" bIns="34290">
            <a:spAutoFit/>
          </a:bodyPr>
          <a:lstStyle/>
          <a:p>
            <a:pPr algn="r"/>
            <a:r>
              <a:rPr lang="en-US" altLang="zh-CN" sz="3000" dirty="0">
                <a:solidFill>
                  <a:schemeClr val="bg1">
                    <a:lumMod val="75000"/>
                  </a:schemeClr>
                </a:solidFill>
                <a:latin typeface="Impact" panose="020B0806030902050204" pitchFamily="34" charset="0"/>
                <a:ea typeface="微软雅黑" panose="020B0503020204020204" pitchFamily="34" charset="-122"/>
              </a:rPr>
              <a:t>WORK SAFETY REPORT</a:t>
            </a:r>
            <a:endParaRPr lang="zh-CN" altLang="en-US" sz="3000" b="1" dirty="0">
              <a:solidFill>
                <a:schemeClr val="bg1">
                  <a:lumMod val="75000"/>
                </a:schemeClr>
              </a:solidFill>
              <a:latin typeface="Impact" panose="020B0806030902050204" pitchFamily="34" charset="0"/>
              <a:ea typeface="微软雅黑" panose="020B0503020204020204" pitchFamily="34" charset="-122"/>
            </a:endParaRPr>
          </a:p>
        </p:txBody>
      </p:sp>
      <p:sp>
        <p:nvSpPr>
          <p:cNvPr id="10" name="矩形 9"/>
          <p:cNvSpPr/>
          <p:nvPr/>
        </p:nvSpPr>
        <p:spPr>
          <a:xfrm>
            <a:off x="2896423" y="1343033"/>
            <a:ext cx="2618783" cy="1084912"/>
          </a:xfrm>
          <a:prstGeom prst="rect">
            <a:avLst/>
          </a:prstGeom>
          <a:noFill/>
        </p:spPr>
        <p:txBody>
          <a:bodyPr wrap="square" lIns="68580" tIns="34290" rIns="68580" bIns="34290" rtlCol="0">
            <a:spAutoFit/>
          </a:bodyPr>
          <a:lstStyle/>
          <a:p>
            <a:pPr algn="r"/>
            <a:r>
              <a:rPr lang="en-US" altLang="zh-CN" sz="6600" b="1"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华文琥珀" pitchFamily="2" charset="-122"/>
                <a:ea typeface="华文琥珀" pitchFamily="2" charset="-122"/>
                <a:cs typeface="Aharoni" panose="02010803020104030203" pitchFamily="2" charset="-79"/>
              </a:rPr>
              <a:t>2020</a:t>
            </a:r>
            <a:endParaRPr lang="zh-CN" altLang="en-US" sz="6600" b="1"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华文琥珀" pitchFamily="2" charset="-122"/>
              <a:ea typeface="华文琥珀" pitchFamily="2" charset="-122"/>
              <a:cs typeface="Aharoni" panose="02010803020104030203" pitchFamily="2" charset="-79"/>
            </a:endParaRPr>
          </a:p>
        </p:txBody>
      </p:sp>
      <p:grpSp>
        <p:nvGrpSpPr>
          <p:cNvPr id="4" name="组合 3"/>
          <p:cNvGrpSpPr/>
          <p:nvPr/>
        </p:nvGrpSpPr>
        <p:grpSpPr>
          <a:xfrm>
            <a:off x="5386214" y="3606911"/>
            <a:ext cx="229924" cy="229925"/>
            <a:chOff x="6834332" y="3627732"/>
            <a:chExt cx="229924" cy="229925"/>
          </a:xfrm>
        </p:grpSpPr>
        <p:sp>
          <p:nvSpPr>
            <p:cNvPr id="12" name="椭圆 11"/>
            <p:cNvSpPr/>
            <p:nvPr/>
          </p:nvSpPr>
          <p:spPr>
            <a:xfrm>
              <a:off x="6834332" y="3627732"/>
              <a:ext cx="229924" cy="229925"/>
            </a:xfrm>
            <a:prstGeom prst="ellipse">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a:spLocks noChangeAspect="1"/>
            </p:cNvSpPr>
            <p:nvPr/>
          </p:nvSpPr>
          <p:spPr>
            <a:xfrm>
              <a:off x="6891673" y="3680271"/>
              <a:ext cx="115243" cy="124848"/>
            </a:xfrm>
            <a:custGeom>
              <a:avLst/>
              <a:gdLst/>
              <a:ahLst/>
              <a:cxnLst/>
              <a:rect l="l" t="t" r="r" b="b"/>
              <a:pathLst>
                <a:path w="220435" h="238806">
                  <a:moveTo>
                    <a:pt x="57763" y="37027"/>
                  </a:moveTo>
                  <a:cubicBezTo>
                    <a:pt x="62786" y="37696"/>
                    <a:pt x="66781" y="40088"/>
                    <a:pt x="69747" y="44202"/>
                  </a:cubicBezTo>
                  <a:cubicBezTo>
                    <a:pt x="72808" y="48221"/>
                    <a:pt x="73980" y="52741"/>
                    <a:pt x="73263" y="57764"/>
                  </a:cubicBezTo>
                  <a:cubicBezTo>
                    <a:pt x="72545" y="62787"/>
                    <a:pt x="70177" y="66830"/>
                    <a:pt x="66159" y="69891"/>
                  </a:cubicBezTo>
                  <a:cubicBezTo>
                    <a:pt x="56783" y="76971"/>
                    <a:pt x="49535" y="85630"/>
                    <a:pt x="44417" y="95867"/>
                  </a:cubicBezTo>
                  <a:cubicBezTo>
                    <a:pt x="39298" y="106104"/>
                    <a:pt x="36739" y="117011"/>
                    <a:pt x="36739" y="128588"/>
                  </a:cubicBezTo>
                  <a:cubicBezTo>
                    <a:pt x="36739" y="138538"/>
                    <a:pt x="38676" y="148034"/>
                    <a:pt x="42551" y="157075"/>
                  </a:cubicBezTo>
                  <a:cubicBezTo>
                    <a:pt x="46426" y="166117"/>
                    <a:pt x="51664" y="173938"/>
                    <a:pt x="58266" y="180540"/>
                  </a:cubicBezTo>
                  <a:cubicBezTo>
                    <a:pt x="64867" y="187141"/>
                    <a:pt x="72689" y="192379"/>
                    <a:pt x="81730" y="196254"/>
                  </a:cubicBezTo>
                  <a:cubicBezTo>
                    <a:pt x="90771" y="200129"/>
                    <a:pt x="100267" y="202066"/>
                    <a:pt x="110217" y="202066"/>
                  </a:cubicBezTo>
                  <a:cubicBezTo>
                    <a:pt x="120168" y="202066"/>
                    <a:pt x="129663" y="200129"/>
                    <a:pt x="138705" y="196254"/>
                  </a:cubicBezTo>
                  <a:cubicBezTo>
                    <a:pt x="147746" y="192379"/>
                    <a:pt x="155567" y="187141"/>
                    <a:pt x="162169" y="180540"/>
                  </a:cubicBezTo>
                  <a:cubicBezTo>
                    <a:pt x="168771" y="173938"/>
                    <a:pt x="174009" y="166117"/>
                    <a:pt x="177884" y="157075"/>
                  </a:cubicBezTo>
                  <a:cubicBezTo>
                    <a:pt x="181759" y="148034"/>
                    <a:pt x="183696" y="138538"/>
                    <a:pt x="183696" y="128588"/>
                  </a:cubicBezTo>
                  <a:cubicBezTo>
                    <a:pt x="183696" y="117011"/>
                    <a:pt x="181137" y="106104"/>
                    <a:pt x="176018" y="95867"/>
                  </a:cubicBezTo>
                  <a:cubicBezTo>
                    <a:pt x="170899" y="85630"/>
                    <a:pt x="163652" y="76971"/>
                    <a:pt x="154276" y="69891"/>
                  </a:cubicBezTo>
                  <a:cubicBezTo>
                    <a:pt x="150257" y="66830"/>
                    <a:pt x="147889" y="62787"/>
                    <a:pt x="147172" y="57764"/>
                  </a:cubicBezTo>
                  <a:cubicBezTo>
                    <a:pt x="146454" y="52741"/>
                    <a:pt x="147626" y="48221"/>
                    <a:pt x="150688" y="44202"/>
                  </a:cubicBezTo>
                  <a:cubicBezTo>
                    <a:pt x="153654" y="40088"/>
                    <a:pt x="157672" y="37696"/>
                    <a:pt x="162743" y="37027"/>
                  </a:cubicBezTo>
                  <a:cubicBezTo>
                    <a:pt x="167814" y="36357"/>
                    <a:pt x="172358" y="37553"/>
                    <a:pt x="176377" y="40615"/>
                  </a:cubicBezTo>
                  <a:cubicBezTo>
                    <a:pt x="190345" y="51043"/>
                    <a:pt x="201181" y="63959"/>
                    <a:pt x="208882" y="79363"/>
                  </a:cubicBezTo>
                  <a:cubicBezTo>
                    <a:pt x="216584" y="94767"/>
                    <a:pt x="220435" y="111175"/>
                    <a:pt x="220435" y="128588"/>
                  </a:cubicBezTo>
                  <a:cubicBezTo>
                    <a:pt x="220435" y="143513"/>
                    <a:pt x="217517" y="157769"/>
                    <a:pt x="211681" y="171355"/>
                  </a:cubicBezTo>
                  <a:cubicBezTo>
                    <a:pt x="205845" y="184941"/>
                    <a:pt x="197999" y="196661"/>
                    <a:pt x="188145" y="206515"/>
                  </a:cubicBezTo>
                  <a:cubicBezTo>
                    <a:pt x="178290" y="216370"/>
                    <a:pt x="166570" y="224215"/>
                    <a:pt x="152984" y="230052"/>
                  </a:cubicBezTo>
                  <a:cubicBezTo>
                    <a:pt x="139398" y="235888"/>
                    <a:pt x="125143" y="238806"/>
                    <a:pt x="110217" y="238806"/>
                  </a:cubicBezTo>
                  <a:cubicBezTo>
                    <a:pt x="95292" y="238806"/>
                    <a:pt x="81036" y="235888"/>
                    <a:pt x="67451" y="230052"/>
                  </a:cubicBezTo>
                  <a:cubicBezTo>
                    <a:pt x="53865" y="224215"/>
                    <a:pt x="42144" y="216370"/>
                    <a:pt x="32290" y="206515"/>
                  </a:cubicBezTo>
                  <a:cubicBezTo>
                    <a:pt x="22435" y="196661"/>
                    <a:pt x="14590" y="184941"/>
                    <a:pt x="8754" y="171355"/>
                  </a:cubicBezTo>
                  <a:cubicBezTo>
                    <a:pt x="2918" y="157769"/>
                    <a:pt x="0" y="143513"/>
                    <a:pt x="0" y="128588"/>
                  </a:cubicBezTo>
                  <a:cubicBezTo>
                    <a:pt x="0" y="111175"/>
                    <a:pt x="3850" y="94767"/>
                    <a:pt x="11552" y="79363"/>
                  </a:cubicBezTo>
                  <a:cubicBezTo>
                    <a:pt x="19254" y="63959"/>
                    <a:pt x="30089" y="51043"/>
                    <a:pt x="44058" y="40615"/>
                  </a:cubicBezTo>
                  <a:cubicBezTo>
                    <a:pt x="48172" y="37553"/>
                    <a:pt x="52740" y="36357"/>
                    <a:pt x="57763" y="37027"/>
                  </a:cubicBezTo>
                  <a:close/>
                  <a:moveTo>
                    <a:pt x="110217" y="0"/>
                  </a:moveTo>
                  <a:cubicBezTo>
                    <a:pt x="115192" y="0"/>
                    <a:pt x="119498" y="1818"/>
                    <a:pt x="123134" y="5454"/>
                  </a:cubicBezTo>
                  <a:cubicBezTo>
                    <a:pt x="126769" y="9090"/>
                    <a:pt x="128587" y="13395"/>
                    <a:pt x="128587" y="18370"/>
                  </a:cubicBezTo>
                  <a:lnTo>
                    <a:pt x="128587" y="110218"/>
                  </a:lnTo>
                  <a:cubicBezTo>
                    <a:pt x="128587" y="115193"/>
                    <a:pt x="126769" y="119499"/>
                    <a:pt x="123134" y="123134"/>
                  </a:cubicBezTo>
                  <a:cubicBezTo>
                    <a:pt x="119498" y="126770"/>
                    <a:pt x="115192" y="128588"/>
                    <a:pt x="110217" y="128588"/>
                  </a:cubicBezTo>
                  <a:cubicBezTo>
                    <a:pt x="105242" y="128588"/>
                    <a:pt x="100937" y="126770"/>
                    <a:pt x="97301" y="123134"/>
                  </a:cubicBezTo>
                  <a:cubicBezTo>
                    <a:pt x="93666" y="119499"/>
                    <a:pt x="91848" y="115193"/>
                    <a:pt x="91848" y="110218"/>
                  </a:cubicBezTo>
                  <a:lnTo>
                    <a:pt x="91848" y="18370"/>
                  </a:lnTo>
                  <a:cubicBezTo>
                    <a:pt x="91848" y="13395"/>
                    <a:pt x="93666" y="9090"/>
                    <a:pt x="97301" y="5454"/>
                  </a:cubicBezTo>
                  <a:cubicBezTo>
                    <a:pt x="100937" y="1818"/>
                    <a:pt x="105242" y="0"/>
                    <a:pt x="11021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a:solidFill>
                  <a:srgbClr val="000000"/>
                </a:solidFill>
                <a:latin typeface="FontAwesome" pitchFamily="2" charset="0"/>
              </a:endParaRPr>
            </a:p>
          </p:txBody>
        </p:sp>
      </p:grpSp>
      <p:grpSp>
        <p:nvGrpSpPr>
          <p:cNvPr id="2" name="组合 1"/>
          <p:cNvGrpSpPr/>
          <p:nvPr/>
        </p:nvGrpSpPr>
        <p:grpSpPr>
          <a:xfrm>
            <a:off x="3777286" y="3606911"/>
            <a:ext cx="229924" cy="229925"/>
            <a:chOff x="5225404" y="3627732"/>
            <a:chExt cx="229924" cy="229925"/>
          </a:xfrm>
        </p:grpSpPr>
        <p:sp>
          <p:nvSpPr>
            <p:cNvPr id="14" name="椭圆 13"/>
            <p:cNvSpPr/>
            <p:nvPr/>
          </p:nvSpPr>
          <p:spPr>
            <a:xfrm>
              <a:off x="5225404" y="3627732"/>
              <a:ext cx="229924" cy="229925"/>
            </a:xfrm>
            <a:prstGeom prst="ellipse">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1"/>
            <p:cNvSpPr>
              <a:spLocks noEditPoints="1"/>
            </p:cNvSpPr>
            <p:nvPr/>
          </p:nvSpPr>
          <p:spPr bwMode="auto">
            <a:xfrm>
              <a:off x="5298562" y="3690439"/>
              <a:ext cx="83609" cy="104511"/>
            </a:xfrm>
            <a:custGeom>
              <a:avLst/>
              <a:gdLst>
                <a:gd name="T0" fmla="*/ 31 w 31"/>
                <a:gd name="T1" fmla="*/ 22 h 44"/>
                <a:gd name="T2" fmla="*/ 17 w 31"/>
                <a:gd name="T3" fmla="*/ 37 h 44"/>
                <a:gd name="T4" fmla="*/ 17 w 31"/>
                <a:gd name="T5" fmla="*/ 41 h 44"/>
                <a:gd name="T6" fmla="*/ 24 w 31"/>
                <a:gd name="T7" fmla="*/ 41 h 44"/>
                <a:gd name="T8" fmla="*/ 26 w 31"/>
                <a:gd name="T9" fmla="*/ 43 h 44"/>
                <a:gd name="T10" fmla="*/ 24 w 31"/>
                <a:gd name="T11" fmla="*/ 44 h 44"/>
                <a:gd name="T12" fmla="*/ 7 w 31"/>
                <a:gd name="T13" fmla="*/ 44 h 44"/>
                <a:gd name="T14" fmla="*/ 5 w 31"/>
                <a:gd name="T15" fmla="*/ 43 h 44"/>
                <a:gd name="T16" fmla="*/ 7 w 31"/>
                <a:gd name="T17" fmla="*/ 41 h 44"/>
                <a:gd name="T18" fmla="*/ 14 w 31"/>
                <a:gd name="T19" fmla="*/ 41 h 44"/>
                <a:gd name="T20" fmla="*/ 14 w 31"/>
                <a:gd name="T21" fmla="*/ 37 h 44"/>
                <a:gd name="T22" fmla="*/ 0 w 31"/>
                <a:gd name="T23" fmla="*/ 22 h 44"/>
                <a:gd name="T24" fmla="*/ 0 w 31"/>
                <a:gd name="T25" fmla="*/ 19 h 44"/>
                <a:gd name="T26" fmla="*/ 2 w 31"/>
                <a:gd name="T27" fmla="*/ 17 h 44"/>
                <a:gd name="T28" fmla="*/ 4 w 31"/>
                <a:gd name="T29" fmla="*/ 19 h 44"/>
                <a:gd name="T30" fmla="*/ 4 w 31"/>
                <a:gd name="T31" fmla="*/ 22 h 44"/>
                <a:gd name="T32" fmla="*/ 16 w 31"/>
                <a:gd name="T33" fmla="*/ 34 h 44"/>
                <a:gd name="T34" fmla="*/ 28 w 31"/>
                <a:gd name="T35" fmla="*/ 22 h 44"/>
                <a:gd name="T36" fmla="*/ 28 w 31"/>
                <a:gd name="T37" fmla="*/ 19 h 44"/>
                <a:gd name="T38" fmla="*/ 29 w 31"/>
                <a:gd name="T39" fmla="*/ 17 h 44"/>
                <a:gd name="T40" fmla="*/ 31 w 31"/>
                <a:gd name="T41" fmla="*/ 19 h 44"/>
                <a:gd name="T42" fmla="*/ 31 w 31"/>
                <a:gd name="T43" fmla="*/ 22 h 44"/>
                <a:gd name="T44" fmla="*/ 24 w 31"/>
                <a:gd name="T45" fmla="*/ 22 h 44"/>
                <a:gd name="T46" fmla="*/ 16 w 31"/>
                <a:gd name="T47" fmla="*/ 31 h 44"/>
                <a:gd name="T48" fmla="*/ 7 w 31"/>
                <a:gd name="T49" fmla="*/ 22 h 44"/>
                <a:gd name="T50" fmla="*/ 7 w 31"/>
                <a:gd name="T51" fmla="*/ 8 h 44"/>
                <a:gd name="T52" fmla="*/ 16 w 31"/>
                <a:gd name="T53" fmla="*/ 0 h 44"/>
                <a:gd name="T54" fmla="*/ 24 w 31"/>
                <a:gd name="T55" fmla="*/ 8 h 44"/>
                <a:gd name="T56" fmla="*/ 24 w 31"/>
                <a:gd name="T5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4">
                  <a:moveTo>
                    <a:pt x="31" y="22"/>
                  </a:moveTo>
                  <a:cubicBezTo>
                    <a:pt x="31" y="30"/>
                    <a:pt x="25" y="37"/>
                    <a:pt x="17" y="37"/>
                  </a:cubicBezTo>
                  <a:cubicBezTo>
                    <a:pt x="17" y="41"/>
                    <a:pt x="17" y="41"/>
                    <a:pt x="17" y="41"/>
                  </a:cubicBezTo>
                  <a:cubicBezTo>
                    <a:pt x="24" y="41"/>
                    <a:pt x="24" y="41"/>
                    <a:pt x="24" y="41"/>
                  </a:cubicBezTo>
                  <a:cubicBezTo>
                    <a:pt x="25" y="41"/>
                    <a:pt x="26" y="42"/>
                    <a:pt x="26" y="43"/>
                  </a:cubicBezTo>
                  <a:cubicBezTo>
                    <a:pt x="26" y="44"/>
                    <a:pt x="25" y="44"/>
                    <a:pt x="24" y="44"/>
                  </a:cubicBezTo>
                  <a:cubicBezTo>
                    <a:pt x="7" y="44"/>
                    <a:pt x="7" y="44"/>
                    <a:pt x="7" y="44"/>
                  </a:cubicBezTo>
                  <a:cubicBezTo>
                    <a:pt x="6" y="44"/>
                    <a:pt x="5" y="44"/>
                    <a:pt x="5" y="43"/>
                  </a:cubicBezTo>
                  <a:cubicBezTo>
                    <a:pt x="5" y="42"/>
                    <a:pt x="6" y="41"/>
                    <a:pt x="7" y="41"/>
                  </a:cubicBezTo>
                  <a:cubicBezTo>
                    <a:pt x="14" y="41"/>
                    <a:pt x="14" y="41"/>
                    <a:pt x="14" y="41"/>
                  </a:cubicBezTo>
                  <a:cubicBezTo>
                    <a:pt x="14" y="37"/>
                    <a:pt x="14" y="37"/>
                    <a:pt x="14" y="37"/>
                  </a:cubicBezTo>
                  <a:cubicBezTo>
                    <a:pt x="6" y="37"/>
                    <a:pt x="0" y="30"/>
                    <a:pt x="0" y="22"/>
                  </a:cubicBezTo>
                  <a:cubicBezTo>
                    <a:pt x="0" y="19"/>
                    <a:pt x="0" y="19"/>
                    <a:pt x="0" y="19"/>
                  </a:cubicBezTo>
                  <a:cubicBezTo>
                    <a:pt x="0" y="18"/>
                    <a:pt x="1" y="17"/>
                    <a:pt x="2" y="17"/>
                  </a:cubicBezTo>
                  <a:cubicBezTo>
                    <a:pt x="3" y="17"/>
                    <a:pt x="4" y="18"/>
                    <a:pt x="4" y="19"/>
                  </a:cubicBezTo>
                  <a:cubicBezTo>
                    <a:pt x="4" y="22"/>
                    <a:pt x="4" y="22"/>
                    <a:pt x="4" y="22"/>
                  </a:cubicBezTo>
                  <a:cubicBezTo>
                    <a:pt x="4" y="29"/>
                    <a:pt x="9" y="34"/>
                    <a:pt x="16" y="34"/>
                  </a:cubicBezTo>
                  <a:cubicBezTo>
                    <a:pt x="22" y="34"/>
                    <a:pt x="28" y="29"/>
                    <a:pt x="28" y="22"/>
                  </a:cubicBezTo>
                  <a:cubicBezTo>
                    <a:pt x="28" y="19"/>
                    <a:pt x="28" y="19"/>
                    <a:pt x="28" y="19"/>
                  </a:cubicBezTo>
                  <a:cubicBezTo>
                    <a:pt x="28" y="18"/>
                    <a:pt x="28" y="17"/>
                    <a:pt x="29" y="17"/>
                  </a:cubicBezTo>
                  <a:cubicBezTo>
                    <a:pt x="30" y="17"/>
                    <a:pt x="31" y="18"/>
                    <a:pt x="31" y="19"/>
                  </a:cubicBezTo>
                  <a:lnTo>
                    <a:pt x="31" y="22"/>
                  </a:lnTo>
                  <a:close/>
                  <a:moveTo>
                    <a:pt x="24" y="22"/>
                  </a:moveTo>
                  <a:cubicBezTo>
                    <a:pt x="24" y="27"/>
                    <a:pt x="20" y="31"/>
                    <a:pt x="16" y="31"/>
                  </a:cubicBezTo>
                  <a:cubicBezTo>
                    <a:pt x="11" y="31"/>
                    <a:pt x="7" y="27"/>
                    <a:pt x="7" y="22"/>
                  </a:cubicBezTo>
                  <a:cubicBezTo>
                    <a:pt x="7" y="8"/>
                    <a:pt x="7" y="8"/>
                    <a:pt x="7" y="8"/>
                  </a:cubicBezTo>
                  <a:cubicBezTo>
                    <a:pt x="7" y="4"/>
                    <a:pt x="11" y="0"/>
                    <a:pt x="16" y="0"/>
                  </a:cubicBezTo>
                  <a:cubicBezTo>
                    <a:pt x="20" y="0"/>
                    <a:pt x="24" y="4"/>
                    <a:pt x="24" y="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16" name="矩形 15"/>
          <p:cNvSpPr/>
          <p:nvPr/>
        </p:nvSpPr>
        <p:spPr>
          <a:xfrm>
            <a:off x="4020101" y="3574104"/>
            <a:ext cx="1197764"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汇报人：</a:t>
            </a:r>
            <a:r>
              <a:rPr lang="en-US" altLang="zh-CN" sz="1200" dirty="0">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5620810" y="3574104"/>
            <a:ext cx="1505284"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时间：</a:t>
            </a:r>
            <a:r>
              <a:rPr lang="en-US" altLang="zh-CN" sz="1200" dirty="0">
                <a:latin typeface="微软雅黑" panose="020B0503020204020204" pitchFamily="34" charset="-122"/>
                <a:ea typeface="微软雅黑" panose="020B0503020204020204" pitchFamily="34" charset="-122"/>
              </a:rPr>
              <a:t>20XX.XX.XX</a:t>
            </a:r>
            <a:endParaRPr lang="zh-CN" altLang="en-US" sz="1200" dirty="0">
              <a:latin typeface="微软雅黑" panose="020B0503020204020204" pitchFamily="34" charset="-122"/>
              <a:ea typeface="微软雅黑" panose="020B0503020204020204" pitchFamily="34" charset="-122"/>
            </a:endParaRPr>
          </a:p>
        </p:txBody>
      </p:sp>
      <p:sp>
        <p:nvSpPr>
          <p:cNvPr id="19" name="TextBox 32"/>
          <p:cNvSpPr txBox="1"/>
          <p:nvPr/>
        </p:nvSpPr>
        <p:spPr>
          <a:xfrm>
            <a:off x="3673928" y="3170460"/>
            <a:ext cx="4996543" cy="276999"/>
          </a:xfrm>
          <a:prstGeom prst="homePlate">
            <a:avLst>
              <a:gd name="adj" fmla="val 108948"/>
            </a:avLst>
          </a:prstGeom>
          <a:gradFill>
            <a:gsLst>
              <a:gs pos="100000">
                <a:srgbClr val="00A2A8">
                  <a:lumMod val="90000"/>
                  <a:lumOff val="10000"/>
                </a:srgbClr>
              </a:gs>
              <a:gs pos="0">
                <a:srgbClr val="00A2A8"/>
              </a:gs>
            </a:gsLst>
            <a:lin ang="5400000" scaled="1"/>
          </a:gradFill>
          <a:ln w="76200"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2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47417B0E-EFAD-4A71-8364-F0EEA29B9CE0}"/>
              </a:ext>
            </a:extLst>
          </p:cNvPr>
          <p:cNvSpPr txBox="1"/>
          <p:nvPr/>
        </p:nvSpPr>
        <p:spPr>
          <a:xfrm>
            <a:off x="3507073" y="2224048"/>
            <a:ext cx="5524589" cy="900246"/>
          </a:xfrm>
          <a:prstGeom prst="rect">
            <a:avLst/>
          </a:prstGeom>
          <a:noFill/>
        </p:spPr>
        <p:txBody>
          <a:bodyPr wrap="none" lIns="68580" tIns="34290" rIns="68580" bIns="34290" rtlCol="0">
            <a:spAutoFit/>
          </a:bodyPr>
          <a:lstStyle>
            <a:defPPr>
              <a:defRPr lang="zh-CN"/>
            </a:defPPr>
            <a:lvl1pPr algn="r">
              <a:defRPr sz="5000" b="1">
                <a:ln w="28575">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华文琥珀" pitchFamily="2" charset="-122"/>
                <a:ea typeface="华文琥珀" pitchFamily="2" charset="-122"/>
              </a:defRPr>
            </a:lvl1pPr>
          </a:lstStyle>
          <a:p>
            <a:pPr algn="l"/>
            <a:r>
              <a:rPr lang="zh-CN" altLang="en-US" sz="5400" spc="-150" dirty="0"/>
              <a:t>年中安全工作总结</a:t>
            </a:r>
          </a:p>
        </p:txBody>
      </p:sp>
      <p:pic>
        <p:nvPicPr>
          <p:cNvPr id="25" name="图片 24">
            <a:extLst>
              <a:ext uri="{FF2B5EF4-FFF2-40B4-BE49-F238E27FC236}">
                <a16:creationId xmlns:a16="http://schemas.microsoft.com/office/drawing/2014/main" id="{6D375600-8544-4131-BEA3-4D31A7A4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738" t="2925" r="3735" b="2604"/>
          <a:stretch>
            <a:fillRect/>
          </a:stretch>
        </p:blipFill>
        <p:spPr bwMode="auto">
          <a:xfrm>
            <a:off x="-105718" y="1129089"/>
            <a:ext cx="2944254" cy="2944254"/>
          </a:xfrm>
          <a:prstGeom prst="diamond">
            <a:avLst/>
          </a:prstGeom>
          <a:ln w="571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图片 27">
            <a:extLst>
              <a:ext uri="{FF2B5EF4-FFF2-40B4-BE49-F238E27FC236}">
                <a16:creationId xmlns:a16="http://schemas.microsoft.com/office/drawing/2014/main" id="{74CE8907-44B5-4EA2-A2D7-76826ACFD6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6457" t="1236" r="322" b="4052"/>
          <a:stretch>
            <a:fillRect/>
          </a:stretch>
        </p:blipFill>
        <p:spPr bwMode="auto">
          <a:xfrm>
            <a:off x="1834982" y="560071"/>
            <a:ext cx="1594800" cy="1594800"/>
          </a:xfrm>
          <a:prstGeom prst="diamond">
            <a:avLst/>
          </a:prstGeom>
          <a:ln w="3810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图片 30">
            <a:extLst>
              <a:ext uri="{FF2B5EF4-FFF2-40B4-BE49-F238E27FC236}">
                <a16:creationId xmlns:a16="http://schemas.microsoft.com/office/drawing/2014/main" id="{04E081C6-67C4-44BC-B93C-19AB1A52A6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370" t="800" r="31012" b="2212"/>
          <a:stretch>
            <a:fillRect/>
          </a:stretch>
        </p:blipFill>
        <p:spPr bwMode="auto">
          <a:xfrm>
            <a:off x="1820937" y="3037306"/>
            <a:ext cx="1644187" cy="1644187"/>
          </a:xfrm>
          <a:prstGeom prst="diamond">
            <a:avLst/>
          </a:prstGeom>
          <a:ln w="3810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049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剪去对角的矩形 11">
            <a:extLst>
              <a:ext uri="{FF2B5EF4-FFF2-40B4-BE49-F238E27FC236}">
                <a16:creationId xmlns:a16="http://schemas.microsoft.com/office/drawing/2014/main" id="{44D4535A-F078-4D89-B7ED-C0C22DC046F8}"/>
              </a:ext>
            </a:extLst>
          </p:cNvPr>
          <p:cNvSpPr/>
          <p:nvPr/>
        </p:nvSpPr>
        <p:spPr>
          <a:xfrm>
            <a:off x="342300" y="1025885"/>
            <a:ext cx="2780801" cy="3784332"/>
          </a:xfrm>
          <a:prstGeom prst="snip2DiagRect">
            <a:avLst/>
          </a:prstGeom>
          <a:gradFill>
            <a:gsLst>
              <a:gs pos="0">
                <a:srgbClr val="095A96"/>
              </a:gs>
              <a:gs pos="100000">
                <a:srgbClr val="00A2A8"/>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TextBox 12"/>
          <p:cNvSpPr txBox="1"/>
          <p:nvPr/>
        </p:nvSpPr>
        <p:spPr>
          <a:xfrm>
            <a:off x="466125" y="382252"/>
            <a:ext cx="3548087"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3</a:t>
            </a:r>
            <a:r>
              <a:rPr lang="zh-CN" altLang="en-US" dirty="0">
                <a:sym typeface="Arial" charset="0"/>
              </a:rPr>
              <a:t>、强化安全教育培训，以教育保安全</a:t>
            </a:r>
          </a:p>
        </p:txBody>
      </p:sp>
      <p:sp>
        <p:nvSpPr>
          <p:cNvPr id="17" name="剪去对角的矩形 9">
            <a:extLst>
              <a:ext uri="{FF2B5EF4-FFF2-40B4-BE49-F238E27FC236}">
                <a16:creationId xmlns:a16="http://schemas.microsoft.com/office/drawing/2014/main" id="{621B7A50-07D2-4421-9BD0-882656490A92}"/>
              </a:ext>
            </a:extLst>
          </p:cNvPr>
          <p:cNvSpPr/>
          <p:nvPr/>
        </p:nvSpPr>
        <p:spPr>
          <a:xfrm>
            <a:off x="3753063" y="1025885"/>
            <a:ext cx="1580723" cy="1888765"/>
          </a:xfrm>
          <a:prstGeom prst="snip2DiagRect">
            <a:avLst>
              <a:gd name="adj1" fmla="val 0"/>
              <a:gd name="adj2" fmla="val 7628"/>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AB83762D-D35C-42C9-92AB-8481E42D1A83}"/>
              </a:ext>
            </a:extLst>
          </p:cNvPr>
          <p:cNvSpPr/>
          <p:nvPr/>
        </p:nvSpPr>
        <p:spPr>
          <a:xfrm>
            <a:off x="3753063" y="1168187"/>
            <a:ext cx="1580723" cy="333096"/>
          </a:xfrm>
          <a:prstGeom prst="rect">
            <a:avLst/>
          </a:prstGeom>
          <a:gradFill>
            <a:gsLst>
              <a:gs pos="0">
                <a:srgbClr val="095A96"/>
              </a:gs>
              <a:gs pos="100000">
                <a:srgbClr val="00A2A8"/>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6" name="Picture 1">
            <a:extLst>
              <a:ext uri="{FF2B5EF4-FFF2-40B4-BE49-F238E27FC236}">
                <a16:creationId xmlns:a16="http://schemas.microsoft.com/office/drawing/2014/main" id="{91A914CB-9F3C-4E6F-B34B-9654F8AA41E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940604" y="1624107"/>
            <a:ext cx="1205642" cy="1167718"/>
          </a:xfrm>
          <a:prstGeom prst="rect">
            <a:avLst/>
          </a:prstGeom>
        </p:spPr>
        <p:style>
          <a:lnRef idx="2">
            <a:schemeClr val="accent3"/>
          </a:lnRef>
          <a:fillRef idx="1">
            <a:schemeClr val="lt1"/>
          </a:fillRef>
          <a:effectRef idx="0">
            <a:schemeClr val="accent3"/>
          </a:effectRef>
          <a:fontRef idx="minor">
            <a:schemeClr val="dk1"/>
          </a:fontRef>
        </p:style>
      </p:pic>
      <p:sp>
        <p:nvSpPr>
          <p:cNvPr id="33" name="剪去对角的矩形 9">
            <a:extLst>
              <a:ext uri="{FF2B5EF4-FFF2-40B4-BE49-F238E27FC236}">
                <a16:creationId xmlns:a16="http://schemas.microsoft.com/office/drawing/2014/main" id="{5071A37E-4014-46E9-AF22-7B83C8D514DF}"/>
              </a:ext>
            </a:extLst>
          </p:cNvPr>
          <p:cNvSpPr/>
          <p:nvPr/>
        </p:nvSpPr>
        <p:spPr>
          <a:xfrm>
            <a:off x="5521327" y="1025885"/>
            <a:ext cx="1580723" cy="1888765"/>
          </a:xfrm>
          <a:prstGeom prst="snip2DiagRect">
            <a:avLst>
              <a:gd name="adj1" fmla="val 0"/>
              <a:gd name="adj2" fmla="val 7628"/>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B2F257D4-E8F2-4B26-A048-615FAE050011}"/>
              </a:ext>
            </a:extLst>
          </p:cNvPr>
          <p:cNvSpPr/>
          <p:nvPr/>
        </p:nvSpPr>
        <p:spPr>
          <a:xfrm>
            <a:off x="5521327" y="1168187"/>
            <a:ext cx="1580723" cy="333096"/>
          </a:xfrm>
          <a:prstGeom prst="rect">
            <a:avLst/>
          </a:prstGeom>
          <a:gradFill>
            <a:gsLst>
              <a:gs pos="0">
                <a:srgbClr val="095A96"/>
              </a:gs>
              <a:gs pos="100000">
                <a:srgbClr val="00A2A8"/>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剪去对角的矩形 9">
            <a:extLst>
              <a:ext uri="{FF2B5EF4-FFF2-40B4-BE49-F238E27FC236}">
                <a16:creationId xmlns:a16="http://schemas.microsoft.com/office/drawing/2014/main" id="{A4A921AC-9E1D-48D6-AC39-95560851CACA}"/>
              </a:ext>
            </a:extLst>
          </p:cNvPr>
          <p:cNvSpPr/>
          <p:nvPr/>
        </p:nvSpPr>
        <p:spPr>
          <a:xfrm>
            <a:off x="7289591" y="1025885"/>
            <a:ext cx="1580723" cy="1888765"/>
          </a:xfrm>
          <a:prstGeom prst="snip2DiagRect">
            <a:avLst>
              <a:gd name="adj1" fmla="val 0"/>
              <a:gd name="adj2" fmla="val 7628"/>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FFAFAFCD-7997-45BC-A5F9-8FEDBFE00EC6}"/>
              </a:ext>
            </a:extLst>
          </p:cNvPr>
          <p:cNvSpPr/>
          <p:nvPr/>
        </p:nvSpPr>
        <p:spPr>
          <a:xfrm>
            <a:off x="7289591" y="1168187"/>
            <a:ext cx="1580723" cy="333096"/>
          </a:xfrm>
          <a:prstGeom prst="rect">
            <a:avLst/>
          </a:prstGeom>
          <a:gradFill>
            <a:gsLst>
              <a:gs pos="0">
                <a:srgbClr val="095A96"/>
              </a:gs>
              <a:gs pos="100000">
                <a:srgbClr val="00A2A8"/>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剪去对角的矩形 9">
            <a:extLst>
              <a:ext uri="{FF2B5EF4-FFF2-40B4-BE49-F238E27FC236}">
                <a16:creationId xmlns:a16="http://schemas.microsoft.com/office/drawing/2014/main" id="{10CC810F-6D89-4058-A168-E1DFEFD48212}"/>
              </a:ext>
            </a:extLst>
          </p:cNvPr>
          <p:cNvSpPr/>
          <p:nvPr/>
        </p:nvSpPr>
        <p:spPr>
          <a:xfrm>
            <a:off x="3753063" y="3037474"/>
            <a:ext cx="1580723" cy="1888765"/>
          </a:xfrm>
          <a:prstGeom prst="snip2DiagRect">
            <a:avLst>
              <a:gd name="adj1" fmla="val 0"/>
              <a:gd name="adj2" fmla="val 7628"/>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AF563553-F5B2-4EC6-A492-85CA73231A99}"/>
              </a:ext>
            </a:extLst>
          </p:cNvPr>
          <p:cNvSpPr/>
          <p:nvPr/>
        </p:nvSpPr>
        <p:spPr>
          <a:xfrm>
            <a:off x="3753063" y="3179776"/>
            <a:ext cx="1580723" cy="333096"/>
          </a:xfrm>
          <a:prstGeom prst="rect">
            <a:avLst/>
          </a:prstGeom>
          <a:gradFill>
            <a:gsLst>
              <a:gs pos="0">
                <a:srgbClr val="095A96"/>
              </a:gs>
              <a:gs pos="100000">
                <a:srgbClr val="00A2A8"/>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剪去对角的矩形 9">
            <a:extLst>
              <a:ext uri="{FF2B5EF4-FFF2-40B4-BE49-F238E27FC236}">
                <a16:creationId xmlns:a16="http://schemas.microsoft.com/office/drawing/2014/main" id="{75D1AF62-4480-447A-9773-91612052CB30}"/>
              </a:ext>
            </a:extLst>
          </p:cNvPr>
          <p:cNvSpPr/>
          <p:nvPr/>
        </p:nvSpPr>
        <p:spPr>
          <a:xfrm>
            <a:off x="5521327" y="3037474"/>
            <a:ext cx="1580723" cy="1888765"/>
          </a:xfrm>
          <a:prstGeom prst="snip2DiagRect">
            <a:avLst>
              <a:gd name="adj1" fmla="val 0"/>
              <a:gd name="adj2" fmla="val 7628"/>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5D470DFA-87BA-4F8B-B108-276420E6B7C3}"/>
              </a:ext>
            </a:extLst>
          </p:cNvPr>
          <p:cNvSpPr/>
          <p:nvPr/>
        </p:nvSpPr>
        <p:spPr>
          <a:xfrm>
            <a:off x="5521327" y="3179776"/>
            <a:ext cx="1580723" cy="333096"/>
          </a:xfrm>
          <a:prstGeom prst="rect">
            <a:avLst/>
          </a:prstGeom>
          <a:gradFill>
            <a:gsLst>
              <a:gs pos="0">
                <a:srgbClr val="095A96"/>
              </a:gs>
              <a:gs pos="100000">
                <a:srgbClr val="00A2A8"/>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剪去对角的矩形 9">
            <a:extLst>
              <a:ext uri="{FF2B5EF4-FFF2-40B4-BE49-F238E27FC236}">
                <a16:creationId xmlns:a16="http://schemas.microsoft.com/office/drawing/2014/main" id="{05F9A6E0-36BD-4515-8C1B-86BAEF5225E3}"/>
              </a:ext>
            </a:extLst>
          </p:cNvPr>
          <p:cNvSpPr/>
          <p:nvPr/>
        </p:nvSpPr>
        <p:spPr>
          <a:xfrm>
            <a:off x="7289591" y="3037474"/>
            <a:ext cx="1580723" cy="1888765"/>
          </a:xfrm>
          <a:prstGeom prst="snip2DiagRect">
            <a:avLst>
              <a:gd name="adj1" fmla="val 0"/>
              <a:gd name="adj2" fmla="val 7628"/>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CACEEB0A-97B9-4A66-8057-9744C260F78F}"/>
              </a:ext>
            </a:extLst>
          </p:cNvPr>
          <p:cNvSpPr/>
          <p:nvPr/>
        </p:nvSpPr>
        <p:spPr>
          <a:xfrm>
            <a:off x="7289591" y="3179776"/>
            <a:ext cx="1580723" cy="333096"/>
          </a:xfrm>
          <a:prstGeom prst="rect">
            <a:avLst/>
          </a:prstGeom>
          <a:gradFill>
            <a:gsLst>
              <a:gs pos="0">
                <a:srgbClr val="095A96"/>
              </a:gs>
              <a:gs pos="100000">
                <a:srgbClr val="00A2A8"/>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46" name="图片 45">
            <a:extLst>
              <a:ext uri="{FF2B5EF4-FFF2-40B4-BE49-F238E27FC236}">
                <a16:creationId xmlns:a16="http://schemas.microsoft.com/office/drawing/2014/main" id="{F50C36CF-BD5F-444D-83A2-60BF300A27B7}"/>
              </a:ext>
            </a:extLst>
          </p:cNvPr>
          <p:cNvPicPr/>
          <p:nvPr/>
        </p:nvPicPr>
        <p:blipFill>
          <a:blip r:embed="rId4" cstate="print">
            <a:extLst>
              <a:ext uri="{28A0092B-C50C-407E-A947-70E740481C1C}">
                <a14:useLocalDpi xmlns:a14="http://schemas.microsoft.com/office/drawing/2010/main"/>
              </a:ext>
            </a:extLst>
          </a:blip>
          <a:stretch>
            <a:fillRect/>
          </a:stretch>
        </p:blipFill>
        <p:spPr>
          <a:xfrm>
            <a:off x="5672266" y="1624108"/>
            <a:ext cx="1309559" cy="1167718"/>
          </a:xfrm>
          <a:prstGeom prst="rect">
            <a:avLst/>
          </a:prstGeom>
        </p:spPr>
        <p:style>
          <a:lnRef idx="2">
            <a:schemeClr val="accent3"/>
          </a:lnRef>
          <a:fillRef idx="1">
            <a:schemeClr val="lt1"/>
          </a:fillRef>
          <a:effectRef idx="0">
            <a:schemeClr val="accent3"/>
          </a:effectRef>
          <a:fontRef idx="minor">
            <a:schemeClr val="dk1"/>
          </a:fontRef>
        </p:style>
      </p:pic>
      <p:pic>
        <p:nvPicPr>
          <p:cNvPr id="47" name="图片 46">
            <a:extLst>
              <a:ext uri="{FF2B5EF4-FFF2-40B4-BE49-F238E27FC236}">
                <a16:creationId xmlns:a16="http://schemas.microsoft.com/office/drawing/2014/main" id="{E55771A0-27AE-4D8D-9108-0113A9F7931E}"/>
              </a:ext>
            </a:extLst>
          </p:cNvPr>
          <p:cNvPicPr/>
          <p:nvPr/>
        </p:nvPicPr>
        <p:blipFill>
          <a:blip r:embed="rId5" cstate="print">
            <a:extLst>
              <a:ext uri="{28A0092B-C50C-407E-A947-70E740481C1C}">
                <a14:useLocalDpi xmlns:a14="http://schemas.microsoft.com/office/drawing/2010/main"/>
              </a:ext>
            </a:extLst>
          </a:blip>
          <a:stretch>
            <a:fillRect/>
          </a:stretch>
        </p:blipFill>
        <p:spPr>
          <a:xfrm>
            <a:off x="7433771" y="1624107"/>
            <a:ext cx="1292361" cy="1167718"/>
          </a:xfrm>
          <a:prstGeom prst="rect">
            <a:avLst/>
          </a:prstGeom>
        </p:spPr>
        <p:style>
          <a:lnRef idx="2">
            <a:schemeClr val="accent3"/>
          </a:lnRef>
          <a:fillRef idx="1">
            <a:schemeClr val="lt1"/>
          </a:fillRef>
          <a:effectRef idx="0">
            <a:schemeClr val="accent3"/>
          </a:effectRef>
          <a:fontRef idx="minor">
            <a:schemeClr val="dk1"/>
          </a:fontRef>
        </p:style>
      </p:pic>
      <p:sp>
        <p:nvSpPr>
          <p:cNvPr id="48" name="文本框 47">
            <a:extLst>
              <a:ext uri="{FF2B5EF4-FFF2-40B4-BE49-F238E27FC236}">
                <a16:creationId xmlns:a16="http://schemas.microsoft.com/office/drawing/2014/main" id="{8E9CB1F2-8427-496D-B86A-C45D8F66CD2E}"/>
              </a:ext>
            </a:extLst>
          </p:cNvPr>
          <p:cNvSpPr txBox="1"/>
          <p:nvPr/>
        </p:nvSpPr>
        <p:spPr>
          <a:xfrm>
            <a:off x="3682784" y="1192552"/>
            <a:ext cx="1721279" cy="276999"/>
          </a:xfrm>
          <a:prstGeom prst="rect">
            <a:avLst/>
          </a:prstGeom>
          <a:noFill/>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食品安全管理员培训</a:t>
            </a:r>
          </a:p>
        </p:txBody>
      </p:sp>
      <p:sp>
        <p:nvSpPr>
          <p:cNvPr id="49" name="文本框 48">
            <a:extLst>
              <a:ext uri="{FF2B5EF4-FFF2-40B4-BE49-F238E27FC236}">
                <a16:creationId xmlns:a16="http://schemas.microsoft.com/office/drawing/2014/main" id="{89C03604-A520-47B3-878B-7CF37DDB13EA}"/>
              </a:ext>
            </a:extLst>
          </p:cNvPr>
          <p:cNvSpPr txBox="1"/>
          <p:nvPr/>
        </p:nvSpPr>
        <p:spPr>
          <a:xfrm>
            <a:off x="5474541" y="1192552"/>
            <a:ext cx="1721279" cy="276999"/>
          </a:xfrm>
          <a:prstGeom prst="rect">
            <a:avLst/>
          </a:prstGeom>
          <a:noFill/>
        </p:spPr>
        <p:txBody>
          <a:bodyPr wrap="square">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职业卫生健康培训</a:t>
            </a:r>
          </a:p>
        </p:txBody>
      </p:sp>
      <p:sp>
        <p:nvSpPr>
          <p:cNvPr id="50" name="文本框 49">
            <a:extLst>
              <a:ext uri="{FF2B5EF4-FFF2-40B4-BE49-F238E27FC236}">
                <a16:creationId xmlns:a16="http://schemas.microsoft.com/office/drawing/2014/main" id="{BF5CA557-9703-4DEF-99AD-4D369EF8E42D}"/>
              </a:ext>
            </a:extLst>
          </p:cNvPr>
          <p:cNvSpPr txBox="1"/>
          <p:nvPr/>
        </p:nvSpPr>
        <p:spPr>
          <a:xfrm>
            <a:off x="7286198" y="1192552"/>
            <a:ext cx="1534379" cy="276999"/>
          </a:xfrm>
          <a:prstGeom prst="rect">
            <a:avLst/>
          </a:prstGeom>
          <a:noFill/>
        </p:spPr>
        <p:txBody>
          <a:bodyPr wrap="square">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义务消防队员培训</a:t>
            </a:r>
          </a:p>
        </p:txBody>
      </p:sp>
      <p:sp>
        <p:nvSpPr>
          <p:cNvPr id="51" name="文本框 50">
            <a:extLst>
              <a:ext uri="{FF2B5EF4-FFF2-40B4-BE49-F238E27FC236}">
                <a16:creationId xmlns:a16="http://schemas.microsoft.com/office/drawing/2014/main" id="{B4631A3C-C26B-48E5-9A80-90A3B2A7AA92}"/>
              </a:ext>
            </a:extLst>
          </p:cNvPr>
          <p:cNvSpPr txBox="1"/>
          <p:nvPr/>
        </p:nvSpPr>
        <p:spPr>
          <a:xfrm>
            <a:off x="3481387" y="3216302"/>
            <a:ext cx="2124075" cy="276999"/>
          </a:xfrm>
          <a:prstGeom prst="rect">
            <a:avLst/>
          </a:prstGeom>
          <a:noFill/>
        </p:spPr>
        <p:txBody>
          <a:bodyPr wrap="square">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施工人员入场安全培训</a:t>
            </a:r>
          </a:p>
        </p:txBody>
      </p:sp>
      <p:sp>
        <p:nvSpPr>
          <p:cNvPr id="52" name="文本框 51">
            <a:extLst>
              <a:ext uri="{FF2B5EF4-FFF2-40B4-BE49-F238E27FC236}">
                <a16:creationId xmlns:a16="http://schemas.microsoft.com/office/drawing/2014/main" id="{1DAFD2F7-B468-4A91-84C2-C9153BDAEFC4}"/>
              </a:ext>
            </a:extLst>
          </p:cNvPr>
          <p:cNvSpPr txBox="1"/>
          <p:nvPr/>
        </p:nvSpPr>
        <p:spPr>
          <a:xfrm>
            <a:off x="5216313" y="3212472"/>
            <a:ext cx="2190750" cy="276999"/>
          </a:xfrm>
          <a:prstGeom prst="rect">
            <a:avLst/>
          </a:prstGeom>
          <a:noFill/>
        </p:spPr>
        <p:txBody>
          <a:bodyPr wrap="square">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摩托车驾驶员工交通培训</a:t>
            </a:r>
          </a:p>
        </p:txBody>
      </p:sp>
      <p:sp>
        <p:nvSpPr>
          <p:cNvPr id="53" name="文本框 52">
            <a:extLst>
              <a:ext uri="{FF2B5EF4-FFF2-40B4-BE49-F238E27FC236}">
                <a16:creationId xmlns:a16="http://schemas.microsoft.com/office/drawing/2014/main" id="{C2117433-387B-46FE-A6A8-9B4608023D31}"/>
              </a:ext>
            </a:extLst>
          </p:cNvPr>
          <p:cNvSpPr txBox="1"/>
          <p:nvPr/>
        </p:nvSpPr>
        <p:spPr>
          <a:xfrm>
            <a:off x="7195820" y="3221509"/>
            <a:ext cx="1790700" cy="276999"/>
          </a:xfrm>
          <a:prstGeom prst="rect">
            <a:avLst/>
          </a:prstGeom>
          <a:noFill/>
        </p:spPr>
        <p:txBody>
          <a:bodyPr wrap="square">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春节前安全综治培训</a:t>
            </a:r>
          </a:p>
        </p:txBody>
      </p:sp>
      <p:pic>
        <p:nvPicPr>
          <p:cNvPr id="54" name="Picture 1">
            <a:extLst>
              <a:ext uri="{FF2B5EF4-FFF2-40B4-BE49-F238E27FC236}">
                <a16:creationId xmlns:a16="http://schemas.microsoft.com/office/drawing/2014/main" id="{1335053D-3573-40C9-A450-AD04EA72CA4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3938225" y="3616125"/>
            <a:ext cx="1208021" cy="1200197"/>
          </a:xfrm>
          <a:prstGeom prst="rect">
            <a:avLst/>
          </a:prstGeom>
        </p:spPr>
        <p:style>
          <a:lnRef idx="2">
            <a:schemeClr val="accent3"/>
          </a:lnRef>
          <a:fillRef idx="1">
            <a:schemeClr val="lt1"/>
          </a:fillRef>
          <a:effectRef idx="0">
            <a:schemeClr val="accent3"/>
          </a:effectRef>
          <a:fontRef idx="minor">
            <a:schemeClr val="dk1"/>
          </a:fontRef>
        </p:style>
      </p:pic>
      <p:pic>
        <p:nvPicPr>
          <p:cNvPr id="55" name="图片 54">
            <a:extLst>
              <a:ext uri="{FF2B5EF4-FFF2-40B4-BE49-F238E27FC236}">
                <a16:creationId xmlns:a16="http://schemas.microsoft.com/office/drawing/2014/main" id="{660A6A59-9B93-494B-8E4E-E49FB5F6BB1E}"/>
              </a:ext>
            </a:extLst>
          </p:cNvPr>
          <p:cNvPicPr/>
          <p:nvPr/>
        </p:nvPicPr>
        <p:blipFill>
          <a:blip r:embed="rId7" cstate="print">
            <a:extLst>
              <a:ext uri="{28A0092B-C50C-407E-A947-70E740481C1C}">
                <a14:useLocalDpi xmlns:a14="http://schemas.microsoft.com/office/drawing/2010/main"/>
              </a:ext>
            </a:extLst>
          </a:blip>
          <a:stretch>
            <a:fillRect/>
          </a:stretch>
        </p:blipFill>
        <p:spPr>
          <a:xfrm>
            <a:off x="5708501" y="3616125"/>
            <a:ext cx="1273324" cy="1200197"/>
          </a:xfrm>
          <a:prstGeom prst="rect">
            <a:avLst/>
          </a:prstGeom>
        </p:spPr>
        <p:style>
          <a:lnRef idx="2">
            <a:schemeClr val="accent3"/>
          </a:lnRef>
          <a:fillRef idx="1">
            <a:schemeClr val="lt1"/>
          </a:fillRef>
          <a:effectRef idx="0">
            <a:schemeClr val="accent3"/>
          </a:effectRef>
          <a:fontRef idx="minor">
            <a:schemeClr val="dk1"/>
          </a:fontRef>
        </p:style>
      </p:pic>
      <p:pic>
        <p:nvPicPr>
          <p:cNvPr id="56" name="图片 55">
            <a:extLst>
              <a:ext uri="{FF2B5EF4-FFF2-40B4-BE49-F238E27FC236}">
                <a16:creationId xmlns:a16="http://schemas.microsoft.com/office/drawing/2014/main" id="{C778E430-C5A0-4DF0-BB07-6E11E8A74275}"/>
              </a:ext>
            </a:extLst>
          </p:cNvPr>
          <p:cNvPicPr/>
          <p:nvPr/>
        </p:nvPicPr>
        <p:blipFill>
          <a:blip r:embed="rId8" cstate="print">
            <a:extLst>
              <a:ext uri="{28A0092B-C50C-407E-A947-70E740481C1C}">
                <a14:useLocalDpi xmlns:a14="http://schemas.microsoft.com/office/drawing/2010/main"/>
              </a:ext>
            </a:extLst>
          </a:blip>
          <a:stretch>
            <a:fillRect/>
          </a:stretch>
        </p:blipFill>
        <p:spPr>
          <a:xfrm>
            <a:off x="7407063" y="3596455"/>
            <a:ext cx="1319069" cy="1213762"/>
          </a:xfrm>
          <a:prstGeom prst="rect">
            <a:avLst/>
          </a:prstGeom>
        </p:spPr>
        <p:style>
          <a:lnRef idx="2">
            <a:schemeClr val="accent3"/>
          </a:lnRef>
          <a:fillRef idx="1">
            <a:schemeClr val="lt1"/>
          </a:fillRef>
          <a:effectRef idx="0">
            <a:schemeClr val="accent3"/>
          </a:effectRef>
          <a:fontRef idx="minor">
            <a:schemeClr val="dk1"/>
          </a:fontRef>
        </p:style>
      </p:pic>
      <p:sp>
        <p:nvSpPr>
          <p:cNvPr id="57" name="文本框 56">
            <a:extLst>
              <a:ext uri="{FF2B5EF4-FFF2-40B4-BE49-F238E27FC236}">
                <a16:creationId xmlns:a16="http://schemas.microsoft.com/office/drawing/2014/main" id="{8AE54985-A601-442F-9C3F-A20C51FF3485}"/>
              </a:ext>
            </a:extLst>
          </p:cNvPr>
          <p:cNvSpPr txBox="1"/>
          <p:nvPr/>
        </p:nvSpPr>
        <p:spPr>
          <a:xfrm>
            <a:off x="501885" y="2146922"/>
            <a:ext cx="2461630" cy="1981696"/>
          </a:xfrm>
          <a:prstGeom prst="rect">
            <a:avLst/>
          </a:prstGeom>
          <a:noFill/>
        </p:spPr>
        <p:txBody>
          <a:bodyPr wrap="square" rtlCol="0">
            <a:spAutoFit/>
          </a:bodyPr>
          <a:lstStyle>
            <a:defPPr>
              <a:defRPr lang="zh-CN"/>
            </a:defPPr>
            <a:lvl1pPr algn="just">
              <a:lnSpc>
                <a:spcPct val="130000"/>
              </a:lnSpc>
              <a:defRPr sz="1600">
                <a:solidFill>
                  <a:schemeClr val="bg1"/>
                </a:solidFill>
                <a:latin typeface="微软雅黑" panose="020B0503020204020204" pitchFamily="34" charset="-122"/>
                <a:ea typeface="微软雅黑" panose="020B0503020204020204" pitchFamily="34" charset="-122"/>
              </a:defRPr>
            </a:lvl1pPr>
          </a:lstStyle>
          <a:p>
            <a:r>
              <a:rPr lang="en-US" altLang="zh-CN" dirty="0"/>
              <a:t>1</a:t>
            </a:r>
            <a:r>
              <a:rPr lang="zh-CN" altLang="en-US" dirty="0"/>
              <a:t>、培训项目涉及食品、消防、交通、施工、职业卫生等安全教育培训。</a:t>
            </a:r>
            <a:endParaRPr lang="en-US" altLang="zh-CN" dirty="0"/>
          </a:p>
          <a:p>
            <a:r>
              <a:rPr lang="en-US" altLang="zh-CN" dirty="0"/>
              <a:t>2</a:t>
            </a:r>
            <a:r>
              <a:rPr lang="zh-CN" altLang="en-US" dirty="0"/>
              <a:t>、教育培训形式多样，有讲座、授课、视频、微信群、现场实操等。</a:t>
            </a:r>
          </a:p>
        </p:txBody>
      </p:sp>
      <p:sp>
        <p:nvSpPr>
          <p:cNvPr id="10" name="矩形 9">
            <a:extLst>
              <a:ext uri="{FF2B5EF4-FFF2-40B4-BE49-F238E27FC236}">
                <a16:creationId xmlns:a16="http://schemas.microsoft.com/office/drawing/2014/main" id="{1A18AE28-FC1C-4FB3-87C0-8731C1186D68}"/>
              </a:ext>
            </a:extLst>
          </p:cNvPr>
          <p:cNvSpPr/>
          <p:nvPr/>
        </p:nvSpPr>
        <p:spPr>
          <a:xfrm>
            <a:off x="655210" y="1408570"/>
            <a:ext cx="2076450" cy="43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1872460E-0FA9-40AE-82D2-DDF98F9A1C45}"/>
              </a:ext>
            </a:extLst>
          </p:cNvPr>
          <p:cNvSpPr txBox="1"/>
          <p:nvPr/>
        </p:nvSpPr>
        <p:spPr>
          <a:xfrm>
            <a:off x="1070204" y="1470218"/>
            <a:ext cx="1285875" cy="307777"/>
          </a:xfrm>
          <a:prstGeom prst="rect">
            <a:avLst/>
          </a:prstGeom>
          <a:noFill/>
        </p:spPr>
        <p:txBody>
          <a:bodyPr wrap="square">
            <a:spAutoFit/>
          </a:bodyPr>
          <a:lstStyle/>
          <a:p>
            <a:pPr algn="ctr" fontAlgn="auto">
              <a:spcBef>
                <a:spcPts val="0"/>
              </a:spcBef>
              <a:spcAft>
                <a:spcPts val="0"/>
              </a:spcAft>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培训特点</a:t>
            </a:r>
          </a:p>
        </p:txBody>
      </p:sp>
      <p:sp>
        <p:nvSpPr>
          <p:cNvPr id="60" name="虚尾箭头 1">
            <a:extLst>
              <a:ext uri="{FF2B5EF4-FFF2-40B4-BE49-F238E27FC236}">
                <a16:creationId xmlns:a16="http://schemas.microsoft.com/office/drawing/2014/main" id="{9D8B6819-1A41-4569-AF43-7452F7727DD8}"/>
              </a:ext>
            </a:extLst>
          </p:cNvPr>
          <p:cNvSpPr/>
          <p:nvPr/>
        </p:nvSpPr>
        <p:spPr>
          <a:xfrm>
            <a:off x="3287750" y="2711309"/>
            <a:ext cx="406681" cy="406681"/>
          </a:xfrm>
          <a:prstGeom prst="stripedRightArrow">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5292978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466125" y="382252"/>
            <a:ext cx="3548087"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3</a:t>
            </a:r>
            <a:r>
              <a:rPr lang="zh-CN" altLang="en-US" dirty="0">
                <a:sym typeface="Arial" charset="0"/>
              </a:rPr>
              <a:t>、强化安全教育培训，以教育保安全</a:t>
            </a:r>
          </a:p>
        </p:txBody>
      </p:sp>
      <p:sp>
        <p:nvSpPr>
          <p:cNvPr id="31" name="菱形 30">
            <a:extLst>
              <a:ext uri="{FF2B5EF4-FFF2-40B4-BE49-F238E27FC236}">
                <a16:creationId xmlns:a16="http://schemas.microsoft.com/office/drawing/2014/main" id="{C4DE1A4D-D3C3-4397-826E-432194246225}"/>
              </a:ext>
            </a:extLst>
          </p:cNvPr>
          <p:cNvSpPr/>
          <p:nvPr/>
        </p:nvSpPr>
        <p:spPr>
          <a:xfrm>
            <a:off x="3895977" y="1316519"/>
            <a:ext cx="774000" cy="774000"/>
          </a:xfrm>
          <a:prstGeom prst="diamond">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菱形 31">
            <a:extLst>
              <a:ext uri="{FF2B5EF4-FFF2-40B4-BE49-F238E27FC236}">
                <a16:creationId xmlns:a16="http://schemas.microsoft.com/office/drawing/2014/main" id="{598C1A36-ADAC-4A73-B88F-96EF61547071}"/>
              </a:ext>
            </a:extLst>
          </p:cNvPr>
          <p:cNvSpPr/>
          <p:nvPr/>
        </p:nvSpPr>
        <p:spPr>
          <a:xfrm>
            <a:off x="4781994" y="2571032"/>
            <a:ext cx="774000" cy="774000"/>
          </a:xfrm>
          <a:prstGeom prst="diamond">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菱形 34">
            <a:extLst>
              <a:ext uri="{FF2B5EF4-FFF2-40B4-BE49-F238E27FC236}">
                <a16:creationId xmlns:a16="http://schemas.microsoft.com/office/drawing/2014/main" id="{A78C8115-CC84-42BC-A492-D85EA5ECB108}"/>
              </a:ext>
            </a:extLst>
          </p:cNvPr>
          <p:cNvSpPr/>
          <p:nvPr/>
        </p:nvSpPr>
        <p:spPr>
          <a:xfrm>
            <a:off x="3877021" y="3838342"/>
            <a:ext cx="774000" cy="774000"/>
          </a:xfrm>
          <a:prstGeom prst="diamond">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TextBox 2">
            <a:extLst>
              <a:ext uri="{FF2B5EF4-FFF2-40B4-BE49-F238E27FC236}">
                <a16:creationId xmlns:a16="http://schemas.microsoft.com/office/drawing/2014/main" id="{75D8AD74-BD9D-48AC-897F-E8AA0727D1E7}"/>
              </a:ext>
            </a:extLst>
          </p:cNvPr>
          <p:cNvSpPr txBox="1"/>
          <p:nvPr/>
        </p:nvSpPr>
        <p:spPr>
          <a:xfrm>
            <a:off x="3963161" y="1441909"/>
            <a:ext cx="639633"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ea typeface="微软雅黑" panose="020B0503020204020204" pitchFamily="34" charset="-122"/>
              </a:rPr>
              <a:t>01</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41" name="TextBox 2">
            <a:extLst>
              <a:ext uri="{FF2B5EF4-FFF2-40B4-BE49-F238E27FC236}">
                <a16:creationId xmlns:a16="http://schemas.microsoft.com/office/drawing/2014/main" id="{5E8C8EBF-0D68-4E7C-AC76-7D76102AB636}"/>
              </a:ext>
            </a:extLst>
          </p:cNvPr>
          <p:cNvSpPr txBox="1"/>
          <p:nvPr/>
        </p:nvSpPr>
        <p:spPr>
          <a:xfrm>
            <a:off x="4849178" y="2696422"/>
            <a:ext cx="639633"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ea typeface="微软雅黑" panose="020B0503020204020204" pitchFamily="34" charset="-122"/>
              </a:rPr>
              <a:t>02</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60" name="TextBox 2">
            <a:extLst>
              <a:ext uri="{FF2B5EF4-FFF2-40B4-BE49-F238E27FC236}">
                <a16:creationId xmlns:a16="http://schemas.microsoft.com/office/drawing/2014/main" id="{EA623BA1-8529-4B0B-80F6-F8C10992E29A}"/>
              </a:ext>
            </a:extLst>
          </p:cNvPr>
          <p:cNvSpPr txBox="1"/>
          <p:nvPr/>
        </p:nvSpPr>
        <p:spPr>
          <a:xfrm>
            <a:off x="3944205" y="3963732"/>
            <a:ext cx="639633"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ea typeface="微软雅黑" panose="020B0503020204020204" pitchFamily="34" charset="-122"/>
              </a:rPr>
              <a:t>03</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87A80CBC-AFAB-4EE8-8AAE-F46D8D6A3919}"/>
              </a:ext>
            </a:extLst>
          </p:cNvPr>
          <p:cNvSpPr txBox="1"/>
          <p:nvPr/>
        </p:nvSpPr>
        <p:spPr>
          <a:xfrm>
            <a:off x="4781993" y="1261438"/>
            <a:ext cx="1647382" cy="338554"/>
          </a:xfrm>
          <a:prstGeom prst="rect">
            <a:avLst/>
          </a:prstGeom>
          <a:noFill/>
        </p:spPr>
        <p:txBody>
          <a:bodyPr wrap="square">
            <a:spAutoFit/>
          </a:bodyPr>
          <a:lstStyle/>
          <a:p>
            <a:pPr>
              <a:buFont typeface="Arial" panose="020B0604020202020204" pitchFamily="34" charset="0"/>
              <a:buNone/>
              <a:defRPr/>
            </a:pPr>
            <a:r>
              <a:rPr lang="zh-CN" altLang="en-US" sz="1600" b="1" dirty="0">
                <a:latin typeface="微软雅黑" panose="020B0503020204020204" pitchFamily="34" charset="-122"/>
                <a:ea typeface="微软雅黑" panose="020B0503020204020204" pitchFamily="34" charset="-122"/>
              </a:rPr>
              <a:t>管理人员培训</a:t>
            </a:r>
          </a:p>
        </p:txBody>
      </p:sp>
      <p:sp>
        <p:nvSpPr>
          <p:cNvPr id="62" name="文本框 61">
            <a:extLst>
              <a:ext uri="{FF2B5EF4-FFF2-40B4-BE49-F238E27FC236}">
                <a16:creationId xmlns:a16="http://schemas.microsoft.com/office/drawing/2014/main" id="{B6584B5C-828E-4F11-A3EC-EABC4D3C6DB0}"/>
              </a:ext>
            </a:extLst>
          </p:cNvPr>
          <p:cNvSpPr txBox="1"/>
          <p:nvPr/>
        </p:nvSpPr>
        <p:spPr>
          <a:xfrm>
            <a:off x="4781993" y="1599992"/>
            <a:ext cx="4200081" cy="587469"/>
          </a:xfrm>
          <a:prstGeom prst="rect">
            <a:avLst/>
          </a:prstGeom>
          <a:noFill/>
        </p:spPr>
        <p:txBody>
          <a:bodyPr wrap="square">
            <a:spAutoFit/>
          </a:bodyPr>
          <a:lstStyle>
            <a:defPPr>
              <a:defRPr lang="zh-CN"/>
            </a:defPPr>
            <a:lvl1pPr algn="just">
              <a:lnSpc>
                <a:spcPct val="120000"/>
              </a:lnSpc>
              <a:buFont typeface="Arial" pitchFamily="34" charset="0"/>
              <a:buNone/>
              <a:defRPr sz="1200">
                <a:solidFill>
                  <a:schemeClr val="tx1">
                    <a:lumMod val="95000"/>
                    <a:lumOff val="5000"/>
                  </a:schemeClr>
                </a:solidFill>
                <a:latin typeface="微软雅黑" pitchFamily="34" charset="-122"/>
                <a:ea typeface="微软雅黑" pitchFamily="34" charset="-122"/>
              </a:defRPr>
            </a:lvl1pPr>
          </a:lstStyle>
          <a:p>
            <a:r>
              <a:rPr lang="zh-CN" altLang="zh-CN" dirty="0"/>
              <a:t>以管理理念提升、专业知识更新、重大灾害</a:t>
            </a:r>
            <a:r>
              <a:rPr lang="zh-CN" altLang="zh-CN"/>
              <a:t>防治、</a:t>
            </a:r>
            <a:r>
              <a:rPr lang="en-US" altLang="zh-CN" dirty="0"/>
              <a:t>“</a:t>
            </a:r>
            <a:r>
              <a:rPr lang="zh-CN" altLang="zh-CN"/>
              <a:t>四新</a:t>
            </a:r>
            <a:r>
              <a:rPr lang="en-US" altLang="zh-CN" dirty="0"/>
              <a:t>”</a:t>
            </a:r>
            <a:r>
              <a:rPr lang="zh-CN" altLang="zh-CN" dirty="0"/>
              <a:t>推广应用为重点</a:t>
            </a:r>
            <a:r>
              <a:rPr lang="zh-CN" altLang="en-US" dirty="0"/>
              <a:t>开展</a:t>
            </a:r>
            <a:r>
              <a:rPr lang="zh-CN" altLang="zh-CN" dirty="0"/>
              <a:t>管理人员</a:t>
            </a:r>
            <a:r>
              <a:rPr lang="zh-CN" altLang="zh-CN"/>
              <a:t>培训；</a:t>
            </a:r>
            <a:endParaRPr lang="en-US" altLang="zh-CN" dirty="0"/>
          </a:p>
        </p:txBody>
      </p:sp>
      <p:sp>
        <p:nvSpPr>
          <p:cNvPr id="63" name="文本框 62">
            <a:extLst>
              <a:ext uri="{FF2B5EF4-FFF2-40B4-BE49-F238E27FC236}">
                <a16:creationId xmlns:a16="http://schemas.microsoft.com/office/drawing/2014/main" id="{0EF25DC0-C542-42E8-8978-91F00C59B310}"/>
              </a:ext>
            </a:extLst>
          </p:cNvPr>
          <p:cNvSpPr txBox="1"/>
          <p:nvPr/>
        </p:nvSpPr>
        <p:spPr>
          <a:xfrm>
            <a:off x="5623177" y="2805019"/>
            <a:ext cx="3244597" cy="587469"/>
          </a:xfrm>
          <a:prstGeom prst="rect">
            <a:avLst/>
          </a:prstGeom>
          <a:noFill/>
        </p:spPr>
        <p:txBody>
          <a:bodyPr wrap="square">
            <a:spAutoFit/>
          </a:bodyPr>
          <a:lstStyle>
            <a:defPPr>
              <a:defRPr lang="zh-CN"/>
            </a:defPPr>
            <a:lvl1pPr algn="just">
              <a:lnSpc>
                <a:spcPct val="120000"/>
              </a:lnSpc>
              <a:buFont typeface="Arial" pitchFamily="34" charset="0"/>
              <a:buNone/>
              <a:defRPr sz="1200">
                <a:solidFill>
                  <a:schemeClr val="tx1">
                    <a:lumMod val="95000"/>
                    <a:lumOff val="5000"/>
                  </a:schemeClr>
                </a:solidFill>
                <a:latin typeface="微软雅黑" pitchFamily="34" charset="-122"/>
                <a:ea typeface="微软雅黑" pitchFamily="34" charset="-122"/>
              </a:defRPr>
            </a:lvl1pPr>
          </a:lstStyle>
          <a:p>
            <a:r>
              <a:rPr lang="zh-CN" altLang="zh-CN" dirty="0"/>
              <a:t>以理念认同、现场管理、风险防控、应急处置为重点</a:t>
            </a:r>
            <a:r>
              <a:rPr lang="zh-CN" altLang="en-US" dirty="0"/>
              <a:t>开展</a:t>
            </a:r>
            <a:r>
              <a:rPr lang="zh-CN" altLang="zh-CN" dirty="0"/>
              <a:t>班组长培训；</a:t>
            </a:r>
            <a:endParaRPr lang="en-US" altLang="zh-CN" dirty="0"/>
          </a:p>
        </p:txBody>
      </p:sp>
      <p:sp>
        <p:nvSpPr>
          <p:cNvPr id="64" name="文本框 63">
            <a:extLst>
              <a:ext uri="{FF2B5EF4-FFF2-40B4-BE49-F238E27FC236}">
                <a16:creationId xmlns:a16="http://schemas.microsoft.com/office/drawing/2014/main" id="{EF6976AE-DD59-4730-BA7C-F489AA63DF76}"/>
              </a:ext>
            </a:extLst>
          </p:cNvPr>
          <p:cNvSpPr txBox="1"/>
          <p:nvPr/>
        </p:nvSpPr>
        <p:spPr>
          <a:xfrm>
            <a:off x="5623178" y="2511803"/>
            <a:ext cx="1228725" cy="338554"/>
          </a:xfrm>
          <a:prstGeom prst="rect">
            <a:avLst/>
          </a:prstGeom>
          <a:noFill/>
        </p:spPr>
        <p:txBody>
          <a:bodyPr wrap="square">
            <a:spAutoFit/>
          </a:bodyPr>
          <a:lstStyle>
            <a:defPPr>
              <a:defRPr lang="zh-CN"/>
            </a:defPPr>
            <a:lvl1pPr>
              <a:buFont typeface="Arial" panose="020B0604020202020204" pitchFamily="34" charset="0"/>
              <a:buNone/>
              <a:defRPr sz="1600" b="1">
                <a:latin typeface="微软雅黑" panose="020B0503020204020204" pitchFamily="34" charset="-122"/>
                <a:ea typeface="微软雅黑" panose="020B0503020204020204" pitchFamily="34" charset="-122"/>
              </a:defRPr>
            </a:lvl1pPr>
          </a:lstStyle>
          <a:p>
            <a:r>
              <a:rPr lang="zh-CN" altLang="en-US" dirty="0"/>
              <a:t>班组长培训</a:t>
            </a:r>
          </a:p>
        </p:txBody>
      </p:sp>
      <p:sp>
        <p:nvSpPr>
          <p:cNvPr id="65" name="文本框 64">
            <a:extLst>
              <a:ext uri="{FF2B5EF4-FFF2-40B4-BE49-F238E27FC236}">
                <a16:creationId xmlns:a16="http://schemas.microsoft.com/office/drawing/2014/main" id="{099E4418-C654-46B7-B1E0-615AE50BDEA4}"/>
              </a:ext>
            </a:extLst>
          </p:cNvPr>
          <p:cNvSpPr txBox="1"/>
          <p:nvPr/>
        </p:nvSpPr>
        <p:spPr>
          <a:xfrm>
            <a:off x="4781993" y="3793313"/>
            <a:ext cx="1228725" cy="338554"/>
          </a:xfrm>
          <a:prstGeom prst="rect">
            <a:avLst/>
          </a:prstGeom>
          <a:noFill/>
        </p:spPr>
        <p:txBody>
          <a:bodyPr wrap="square">
            <a:spAutoFit/>
          </a:bodyPr>
          <a:lstStyle>
            <a:defPPr>
              <a:defRPr lang="zh-CN"/>
            </a:defPPr>
            <a:lvl1pPr>
              <a:buFont typeface="Arial" panose="020B0604020202020204" pitchFamily="34" charset="0"/>
              <a:buNone/>
              <a:defRPr sz="1600" b="1">
                <a:latin typeface="微软雅黑" panose="020B0503020204020204" pitchFamily="34" charset="-122"/>
                <a:ea typeface="微软雅黑" panose="020B0503020204020204" pitchFamily="34" charset="-122"/>
              </a:defRPr>
            </a:lvl1pPr>
          </a:lstStyle>
          <a:p>
            <a:r>
              <a:rPr lang="zh-CN" altLang="en-US" dirty="0"/>
              <a:t>岗位培训</a:t>
            </a:r>
          </a:p>
        </p:txBody>
      </p:sp>
      <p:sp>
        <p:nvSpPr>
          <p:cNvPr id="66" name="文本框 65">
            <a:extLst>
              <a:ext uri="{FF2B5EF4-FFF2-40B4-BE49-F238E27FC236}">
                <a16:creationId xmlns:a16="http://schemas.microsoft.com/office/drawing/2014/main" id="{DBBF0C83-CF29-4FA3-804A-17F23D00FFBB}"/>
              </a:ext>
            </a:extLst>
          </p:cNvPr>
          <p:cNvSpPr txBox="1"/>
          <p:nvPr/>
        </p:nvSpPr>
        <p:spPr>
          <a:xfrm>
            <a:off x="4781993" y="4131867"/>
            <a:ext cx="4085781" cy="516745"/>
          </a:xfrm>
          <a:prstGeom prst="rect">
            <a:avLst/>
          </a:prstGeom>
          <a:noFill/>
        </p:spPr>
        <p:txBody>
          <a:bodyPr wrap="square">
            <a:spAutoFit/>
          </a:bodyPr>
          <a:lstStyle>
            <a:defPPr>
              <a:defRPr lang="zh-CN"/>
            </a:defPPr>
            <a:lvl1pPr algn="just">
              <a:lnSpc>
                <a:spcPct val="120000"/>
              </a:lnSpc>
              <a:buFont typeface="Arial" pitchFamily="34" charset="0"/>
              <a:buNone/>
              <a:defRPr>
                <a:solidFill>
                  <a:schemeClr val="tx1">
                    <a:lumMod val="95000"/>
                    <a:lumOff val="5000"/>
                  </a:schemeClr>
                </a:solidFill>
                <a:latin typeface="微软雅黑" pitchFamily="34" charset="-122"/>
                <a:ea typeface="微软雅黑" pitchFamily="34" charset="-122"/>
              </a:defRPr>
            </a:lvl1pPr>
          </a:lstStyle>
          <a:p>
            <a:r>
              <a:rPr lang="zh-CN" altLang="zh-CN" sz="1200" dirty="0"/>
              <a:t>以风险辨识、作业规范、安全防护、紧急避险为重点的岗位</a:t>
            </a:r>
            <a:r>
              <a:rPr lang="en-US" altLang="zh-CN" sz="1200" dirty="0"/>
              <a:t>“</a:t>
            </a:r>
            <a:r>
              <a:rPr lang="zh-CN" altLang="zh-CN" sz="1200" dirty="0"/>
              <a:t>必知必会</a:t>
            </a:r>
            <a:r>
              <a:rPr lang="en-US" altLang="zh-CN" sz="1200" dirty="0"/>
              <a:t>”</a:t>
            </a:r>
            <a:r>
              <a:rPr lang="zh-CN" altLang="zh-CN" sz="1200" dirty="0"/>
              <a:t>培训，着力提升解决现场实际问题的能力。</a:t>
            </a:r>
            <a:endParaRPr lang="en-US" altLang="zh-CN" sz="1200" dirty="0"/>
          </a:p>
        </p:txBody>
      </p:sp>
      <p:sp>
        <p:nvSpPr>
          <p:cNvPr id="12" name="箭头: 五边形 11">
            <a:extLst>
              <a:ext uri="{FF2B5EF4-FFF2-40B4-BE49-F238E27FC236}">
                <a16:creationId xmlns:a16="http://schemas.microsoft.com/office/drawing/2014/main" id="{148D2A41-07A4-405D-9EC8-FE8925D5BCE7}"/>
              </a:ext>
            </a:extLst>
          </p:cNvPr>
          <p:cNvSpPr/>
          <p:nvPr/>
        </p:nvSpPr>
        <p:spPr>
          <a:xfrm>
            <a:off x="312033" y="1778627"/>
            <a:ext cx="4259967" cy="2371607"/>
          </a:xfrm>
          <a:prstGeom prst="homePlate">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7" name="文本框 66">
            <a:extLst>
              <a:ext uri="{FF2B5EF4-FFF2-40B4-BE49-F238E27FC236}">
                <a16:creationId xmlns:a16="http://schemas.microsoft.com/office/drawing/2014/main" id="{BA844D2F-B2D0-4D57-AC10-88383C7A77EE}"/>
              </a:ext>
            </a:extLst>
          </p:cNvPr>
          <p:cNvSpPr txBox="1"/>
          <p:nvPr/>
        </p:nvSpPr>
        <p:spPr>
          <a:xfrm>
            <a:off x="359943" y="2116737"/>
            <a:ext cx="3583943" cy="1749390"/>
          </a:xfrm>
          <a:prstGeom prst="rect">
            <a:avLst/>
          </a:prstGeom>
          <a:noFill/>
        </p:spPr>
        <p:txBody>
          <a:bodyPr wrap="square" rtlCol="0">
            <a:spAutoFit/>
          </a:bodyPr>
          <a:lstStyle>
            <a:defPPr>
              <a:defRPr lang="zh-CN"/>
            </a:defPPr>
            <a:lvl1pPr algn="just">
              <a:lnSpc>
                <a:spcPct val="130000"/>
              </a:lnSpc>
              <a:defRPr sz="1600">
                <a:solidFill>
                  <a:schemeClr val="bg1"/>
                </a:solidFill>
                <a:latin typeface="微软雅黑" panose="020B0503020204020204" pitchFamily="34" charset="-122"/>
                <a:ea typeface="微软雅黑" panose="020B0503020204020204" pitchFamily="34" charset="-122"/>
              </a:defRPr>
            </a:lvl1pPr>
          </a:lstStyle>
          <a:p>
            <a:r>
              <a:rPr lang="zh-CN" altLang="en-US" sz="1200" dirty="0"/>
              <a:t>从思想意识入手，不断加强各级管理人员安全责任意识和员工遵章守纪意识，有针对性的开展了安全技术、事故应急处理和自我防护能力的教育培训。</a:t>
            </a:r>
            <a:endParaRPr lang="en-US" altLang="zh-CN" sz="1200" dirty="0"/>
          </a:p>
          <a:p>
            <a:endParaRPr lang="en-US" altLang="zh-CN" sz="1200" dirty="0"/>
          </a:p>
          <a:p>
            <a:r>
              <a:rPr lang="zh-CN" altLang="en-US" sz="1200" dirty="0"/>
              <a:t>上半年年公司在对新入职、在职员工、管理人员等进行的安全管理知识、消防、职业卫生、交通等培训共</a:t>
            </a:r>
            <a:r>
              <a:rPr lang="en-US" altLang="zh-CN" sz="1200" dirty="0"/>
              <a:t>13</a:t>
            </a:r>
            <a:r>
              <a:rPr lang="zh-CN" altLang="en-US" sz="1200" dirty="0"/>
              <a:t>场，培训人数达</a:t>
            </a:r>
            <a:r>
              <a:rPr lang="en-US" altLang="zh-CN" sz="1200" dirty="0"/>
              <a:t>1100</a:t>
            </a:r>
            <a:r>
              <a:rPr lang="zh-CN" altLang="en-US" sz="1200" dirty="0"/>
              <a:t>多人次。</a:t>
            </a:r>
            <a:endParaRPr lang="en-US" altLang="zh-CN" sz="1200" dirty="0"/>
          </a:p>
        </p:txBody>
      </p:sp>
    </p:spTree>
    <p:extLst>
      <p:ext uri="{BB962C8B-B14F-4D97-AF65-F5344CB8AC3E}">
        <p14:creationId xmlns:p14="http://schemas.microsoft.com/office/powerpoint/2010/main" val="2145368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466125" y="382252"/>
            <a:ext cx="3548087"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3</a:t>
            </a:r>
            <a:r>
              <a:rPr lang="zh-CN" altLang="en-US" dirty="0">
                <a:sym typeface="Arial" charset="0"/>
              </a:rPr>
              <a:t>、强化安全教育培训，以教育保安全</a:t>
            </a:r>
          </a:p>
        </p:txBody>
      </p:sp>
      <p:pic>
        <p:nvPicPr>
          <p:cNvPr id="27" name="图片 26">
            <a:extLst>
              <a:ext uri="{FF2B5EF4-FFF2-40B4-BE49-F238E27FC236}">
                <a16:creationId xmlns:a16="http://schemas.microsoft.com/office/drawing/2014/main" id="{7DC9B0DD-47E0-4415-A7FE-DC691AE5CBF7}"/>
              </a:ext>
            </a:extLst>
          </p:cNvPr>
          <p:cNvPicPr>
            <a:picLocks noChangeAspect="1"/>
          </p:cNvPicPr>
          <p:nvPr/>
        </p:nvPicPr>
        <p:blipFill>
          <a:blip r:embed="rId3" cstate="print">
            <a:extLst>
              <a:ext uri="{28A0092B-C50C-407E-A947-70E740481C1C}">
                <a14:useLocalDpi xmlns:a14="http://schemas.microsoft.com/office/drawing/2010/main" val="0"/>
              </a:ext>
            </a:extLst>
          </a:blip>
          <a:srcRect l="4928" t="9932" r="8645" b="21646"/>
          <a:stretch>
            <a:fillRect/>
          </a:stretch>
        </p:blipFill>
        <p:spPr>
          <a:xfrm>
            <a:off x="4730252" y="1399798"/>
            <a:ext cx="3947625" cy="2343903"/>
          </a:xfrm>
          <a:custGeom>
            <a:avLst/>
            <a:gdLst>
              <a:gd name="connsiteX0" fmla="*/ 0 w 3947625"/>
              <a:gd name="connsiteY0" fmla="*/ 0 h 2343903"/>
              <a:gd name="connsiteX1" fmla="*/ 3556967 w 3947625"/>
              <a:gd name="connsiteY1" fmla="*/ 0 h 2343903"/>
              <a:gd name="connsiteX2" fmla="*/ 3947625 w 3947625"/>
              <a:gd name="connsiteY2" fmla="*/ 390658 h 2343903"/>
              <a:gd name="connsiteX3" fmla="*/ 3947625 w 3947625"/>
              <a:gd name="connsiteY3" fmla="*/ 2343903 h 2343903"/>
              <a:gd name="connsiteX4" fmla="*/ 390658 w 3947625"/>
              <a:gd name="connsiteY4" fmla="*/ 2343903 h 2343903"/>
              <a:gd name="connsiteX5" fmla="*/ 0 w 3947625"/>
              <a:gd name="connsiteY5" fmla="*/ 1953245 h 234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7625" h="2343903">
                <a:moveTo>
                  <a:pt x="0" y="0"/>
                </a:moveTo>
                <a:lnTo>
                  <a:pt x="3556967" y="0"/>
                </a:lnTo>
                <a:cubicBezTo>
                  <a:pt x="3772721" y="0"/>
                  <a:pt x="3947625" y="174904"/>
                  <a:pt x="3947625" y="390658"/>
                </a:cubicBezTo>
                <a:lnTo>
                  <a:pt x="3947625" y="2343903"/>
                </a:lnTo>
                <a:lnTo>
                  <a:pt x="390658" y="2343903"/>
                </a:lnTo>
                <a:cubicBezTo>
                  <a:pt x="174904" y="2343903"/>
                  <a:pt x="0" y="2168999"/>
                  <a:pt x="0" y="1953245"/>
                </a:cubicBezTo>
                <a:close/>
              </a:path>
            </a:pathLst>
          </a:custGeom>
          <a:ln w="28575">
            <a:solidFill>
              <a:srgbClr val="095A96"/>
            </a:solidFill>
          </a:ln>
          <a:effectLst>
            <a:outerShdw blurRad="50800" dist="38100" dir="2700000" algn="tl" rotWithShape="0">
              <a:prstClr val="black">
                <a:alpha val="40000"/>
              </a:prstClr>
            </a:outerShdw>
          </a:effectLst>
        </p:spPr>
      </p:pic>
      <p:pic>
        <p:nvPicPr>
          <p:cNvPr id="25" name="图片 24">
            <a:extLst>
              <a:ext uri="{FF2B5EF4-FFF2-40B4-BE49-F238E27FC236}">
                <a16:creationId xmlns:a16="http://schemas.microsoft.com/office/drawing/2014/main" id="{26BDF358-AF7B-4E31-BA5C-33F1DA170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923" t="3660" r="8923" b="3660"/>
          <a:stretch>
            <a:fillRect/>
          </a:stretch>
        </p:blipFill>
        <p:spPr bwMode="auto">
          <a:xfrm>
            <a:off x="466125" y="1399798"/>
            <a:ext cx="3947625" cy="2343903"/>
          </a:xfrm>
          <a:custGeom>
            <a:avLst/>
            <a:gdLst>
              <a:gd name="connsiteX0" fmla="*/ 385770 w 3898231"/>
              <a:gd name="connsiteY0" fmla="*/ 0 h 2314575"/>
              <a:gd name="connsiteX1" fmla="*/ 3898231 w 3898231"/>
              <a:gd name="connsiteY1" fmla="*/ 0 h 2314575"/>
              <a:gd name="connsiteX2" fmla="*/ 3898231 w 3898231"/>
              <a:gd name="connsiteY2" fmla="*/ 1928805 h 2314575"/>
              <a:gd name="connsiteX3" fmla="*/ 3512461 w 3898231"/>
              <a:gd name="connsiteY3" fmla="*/ 2314575 h 2314575"/>
              <a:gd name="connsiteX4" fmla="*/ 0 w 3898231"/>
              <a:gd name="connsiteY4" fmla="*/ 2314575 h 2314575"/>
              <a:gd name="connsiteX5" fmla="*/ 0 w 3898231"/>
              <a:gd name="connsiteY5" fmla="*/ 385770 h 2314575"/>
              <a:gd name="connsiteX6" fmla="*/ 385770 w 3898231"/>
              <a:gd name="connsiteY6" fmla="*/ 0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8231" h="2314575">
                <a:moveTo>
                  <a:pt x="385770" y="0"/>
                </a:moveTo>
                <a:lnTo>
                  <a:pt x="3898231" y="0"/>
                </a:lnTo>
                <a:lnTo>
                  <a:pt x="3898231" y="1928805"/>
                </a:lnTo>
                <a:cubicBezTo>
                  <a:pt x="3898231" y="2141860"/>
                  <a:pt x="3725516" y="2314575"/>
                  <a:pt x="3512461" y="2314575"/>
                </a:cubicBezTo>
                <a:lnTo>
                  <a:pt x="0" y="2314575"/>
                </a:lnTo>
                <a:lnTo>
                  <a:pt x="0" y="385770"/>
                </a:lnTo>
                <a:cubicBezTo>
                  <a:pt x="0" y="172715"/>
                  <a:pt x="172715" y="0"/>
                  <a:pt x="385770" y="0"/>
                </a:cubicBezTo>
                <a:close/>
              </a:path>
            </a:pathLst>
          </a:custGeom>
          <a:noFill/>
          <a:ln w="25400">
            <a:solidFill>
              <a:srgbClr val="095A96"/>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文本框 28">
            <a:extLst>
              <a:ext uri="{FF2B5EF4-FFF2-40B4-BE49-F238E27FC236}">
                <a16:creationId xmlns:a16="http://schemas.microsoft.com/office/drawing/2014/main" id="{4836ED95-B62B-44DF-9371-0BA2A08DCCD1}"/>
              </a:ext>
            </a:extLst>
          </p:cNvPr>
          <p:cNvSpPr txBox="1"/>
          <p:nvPr/>
        </p:nvSpPr>
        <p:spPr>
          <a:xfrm>
            <a:off x="2105921" y="4302901"/>
            <a:ext cx="4932157" cy="338554"/>
          </a:xfrm>
          <a:prstGeom prst="rect">
            <a:avLst/>
          </a:prstGeom>
          <a:noFill/>
        </p:spPr>
        <p:txBody>
          <a:bodyPr wrap="square">
            <a:sp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利用多媒体设备播放安全知识和近年来安全事故案例</a:t>
            </a:r>
          </a:p>
        </p:txBody>
      </p:sp>
      <p:sp>
        <p:nvSpPr>
          <p:cNvPr id="30" name="文本框 29">
            <a:extLst>
              <a:ext uri="{FF2B5EF4-FFF2-40B4-BE49-F238E27FC236}">
                <a16:creationId xmlns:a16="http://schemas.microsoft.com/office/drawing/2014/main" id="{52421034-1565-4EEC-A1FF-3D18145AEBC7}"/>
              </a:ext>
            </a:extLst>
          </p:cNvPr>
          <p:cNvSpPr txBox="1"/>
          <p:nvPr/>
        </p:nvSpPr>
        <p:spPr>
          <a:xfrm>
            <a:off x="1454944" y="1028947"/>
            <a:ext cx="2152650" cy="276999"/>
          </a:xfrm>
          <a:prstGeom prst="rect">
            <a:avLst/>
          </a:prstGeom>
          <a:noFill/>
        </p:spPr>
        <p:txBody>
          <a:bodyPr wrap="square" rtlCol="0">
            <a:spAutoFit/>
          </a:bodyPr>
          <a:lstStyle/>
          <a:p>
            <a:pPr algn="ctr"/>
            <a:r>
              <a:rPr lang="zh-CN" altLang="en-US" sz="1200" dirty="0">
                <a:solidFill>
                  <a:schemeClr val="tx1">
                    <a:lumMod val="50000"/>
                    <a:lumOff val="50000"/>
                  </a:schemeClr>
                </a:solidFill>
              </a:rPr>
              <a:t>请替换为本公司图片</a:t>
            </a:r>
          </a:p>
        </p:txBody>
      </p:sp>
      <p:sp>
        <p:nvSpPr>
          <p:cNvPr id="33" name="文本框 32">
            <a:extLst>
              <a:ext uri="{FF2B5EF4-FFF2-40B4-BE49-F238E27FC236}">
                <a16:creationId xmlns:a16="http://schemas.microsoft.com/office/drawing/2014/main" id="{043C82D1-75D2-4D63-9A62-9F68845516DD}"/>
              </a:ext>
            </a:extLst>
          </p:cNvPr>
          <p:cNvSpPr txBox="1"/>
          <p:nvPr/>
        </p:nvSpPr>
        <p:spPr>
          <a:xfrm>
            <a:off x="5627739" y="1028947"/>
            <a:ext cx="2152650" cy="276999"/>
          </a:xfrm>
          <a:prstGeom prst="rect">
            <a:avLst/>
          </a:prstGeom>
          <a:noFill/>
        </p:spPr>
        <p:txBody>
          <a:bodyPr wrap="square" rtlCol="0">
            <a:spAutoFit/>
          </a:bodyPr>
          <a:lstStyle/>
          <a:p>
            <a:pPr algn="ctr"/>
            <a:r>
              <a:rPr lang="zh-CN" altLang="en-US" sz="1200" dirty="0">
                <a:solidFill>
                  <a:schemeClr val="tx1">
                    <a:lumMod val="50000"/>
                    <a:lumOff val="50000"/>
                  </a:schemeClr>
                </a:solidFill>
              </a:rPr>
              <a:t>请替换为本公司图片</a:t>
            </a:r>
          </a:p>
        </p:txBody>
      </p:sp>
    </p:spTree>
    <p:extLst>
      <p:ext uri="{BB962C8B-B14F-4D97-AF65-F5344CB8AC3E}">
        <p14:creationId xmlns:p14="http://schemas.microsoft.com/office/powerpoint/2010/main" val="22260659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466125" y="382252"/>
            <a:ext cx="2522165"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4</a:t>
            </a:r>
            <a:r>
              <a:rPr lang="zh-CN" altLang="en-US" dirty="0">
                <a:sym typeface="Arial" charset="0"/>
              </a:rPr>
              <a:t>、强化安全生产检查整改</a:t>
            </a:r>
          </a:p>
        </p:txBody>
      </p:sp>
      <p:sp>
        <p:nvSpPr>
          <p:cNvPr id="9" name="矩形 8">
            <a:extLst>
              <a:ext uri="{FF2B5EF4-FFF2-40B4-BE49-F238E27FC236}">
                <a16:creationId xmlns:a16="http://schemas.microsoft.com/office/drawing/2014/main" id="{0C01DC1A-905B-43B9-A65E-36A19CFC8311}"/>
              </a:ext>
            </a:extLst>
          </p:cNvPr>
          <p:cNvSpPr/>
          <p:nvPr/>
        </p:nvSpPr>
        <p:spPr>
          <a:xfrm>
            <a:off x="647100" y="1193800"/>
            <a:ext cx="4724400" cy="1193800"/>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5E18DA9F-9001-4042-A6E5-486CD7D26BC1}"/>
              </a:ext>
            </a:extLst>
          </p:cNvPr>
          <p:cNvGrpSpPr/>
          <p:nvPr/>
        </p:nvGrpSpPr>
        <p:grpSpPr>
          <a:xfrm>
            <a:off x="754815" y="1351890"/>
            <a:ext cx="936578" cy="914400"/>
            <a:chOff x="3638315" y="1237590"/>
            <a:chExt cx="936578" cy="914400"/>
          </a:xfrm>
        </p:grpSpPr>
        <p:sp>
          <p:nvSpPr>
            <p:cNvPr id="11" name="矩形 8">
              <a:extLst>
                <a:ext uri="{FF2B5EF4-FFF2-40B4-BE49-F238E27FC236}">
                  <a16:creationId xmlns:a16="http://schemas.microsoft.com/office/drawing/2014/main" id="{FC050590-7ABA-447D-8E3A-6D8ED6EF47FF}"/>
                </a:ext>
              </a:extLst>
            </p:cNvPr>
            <p:cNvSpPr/>
            <p:nvPr/>
          </p:nvSpPr>
          <p:spPr>
            <a:xfrm>
              <a:off x="3644096" y="1237590"/>
              <a:ext cx="914400" cy="914400"/>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4">
              <a:extLst>
                <a:ext uri="{FF2B5EF4-FFF2-40B4-BE49-F238E27FC236}">
                  <a16:creationId xmlns:a16="http://schemas.microsoft.com/office/drawing/2014/main" id="{8CC33EA6-70AC-4CFB-82F3-0A31BDBA0F2F}"/>
                </a:ext>
              </a:extLst>
            </p:cNvPr>
            <p:cNvSpPr/>
            <p:nvPr/>
          </p:nvSpPr>
          <p:spPr>
            <a:xfrm>
              <a:off x="3638315" y="1568837"/>
              <a:ext cx="936578" cy="440769"/>
            </a:xfrm>
            <a:prstGeom prst="foldedCorner">
              <a:avLst/>
            </a:prstGeom>
          </p:spPr>
          <p:txBody>
            <a:bodyPr wrap="square">
              <a:spAutoFit/>
            </a:bodyPr>
            <a:lstStyle/>
            <a:p>
              <a:r>
                <a:rPr lang="zh-CN" altLang="en-US" sz="1800" b="1" dirty="0">
                  <a:gradFill>
                    <a:gsLst>
                      <a:gs pos="0">
                        <a:srgbClr val="00A2A8"/>
                      </a:gs>
                      <a:gs pos="84000">
                        <a:srgbClr val="095A96"/>
                      </a:gs>
                    </a:gsLst>
                    <a:lin ang="5400000" scaled="0"/>
                  </a:gradFill>
                  <a:latin typeface="微软雅黑" panose="020B0503020204020204" pitchFamily="34" charset="-122"/>
                  <a:ea typeface="微软雅黑" panose="020B0503020204020204" pitchFamily="34" charset="-122"/>
                </a:rPr>
                <a:t>全覆盖</a:t>
              </a:r>
            </a:p>
          </p:txBody>
        </p:sp>
      </p:grpSp>
      <p:grpSp>
        <p:nvGrpSpPr>
          <p:cNvPr id="13" name="组合 12">
            <a:extLst>
              <a:ext uri="{FF2B5EF4-FFF2-40B4-BE49-F238E27FC236}">
                <a16:creationId xmlns:a16="http://schemas.microsoft.com/office/drawing/2014/main" id="{143818C8-2126-40B7-88BA-13EB26572FAA}"/>
              </a:ext>
            </a:extLst>
          </p:cNvPr>
          <p:cNvGrpSpPr/>
          <p:nvPr/>
        </p:nvGrpSpPr>
        <p:grpSpPr>
          <a:xfrm>
            <a:off x="1943548" y="1351890"/>
            <a:ext cx="952501" cy="914400"/>
            <a:chOff x="4827048" y="1237590"/>
            <a:chExt cx="952501" cy="914400"/>
          </a:xfrm>
        </p:grpSpPr>
        <p:sp>
          <p:nvSpPr>
            <p:cNvPr id="14" name="矩形 9">
              <a:extLst>
                <a:ext uri="{FF2B5EF4-FFF2-40B4-BE49-F238E27FC236}">
                  <a16:creationId xmlns:a16="http://schemas.microsoft.com/office/drawing/2014/main" id="{75167CEC-E66B-4501-B141-C7CCCD86B5D9}"/>
                </a:ext>
              </a:extLst>
            </p:cNvPr>
            <p:cNvSpPr/>
            <p:nvPr/>
          </p:nvSpPr>
          <p:spPr>
            <a:xfrm>
              <a:off x="4827048" y="1237590"/>
              <a:ext cx="914400" cy="914400"/>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5">
              <a:extLst>
                <a:ext uri="{FF2B5EF4-FFF2-40B4-BE49-F238E27FC236}">
                  <a16:creationId xmlns:a16="http://schemas.microsoft.com/office/drawing/2014/main" id="{F49A46D7-6A49-4D96-AB84-A568A01FE832}"/>
                </a:ext>
              </a:extLst>
            </p:cNvPr>
            <p:cNvSpPr/>
            <p:nvPr/>
          </p:nvSpPr>
          <p:spPr>
            <a:xfrm>
              <a:off x="4842971" y="1568837"/>
              <a:ext cx="936578" cy="440769"/>
            </a:xfrm>
            <a:prstGeom prst="foldedCorner">
              <a:avLst/>
            </a:prstGeom>
          </p:spPr>
          <p:txBody>
            <a:bodyPr wrap="square">
              <a:spAutoFit/>
            </a:bodyPr>
            <a:lstStyle/>
            <a:p>
              <a:r>
                <a:rPr lang="zh-CN" altLang="en-US" sz="1800" b="1" dirty="0">
                  <a:gradFill>
                    <a:gsLst>
                      <a:gs pos="0">
                        <a:srgbClr val="00A2A8"/>
                      </a:gs>
                      <a:gs pos="84000">
                        <a:srgbClr val="095A96"/>
                      </a:gs>
                    </a:gsLst>
                    <a:lin ang="5400000" scaled="0"/>
                  </a:gradFill>
                  <a:latin typeface="微软雅黑" panose="020B0503020204020204" pitchFamily="34" charset="-122"/>
                  <a:ea typeface="微软雅黑" panose="020B0503020204020204" pitchFamily="34" charset="-122"/>
                </a:rPr>
                <a:t>零容忍</a:t>
              </a:r>
            </a:p>
          </p:txBody>
        </p:sp>
      </p:grpSp>
      <p:grpSp>
        <p:nvGrpSpPr>
          <p:cNvPr id="16" name="组合 15">
            <a:extLst>
              <a:ext uri="{FF2B5EF4-FFF2-40B4-BE49-F238E27FC236}">
                <a16:creationId xmlns:a16="http://schemas.microsoft.com/office/drawing/2014/main" id="{E0D1151F-FCBA-4366-B412-133DE27C85FD}"/>
              </a:ext>
            </a:extLst>
          </p:cNvPr>
          <p:cNvGrpSpPr/>
          <p:nvPr/>
        </p:nvGrpSpPr>
        <p:grpSpPr>
          <a:xfrm>
            <a:off x="3126500" y="1351890"/>
            <a:ext cx="952500" cy="914400"/>
            <a:chOff x="6010000" y="1237590"/>
            <a:chExt cx="952500" cy="914400"/>
          </a:xfrm>
        </p:grpSpPr>
        <p:sp>
          <p:nvSpPr>
            <p:cNvPr id="17" name="矩形 10">
              <a:extLst>
                <a:ext uri="{FF2B5EF4-FFF2-40B4-BE49-F238E27FC236}">
                  <a16:creationId xmlns:a16="http://schemas.microsoft.com/office/drawing/2014/main" id="{24B34951-4B11-4932-9A1B-1DE88F9A1EBA}"/>
                </a:ext>
              </a:extLst>
            </p:cNvPr>
            <p:cNvSpPr/>
            <p:nvPr/>
          </p:nvSpPr>
          <p:spPr>
            <a:xfrm>
              <a:off x="6010000" y="1237590"/>
              <a:ext cx="914400" cy="914400"/>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6">
              <a:extLst>
                <a:ext uri="{FF2B5EF4-FFF2-40B4-BE49-F238E27FC236}">
                  <a16:creationId xmlns:a16="http://schemas.microsoft.com/office/drawing/2014/main" id="{2EBF334C-85DA-4DA5-A2C1-FD5FA9F9F34D}"/>
                </a:ext>
              </a:extLst>
            </p:cNvPr>
            <p:cNvSpPr/>
            <p:nvPr/>
          </p:nvSpPr>
          <p:spPr>
            <a:xfrm>
              <a:off x="6048100" y="1568837"/>
              <a:ext cx="914400" cy="440769"/>
            </a:xfrm>
            <a:prstGeom prst="foldedCorner">
              <a:avLst/>
            </a:prstGeom>
          </p:spPr>
          <p:txBody>
            <a:bodyPr wrap="square">
              <a:spAutoFit/>
            </a:bodyPr>
            <a:lstStyle/>
            <a:p>
              <a:r>
                <a:rPr lang="zh-CN" altLang="en-US" sz="1800" b="1" dirty="0">
                  <a:gradFill>
                    <a:gsLst>
                      <a:gs pos="0">
                        <a:srgbClr val="00A2A8"/>
                      </a:gs>
                      <a:gs pos="84000">
                        <a:srgbClr val="095A96"/>
                      </a:gs>
                    </a:gsLst>
                    <a:lin ang="5400000" scaled="0"/>
                  </a:gradFill>
                  <a:latin typeface="微软雅黑" panose="020B0503020204020204" pitchFamily="34" charset="-122"/>
                  <a:ea typeface="微软雅黑" panose="020B0503020204020204" pitchFamily="34" charset="-122"/>
                </a:rPr>
                <a:t>重实效</a:t>
              </a:r>
            </a:p>
          </p:txBody>
        </p:sp>
      </p:grpSp>
      <p:grpSp>
        <p:nvGrpSpPr>
          <p:cNvPr id="19" name="组合 18">
            <a:extLst>
              <a:ext uri="{FF2B5EF4-FFF2-40B4-BE49-F238E27FC236}">
                <a16:creationId xmlns:a16="http://schemas.microsoft.com/office/drawing/2014/main" id="{C48A07C5-60D9-48D6-9433-023A4D50AF43}"/>
              </a:ext>
            </a:extLst>
          </p:cNvPr>
          <p:cNvGrpSpPr/>
          <p:nvPr/>
        </p:nvGrpSpPr>
        <p:grpSpPr>
          <a:xfrm>
            <a:off x="4309452" y="1351890"/>
            <a:ext cx="952500" cy="914400"/>
            <a:chOff x="7192952" y="1237590"/>
            <a:chExt cx="952500" cy="914400"/>
          </a:xfrm>
        </p:grpSpPr>
        <p:sp>
          <p:nvSpPr>
            <p:cNvPr id="20" name="矩形 19">
              <a:extLst>
                <a:ext uri="{FF2B5EF4-FFF2-40B4-BE49-F238E27FC236}">
                  <a16:creationId xmlns:a16="http://schemas.microsoft.com/office/drawing/2014/main" id="{EF3104FB-EB4E-4D4D-AF6D-4564ABDF384F}"/>
                </a:ext>
              </a:extLst>
            </p:cNvPr>
            <p:cNvSpPr/>
            <p:nvPr/>
          </p:nvSpPr>
          <p:spPr>
            <a:xfrm>
              <a:off x="7192952" y="1237590"/>
              <a:ext cx="914400" cy="914400"/>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1">
              <a:extLst>
                <a:ext uri="{FF2B5EF4-FFF2-40B4-BE49-F238E27FC236}">
                  <a16:creationId xmlns:a16="http://schemas.microsoft.com/office/drawing/2014/main" id="{F3CB43E8-8B79-4221-8358-C28F23C66316}"/>
                </a:ext>
              </a:extLst>
            </p:cNvPr>
            <p:cNvSpPr/>
            <p:nvPr/>
          </p:nvSpPr>
          <p:spPr>
            <a:xfrm>
              <a:off x="7231052" y="1568837"/>
              <a:ext cx="914400" cy="440769"/>
            </a:xfrm>
            <a:prstGeom prst="foldedCorner">
              <a:avLst/>
            </a:prstGeom>
          </p:spPr>
          <p:txBody>
            <a:bodyPr wrap="square">
              <a:spAutoFit/>
            </a:bodyPr>
            <a:lstStyle/>
            <a:p>
              <a:r>
                <a:rPr lang="zh-CN" altLang="en-US" sz="1800" b="1" dirty="0">
                  <a:gradFill>
                    <a:gsLst>
                      <a:gs pos="0">
                        <a:srgbClr val="00A2A8"/>
                      </a:gs>
                      <a:gs pos="84000">
                        <a:srgbClr val="095A96"/>
                      </a:gs>
                    </a:gsLst>
                    <a:lin ang="5400000" scaled="0"/>
                  </a:gradFill>
                  <a:latin typeface="微软雅黑" panose="020B0503020204020204" pitchFamily="34" charset="-122"/>
                  <a:ea typeface="微软雅黑" panose="020B0503020204020204" pitchFamily="34" charset="-122"/>
                </a:rPr>
                <a:t>严制度</a:t>
              </a:r>
            </a:p>
          </p:txBody>
        </p:sp>
      </p:grpSp>
      <p:sp>
        <p:nvSpPr>
          <p:cNvPr id="22" name="文本框 21">
            <a:extLst>
              <a:ext uri="{FF2B5EF4-FFF2-40B4-BE49-F238E27FC236}">
                <a16:creationId xmlns:a16="http://schemas.microsoft.com/office/drawing/2014/main" id="{EF69B803-130C-4891-A6DA-2699EBEB8669}"/>
              </a:ext>
            </a:extLst>
          </p:cNvPr>
          <p:cNvSpPr txBox="1"/>
          <p:nvPr/>
        </p:nvSpPr>
        <p:spPr>
          <a:xfrm>
            <a:off x="571948" y="2527301"/>
            <a:ext cx="4799551" cy="625171"/>
          </a:xfrm>
          <a:prstGeom prst="rect">
            <a:avLst/>
          </a:prstGeom>
          <a:noFill/>
        </p:spPr>
        <p:txBody>
          <a:bodyPr wrap="square">
            <a:spAutoFit/>
          </a:bodyPr>
          <a:lstStyle/>
          <a:p>
            <a:pPr algn="just">
              <a:lnSpc>
                <a:spcPct val="130000"/>
              </a:lnSpc>
              <a:buFont typeface="Arial" panose="020B0604020202020204" pitchFamily="34" charset="0"/>
              <a:buNone/>
              <a:defRPr/>
            </a:pPr>
            <a:r>
              <a:rPr lang="zh-CN" altLang="zh-CN" sz="1400" dirty="0">
                <a:latin typeface="微软雅黑" panose="020B0503020204020204" pitchFamily="34" charset="-122"/>
                <a:ea typeface="微软雅黑" panose="020B0503020204020204" pitchFamily="34" charset="-122"/>
              </a:rPr>
              <a:t>按照</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全覆盖、零容忍、严制度、重实效</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原则，排查分析安全倾向性苗头性问题，制定工作方案</a:t>
            </a:r>
            <a:r>
              <a:rPr lang="zh-CN" altLang="en-US"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7165B473-9D64-4A2D-8582-B4B8E7A13C0D}"/>
              </a:ext>
            </a:extLst>
          </p:cNvPr>
          <p:cNvSpPr txBox="1"/>
          <p:nvPr/>
        </p:nvSpPr>
        <p:spPr>
          <a:xfrm>
            <a:off x="575651" y="3250079"/>
            <a:ext cx="4795847" cy="902939"/>
          </a:xfrm>
          <a:prstGeom prst="rect">
            <a:avLst/>
          </a:prstGeom>
          <a:noFill/>
        </p:spPr>
        <p:txBody>
          <a:bodyPr wrap="square">
            <a:spAutoFit/>
          </a:bodyPr>
          <a:lstStyle>
            <a:defPPr>
              <a:defRPr lang="zh-CN"/>
            </a:defPPr>
            <a:lvl1pPr algn="just">
              <a:lnSpc>
                <a:spcPct val="130000"/>
              </a:lnSpc>
              <a:buFont typeface="Arial" panose="020B0604020202020204" pitchFamily="34" charset="0"/>
              <a:buNone/>
              <a:defRPr>
                <a:latin typeface="微软雅黑" panose="020B0503020204020204" pitchFamily="34" charset="-122"/>
                <a:ea typeface="微软雅黑" panose="020B0503020204020204" pitchFamily="34" charset="-122"/>
              </a:defRPr>
            </a:lvl1pPr>
          </a:lstStyle>
          <a:p>
            <a:r>
              <a:rPr lang="zh-CN" altLang="zh-CN" dirty="0"/>
              <a:t>加大对安全基础薄弱、威胁严重、现场条件复杂、问题隐患突出等重点</a:t>
            </a:r>
            <a:r>
              <a:rPr lang="zh-CN" altLang="en-US" dirty="0"/>
              <a:t>部位</a:t>
            </a:r>
            <a:r>
              <a:rPr lang="zh-CN" altLang="zh-CN" dirty="0"/>
              <a:t>的</a:t>
            </a:r>
            <a:r>
              <a:rPr lang="zh-CN" altLang="en-US" dirty="0"/>
              <a:t>检</a:t>
            </a:r>
            <a:r>
              <a:rPr lang="zh-CN" altLang="zh-CN" dirty="0"/>
              <a:t>查力度，</a:t>
            </a:r>
            <a:r>
              <a:rPr lang="zh-CN" altLang="en-US" dirty="0"/>
              <a:t>定期</a:t>
            </a:r>
            <a:r>
              <a:rPr lang="zh-CN" altLang="zh-CN" dirty="0"/>
              <a:t>开展安全专项检查、随机抽查</a:t>
            </a:r>
            <a:r>
              <a:rPr lang="zh-CN" altLang="en-US" dirty="0"/>
              <a:t>。</a:t>
            </a:r>
            <a:endParaRPr lang="en-US" altLang="zh-CN" dirty="0"/>
          </a:p>
        </p:txBody>
      </p:sp>
      <p:sp>
        <p:nvSpPr>
          <p:cNvPr id="26" name="文本框 25">
            <a:extLst>
              <a:ext uri="{FF2B5EF4-FFF2-40B4-BE49-F238E27FC236}">
                <a16:creationId xmlns:a16="http://schemas.microsoft.com/office/drawing/2014/main" id="{90870859-639D-4C79-A0FA-0C3120A8E614}"/>
              </a:ext>
            </a:extLst>
          </p:cNvPr>
          <p:cNvSpPr txBox="1"/>
          <p:nvPr/>
        </p:nvSpPr>
        <p:spPr>
          <a:xfrm>
            <a:off x="575652" y="4250625"/>
            <a:ext cx="4795846" cy="622863"/>
          </a:xfrm>
          <a:prstGeom prst="rect">
            <a:avLst/>
          </a:prstGeom>
          <a:noFill/>
        </p:spPr>
        <p:txBody>
          <a:bodyPr wrap="square">
            <a:spAutoFit/>
          </a:bodyPr>
          <a:lstStyle>
            <a:defPPr>
              <a:defRPr lang="zh-CN"/>
            </a:defPPr>
            <a:lvl1pPr algn="just">
              <a:lnSpc>
                <a:spcPct val="130000"/>
              </a:lnSpc>
              <a:buFont typeface="Arial" panose="020B0604020202020204" pitchFamily="34" charset="0"/>
              <a:buNone/>
              <a:defRPr>
                <a:latin typeface="微软雅黑" panose="020B0503020204020204" pitchFamily="34" charset="-122"/>
                <a:ea typeface="微软雅黑" panose="020B0503020204020204" pitchFamily="34" charset="-122"/>
              </a:defRPr>
            </a:lvl1pPr>
          </a:lstStyle>
          <a:p>
            <a:r>
              <a:rPr lang="zh-CN" altLang="zh-CN" dirty="0"/>
              <a:t>严格做到查现场必须查措施、查问题</a:t>
            </a:r>
            <a:r>
              <a:rPr lang="zh-CN" altLang="en-US" dirty="0"/>
              <a:t>、</a:t>
            </a:r>
            <a:r>
              <a:rPr lang="zh-CN" altLang="zh-CN" dirty="0"/>
              <a:t>查问题根源，实现安全防控关口前移。 </a:t>
            </a:r>
          </a:p>
        </p:txBody>
      </p:sp>
      <p:sp>
        <p:nvSpPr>
          <p:cNvPr id="5" name="箭头: 右 4">
            <a:extLst>
              <a:ext uri="{FF2B5EF4-FFF2-40B4-BE49-F238E27FC236}">
                <a16:creationId xmlns:a16="http://schemas.microsoft.com/office/drawing/2014/main" id="{42CF4A65-EBAD-4CE5-BFAB-929820A8CFB5}"/>
              </a:ext>
            </a:extLst>
          </p:cNvPr>
          <p:cNvSpPr/>
          <p:nvPr/>
        </p:nvSpPr>
        <p:spPr>
          <a:xfrm>
            <a:off x="322118" y="2736562"/>
            <a:ext cx="161925" cy="206648"/>
          </a:xfrm>
          <a:prstGeom prst="rightArrow">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箭头: 右 27">
            <a:extLst>
              <a:ext uri="{FF2B5EF4-FFF2-40B4-BE49-F238E27FC236}">
                <a16:creationId xmlns:a16="http://schemas.microsoft.com/office/drawing/2014/main" id="{0FDFFF19-5E6E-4C9F-B1D4-6ABC7A31484B}"/>
              </a:ext>
            </a:extLst>
          </p:cNvPr>
          <p:cNvSpPr/>
          <p:nvPr/>
        </p:nvSpPr>
        <p:spPr>
          <a:xfrm>
            <a:off x="322118" y="3598224"/>
            <a:ext cx="161925" cy="206648"/>
          </a:xfrm>
          <a:prstGeom prst="rightArrow">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箭头: 右 30">
            <a:extLst>
              <a:ext uri="{FF2B5EF4-FFF2-40B4-BE49-F238E27FC236}">
                <a16:creationId xmlns:a16="http://schemas.microsoft.com/office/drawing/2014/main" id="{20429812-973C-4937-AE31-D497A1FC5935}"/>
              </a:ext>
            </a:extLst>
          </p:cNvPr>
          <p:cNvSpPr/>
          <p:nvPr/>
        </p:nvSpPr>
        <p:spPr>
          <a:xfrm>
            <a:off x="322118" y="4464002"/>
            <a:ext cx="161925" cy="206648"/>
          </a:xfrm>
          <a:prstGeom prst="rightArrow">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6146" name="Picture 2">
            <a:extLst>
              <a:ext uri="{FF2B5EF4-FFF2-40B4-BE49-F238E27FC236}">
                <a16:creationId xmlns:a16="http://schemas.microsoft.com/office/drawing/2014/main" id="{79DD728A-A4C6-49E6-AB7F-7959A219D2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76" r="11728"/>
          <a:stretch/>
        </p:blipFill>
        <p:spPr bwMode="auto">
          <a:xfrm>
            <a:off x="5819822" y="1188710"/>
            <a:ext cx="2925532" cy="36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342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a:extLst>
              <a:ext uri="{FF2B5EF4-FFF2-40B4-BE49-F238E27FC236}">
                <a16:creationId xmlns:a16="http://schemas.microsoft.com/office/drawing/2014/main" id="{FC9F97D7-B49B-42AF-84CD-DAB08C906E1B}"/>
              </a:ext>
            </a:extLst>
          </p:cNvPr>
          <p:cNvSpPr/>
          <p:nvPr/>
        </p:nvSpPr>
        <p:spPr>
          <a:xfrm rot="16200000">
            <a:off x="7011692" y="1427047"/>
            <a:ext cx="1865086" cy="185916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0DDB9905-2903-476E-A6A6-29420E944E84}"/>
              </a:ext>
            </a:extLst>
          </p:cNvPr>
          <p:cNvSpPr/>
          <p:nvPr/>
        </p:nvSpPr>
        <p:spPr>
          <a:xfrm rot="16200000">
            <a:off x="4770184" y="1433525"/>
            <a:ext cx="1865086" cy="185916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5B3DA4AC-5830-4EA0-9191-C0BC3F87B12D}"/>
              </a:ext>
            </a:extLst>
          </p:cNvPr>
          <p:cNvSpPr/>
          <p:nvPr/>
        </p:nvSpPr>
        <p:spPr>
          <a:xfrm rot="16200000">
            <a:off x="2501460" y="1433525"/>
            <a:ext cx="1865086" cy="185916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2"/>
          <p:cNvSpPr txBox="1"/>
          <p:nvPr/>
        </p:nvSpPr>
        <p:spPr>
          <a:xfrm>
            <a:off x="466125" y="382252"/>
            <a:ext cx="2522165"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4</a:t>
            </a:r>
            <a:r>
              <a:rPr lang="zh-CN" altLang="en-US" dirty="0">
                <a:sym typeface="Arial" charset="0"/>
              </a:rPr>
              <a:t>、强化安全生产检查整改</a:t>
            </a:r>
          </a:p>
        </p:txBody>
      </p:sp>
      <p:sp>
        <p:nvSpPr>
          <p:cNvPr id="30" name="矩形 29">
            <a:extLst>
              <a:ext uri="{FF2B5EF4-FFF2-40B4-BE49-F238E27FC236}">
                <a16:creationId xmlns:a16="http://schemas.microsoft.com/office/drawing/2014/main" id="{6A297D63-568D-43B1-97BA-2ADC3617CE95}"/>
              </a:ext>
            </a:extLst>
          </p:cNvPr>
          <p:cNvSpPr/>
          <p:nvPr/>
        </p:nvSpPr>
        <p:spPr>
          <a:xfrm rot="16200000">
            <a:off x="278237" y="1433525"/>
            <a:ext cx="1865086" cy="185916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B7488A89-E343-4F08-BDF8-CACB6B0FC9EC}"/>
              </a:ext>
            </a:extLst>
          </p:cNvPr>
          <p:cNvSpPr/>
          <p:nvPr/>
        </p:nvSpPr>
        <p:spPr>
          <a:xfrm>
            <a:off x="-28575" y="2044700"/>
            <a:ext cx="2684237" cy="7493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B5F1356E-A541-49D8-A6F4-E7C940CD929B}"/>
              </a:ext>
            </a:extLst>
          </p:cNvPr>
          <p:cNvSpPr/>
          <p:nvPr/>
        </p:nvSpPr>
        <p:spPr>
          <a:xfrm>
            <a:off x="2202088" y="2044700"/>
            <a:ext cx="6941912" cy="7493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1199F95C-F291-4643-99E3-FFFC1570ED2A}"/>
              </a:ext>
            </a:extLst>
          </p:cNvPr>
          <p:cNvSpPr/>
          <p:nvPr/>
        </p:nvSpPr>
        <p:spPr>
          <a:xfrm>
            <a:off x="171846" y="1733550"/>
            <a:ext cx="2077866"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矩形 36">
            <a:extLst>
              <a:ext uri="{FF2B5EF4-FFF2-40B4-BE49-F238E27FC236}">
                <a16:creationId xmlns:a16="http://schemas.microsoft.com/office/drawing/2014/main" id="{BABE38DC-91C3-44DE-A5F3-EB17FCB82F79}"/>
              </a:ext>
            </a:extLst>
          </p:cNvPr>
          <p:cNvSpPr/>
          <p:nvPr/>
        </p:nvSpPr>
        <p:spPr>
          <a:xfrm>
            <a:off x="2417820" y="1733550"/>
            <a:ext cx="2077866"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矩形 37">
            <a:extLst>
              <a:ext uri="{FF2B5EF4-FFF2-40B4-BE49-F238E27FC236}">
                <a16:creationId xmlns:a16="http://schemas.microsoft.com/office/drawing/2014/main" id="{80D32B38-E8A3-4D40-97F4-D214F714E3BD}"/>
              </a:ext>
            </a:extLst>
          </p:cNvPr>
          <p:cNvSpPr/>
          <p:nvPr/>
        </p:nvSpPr>
        <p:spPr>
          <a:xfrm>
            <a:off x="4663794" y="1733550"/>
            <a:ext cx="2077866"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矩形 38">
            <a:extLst>
              <a:ext uri="{FF2B5EF4-FFF2-40B4-BE49-F238E27FC236}">
                <a16:creationId xmlns:a16="http://schemas.microsoft.com/office/drawing/2014/main" id="{58CF4833-0F30-4748-81E8-9A9804CC1754}"/>
              </a:ext>
            </a:extLst>
          </p:cNvPr>
          <p:cNvSpPr/>
          <p:nvPr/>
        </p:nvSpPr>
        <p:spPr>
          <a:xfrm>
            <a:off x="6909768" y="1733550"/>
            <a:ext cx="2077866"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48" name="Picture 24">
            <a:extLst>
              <a:ext uri="{FF2B5EF4-FFF2-40B4-BE49-F238E27FC236}">
                <a16:creationId xmlns:a16="http://schemas.microsoft.com/office/drawing/2014/main" id="{9C8C2905-FAA9-4CA3-8B4A-AA0087D11C4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281196" y="1884025"/>
            <a:ext cx="1859166" cy="110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 name="Picture 24">
            <a:extLst>
              <a:ext uri="{FF2B5EF4-FFF2-40B4-BE49-F238E27FC236}">
                <a16:creationId xmlns:a16="http://schemas.microsoft.com/office/drawing/2014/main" id="{F238BBB2-15EB-4299-9DD8-55CC306047E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510647" y="1884025"/>
            <a:ext cx="1859166" cy="110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 name="Picture 24">
            <a:extLst>
              <a:ext uri="{FF2B5EF4-FFF2-40B4-BE49-F238E27FC236}">
                <a16:creationId xmlns:a16="http://schemas.microsoft.com/office/drawing/2014/main" id="{ED938FD1-C638-4DE0-AFAF-D1E6E29A2A1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86208" y="1884025"/>
            <a:ext cx="1859166" cy="110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 name="Picture 24">
            <a:extLst>
              <a:ext uri="{FF2B5EF4-FFF2-40B4-BE49-F238E27FC236}">
                <a16:creationId xmlns:a16="http://schemas.microsoft.com/office/drawing/2014/main" id="{64B38DA9-A3E3-4458-A57D-88C84C04FB2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7019118" y="1884025"/>
            <a:ext cx="1859166" cy="110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文本框 51">
            <a:extLst>
              <a:ext uri="{FF2B5EF4-FFF2-40B4-BE49-F238E27FC236}">
                <a16:creationId xmlns:a16="http://schemas.microsoft.com/office/drawing/2014/main" id="{03798914-EA17-4F01-8F3B-35547D362CC5}"/>
              </a:ext>
            </a:extLst>
          </p:cNvPr>
          <p:cNvSpPr txBox="1"/>
          <p:nvPr/>
        </p:nvSpPr>
        <p:spPr>
          <a:xfrm>
            <a:off x="282959" y="1430567"/>
            <a:ext cx="1857403" cy="307777"/>
          </a:xfrm>
          <a:prstGeom prst="rect">
            <a:avLst/>
          </a:prstGeom>
          <a:noFill/>
        </p:spPr>
        <p:txBody>
          <a:bodyPr wrap="square">
            <a:spAutoFit/>
          </a:bodyPr>
          <a:lstStyle/>
          <a:p>
            <a:pPr algn="ctr"/>
            <a:r>
              <a:rPr lang="zh-CN" altLang="en-US" sz="1400" b="1" dirty="0">
                <a:solidFill>
                  <a:schemeClr val="tx1">
                    <a:lumMod val="95000"/>
                    <a:lumOff val="5000"/>
                  </a:schemeClr>
                </a:solidFill>
                <a:latin typeface="宋体" panose="02010600030101010101" pitchFamily="2" charset="-122"/>
                <a:ea typeface="宋体" panose="02010600030101010101" pitchFamily="2" charset="-122"/>
              </a:rPr>
              <a:t>化学品专项检查</a:t>
            </a:r>
          </a:p>
        </p:txBody>
      </p:sp>
      <p:sp>
        <p:nvSpPr>
          <p:cNvPr id="53" name="文本框 52">
            <a:extLst>
              <a:ext uri="{FF2B5EF4-FFF2-40B4-BE49-F238E27FC236}">
                <a16:creationId xmlns:a16="http://schemas.microsoft.com/office/drawing/2014/main" id="{CB07F8B4-55EF-4309-B0AB-8D795D8A4861}"/>
              </a:ext>
            </a:extLst>
          </p:cNvPr>
          <p:cNvSpPr txBox="1"/>
          <p:nvPr/>
        </p:nvSpPr>
        <p:spPr>
          <a:xfrm>
            <a:off x="2491746" y="1427260"/>
            <a:ext cx="1899056" cy="307777"/>
          </a:xfrm>
          <a:prstGeom prst="rect">
            <a:avLst/>
          </a:prstGeom>
          <a:noFill/>
        </p:spPr>
        <p:txBody>
          <a:bodyPr wrap="square">
            <a:spAutoFit/>
          </a:bodyPr>
          <a:lstStyle>
            <a:defPPr>
              <a:defRPr lang="zh-CN"/>
            </a:defPPr>
            <a:lvl1pPr algn="ctr">
              <a:defRPr b="1">
                <a:solidFill>
                  <a:schemeClr val="tx1">
                    <a:lumMod val="95000"/>
                    <a:lumOff val="5000"/>
                  </a:schemeClr>
                </a:solidFill>
                <a:latin typeface="宋体" panose="02010600030101010101" pitchFamily="2" charset="-122"/>
                <a:ea typeface="宋体" panose="02010600030101010101" pitchFamily="2" charset="-122"/>
              </a:defRPr>
            </a:lvl1pPr>
          </a:lstStyle>
          <a:p>
            <a:r>
              <a:rPr lang="zh-CN" altLang="en-US" dirty="0"/>
              <a:t>元旦节前安全检查</a:t>
            </a:r>
          </a:p>
        </p:txBody>
      </p:sp>
      <p:sp>
        <p:nvSpPr>
          <p:cNvPr id="54" name="文本框 53">
            <a:extLst>
              <a:ext uri="{FF2B5EF4-FFF2-40B4-BE49-F238E27FC236}">
                <a16:creationId xmlns:a16="http://schemas.microsoft.com/office/drawing/2014/main" id="{F7B21FD8-6233-4F12-ABE6-F1C97C818466}"/>
              </a:ext>
            </a:extLst>
          </p:cNvPr>
          <p:cNvSpPr txBox="1"/>
          <p:nvPr/>
        </p:nvSpPr>
        <p:spPr>
          <a:xfrm>
            <a:off x="4753199" y="1430567"/>
            <a:ext cx="1899056" cy="307777"/>
          </a:xfrm>
          <a:prstGeom prst="rect">
            <a:avLst/>
          </a:prstGeom>
          <a:noFill/>
        </p:spPr>
        <p:txBody>
          <a:bodyPr wrap="square">
            <a:spAutoFit/>
          </a:bodyPr>
          <a:lstStyle>
            <a:defPPr>
              <a:defRPr lang="zh-CN"/>
            </a:defPPr>
            <a:lvl1pPr algn="ctr">
              <a:defRPr b="1">
                <a:solidFill>
                  <a:schemeClr val="tx1">
                    <a:lumMod val="95000"/>
                    <a:lumOff val="5000"/>
                  </a:schemeClr>
                </a:solidFill>
                <a:latin typeface="宋体" panose="02010600030101010101" pitchFamily="2" charset="-122"/>
                <a:ea typeface="宋体" panose="02010600030101010101" pitchFamily="2" charset="-122"/>
              </a:defRPr>
            </a:lvl1pPr>
          </a:lstStyle>
          <a:p>
            <a:r>
              <a:rPr lang="zh-CN" altLang="en-US" dirty="0"/>
              <a:t>春节节前安全检查</a:t>
            </a:r>
          </a:p>
        </p:txBody>
      </p:sp>
      <p:sp>
        <p:nvSpPr>
          <p:cNvPr id="55" name="文本框 54">
            <a:extLst>
              <a:ext uri="{FF2B5EF4-FFF2-40B4-BE49-F238E27FC236}">
                <a16:creationId xmlns:a16="http://schemas.microsoft.com/office/drawing/2014/main" id="{BE9AA3C7-DC4F-4BAA-82D1-AF21EDC6DE28}"/>
              </a:ext>
            </a:extLst>
          </p:cNvPr>
          <p:cNvSpPr txBox="1"/>
          <p:nvPr/>
        </p:nvSpPr>
        <p:spPr>
          <a:xfrm>
            <a:off x="6966891" y="1424087"/>
            <a:ext cx="1963620" cy="307777"/>
          </a:xfrm>
          <a:prstGeom prst="rect">
            <a:avLst/>
          </a:prstGeom>
          <a:noFill/>
        </p:spPr>
        <p:txBody>
          <a:bodyPr wrap="square">
            <a:spAutoFit/>
          </a:bodyPr>
          <a:lstStyle>
            <a:defPPr>
              <a:defRPr lang="zh-CN"/>
            </a:defPPr>
            <a:lvl1pPr algn="ctr">
              <a:defRPr b="1">
                <a:solidFill>
                  <a:schemeClr val="tx1">
                    <a:lumMod val="95000"/>
                    <a:lumOff val="5000"/>
                  </a:schemeClr>
                </a:solidFill>
                <a:latin typeface="宋体" panose="02010600030101010101" pitchFamily="2" charset="-122"/>
                <a:ea typeface="宋体" panose="02010600030101010101" pitchFamily="2" charset="-122"/>
              </a:defRPr>
            </a:lvl1pPr>
          </a:lstStyle>
          <a:p>
            <a:r>
              <a:rPr lang="zh-CN" altLang="en-US" dirty="0"/>
              <a:t>春节后复工安全检查</a:t>
            </a:r>
          </a:p>
        </p:txBody>
      </p:sp>
      <p:sp>
        <p:nvSpPr>
          <p:cNvPr id="57" name="文本框 56">
            <a:extLst>
              <a:ext uri="{FF2B5EF4-FFF2-40B4-BE49-F238E27FC236}">
                <a16:creationId xmlns:a16="http://schemas.microsoft.com/office/drawing/2014/main" id="{00042B52-0BC0-43EF-B90C-8953C774E264}"/>
              </a:ext>
            </a:extLst>
          </p:cNvPr>
          <p:cNvSpPr txBox="1"/>
          <p:nvPr/>
        </p:nvSpPr>
        <p:spPr>
          <a:xfrm>
            <a:off x="3622472" y="946814"/>
            <a:ext cx="1899056" cy="400110"/>
          </a:xfrm>
          <a:prstGeom prst="rect">
            <a:avLst/>
          </a:prstGeom>
          <a:noFill/>
        </p:spPr>
        <p:txBody>
          <a:bodyPr wrap="square">
            <a:spAutoFit/>
          </a:bodyPr>
          <a:lstStyle/>
          <a:p>
            <a:pPr algn="ctr"/>
            <a:r>
              <a:rPr lang="zh-CN" altLang="en-US" sz="2000" b="1" dirty="0">
                <a:solidFill>
                  <a:srgbClr val="095A96"/>
                </a:solidFill>
                <a:latin typeface="微软雅黑" panose="020B0503020204020204" pitchFamily="34" charset="-122"/>
                <a:ea typeface="微软雅黑" panose="020B0503020204020204" pitchFamily="34" charset="-122"/>
              </a:rPr>
              <a:t>隐患排查</a:t>
            </a:r>
          </a:p>
        </p:txBody>
      </p:sp>
      <p:sp>
        <p:nvSpPr>
          <p:cNvPr id="59" name="文本框 58">
            <a:extLst>
              <a:ext uri="{FF2B5EF4-FFF2-40B4-BE49-F238E27FC236}">
                <a16:creationId xmlns:a16="http://schemas.microsoft.com/office/drawing/2014/main" id="{C91B2BBF-703D-457C-AA14-18EF455AF82A}"/>
              </a:ext>
            </a:extLst>
          </p:cNvPr>
          <p:cNvSpPr txBox="1"/>
          <p:nvPr/>
        </p:nvSpPr>
        <p:spPr>
          <a:xfrm>
            <a:off x="653563" y="3684815"/>
            <a:ext cx="7836873" cy="1023742"/>
          </a:xfrm>
          <a:prstGeom prst="rect">
            <a:avLst/>
          </a:prstGeom>
          <a:noFill/>
        </p:spPr>
        <p:txBody>
          <a:bodyPr wrap="square">
            <a:spAutoFit/>
          </a:bodyPr>
          <a:lstStyle>
            <a:defPPr>
              <a:defRPr lang="zh-CN"/>
            </a:defPPr>
            <a:lvl1pPr algn="just">
              <a:lnSpc>
                <a:spcPct val="130000"/>
              </a:lnSpc>
              <a:buFont typeface="Arial" panose="020B0604020202020204" pitchFamily="34" charset="0"/>
              <a:buNone/>
              <a:defRPr>
                <a:latin typeface="微软雅黑" panose="020B0503020204020204" pitchFamily="34" charset="-122"/>
                <a:ea typeface="微软雅黑" panose="020B0503020204020204" pitchFamily="34" charset="-122"/>
              </a:defRPr>
            </a:lvl1pPr>
          </a:lstStyle>
          <a:p>
            <a:pPr>
              <a:lnSpc>
                <a:spcPct val="150000"/>
              </a:lnSpc>
            </a:pPr>
            <a:r>
              <a:rPr lang="zh-CN" altLang="zh-CN" dirty="0"/>
              <a:t>坚持以生产现场为重点，加大了隐患排查治理力度，实施对现场人、物、环境控制管理，随时就检查出的问题进行整改。</a:t>
            </a:r>
            <a:endParaRPr lang="en-US" altLang="zh-CN" dirty="0"/>
          </a:p>
          <a:p>
            <a:pPr>
              <a:lnSpc>
                <a:spcPct val="150000"/>
              </a:lnSpc>
            </a:pPr>
            <a:r>
              <a:rPr lang="zh-CN" altLang="en-US" dirty="0"/>
              <a:t>上半年领导带队开展节前节后检查</a:t>
            </a:r>
            <a:r>
              <a:rPr lang="en-US" altLang="zh-CN" dirty="0"/>
              <a:t>4</a:t>
            </a:r>
            <a:r>
              <a:rPr lang="zh-CN" altLang="en-US" dirty="0"/>
              <a:t>次，排查落实隐患整改</a:t>
            </a:r>
            <a:r>
              <a:rPr lang="en-US" altLang="zh-CN" dirty="0"/>
              <a:t>19</a:t>
            </a:r>
            <a:r>
              <a:rPr lang="zh-CN" altLang="en-US" dirty="0"/>
              <a:t>项。</a:t>
            </a:r>
            <a:r>
              <a:rPr lang="en-US" altLang="zh-CN" dirty="0"/>
              <a:t>  </a:t>
            </a:r>
            <a:endParaRPr lang="zh-CN" altLang="en-US" dirty="0"/>
          </a:p>
        </p:txBody>
      </p:sp>
    </p:spTree>
    <p:extLst>
      <p:ext uri="{BB962C8B-B14F-4D97-AF65-F5344CB8AC3E}">
        <p14:creationId xmlns:p14="http://schemas.microsoft.com/office/powerpoint/2010/main" val="335300091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466125" y="382252"/>
            <a:ext cx="1291059"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5</a:t>
            </a:r>
            <a:r>
              <a:rPr lang="zh-CN" altLang="en-US" dirty="0">
                <a:sym typeface="Arial" charset="0"/>
              </a:rPr>
              <a:t>、消防安全</a:t>
            </a:r>
          </a:p>
        </p:txBody>
      </p:sp>
      <p:pic>
        <p:nvPicPr>
          <p:cNvPr id="31" name="Picture 2" descr="C:\Users\Administrator\Desktop\19年上半年安全综治考核\收集资料\P1290398.JPG">
            <a:extLst>
              <a:ext uri="{FF2B5EF4-FFF2-40B4-BE49-F238E27FC236}">
                <a16:creationId xmlns:a16="http://schemas.microsoft.com/office/drawing/2014/main" id="{A3C3B545-E66C-42EA-B017-33D5CC4BB6E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6889" y="1365052"/>
            <a:ext cx="1762065" cy="13215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622A6A30-770A-462B-A315-24A77806643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044510" y="1370562"/>
            <a:ext cx="1762065" cy="13215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E3F0EFDC-9F89-4946-BA6D-72027E712DE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5275355" y="1259276"/>
            <a:ext cx="1142749" cy="15236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57CAC446-D0D6-48ED-A1EC-E1A4A115555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38409" y="3107787"/>
            <a:ext cx="1762065" cy="13215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07221378-DD86-41E1-8C30-A69E3B4B12B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5289083" y="3009608"/>
            <a:ext cx="1142749" cy="15236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6C1B221C-EDD3-403C-9431-23E6E00B872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3043518" y="3123948"/>
            <a:ext cx="1762065" cy="1314326"/>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42">
            <a:extLst>
              <a:ext uri="{FF2B5EF4-FFF2-40B4-BE49-F238E27FC236}">
                <a16:creationId xmlns:a16="http://schemas.microsoft.com/office/drawing/2014/main" id="{3D54DA8E-6A61-4B34-B755-4F9F87FD4622}"/>
              </a:ext>
            </a:extLst>
          </p:cNvPr>
          <p:cNvSpPr txBox="1"/>
          <p:nvPr/>
        </p:nvSpPr>
        <p:spPr>
          <a:xfrm>
            <a:off x="6727112" y="1231370"/>
            <a:ext cx="2124563" cy="3285900"/>
          </a:xfrm>
          <a:prstGeom prst="rect">
            <a:avLst/>
          </a:prstGeom>
          <a:noFill/>
        </p:spPr>
        <p:txBody>
          <a:bodyPr wrap="square">
            <a:spAutoFit/>
          </a:bodyPr>
          <a:lstStyle>
            <a:defPPr>
              <a:defRPr lang="zh-CN"/>
            </a:defPPr>
            <a:lvl1pPr algn="just">
              <a:lnSpc>
                <a:spcPct val="150000"/>
              </a:lnSpc>
              <a:buFont typeface="Arial" panose="020B0604020202020204" pitchFamily="34" charset="0"/>
              <a:buNone/>
              <a:defRPr>
                <a:latin typeface="微软雅黑" panose="020B0503020204020204" pitchFamily="34" charset="-122"/>
                <a:ea typeface="微软雅黑" panose="020B0503020204020204" pitchFamily="34" charset="-122"/>
              </a:defRPr>
            </a:lvl1pPr>
          </a:lstStyle>
          <a:p>
            <a:r>
              <a:rPr lang="zh-CN" altLang="en-US" dirty="0"/>
              <a:t>严格消防安全责任落实和隐患排查，深入推进消防“防火墙”工程，对公司</a:t>
            </a:r>
            <a:r>
              <a:rPr lang="en-US" altLang="zh-CN" dirty="0"/>
              <a:t>67</a:t>
            </a:r>
            <a:r>
              <a:rPr lang="zh-CN" altLang="en-US" dirty="0"/>
              <a:t>个消火栓，</a:t>
            </a:r>
            <a:r>
              <a:rPr lang="en-US" altLang="zh-CN" dirty="0"/>
              <a:t>93</a:t>
            </a:r>
            <a:r>
              <a:rPr lang="zh-CN" altLang="en-US" dirty="0"/>
              <a:t>个灭火器箱，</a:t>
            </a:r>
            <a:r>
              <a:rPr lang="en-US" altLang="zh-CN" dirty="0"/>
              <a:t>8</a:t>
            </a:r>
            <a:r>
              <a:rPr lang="zh-CN" altLang="en-US" dirty="0"/>
              <a:t>个防火卷帘进行目视化管理，对消防“四个能力”（查除隐患、火灾扑救、疏散逃生、宣教培训）上墙宣传。</a:t>
            </a:r>
            <a:endParaRPr lang="en-US" altLang="zh-CN" dirty="0"/>
          </a:p>
        </p:txBody>
      </p:sp>
      <p:grpSp>
        <p:nvGrpSpPr>
          <p:cNvPr id="6" name="组合 5">
            <a:extLst>
              <a:ext uri="{FF2B5EF4-FFF2-40B4-BE49-F238E27FC236}">
                <a16:creationId xmlns:a16="http://schemas.microsoft.com/office/drawing/2014/main" id="{0B085C23-0CB9-427A-8434-B972C97E9B96}"/>
              </a:ext>
            </a:extLst>
          </p:cNvPr>
          <p:cNvGrpSpPr/>
          <p:nvPr/>
        </p:nvGrpSpPr>
        <p:grpSpPr>
          <a:xfrm>
            <a:off x="466125" y="1231370"/>
            <a:ext cx="2081608" cy="1573721"/>
            <a:chOff x="1000944" y="1146547"/>
            <a:chExt cx="2081608" cy="1573721"/>
          </a:xfrm>
        </p:grpSpPr>
        <p:sp>
          <p:nvSpPr>
            <p:cNvPr id="3" name="矩形 2">
              <a:extLst>
                <a:ext uri="{FF2B5EF4-FFF2-40B4-BE49-F238E27FC236}">
                  <a16:creationId xmlns:a16="http://schemas.microsoft.com/office/drawing/2014/main" id="{F2ECCF99-D83F-4FFA-8516-2703CBA65E3E}"/>
                </a:ext>
              </a:extLst>
            </p:cNvPr>
            <p:cNvSpPr/>
            <p:nvPr/>
          </p:nvSpPr>
          <p:spPr>
            <a:xfrm>
              <a:off x="1025972" y="1171575"/>
              <a:ext cx="2031553" cy="1523665"/>
            </a:xfrm>
            <a:prstGeom prst="rect">
              <a:avLst/>
            </a:prstGeom>
            <a:noFill/>
            <a:ln w="19050">
              <a:solidFill>
                <a:srgbClr val="00A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602FFED3-3965-4138-BBE2-680B61F9A645}"/>
                </a:ext>
              </a:extLst>
            </p:cNvPr>
            <p:cNvGrpSpPr/>
            <p:nvPr/>
          </p:nvGrpSpPr>
          <p:grpSpPr>
            <a:xfrm>
              <a:off x="1000944" y="2238375"/>
              <a:ext cx="456865" cy="481893"/>
              <a:chOff x="1000944" y="2238375"/>
              <a:chExt cx="456865" cy="481893"/>
            </a:xfrm>
          </p:grpSpPr>
          <p:sp>
            <p:nvSpPr>
              <p:cNvPr id="4" name="矩形 3">
                <a:extLst>
                  <a:ext uri="{FF2B5EF4-FFF2-40B4-BE49-F238E27FC236}">
                    <a16:creationId xmlns:a16="http://schemas.microsoft.com/office/drawing/2014/main" id="{288576A8-D23C-48CB-B93D-0651C66E02FE}"/>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0D128166-95E8-41C1-8A6C-19DF1BE61311}"/>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a:extLst>
                <a:ext uri="{FF2B5EF4-FFF2-40B4-BE49-F238E27FC236}">
                  <a16:creationId xmlns:a16="http://schemas.microsoft.com/office/drawing/2014/main" id="{9FD2E5CE-AA57-4689-881D-E38B74418C04}"/>
                </a:ext>
              </a:extLst>
            </p:cNvPr>
            <p:cNvGrpSpPr/>
            <p:nvPr/>
          </p:nvGrpSpPr>
          <p:grpSpPr>
            <a:xfrm flipV="1">
              <a:off x="1000944" y="1146547"/>
              <a:ext cx="456865" cy="481893"/>
              <a:chOff x="1000944" y="2238375"/>
              <a:chExt cx="456865" cy="481893"/>
            </a:xfrm>
          </p:grpSpPr>
          <p:sp>
            <p:nvSpPr>
              <p:cNvPr id="46" name="矩形 45">
                <a:extLst>
                  <a:ext uri="{FF2B5EF4-FFF2-40B4-BE49-F238E27FC236}">
                    <a16:creationId xmlns:a16="http://schemas.microsoft.com/office/drawing/2014/main" id="{D5D2EFFA-FE09-4C34-8594-CC52578C9A8C}"/>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0242A3D0-81C0-4942-AAE4-1FD8A4B391BF}"/>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a:extLst>
                <a:ext uri="{FF2B5EF4-FFF2-40B4-BE49-F238E27FC236}">
                  <a16:creationId xmlns:a16="http://schemas.microsoft.com/office/drawing/2014/main" id="{2733F2E5-2501-4F6C-8851-3E6FBDA19A09}"/>
                </a:ext>
              </a:extLst>
            </p:cNvPr>
            <p:cNvGrpSpPr/>
            <p:nvPr/>
          </p:nvGrpSpPr>
          <p:grpSpPr>
            <a:xfrm flipH="1" flipV="1">
              <a:off x="2625687" y="1146547"/>
              <a:ext cx="456865" cy="481893"/>
              <a:chOff x="1000944" y="2238375"/>
              <a:chExt cx="456865" cy="481893"/>
            </a:xfrm>
          </p:grpSpPr>
          <p:sp>
            <p:nvSpPr>
              <p:cNvPr id="58" name="矩形 57">
                <a:extLst>
                  <a:ext uri="{FF2B5EF4-FFF2-40B4-BE49-F238E27FC236}">
                    <a16:creationId xmlns:a16="http://schemas.microsoft.com/office/drawing/2014/main" id="{D26B8805-E7BE-4BA0-ABB4-FE6811F21622}"/>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63F70F67-9735-4665-B2C1-CCEBFC204F61}"/>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a:extLst>
                <a:ext uri="{FF2B5EF4-FFF2-40B4-BE49-F238E27FC236}">
                  <a16:creationId xmlns:a16="http://schemas.microsoft.com/office/drawing/2014/main" id="{3FDE6580-E45A-4169-A755-A963ED8E4DA8}"/>
                </a:ext>
              </a:extLst>
            </p:cNvPr>
            <p:cNvGrpSpPr/>
            <p:nvPr/>
          </p:nvGrpSpPr>
          <p:grpSpPr>
            <a:xfrm flipH="1">
              <a:off x="2625686" y="2238375"/>
              <a:ext cx="456865" cy="481893"/>
              <a:chOff x="1000944" y="2238375"/>
              <a:chExt cx="456865" cy="481893"/>
            </a:xfrm>
          </p:grpSpPr>
          <p:sp>
            <p:nvSpPr>
              <p:cNvPr id="65" name="矩形 64">
                <a:extLst>
                  <a:ext uri="{FF2B5EF4-FFF2-40B4-BE49-F238E27FC236}">
                    <a16:creationId xmlns:a16="http://schemas.microsoft.com/office/drawing/2014/main" id="{FB08472D-3097-43BF-9D1B-1D10D9854BB3}"/>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4ACEB58D-862E-4972-845A-944A9C795ED0}"/>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a:extLst>
              <a:ext uri="{FF2B5EF4-FFF2-40B4-BE49-F238E27FC236}">
                <a16:creationId xmlns:a16="http://schemas.microsoft.com/office/drawing/2014/main" id="{79AF42E7-3511-4624-9719-FAAA69676E5D}"/>
              </a:ext>
            </a:extLst>
          </p:cNvPr>
          <p:cNvGrpSpPr/>
          <p:nvPr/>
        </p:nvGrpSpPr>
        <p:grpSpPr>
          <a:xfrm>
            <a:off x="2884739" y="1236879"/>
            <a:ext cx="2081608" cy="1573721"/>
            <a:chOff x="1000944" y="1146547"/>
            <a:chExt cx="2081608" cy="1573721"/>
          </a:xfrm>
        </p:grpSpPr>
        <p:sp>
          <p:nvSpPr>
            <p:cNvPr id="68" name="矩形 67">
              <a:extLst>
                <a:ext uri="{FF2B5EF4-FFF2-40B4-BE49-F238E27FC236}">
                  <a16:creationId xmlns:a16="http://schemas.microsoft.com/office/drawing/2014/main" id="{8A67846B-F888-46AF-90A2-9EF3BC2FFE1F}"/>
                </a:ext>
              </a:extLst>
            </p:cNvPr>
            <p:cNvSpPr/>
            <p:nvPr/>
          </p:nvSpPr>
          <p:spPr>
            <a:xfrm>
              <a:off x="1025972" y="1171575"/>
              <a:ext cx="2031553" cy="1523665"/>
            </a:xfrm>
            <a:prstGeom prst="rect">
              <a:avLst/>
            </a:prstGeom>
            <a:noFill/>
            <a:ln w="19050">
              <a:solidFill>
                <a:srgbClr val="00A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a:extLst>
                <a:ext uri="{FF2B5EF4-FFF2-40B4-BE49-F238E27FC236}">
                  <a16:creationId xmlns:a16="http://schemas.microsoft.com/office/drawing/2014/main" id="{249E83B1-398E-431B-9779-0802DB034250}"/>
                </a:ext>
              </a:extLst>
            </p:cNvPr>
            <p:cNvGrpSpPr/>
            <p:nvPr/>
          </p:nvGrpSpPr>
          <p:grpSpPr>
            <a:xfrm>
              <a:off x="1000944" y="2238375"/>
              <a:ext cx="456865" cy="481893"/>
              <a:chOff x="1000944" y="2238375"/>
              <a:chExt cx="456865" cy="481893"/>
            </a:xfrm>
          </p:grpSpPr>
          <p:sp>
            <p:nvSpPr>
              <p:cNvPr id="79" name="矩形 78">
                <a:extLst>
                  <a:ext uri="{FF2B5EF4-FFF2-40B4-BE49-F238E27FC236}">
                    <a16:creationId xmlns:a16="http://schemas.microsoft.com/office/drawing/2014/main" id="{0E666EC9-F06F-4E48-BDD7-BF67A0BCFA3B}"/>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E9D22197-E059-4E18-A14E-C510E8FE105D}"/>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a:extLst>
                <a:ext uri="{FF2B5EF4-FFF2-40B4-BE49-F238E27FC236}">
                  <a16:creationId xmlns:a16="http://schemas.microsoft.com/office/drawing/2014/main" id="{F8945331-1D63-41F3-BA54-25692CB1CCCD}"/>
                </a:ext>
              </a:extLst>
            </p:cNvPr>
            <p:cNvGrpSpPr/>
            <p:nvPr/>
          </p:nvGrpSpPr>
          <p:grpSpPr>
            <a:xfrm flipV="1">
              <a:off x="1000944" y="1146547"/>
              <a:ext cx="456865" cy="481893"/>
              <a:chOff x="1000944" y="2238375"/>
              <a:chExt cx="456865" cy="481893"/>
            </a:xfrm>
          </p:grpSpPr>
          <p:sp>
            <p:nvSpPr>
              <p:cNvPr id="77" name="矩形 76">
                <a:extLst>
                  <a:ext uri="{FF2B5EF4-FFF2-40B4-BE49-F238E27FC236}">
                    <a16:creationId xmlns:a16="http://schemas.microsoft.com/office/drawing/2014/main" id="{447BDB76-4208-42BB-951B-72C541E971B2}"/>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EFE7E49A-9C8A-40B3-B3C8-0A769D229BE2}"/>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a:extLst>
                <a:ext uri="{FF2B5EF4-FFF2-40B4-BE49-F238E27FC236}">
                  <a16:creationId xmlns:a16="http://schemas.microsoft.com/office/drawing/2014/main" id="{9C0F54AF-D8A2-4E59-ADA4-77389FC3E91B}"/>
                </a:ext>
              </a:extLst>
            </p:cNvPr>
            <p:cNvGrpSpPr/>
            <p:nvPr/>
          </p:nvGrpSpPr>
          <p:grpSpPr>
            <a:xfrm flipH="1" flipV="1">
              <a:off x="2625687" y="1146547"/>
              <a:ext cx="456865" cy="481893"/>
              <a:chOff x="1000944" y="2238375"/>
              <a:chExt cx="456865" cy="481893"/>
            </a:xfrm>
          </p:grpSpPr>
          <p:sp>
            <p:nvSpPr>
              <p:cNvPr id="75" name="矩形 74">
                <a:extLst>
                  <a:ext uri="{FF2B5EF4-FFF2-40B4-BE49-F238E27FC236}">
                    <a16:creationId xmlns:a16="http://schemas.microsoft.com/office/drawing/2014/main" id="{A572CD0B-ABF9-4779-B9F4-8C1946DA3B99}"/>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0F0727F5-B14D-4AAF-9814-A38DD21F53E0}"/>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a:extLst>
                <a:ext uri="{FF2B5EF4-FFF2-40B4-BE49-F238E27FC236}">
                  <a16:creationId xmlns:a16="http://schemas.microsoft.com/office/drawing/2014/main" id="{4FDA8B2D-B264-4197-AC7C-0FB24E065649}"/>
                </a:ext>
              </a:extLst>
            </p:cNvPr>
            <p:cNvGrpSpPr/>
            <p:nvPr/>
          </p:nvGrpSpPr>
          <p:grpSpPr>
            <a:xfrm flipH="1">
              <a:off x="2625686" y="2238375"/>
              <a:ext cx="456865" cy="481893"/>
              <a:chOff x="1000944" y="2238375"/>
              <a:chExt cx="456865" cy="481893"/>
            </a:xfrm>
          </p:grpSpPr>
          <p:sp>
            <p:nvSpPr>
              <p:cNvPr id="73" name="矩形 72">
                <a:extLst>
                  <a:ext uri="{FF2B5EF4-FFF2-40B4-BE49-F238E27FC236}">
                    <a16:creationId xmlns:a16="http://schemas.microsoft.com/office/drawing/2014/main" id="{3D61BC41-0D8E-4177-BA36-65F469206A46}"/>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25572F70-401B-4D91-B5C9-3C8DA5049D05}"/>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1" name="组合 80">
            <a:extLst>
              <a:ext uri="{FF2B5EF4-FFF2-40B4-BE49-F238E27FC236}">
                <a16:creationId xmlns:a16="http://schemas.microsoft.com/office/drawing/2014/main" id="{4470177A-9B4A-49FE-A92D-9DCCF3212657}"/>
              </a:ext>
            </a:extLst>
          </p:cNvPr>
          <p:cNvGrpSpPr/>
          <p:nvPr/>
        </p:nvGrpSpPr>
        <p:grpSpPr>
          <a:xfrm>
            <a:off x="466125" y="2994251"/>
            <a:ext cx="2081608" cy="1573721"/>
            <a:chOff x="1000944" y="1146547"/>
            <a:chExt cx="2081608" cy="1573721"/>
          </a:xfrm>
        </p:grpSpPr>
        <p:sp>
          <p:nvSpPr>
            <p:cNvPr id="82" name="矩形 81">
              <a:extLst>
                <a:ext uri="{FF2B5EF4-FFF2-40B4-BE49-F238E27FC236}">
                  <a16:creationId xmlns:a16="http://schemas.microsoft.com/office/drawing/2014/main" id="{B65F23B7-F8D5-42AB-AAC7-7E659611DB6E}"/>
                </a:ext>
              </a:extLst>
            </p:cNvPr>
            <p:cNvSpPr/>
            <p:nvPr/>
          </p:nvSpPr>
          <p:spPr>
            <a:xfrm>
              <a:off x="1025972" y="1171575"/>
              <a:ext cx="2031553" cy="1523665"/>
            </a:xfrm>
            <a:prstGeom prst="rect">
              <a:avLst/>
            </a:prstGeom>
            <a:noFill/>
            <a:ln w="19050">
              <a:solidFill>
                <a:srgbClr val="00A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a:extLst>
                <a:ext uri="{FF2B5EF4-FFF2-40B4-BE49-F238E27FC236}">
                  <a16:creationId xmlns:a16="http://schemas.microsoft.com/office/drawing/2014/main" id="{9035601F-6620-4BBA-A862-B24A7500D967}"/>
                </a:ext>
              </a:extLst>
            </p:cNvPr>
            <p:cNvGrpSpPr/>
            <p:nvPr/>
          </p:nvGrpSpPr>
          <p:grpSpPr>
            <a:xfrm>
              <a:off x="1000944" y="2238375"/>
              <a:ext cx="456865" cy="481893"/>
              <a:chOff x="1000944" y="2238375"/>
              <a:chExt cx="456865" cy="481893"/>
            </a:xfrm>
          </p:grpSpPr>
          <p:sp>
            <p:nvSpPr>
              <p:cNvPr id="93" name="矩形 92">
                <a:extLst>
                  <a:ext uri="{FF2B5EF4-FFF2-40B4-BE49-F238E27FC236}">
                    <a16:creationId xmlns:a16="http://schemas.microsoft.com/office/drawing/2014/main" id="{EF8F4770-19C9-4DA7-A451-B8667C79BEA8}"/>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CC1F64F8-180E-44AA-8BCA-822CBEC26FF6}"/>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a:extLst>
                <a:ext uri="{FF2B5EF4-FFF2-40B4-BE49-F238E27FC236}">
                  <a16:creationId xmlns:a16="http://schemas.microsoft.com/office/drawing/2014/main" id="{1D1DB3C9-4223-450C-A478-F4C161EAD25D}"/>
                </a:ext>
              </a:extLst>
            </p:cNvPr>
            <p:cNvGrpSpPr/>
            <p:nvPr/>
          </p:nvGrpSpPr>
          <p:grpSpPr>
            <a:xfrm flipV="1">
              <a:off x="1000944" y="1146547"/>
              <a:ext cx="456865" cy="481893"/>
              <a:chOff x="1000944" y="2238375"/>
              <a:chExt cx="456865" cy="481893"/>
            </a:xfrm>
          </p:grpSpPr>
          <p:sp>
            <p:nvSpPr>
              <p:cNvPr id="91" name="矩形 90">
                <a:extLst>
                  <a:ext uri="{FF2B5EF4-FFF2-40B4-BE49-F238E27FC236}">
                    <a16:creationId xmlns:a16="http://schemas.microsoft.com/office/drawing/2014/main" id="{329489F4-36D3-4F0D-9B7D-4ABD996DEC99}"/>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1FAE7ECC-9970-4329-9C6A-70ED2A2FFB66}"/>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a:extLst>
                <a:ext uri="{FF2B5EF4-FFF2-40B4-BE49-F238E27FC236}">
                  <a16:creationId xmlns:a16="http://schemas.microsoft.com/office/drawing/2014/main" id="{213068D1-663A-4759-A16C-23341BE80134}"/>
                </a:ext>
              </a:extLst>
            </p:cNvPr>
            <p:cNvGrpSpPr/>
            <p:nvPr/>
          </p:nvGrpSpPr>
          <p:grpSpPr>
            <a:xfrm flipH="1" flipV="1">
              <a:off x="2625687" y="1146547"/>
              <a:ext cx="456865" cy="481893"/>
              <a:chOff x="1000944" y="2238375"/>
              <a:chExt cx="456865" cy="481893"/>
            </a:xfrm>
          </p:grpSpPr>
          <p:sp>
            <p:nvSpPr>
              <p:cNvPr id="89" name="矩形 88">
                <a:extLst>
                  <a:ext uri="{FF2B5EF4-FFF2-40B4-BE49-F238E27FC236}">
                    <a16:creationId xmlns:a16="http://schemas.microsoft.com/office/drawing/2014/main" id="{EEE4C59D-36B7-4A48-8ED3-D63C7419D120}"/>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301D8A41-C429-4D6D-A84E-73815E105804}"/>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a:extLst>
                <a:ext uri="{FF2B5EF4-FFF2-40B4-BE49-F238E27FC236}">
                  <a16:creationId xmlns:a16="http://schemas.microsoft.com/office/drawing/2014/main" id="{7B0B7077-E0FD-4CE0-909D-4D8A345D2518}"/>
                </a:ext>
              </a:extLst>
            </p:cNvPr>
            <p:cNvGrpSpPr/>
            <p:nvPr/>
          </p:nvGrpSpPr>
          <p:grpSpPr>
            <a:xfrm flipH="1">
              <a:off x="2625686" y="2238375"/>
              <a:ext cx="456865" cy="481893"/>
              <a:chOff x="1000944" y="2238375"/>
              <a:chExt cx="456865" cy="481893"/>
            </a:xfrm>
          </p:grpSpPr>
          <p:sp>
            <p:nvSpPr>
              <p:cNvPr id="87" name="矩形 86">
                <a:extLst>
                  <a:ext uri="{FF2B5EF4-FFF2-40B4-BE49-F238E27FC236}">
                    <a16:creationId xmlns:a16="http://schemas.microsoft.com/office/drawing/2014/main" id="{46D59CC7-920C-4060-A01D-571FF76FA970}"/>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75EFD6CE-9443-468D-84D1-D9678E80B9C2}"/>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5" name="组合 94">
            <a:extLst>
              <a:ext uri="{FF2B5EF4-FFF2-40B4-BE49-F238E27FC236}">
                <a16:creationId xmlns:a16="http://schemas.microsoft.com/office/drawing/2014/main" id="{DF26EA6D-072B-4EB3-924B-E87EE33F1F83}"/>
              </a:ext>
            </a:extLst>
          </p:cNvPr>
          <p:cNvGrpSpPr/>
          <p:nvPr/>
        </p:nvGrpSpPr>
        <p:grpSpPr>
          <a:xfrm>
            <a:off x="2883745" y="2996240"/>
            <a:ext cx="2081608" cy="1573721"/>
            <a:chOff x="1000944" y="1146547"/>
            <a:chExt cx="2081608" cy="1573721"/>
          </a:xfrm>
        </p:grpSpPr>
        <p:sp>
          <p:nvSpPr>
            <p:cNvPr id="96" name="矩形 95">
              <a:extLst>
                <a:ext uri="{FF2B5EF4-FFF2-40B4-BE49-F238E27FC236}">
                  <a16:creationId xmlns:a16="http://schemas.microsoft.com/office/drawing/2014/main" id="{6C69E8E4-CF1A-4439-A0A0-462C62EF22C2}"/>
                </a:ext>
              </a:extLst>
            </p:cNvPr>
            <p:cNvSpPr/>
            <p:nvPr/>
          </p:nvSpPr>
          <p:spPr>
            <a:xfrm>
              <a:off x="1025972" y="1171575"/>
              <a:ext cx="2031553" cy="1523665"/>
            </a:xfrm>
            <a:prstGeom prst="rect">
              <a:avLst/>
            </a:prstGeom>
            <a:noFill/>
            <a:ln w="19050">
              <a:solidFill>
                <a:srgbClr val="00A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a:extLst>
                <a:ext uri="{FF2B5EF4-FFF2-40B4-BE49-F238E27FC236}">
                  <a16:creationId xmlns:a16="http://schemas.microsoft.com/office/drawing/2014/main" id="{FECF08F4-E818-4B96-BFCA-29E620F6078F}"/>
                </a:ext>
              </a:extLst>
            </p:cNvPr>
            <p:cNvGrpSpPr/>
            <p:nvPr/>
          </p:nvGrpSpPr>
          <p:grpSpPr>
            <a:xfrm>
              <a:off x="1000944" y="2238375"/>
              <a:ext cx="456865" cy="481893"/>
              <a:chOff x="1000944" y="2238375"/>
              <a:chExt cx="456865" cy="481893"/>
            </a:xfrm>
          </p:grpSpPr>
          <p:sp>
            <p:nvSpPr>
              <p:cNvPr id="107" name="矩形 106">
                <a:extLst>
                  <a:ext uri="{FF2B5EF4-FFF2-40B4-BE49-F238E27FC236}">
                    <a16:creationId xmlns:a16="http://schemas.microsoft.com/office/drawing/2014/main" id="{A75FD7FA-352C-436D-A14F-92250C3C8684}"/>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CAE8A148-F7F2-444E-929B-6F74B46D8DB8}"/>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a:extLst>
                <a:ext uri="{FF2B5EF4-FFF2-40B4-BE49-F238E27FC236}">
                  <a16:creationId xmlns:a16="http://schemas.microsoft.com/office/drawing/2014/main" id="{E0B3AB0A-332A-40D3-BC55-5A51F7BE684A}"/>
                </a:ext>
              </a:extLst>
            </p:cNvPr>
            <p:cNvGrpSpPr/>
            <p:nvPr/>
          </p:nvGrpSpPr>
          <p:grpSpPr>
            <a:xfrm flipV="1">
              <a:off x="1000944" y="1146547"/>
              <a:ext cx="456865" cy="481893"/>
              <a:chOff x="1000944" y="2238375"/>
              <a:chExt cx="456865" cy="481893"/>
            </a:xfrm>
          </p:grpSpPr>
          <p:sp>
            <p:nvSpPr>
              <p:cNvPr id="105" name="矩形 104">
                <a:extLst>
                  <a:ext uri="{FF2B5EF4-FFF2-40B4-BE49-F238E27FC236}">
                    <a16:creationId xmlns:a16="http://schemas.microsoft.com/office/drawing/2014/main" id="{8B54A794-CB8E-4218-97CA-9E5ABE664484}"/>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8757DDCC-6AB9-4405-B2CD-98EF5D37E23C}"/>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a:extLst>
                <a:ext uri="{FF2B5EF4-FFF2-40B4-BE49-F238E27FC236}">
                  <a16:creationId xmlns:a16="http://schemas.microsoft.com/office/drawing/2014/main" id="{4B97E421-3C9E-40C7-8917-7B7976D3259D}"/>
                </a:ext>
              </a:extLst>
            </p:cNvPr>
            <p:cNvGrpSpPr/>
            <p:nvPr/>
          </p:nvGrpSpPr>
          <p:grpSpPr>
            <a:xfrm flipH="1" flipV="1">
              <a:off x="2625687" y="1146547"/>
              <a:ext cx="456865" cy="481893"/>
              <a:chOff x="1000944" y="2238375"/>
              <a:chExt cx="456865" cy="481893"/>
            </a:xfrm>
          </p:grpSpPr>
          <p:sp>
            <p:nvSpPr>
              <p:cNvPr id="103" name="矩形 102">
                <a:extLst>
                  <a:ext uri="{FF2B5EF4-FFF2-40B4-BE49-F238E27FC236}">
                    <a16:creationId xmlns:a16="http://schemas.microsoft.com/office/drawing/2014/main" id="{AA545B9D-E8C9-4DB5-B16E-E24893B35CCE}"/>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F55C5CF0-5E8A-4FFC-B378-F02BAFD3965F}"/>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a:extLst>
                <a:ext uri="{FF2B5EF4-FFF2-40B4-BE49-F238E27FC236}">
                  <a16:creationId xmlns:a16="http://schemas.microsoft.com/office/drawing/2014/main" id="{AFC0A52E-245D-4E89-865C-D438FAE2405C}"/>
                </a:ext>
              </a:extLst>
            </p:cNvPr>
            <p:cNvGrpSpPr/>
            <p:nvPr/>
          </p:nvGrpSpPr>
          <p:grpSpPr>
            <a:xfrm flipH="1">
              <a:off x="2625686" y="2238375"/>
              <a:ext cx="456865" cy="481893"/>
              <a:chOff x="1000944" y="2238375"/>
              <a:chExt cx="456865" cy="481893"/>
            </a:xfrm>
          </p:grpSpPr>
          <p:sp>
            <p:nvSpPr>
              <p:cNvPr id="101" name="矩形 100">
                <a:extLst>
                  <a:ext uri="{FF2B5EF4-FFF2-40B4-BE49-F238E27FC236}">
                    <a16:creationId xmlns:a16="http://schemas.microsoft.com/office/drawing/2014/main" id="{A70F8A4A-7168-45CC-BAE6-91A572AB0C2D}"/>
                  </a:ext>
                </a:extLst>
              </p:cNvPr>
              <p:cNvSpPr/>
              <p:nvPr/>
            </p:nvSpPr>
            <p:spPr>
              <a:xfrm>
                <a:off x="1000945" y="2238375"/>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6BB67DB9-A632-4589-B36E-551442517D05}"/>
                  </a:ext>
                </a:extLst>
              </p:cNvPr>
              <p:cNvSpPr/>
              <p:nvPr/>
            </p:nvSpPr>
            <p:spPr>
              <a:xfrm rot="5400000">
                <a:off x="1204350" y="2466808"/>
                <a:ext cx="50054" cy="456865"/>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53430923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01CAC27-96CE-42AD-AFA3-2C64E94FAD61}"/>
              </a:ext>
            </a:extLst>
          </p:cNvPr>
          <p:cNvSpPr/>
          <p:nvPr/>
        </p:nvSpPr>
        <p:spPr>
          <a:xfrm>
            <a:off x="0" y="2238375"/>
            <a:ext cx="9144000" cy="461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2"/>
          <p:cNvSpPr txBox="1"/>
          <p:nvPr/>
        </p:nvSpPr>
        <p:spPr>
          <a:xfrm>
            <a:off x="466125" y="382252"/>
            <a:ext cx="1291059"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6</a:t>
            </a:r>
            <a:r>
              <a:rPr lang="zh-CN" altLang="en-US" dirty="0">
                <a:sym typeface="Arial" charset="0"/>
              </a:rPr>
              <a:t>、交通安全</a:t>
            </a:r>
          </a:p>
        </p:txBody>
      </p:sp>
      <p:pic>
        <p:nvPicPr>
          <p:cNvPr id="109" name="Picture 2" descr="E:\安全宣传\18-19年安全宣传资料\18年12月25日交通安全大宣讲\微信图片_20190109170024.jpg">
            <a:extLst>
              <a:ext uri="{FF2B5EF4-FFF2-40B4-BE49-F238E27FC236}">
                <a16:creationId xmlns:a16="http://schemas.microsoft.com/office/drawing/2014/main" id="{DC97ABE6-4B7E-429A-9EB3-15ACC2697E7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104" y="1894981"/>
            <a:ext cx="1467239" cy="1173216"/>
          </a:xfrm>
          <a:prstGeom prst="rect">
            <a:avLst/>
          </a:prstGeom>
          <a:noFill/>
          <a:extLst>
            <a:ext uri="{909E8E84-426E-40DD-AFC4-6F175D3DCCD1}">
              <a14:hiddenFill xmlns:a14="http://schemas.microsoft.com/office/drawing/2010/main">
                <a:solidFill>
                  <a:srgbClr val="FFFFFF"/>
                </a:solidFill>
              </a14:hiddenFill>
            </a:ext>
          </a:extLst>
        </p:spPr>
      </p:pic>
      <p:sp>
        <p:nvSpPr>
          <p:cNvPr id="110" name="文本框 109">
            <a:extLst>
              <a:ext uri="{FF2B5EF4-FFF2-40B4-BE49-F238E27FC236}">
                <a16:creationId xmlns:a16="http://schemas.microsoft.com/office/drawing/2014/main" id="{732E5D65-0FC1-4434-A201-D273252F876F}"/>
              </a:ext>
            </a:extLst>
          </p:cNvPr>
          <p:cNvSpPr txBox="1"/>
          <p:nvPr/>
        </p:nvSpPr>
        <p:spPr>
          <a:xfrm>
            <a:off x="206479" y="1067637"/>
            <a:ext cx="1810350" cy="646331"/>
          </a:xfrm>
          <a:prstGeom prst="rect">
            <a:avLst/>
          </a:prstGeom>
          <a:noFill/>
        </p:spPr>
        <p:txBody>
          <a:bodyPr wrap="square">
            <a:spAutoFit/>
          </a:bodyPr>
          <a:lstStyle/>
          <a:p>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X </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X </a:t>
            </a:r>
            <a:r>
              <a:rPr lang="zh-CN" altLang="en-US" sz="1200" dirty="0">
                <a:latin typeface="微软雅黑" panose="020B0503020204020204" pitchFamily="34" charset="-122"/>
                <a:ea typeface="微软雅黑" panose="020B0503020204020204" pitchFamily="34" charset="-122"/>
              </a:rPr>
              <a:t>日组织人员远程接收广汽部件交通安全大宣讲活动会议</a:t>
            </a:r>
          </a:p>
        </p:txBody>
      </p:sp>
      <p:pic>
        <p:nvPicPr>
          <p:cNvPr id="111" name="Picture 2">
            <a:extLst>
              <a:ext uri="{FF2B5EF4-FFF2-40B4-BE49-F238E27FC236}">
                <a16:creationId xmlns:a16="http://schemas.microsoft.com/office/drawing/2014/main" id="{E78BF548-5B69-4F43-A2EB-62D9A48944E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098253" y="1894981"/>
            <a:ext cx="1575103" cy="1173216"/>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a:extLst>
              <a:ext uri="{FF2B5EF4-FFF2-40B4-BE49-F238E27FC236}">
                <a16:creationId xmlns:a16="http://schemas.microsoft.com/office/drawing/2014/main" id="{AC583CC2-A908-480E-B209-F32ECE42986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5540049" y="1894981"/>
            <a:ext cx="1532824" cy="117321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a:extLst>
              <a:ext uri="{FF2B5EF4-FFF2-40B4-BE49-F238E27FC236}">
                <a16:creationId xmlns:a16="http://schemas.microsoft.com/office/drawing/2014/main" id="{AA612F20-FEED-429F-8203-364DD5E8F74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6235"/>
          <a:stretch/>
        </p:blipFill>
        <p:spPr bwMode="auto">
          <a:xfrm>
            <a:off x="7380784" y="1894981"/>
            <a:ext cx="1440112" cy="1173216"/>
          </a:xfrm>
          <a:prstGeom prst="rect">
            <a:avLst/>
          </a:prstGeom>
          <a:noFill/>
          <a:extLst>
            <a:ext uri="{909E8E84-426E-40DD-AFC4-6F175D3DCCD1}">
              <a14:hiddenFill xmlns:a14="http://schemas.microsoft.com/office/drawing/2010/main">
                <a:solidFill>
                  <a:srgbClr val="FFFFFF"/>
                </a:solidFill>
              </a14:hiddenFill>
            </a:ext>
          </a:extLst>
        </p:spPr>
      </p:pic>
      <p:sp>
        <p:nvSpPr>
          <p:cNvPr id="7" name="箭头: V 形 6">
            <a:extLst>
              <a:ext uri="{FF2B5EF4-FFF2-40B4-BE49-F238E27FC236}">
                <a16:creationId xmlns:a16="http://schemas.microsoft.com/office/drawing/2014/main" id="{C0CD0F82-2521-487D-9C31-A2E3F0687B14}"/>
              </a:ext>
            </a:extLst>
          </p:cNvPr>
          <p:cNvSpPr/>
          <p:nvPr/>
        </p:nvSpPr>
        <p:spPr>
          <a:xfrm rot="16200000">
            <a:off x="985286" y="1671105"/>
            <a:ext cx="142875" cy="228600"/>
          </a:xfrm>
          <a:prstGeom prst="chevron">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5" name="文本框 114">
            <a:extLst>
              <a:ext uri="{FF2B5EF4-FFF2-40B4-BE49-F238E27FC236}">
                <a16:creationId xmlns:a16="http://schemas.microsoft.com/office/drawing/2014/main" id="{D4C35111-60FC-4897-8D24-2BBDEF77DE3E}"/>
              </a:ext>
            </a:extLst>
          </p:cNvPr>
          <p:cNvSpPr txBox="1"/>
          <p:nvPr/>
        </p:nvSpPr>
        <p:spPr>
          <a:xfrm>
            <a:off x="1980629" y="3289300"/>
            <a:ext cx="1810350" cy="646331"/>
          </a:xfrm>
          <a:prstGeom prst="rect">
            <a:avLst/>
          </a:prstGeom>
          <a:noFill/>
        </p:spPr>
        <p:txBody>
          <a:bodyPr wrap="square">
            <a:spAutoFit/>
          </a:bodyPr>
          <a:lstStyle>
            <a:defPPr>
              <a:defRPr lang="zh-CN"/>
            </a:defPPr>
            <a:lvl1pPr>
              <a:defRPr sz="1200">
                <a:latin typeface="微软雅黑" panose="020B0503020204020204" pitchFamily="34" charset="-122"/>
                <a:ea typeface="微软雅黑" panose="020B0503020204020204" pitchFamily="34" charset="-122"/>
              </a:defRPr>
            </a:lvl1pPr>
          </a:lstStyle>
          <a:p>
            <a:pPr algn="just"/>
            <a:r>
              <a:rPr lang="en-US" altLang="zh-CN" dirty="0"/>
              <a:t>20</a:t>
            </a:r>
            <a:r>
              <a:rPr lang="zh-CN" altLang="en-US" dirty="0"/>
              <a:t>年</a:t>
            </a:r>
            <a:r>
              <a:rPr lang="en-US" altLang="zh-CN" dirty="0"/>
              <a:t>X</a:t>
            </a:r>
            <a:r>
              <a:rPr lang="zh-CN" altLang="en-US" dirty="0"/>
              <a:t>月</a:t>
            </a:r>
            <a:r>
              <a:rPr lang="en-US" altLang="zh-CN" dirty="0"/>
              <a:t>X</a:t>
            </a:r>
            <a:r>
              <a:rPr lang="zh-CN" altLang="en-US" dirty="0"/>
              <a:t>日组织人员参加</a:t>
            </a:r>
            <a:r>
              <a:rPr lang="en-US" altLang="zh-CN" dirty="0"/>
              <a:t>XX</a:t>
            </a:r>
            <a:r>
              <a:rPr lang="zh-CN" altLang="en-US" dirty="0"/>
              <a:t>集团于</a:t>
            </a:r>
            <a:r>
              <a:rPr lang="en-US" altLang="zh-CN" dirty="0"/>
              <a:t>XXX</a:t>
            </a:r>
            <a:r>
              <a:rPr lang="zh-CN" altLang="en-US" dirty="0"/>
              <a:t>厂举办的交通安全大宣讲活动</a:t>
            </a:r>
          </a:p>
        </p:txBody>
      </p:sp>
      <p:sp>
        <p:nvSpPr>
          <p:cNvPr id="116" name="箭头: V 形 115">
            <a:extLst>
              <a:ext uri="{FF2B5EF4-FFF2-40B4-BE49-F238E27FC236}">
                <a16:creationId xmlns:a16="http://schemas.microsoft.com/office/drawing/2014/main" id="{E51A169D-3C63-4C0E-8AB1-A8B4EE9146D0}"/>
              </a:ext>
            </a:extLst>
          </p:cNvPr>
          <p:cNvSpPr/>
          <p:nvPr/>
        </p:nvSpPr>
        <p:spPr>
          <a:xfrm rot="5400000" flipV="1">
            <a:off x="2814367" y="3073481"/>
            <a:ext cx="142875" cy="228600"/>
          </a:xfrm>
          <a:prstGeom prst="chevron">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文本框 116">
            <a:extLst>
              <a:ext uri="{FF2B5EF4-FFF2-40B4-BE49-F238E27FC236}">
                <a16:creationId xmlns:a16="http://schemas.microsoft.com/office/drawing/2014/main" id="{6019EA87-8DD1-4DFC-91C0-3FFD16742E00}"/>
              </a:ext>
            </a:extLst>
          </p:cNvPr>
          <p:cNvSpPr txBox="1"/>
          <p:nvPr/>
        </p:nvSpPr>
        <p:spPr>
          <a:xfrm>
            <a:off x="3790979" y="1252302"/>
            <a:ext cx="1737051" cy="461665"/>
          </a:xfrm>
          <a:prstGeom prst="rect">
            <a:avLst/>
          </a:prstGeom>
          <a:noFill/>
        </p:spPr>
        <p:txBody>
          <a:bodyPr wrap="square">
            <a:spAutoFit/>
          </a:bodyPr>
          <a:lstStyle>
            <a:defPPr>
              <a:defRPr lang="zh-CN"/>
            </a:defPPr>
            <a:lvl1pPr>
              <a:defRPr sz="1200">
                <a:latin typeface="微软雅黑" panose="020B0503020204020204" pitchFamily="34" charset="-122"/>
                <a:ea typeface="微软雅黑" panose="020B0503020204020204" pitchFamily="34" charset="-122"/>
              </a:defRPr>
            </a:lvl1pPr>
          </a:lstStyle>
          <a:p>
            <a:r>
              <a:rPr lang="en-US" altLang="zh-CN" dirty="0"/>
              <a:t>19</a:t>
            </a:r>
            <a:r>
              <a:rPr lang="zh-CN" altLang="en-US" dirty="0"/>
              <a:t>年</a:t>
            </a:r>
            <a:r>
              <a:rPr lang="en-US" altLang="zh-CN" dirty="0"/>
              <a:t>12</a:t>
            </a:r>
            <a:r>
              <a:rPr lang="zh-CN" altLang="en-US" dirty="0"/>
              <a:t>月</a:t>
            </a:r>
            <a:r>
              <a:rPr lang="en-US" altLang="zh-CN" dirty="0"/>
              <a:t>2</a:t>
            </a:r>
            <a:r>
              <a:rPr lang="zh-CN" altLang="en-US" dirty="0"/>
              <a:t>日开展全国交通安全日宣传活动</a:t>
            </a:r>
          </a:p>
        </p:txBody>
      </p:sp>
      <p:sp>
        <p:nvSpPr>
          <p:cNvPr id="120" name="箭头: V 形 119">
            <a:extLst>
              <a:ext uri="{FF2B5EF4-FFF2-40B4-BE49-F238E27FC236}">
                <a16:creationId xmlns:a16="http://schemas.microsoft.com/office/drawing/2014/main" id="{29139E70-AFCF-44E3-8360-02994AF51079}"/>
              </a:ext>
            </a:extLst>
          </p:cNvPr>
          <p:cNvSpPr/>
          <p:nvPr/>
        </p:nvSpPr>
        <p:spPr>
          <a:xfrm rot="16200000">
            <a:off x="4500563" y="1671105"/>
            <a:ext cx="142875" cy="228600"/>
          </a:xfrm>
          <a:prstGeom prst="chevron">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1" name="文本框 120">
            <a:extLst>
              <a:ext uri="{FF2B5EF4-FFF2-40B4-BE49-F238E27FC236}">
                <a16:creationId xmlns:a16="http://schemas.microsoft.com/office/drawing/2014/main" id="{181D5670-D195-47CA-8CEC-8D9B89D89323}"/>
              </a:ext>
            </a:extLst>
          </p:cNvPr>
          <p:cNvSpPr txBox="1"/>
          <p:nvPr/>
        </p:nvSpPr>
        <p:spPr>
          <a:xfrm>
            <a:off x="5433482" y="3291628"/>
            <a:ext cx="1639391" cy="646331"/>
          </a:xfrm>
          <a:prstGeom prst="rect">
            <a:avLst/>
          </a:prstGeom>
          <a:noFill/>
        </p:spPr>
        <p:txBody>
          <a:bodyPr wrap="square">
            <a:spAutoFit/>
          </a:bodyPr>
          <a:lstStyle>
            <a:defPPr>
              <a:defRPr lang="zh-CN"/>
            </a:defPPr>
            <a:lvl1pPr>
              <a:defRPr sz="1200">
                <a:latin typeface="微软雅黑" panose="020B0503020204020204" pitchFamily="34" charset="-122"/>
                <a:ea typeface="微软雅黑" panose="020B0503020204020204" pitchFamily="34" charset="-122"/>
              </a:defRPr>
            </a:lvl1pPr>
          </a:lstStyle>
          <a:p>
            <a:pPr algn="just"/>
            <a:r>
              <a:rPr lang="en-US" altLang="zh-CN"/>
              <a:t>20</a:t>
            </a:r>
            <a:r>
              <a:rPr lang="zh-CN" altLang="en-US"/>
              <a:t>年</a:t>
            </a:r>
            <a:r>
              <a:rPr lang="en-US" altLang="zh-CN"/>
              <a:t>X</a:t>
            </a:r>
            <a:r>
              <a:rPr lang="zh-CN" altLang="en-US"/>
              <a:t>月</a:t>
            </a:r>
            <a:r>
              <a:rPr lang="en-US" altLang="zh-CN" dirty="0"/>
              <a:t>X</a:t>
            </a:r>
            <a:r>
              <a:rPr lang="zh-CN" altLang="en-US" dirty="0"/>
              <a:t>日组织摩托车驾驶人员进行交通安全培训</a:t>
            </a:r>
          </a:p>
        </p:txBody>
      </p:sp>
      <p:sp>
        <p:nvSpPr>
          <p:cNvPr id="122" name="箭头: V 形 121">
            <a:extLst>
              <a:ext uri="{FF2B5EF4-FFF2-40B4-BE49-F238E27FC236}">
                <a16:creationId xmlns:a16="http://schemas.microsoft.com/office/drawing/2014/main" id="{8C127329-561B-4BE1-888F-8E735BF96061}"/>
              </a:ext>
            </a:extLst>
          </p:cNvPr>
          <p:cNvSpPr/>
          <p:nvPr/>
        </p:nvSpPr>
        <p:spPr>
          <a:xfrm rot="5400000" flipV="1">
            <a:off x="6235024" y="3073482"/>
            <a:ext cx="142875" cy="228600"/>
          </a:xfrm>
          <a:prstGeom prst="chevron">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文本框 122">
            <a:extLst>
              <a:ext uri="{FF2B5EF4-FFF2-40B4-BE49-F238E27FC236}">
                <a16:creationId xmlns:a16="http://schemas.microsoft.com/office/drawing/2014/main" id="{01A26386-F156-4BE1-8FC8-6D29CFEAD77A}"/>
              </a:ext>
            </a:extLst>
          </p:cNvPr>
          <p:cNvSpPr txBox="1"/>
          <p:nvPr/>
        </p:nvSpPr>
        <p:spPr>
          <a:xfrm>
            <a:off x="7176915" y="1067637"/>
            <a:ext cx="1637791" cy="646331"/>
          </a:xfrm>
          <a:prstGeom prst="rect">
            <a:avLst/>
          </a:prstGeom>
          <a:noFill/>
        </p:spPr>
        <p:txBody>
          <a:bodyPr wrap="square">
            <a:spAutoFit/>
          </a:bodyPr>
          <a:lstStyle>
            <a:defPPr>
              <a:defRPr lang="zh-CN"/>
            </a:defPPr>
            <a:lvl1pPr algn="just">
              <a:defRPr sz="1200">
                <a:latin typeface="微软雅黑" panose="020B0503020204020204" pitchFamily="34" charset="-122"/>
                <a:ea typeface="微软雅黑" panose="020B0503020204020204" pitchFamily="34" charset="-122"/>
              </a:defRPr>
            </a:lvl1pPr>
          </a:lstStyle>
          <a:p>
            <a:r>
              <a:rPr lang="en-US" altLang="zh-CN" dirty="0"/>
              <a:t>20</a:t>
            </a:r>
            <a:r>
              <a:rPr lang="zh-CN" altLang="en-US" dirty="0"/>
              <a:t>年</a:t>
            </a:r>
            <a:r>
              <a:rPr lang="en-US" altLang="zh-CN" dirty="0"/>
              <a:t>X</a:t>
            </a:r>
            <a:r>
              <a:rPr lang="zh-CN" altLang="en-US" dirty="0"/>
              <a:t>月</a:t>
            </a:r>
            <a:r>
              <a:rPr lang="en-US" altLang="zh-CN" dirty="0"/>
              <a:t>XX</a:t>
            </a:r>
            <a:r>
              <a:rPr lang="zh-CN" altLang="en-US" dirty="0"/>
              <a:t>日组织相关部门对通勤车开展专项安全检查</a:t>
            </a:r>
          </a:p>
        </p:txBody>
      </p:sp>
      <p:sp>
        <p:nvSpPr>
          <p:cNvPr id="124" name="箭头: V 形 123">
            <a:extLst>
              <a:ext uri="{FF2B5EF4-FFF2-40B4-BE49-F238E27FC236}">
                <a16:creationId xmlns:a16="http://schemas.microsoft.com/office/drawing/2014/main" id="{6825CFE6-A2B3-4907-B5C9-5043F83A856E}"/>
              </a:ext>
            </a:extLst>
          </p:cNvPr>
          <p:cNvSpPr/>
          <p:nvPr/>
        </p:nvSpPr>
        <p:spPr>
          <a:xfrm rot="16200000">
            <a:off x="8031492" y="1671104"/>
            <a:ext cx="142875" cy="228600"/>
          </a:xfrm>
          <a:prstGeom prst="chevron">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矩形 125">
            <a:extLst>
              <a:ext uri="{FF2B5EF4-FFF2-40B4-BE49-F238E27FC236}">
                <a16:creationId xmlns:a16="http://schemas.microsoft.com/office/drawing/2014/main" id="{11633DC3-D66B-499A-83CA-EF76E979C72B}"/>
              </a:ext>
            </a:extLst>
          </p:cNvPr>
          <p:cNvSpPr/>
          <p:nvPr/>
        </p:nvSpPr>
        <p:spPr>
          <a:xfrm>
            <a:off x="323104" y="4101915"/>
            <a:ext cx="8491602" cy="818687"/>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5" name="文本框 124">
            <a:extLst>
              <a:ext uri="{FF2B5EF4-FFF2-40B4-BE49-F238E27FC236}">
                <a16:creationId xmlns:a16="http://schemas.microsoft.com/office/drawing/2014/main" id="{786E8D0E-D34E-434A-AC3E-8E0309E06AA6}"/>
              </a:ext>
            </a:extLst>
          </p:cNvPr>
          <p:cNvSpPr txBox="1"/>
          <p:nvPr/>
        </p:nvSpPr>
        <p:spPr>
          <a:xfrm>
            <a:off x="561703" y="4165422"/>
            <a:ext cx="8039371" cy="700576"/>
          </a:xfrm>
          <a:prstGeom prst="rect">
            <a:avLst/>
          </a:prstGeom>
          <a:noFill/>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上半年公司继续深化交通安全管理工作，从人员培训、安全宣传、车辆检查等多方面入手，确保交通安全责任事故零发生，完成既定目标指标。</a:t>
            </a:r>
          </a:p>
        </p:txBody>
      </p:sp>
      <p:pic>
        <p:nvPicPr>
          <p:cNvPr id="16" name="图片 15">
            <a:extLst>
              <a:ext uri="{FF2B5EF4-FFF2-40B4-BE49-F238E27FC236}">
                <a16:creationId xmlns:a16="http://schemas.microsoft.com/office/drawing/2014/main" id="{6149BF33-C125-4DA3-BFED-D85147945F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941" r="17364"/>
          <a:stretch/>
        </p:blipFill>
        <p:spPr>
          <a:xfrm>
            <a:off x="3904919" y="1895708"/>
            <a:ext cx="1352938" cy="1172489"/>
          </a:xfrm>
          <a:prstGeom prst="rect">
            <a:avLst/>
          </a:prstGeom>
        </p:spPr>
      </p:pic>
    </p:spTree>
    <p:extLst>
      <p:ext uri="{BB962C8B-B14F-4D97-AF65-F5344CB8AC3E}">
        <p14:creationId xmlns:p14="http://schemas.microsoft.com/office/powerpoint/2010/main" val="148723142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466125" y="382252"/>
            <a:ext cx="2522165"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7</a:t>
            </a:r>
            <a:r>
              <a:rPr lang="zh-CN" altLang="en-US" dirty="0">
                <a:sym typeface="Arial" charset="0"/>
              </a:rPr>
              <a:t>、组织开展应急处置演练</a:t>
            </a:r>
          </a:p>
        </p:txBody>
      </p:sp>
      <p:pic>
        <p:nvPicPr>
          <p:cNvPr id="28" name="图片 27">
            <a:extLst>
              <a:ext uri="{FF2B5EF4-FFF2-40B4-BE49-F238E27FC236}">
                <a16:creationId xmlns:a16="http://schemas.microsoft.com/office/drawing/2014/main" id="{A99DF6F3-5FFE-49A3-A7F8-ABDC88F6687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1539" t="1334" r="11387" b="1334"/>
          <a:stretch>
            <a:fillRect/>
          </a:stretch>
        </p:blipFill>
        <p:spPr bwMode="auto">
          <a:xfrm>
            <a:off x="3667273" y="1305859"/>
            <a:ext cx="1809454" cy="1809454"/>
          </a:xfrm>
          <a:custGeom>
            <a:avLst/>
            <a:gdLst>
              <a:gd name="connsiteX0" fmla="*/ 896406 w 1792812"/>
              <a:gd name="connsiteY0" fmla="*/ 0 h 1792812"/>
              <a:gd name="connsiteX1" fmla="*/ 1792812 w 1792812"/>
              <a:gd name="connsiteY1" fmla="*/ 896406 h 1792812"/>
              <a:gd name="connsiteX2" fmla="*/ 896406 w 1792812"/>
              <a:gd name="connsiteY2" fmla="*/ 1792812 h 1792812"/>
              <a:gd name="connsiteX3" fmla="*/ 0 w 1792812"/>
              <a:gd name="connsiteY3" fmla="*/ 896406 h 1792812"/>
              <a:gd name="connsiteX4" fmla="*/ 896406 w 1792812"/>
              <a:gd name="connsiteY4" fmla="*/ 0 h 179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812" h="1792812">
                <a:moveTo>
                  <a:pt x="896406" y="0"/>
                </a:moveTo>
                <a:cubicBezTo>
                  <a:pt x="1391477" y="0"/>
                  <a:pt x="1792812" y="401335"/>
                  <a:pt x="1792812" y="896406"/>
                </a:cubicBezTo>
                <a:cubicBezTo>
                  <a:pt x="1792812" y="1391477"/>
                  <a:pt x="1391477" y="1792812"/>
                  <a:pt x="896406" y="1792812"/>
                </a:cubicBezTo>
                <a:cubicBezTo>
                  <a:pt x="401335" y="1792812"/>
                  <a:pt x="0" y="1391477"/>
                  <a:pt x="0" y="896406"/>
                </a:cubicBezTo>
                <a:cubicBezTo>
                  <a:pt x="0" y="401335"/>
                  <a:pt x="401335" y="0"/>
                  <a:pt x="896406"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a:extLst>
              <a:ext uri="{FF2B5EF4-FFF2-40B4-BE49-F238E27FC236}">
                <a16:creationId xmlns:a16="http://schemas.microsoft.com/office/drawing/2014/main" id="{ABA54D85-A3DF-43E7-8BDD-9741A953F71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l="2223" t="888" r="14627" b="2789"/>
          <a:stretch>
            <a:fillRect/>
          </a:stretch>
        </p:blipFill>
        <p:spPr bwMode="auto">
          <a:xfrm>
            <a:off x="6484938" y="1303747"/>
            <a:ext cx="1790700" cy="1790700"/>
          </a:xfrm>
          <a:custGeom>
            <a:avLst/>
            <a:gdLst>
              <a:gd name="connsiteX0" fmla="*/ 896406 w 1792812"/>
              <a:gd name="connsiteY0" fmla="*/ 0 h 1792812"/>
              <a:gd name="connsiteX1" fmla="*/ 1792812 w 1792812"/>
              <a:gd name="connsiteY1" fmla="*/ 896406 h 1792812"/>
              <a:gd name="connsiteX2" fmla="*/ 896406 w 1792812"/>
              <a:gd name="connsiteY2" fmla="*/ 1792812 h 1792812"/>
              <a:gd name="connsiteX3" fmla="*/ 0 w 1792812"/>
              <a:gd name="connsiteY3" fmla="*/ 896406 h 1792812"/>
              <a:gd name="connsiteX4" fmla="*/ 896406 w 1792812"/>
              <a:gd name="connsiteY4" fmla="*/ 0 h 179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812" h="1792812">
                <a:moveTo>
                  <a:pt x="896406" y="0"/>
                </a:moveTo>
                <a:cubicBezTo>
                  <a:pt x="1391477" y="0"/>
                  <a:pt x="1792812" y="401335"/>
                  <a:pt x="1792812" y="896406"/>
                </a:cubicBezTo>
                <a:cubicBezTo>
                  <a:pt x="1792812" y="1391477"/>
                  <a:pt x="1391477" y="1792812"/>
                  <a:pt x="896406" y="1792812"/>
                </a:cubicBezTo>
                <a:cubicBezTo>
                  <a:pt x="401335" y="1792812"/>
                  <a:pt x="0" y="1391477"/>
                  <a:pt x="0" y="896406"/>
                </a:cubicBezTo>
                <a:cubicBezTo>
                  <a:pt x="0" y="401335"/>
                  <a:pt x="401335" y="0"/>
                  <a:pt x="896406"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4EFB4BA5-9E9A-4A4B-AC8E-31D5045F163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l="6902" t="1782" r="6902" b="1782"/>
          <a:stretch>
            <a:fillRect/>
          </a:stretch>
        </p:blipFill>
        <p:spPr bwMode="auto">
          <a:xfrm>
            <a:off x="868362" y="1303747"/>
            <a:ext cx="1792812" cy="1792812"/>
          </a:xfrm>
          <a:custGeom>
            <a:avLst/>
            <a:gdLst>
              <a:gd name="connsiteX0" fmla="*/ 896406 w 1792812"/>
              <a:gd name="connsiteY0" fmla="*/ 0 h 1792812"/>
              <a:gd name="connsiteX1" fmla="*/ 1792812 w 1792812"/>
              <a:gd name="connsiteY1" fmla="*/ 896406 h 1792812"/>
              <a:gd name="connsiteX2" fmla="*/ 896406 w 1792812"/>
              <a:gd name="connsiteY2" fmla="*/ 1792812 h 1792812"/>
              <a:gd name="connsiteX3" fmla="*/ 0 w 1792812"/>
              <a:gd name="connsiteY3" fmla="*/ 896406 h 1792812"/>
              <a:gd name="connsiteX4" fmla="*/ 896406 w 1792812"/>
              <a:gd name="connsiteY4" fmla="*/ 0 h 179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812" h="1792812">
                <a:moveTo>
                  <a:pt x="896406" y="0"/>
                </a:moveTo>
                <a:cubicBezTo>
                  <a:pt x="1391477" y="0"/>
                  <a:pt x="1792812" y="401335"/>
                  <a:pt x="1792812" y="896406"/>
                </a:cubicBezTo>
                <a:cubicBezTo>
                  <a:pt x="1792812" y="1391477"/>
                  <a:pt x="1391477" y="1792812"/>
                  <a:pt x="896406" y="1792812"/>
                </a:cubicBezTo>
                <a:cubicBezTo>
                  <a:pt x="401335" y="1792812"/>
                  <a:pt x="0" y="1391477"/>
                  <a:pt x="0" y="896406"/>
                </a:cubicBezTo>
                <a:cubicBezTo>
                  <a:pt x="0" y="401335"/>
                  <a:pt x="401335" y="0"/>
                  <a:pt x="896406"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4E6FF9B0-FAD7-4759-BFE1-18215B7A9B81}"/>
              </a:ext>
            </a:extLst>
          </p:cNvPr>
          <p:cNvSpPr txBox="1"/>
          <p:nvPr/>
        </p:nvSpPr>
        <p:spPr>
          <a:xfrm>
            <a:off x="868362" y="3461966"/>
            <a:ext cx="7407276" cy="1023742"/>
          </a:xfrm>
          <a:prstGeom prst="rect">
            <a:avLst/>
          </a:prstGeom>
          <a:noFill/>
        </p:spPr>
        <p:txBody>
          <a:bodyPr wrap="square">
            <a:spAutoFit/>
          </a:bodyPr>
          <a:lstStyle>
            <a:defPPr>
              <a:defRPr lang="zh-CN"/>
            </a:defPPr>
            <a:lvl1pPr>
              <a:lnSpc>
                <a:spcPct val="150000"/>
              </a:lnSpc>
              <a:defRPr>
                <a:solidFill>
                  <a:schemeClr val="bg1"/>
                </a:solidFill>
                <a:latin typeface="微软雅黑" panose="020B0503020204020204" pitchFamily="34" charset="-122"/>
                <a:ea typeface="微软雅黑" panose="020B0503020204020204" pitchFamily="34" charset="-122"/>
              </a:defRPr>
            </a:lvl1pPr>
          </a:lstStyle>
          <a:p>
            <a:pPr algn="just"/>
            <a:r>
              <a:rPr lang="zh-CN" altLang="en-US" dirty="0">
                <a:solidFill>
                  <a:schemeClr val="tx1">
                    <a:lumMod val="95000"/>
                    <a:lumOff val="5000"/>
                  </a:schemeClr>
                </a:solidFill>
              </a:rPr>
              <a:t>为进一步检验公司生产安全事故应急预案的科学性、实用性，公司上半年开展了化学品泄漏、消防疏散、工伤救护等应急演练，通过演练进一步完善应急预案，提高其科学性，同时也通过演练提高应急人员的应急处理熟练能力。</a:t>
            </a:r>
          </a:p>
        </p:txBody>
      </p:sp>
    </p:spTree>
    <p:extLst>
      <p:ext uri="{BB962C8B-B14F-4D97-AF65-F5344CB8AC3E}">
        <p14:creationId xmlns:p14="http://schemas.microsoft.com/office/powerpoint/2010/main" val="121634479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6EC097-CCCC-4826-8A2C-78C75ACDC1F2}"/>
              </a:ext>
            </a:extLst>
          </p:cNvPr>
          <p:cNvSpPr/>
          <p:nvPr/>
        </p:nvSpPr>
        <p:spPr>
          <a:xfrm>
            <a:off x="182012" y="1333500"/>
            <a:ext cx="2076092" cy="3276600"/>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2"/>
          <p:cNvSpPr txBox="1"/>
          <p:nvPr/>
        </p:nvSpPr>
        <p:spPr>
          <a:xfrm>
            <a:off x="466125" y="382252"/>
            <a:ext cx="3958456"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8</a:t>
            </a:r>
            <a:r>
              <a:rPr lang="zh-CN" altLang="en-US" dirty="0">
                <a:sym typeface="Arial" charset="0"/>
              </a:rPr>
              <a:t>、推进三同时工作及安全生产标准化建设</a:t>
            </a:r>
          </a:p>
        </p:txBody>
      </p:sp>
      <p:sp>
        <p:nvSpPr>
          <p:cNvPr id="7" name="MH_Other_1">
            <a:extLst>
              <a:ext uri="{FF2B5EF4-FFF2-40B4-BE49-F238E27FC236}">
                <a16:creationId xmlns:a16="http://schemas.microsoft.com/office/drawing/2014/main" id="{F12E0A98-E3E4-4B6A-8D43-45DFBCED2108}"/>
              </a:ext>
            </a:extLst>
          </p:cNvPr>
          <p:cNvSpPr>
            <a:spLocks noChangeArrowheads="1"/>
          </p:cNvSpPr>
          <p:nvPr>
            <p:custDataLst>
              <p:tags r:id="rId1"/>
            </p:custDataLst>
          </p:nvPr>
        </p:nvSpPr>
        <p:spPr bwMode="auto">
          <a:xfrm>
            <a:off x="263452" y="1756083"/>
            <a:ext cx="1913211" cy="1555003"/>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w="9525">
            <a:solidFill>
              <a:schemeClr val="bg1"/>
            </a:solidFill>
            <a:miter lim="800000"/>
            <a:headEnd/>
            <a:tailEnd/>
          </a:ln>
        </p:spPr>
        <p:txBody>
          <a:bodyPr anchor="ctr"/>
          <a:lstStyle/>
          <a:p>
            <a:pPr algn="ctr" eaLnBrk="1" hangingPunct="1">
              <a:buFont typeface="Arial" charset="0"/>
              <a:buNone/>
            </a:pPr>
            <a:endParaRPr lang="zh-CN" altLang="en-US" sz="2800">
              <a:solidFill>
                <a:srgbClr val="376092"/>
              </a:solidFill>
              <a:latin typeface="微软雅黑" pitchFamily="34" charset="-122"/>
            </a:endParaRPr>
          </a:p>
        </p:txBody>
      </p:sp>
      <p:sp>
        <p:nvSpPr>
          <p:cNvPr id="10" name="文本框 9">
            <a:extLst>
              <a:ext uri="{FF2B5EF4-FFF2-40B4-BE49-F238E27FC236}">
                <a16:creationId xmlns:a16="http://schemas.microsoft.com/office/drawing/2014/main" id="{E89BC313-EC90-49F2-97D8-D6FF31656B7A}"/>
              </a:ext>
            </a:extLst>
          </p:cNvPr>
          <p:cNvSpPr txBox="1"/>
          <p:nvPr/>
        </p:nvSpPr>
        <p:spPr>
          <a:xfrm>
            <a:off x="100569" y="1398166"/>
            <a:ext cx="2238975" cy="307777"/>
          </a:xfrm>
          <a:prstGeom prst="rect">
            <a:avLst/>
          </a:prstGeom>
          <a:noFill/>
        </p:spPr>
        <p:txBody>
          <a:bodyPr wrap="square">
            <a:spAutoFit/>
          </a:bodyPr>
          <a:lstStyle/>
          <a:p>
            <a:pPr algn="ctr" eaLnBrk="1" hangingPunct="1">
              <a:lnSpc>
                <a:spcPct val="100000"/>
              </a:lnSpc>
              <a:spcBef>
                <a:spcPct val="0"/>
              </a:spcBef>
              <a:buFont typeface="Arial" panose="020B0604020202020204" pitchFamily="34" charset="0"/>
              <a:buNone/>
              <a:defRPr/>
            </a:pPr>
            <a:r>
              <a:rPr lang="zh-CN" altLang="en-US" sz="1400" dirty="0">
                <a:solidFill>
                  <a:srgbClr val="FFFFFF"/>
                </a:solidFill>
                <a:latin typeface="+mn-lt"/>
                <a:ea typeface="+mn-ea"/>
              </a:rPr>
              <a:t>职业卫生控制效果评价</a:t>
            </a:r>
          </a:p>
        </p:txBody>
      </p:sp>
      <p:sp>
        <p:nvSpPr>
          <p:cNvPr id="12" name="文本框 11">
            <a:extLst>
              <a:ext uri="{FF2B5EF4-FFF2-40B4-BE49-F238E27FC236}">
                <a16:creationId xmlns:a16="http://schemas.microsoft.com/office/drawing/2014/main" id="{9B46E270-5F20-46BD-A7E7-983F665B0621}"/>
              </a:ext>
            </a:extLst>
          </p:cNvPr>
          <p:cNvSpPr txBox="1"/>
          <p:nvPr/>
        </p:nvSpPr>
        <p:spPr>
          <a:xfrm>
            <a:off x="175654" y="3433160"/>
            <a:ext cx="2076092" cy="1029193"/>
          </a:xfrm>
          <a:prstGeom prst="rect">
            <a:avLst/>
          </a:prstGeom>
          <a:noFill/>
        </p:spPr>
        <p:txBody>
          <a:bodyPr wrap="square">
            <a:spAutoFit/>
          </a:bodyPr>
          <a:lstStyle/>
          <a:p>
            <a:pPr algn="just" eaLnBrk="1" hangingPunct="1">
              <a:lnSpc>
                <a:spcPct val="130000"/>
              </a:lnSpc>
              <a:spcBef>
                <a:spcPts val="0"/>
              </a:spcBef>
              <a:spcAft>
                <a:spcPts val="0"/>
              </a:spcAft>
              <a:buFont typeface="Arial" panose="020B0604020202020204" pitchFamily="34" charset="0"/>
              <a:buNone/>
              <a:defRPr/>
            </a:pPr>
            <a:r>
              <a:rPr lang="en-US" altLang="zh-CN" sz="1200" dirty="0">
                <a:solidFill>
                  <a:schemeClr val="bg1"/>
                </a:solidFill>
                <a:latin typeface="微软雅黑" panose="020B0503020204020204" pitchFamily="34" charset="-122"/>
                <a:ea typeface="微软雅黑" panose="020B0503020204020204" pitchFamily="34" charset="-122"/>
              </a:rPr>
              <a:t>X</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X</a:t>
            </a:r>
            <a:r>
              <a:rPr lang="zh-CN" altLang="en-US" sz="1200" dirty="0">
                <a:solidFill>
                  <a:schemeClr val="bg1"/>
                </a:solidFill>
                <a:latin typeface="微软雅黑" panose="020B0503020204020204" pitchFamily="34" charset="-122"/>
                <a:ea typeface="微软雅黑" panose="020B0503020204020204" pitchFamily="34" charset="-122"/>
              </a:rPr>
              <a:t>日开展建设项目职业卫生控制效果评价，通过资料及现场检查顺利通过专家评审</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5830377B-1AE3-432D-BA0F-4E342AB2A6BA}"/>
              </a:ext>
            </a:extLst>
          </p:cNvPr>
          <p:cNvSpPr/>
          <p:nvPr/>
        </p:nvSpPr>
        <p:spPr>
          <a:xfrm>
            <a:off x="2420984" y="1333500"/>
            <a:ext cx="2076092" cy="3276600"/>
          </a:xfrm>
          <a:prstGeom prst="rect">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Other_2">
            <a:extLst>
              <a:ext uri="{FF2B5EF4-FFF2-40B4-BE49-F238E27FC236}">
                <a16:creationId xmlns:a16="http://schemas.microsoft.com/office/drawing/2014/main" id="{DDAA8EEC-C85A-4BE5-9FB0-8DEF12B54A19}"/>
              </a:ext>
            </a:extLst>
          </p:cNvPr>
          <p:cNvSpPr>
            <a:spLocks noChangeArrowheads="1"/>
          </p:cNvSpPr>
          <p:nvPr>
            <p:custDataLst>
              <p:tags r:id="rId2"/>
            </p:custDataLst>
          </p:nvPr>
        </p:nvSpPr>
        <p:spPr bwMode="auto">
          <a:xfrm>
            <a:off x="2502424" y="1756082"/>
            <a:ext cx="1913211" cy="1555003"/>
          </a:xfrm>
          <a:prstGeom prst="rect">
            <a:avLst/>
          </a:prstGeom>
          <a:blipFill dpi="0" rotWithShape="1">
            <a:blip r:embed="rId8" cstate="print">
              <a:extLst>
                <a:ext uri="{28A0092B-C50C-407E-A947-70E740481C1C}">
                  <a14:useLocalDpi xmlns:a14="http://schemas.microsoft.com/office/drawing/2010/main"/>
                </a:ext>
              </a:extLst>
            </a:blip>
            <a:srcRect/>
            <a:stretch>
              <a:fillRect/>
            </a:stretch>
          </a:blipFill>
          <a:ln>
            <a:solidFill>
              <a:schemeClr val="bg1"/>
            </a:solidFill>
          </a:ln>
        </p:spPr>
        <p:txBody>
          <a:bodyPr anchor="ctr"/>
          <a:lstStyle/>
          <a:p>
            <a:pPr algn="ctr" eaLnBrk="1" hangingPunct="1">
              <a:buFont typeface="Arial" charset="0"/>
              <a:buNone/>
            </a:pPr>
            <a:endParaRPr lang="zh-CN" altLang="en-US" sz="2800">
              <a:solidFill>
                <a:srgbClr val="376092"/>
              </a:solidFill>
              <a:latin typeface="微软雅黑" pitchFamily="34" charset="-122"/>
            </a:endParaRPr>
          </a:p>
        </p:txBody>
      </p:sp>
      <p:sp>
        <p:nvSpPr>
          <p:cNvPr id="16" name="文本框 15">
            <a:extLst>
              <a:ext uri="{FF2B5EF4-FFF2-40B4-BE49-F238E27FC236}">
                <a16:creationId xmlns:a16="http://schemas.microsoft.com/office/drawing/2014/main" id="{67C37052-4942-46B8-98DC-06A9EE0A82D8}"/>
              </a:ext>
            </a:extLst>
          </p:cNvPr>
          <p:cNvSpPr txBox="1"/>
          <p:nvPr/>
        </p:nvSpPr>
        <p:spPr>
          <a:xfrm>
            <a:off x="2677185" y="1390903"/>
            <a:ext cx="1563687" cy="307777"/>
          </a:xfrm>
          <a:prstGeom prst="rect">
            <a:avLst/>
          </a:prstGeom>
          <a:noFill/>
        </p:spPr>
        <p:txBody>
          <a:bodyPr wrap="square">
            <a:spAutoFit/>
          </a:bodyPr>
          <a:lstStyle/>
          <a:p>
            <a:pPr algn="ctr" eaLnBrk="1" hangingPunct="1">
              <a:lnSpc>
                <a:spcPct val="100000"/>
              </a:lnSpc>
              <a:spcBef>
                <a:spcPct val="0"/>
              </a:spcBef>
              <a:buFont typeface="Arial" panose="020B0604020202020204" pitchFamily="34" charset="0"/>
              <a:buNone/>
              <a:defRPr/>
            </a:pPr>
            <a:r>
              <a:rPr lang="zh-CN" altLang="en-US" sz="1400" dirty="0">
                <a:solidFill>
                  <a:srgbClr val="FFFFFF"/>
                </a:solidFill>
                <a:latin typeface="+mn-lt"/>
                <a:ea typeface="+mn-ea"/>
              </a:rPr>
              <a:t>安全验收</a:t>
            </a:r>
          </a:p>
        </p:txBody>
      </p:sp>
      <p:sp>
        <p:nvSpPr>
          <p:cNvPr id="18" name="文本框 17">
            <a:extLst>
              <a:ext uri="{FF2B5EF4-FFF2-40B4-BE49-F238E27FC236}">
                <a16:creationId xmlns:a16="http://schemas.microsoft.com/office/drawing/2014/main" id="{ECF312AA-4DD1-4A9C-9DD1-891BFFB0FB3D}"/>
              </a:ext>
            </a:extLst>
          </p:cNvPr>
          <p:cNvSpPr txBox="1"/>
          <p:nvPr/>
        </p:nvSpPr>
        <p:spPr>
          <a:xfrm>
            <a:off x="2469414" y="3672331"/>
            <a:ext cx="1979228" cy="549061"/>
          </a:xfrm>
          <a:prstGeom prst="rect">
            <a:avLst/>
          </a:prstGeom>
          <a:noFill/>
        </p:spPr>
        <p:txBody>
          <a:bodyPr wrap="square">
            <a:spAutoFit/>
          </a:bodyPr>
          <a:lstStyle>
            <a:defPPr>
              <a:defRPr lang="zh-CN"/>
            </a:defPPr>
            <a:lvl1pPr algn="just">
              <a:lnSpc>
                <a:spcPct val="130000"/>
              </a:lnSpc>
              <a:spcBef>
                <a:spcPts val="0"/>
              </a:spcBef>
              <a:spcAft>
                <a:spcPts val="0"/>
              </a:spcAft>
              <a:buFont typeface="Arial" panose="020B0604020202020204" pitchFamily="34" charset="0"/>
              <a:buNone/>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a:t>
            </a:r>
            <a:r>
              <a:rPr lang="zh-CN" altLang="en-US" dirty="0"/>
              <a:t>月</a:t>
            </a:r>
            <a:r>
              <a:rPr lang="en-US" altLang="zh-CN" dirty="0"/>
              <a:t>X</a:t>
            </a:r>
            <a:r>
              <a:rPr lang="zh-CN" altLang="en-US" dirty="0"/>
              <a:t>日开展建设项目安全验收并顺利通过专家评审</a:t>
            </a:r>
            <a:endParaRPr lang="en-US" altLang="zh-CN" dirty="0"/>
          </a:p>
        </p:txBody>
      </p:sp>
      <p:sp>
        <p:nvSpPr>
          <p:cNvPr id="19" name="矩形 18">
            <a:extLst>
              <a:ext uri="{FF2B5EF4-FFF2-40B4-BE49-F238E27FC236}">
                <a16:creationId xmlns:a16="http://schemas.microsoft.com/office/drawing/2014/main" id="{DA07E98B-AFC8-4E2A-A660-591321619F5E}"/>
              </a:ext>
            </a:extLst>
          </p:cNvPr>
          <p:cNvSpPr/>
          <p:nvPr/>
        </p:nvSpPr>
        <p:spPr>
          <a:xfrm>
            <a:off x="4646926" y="1333500"/>
            <a:ext cx="2076092" cy="3276600"/>
          </a:xfrm>
          <a:prstGeom prst="rect">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DF046853-33FA-43BE-A379-B95629113157}"/>
              </a:ext>
            </a:extLst>
          </p:cNvPr>
          <p:cNvSpPr txBox="1"/>
          <p:nvPr/>
        </p:nvSpPr>
        <p:spPr>
          <a:xfrm>
            <a:off x="4884872" y="1398671"/>
            <a:ext cx="1600200" cy="307777"/>
          </a:xfrm>
          <a:prstGeom prst="rect">
            <a:avLst/>
          </a:prstGeom>
          <a:noFill/>
        </p:spPr>
        <p:txBody>
          <a:bodyPr wrap="square">
            <a:spAutoFit/>
          </a:bodyPr>
          <a:lstStyle>
            <a:defPPr>
              <a:defRPr lang="zh-CN"/>
            </a:defPPr>
            <a:lvl1pPr algn="ctr">
              <a:lnSpc>
                <a:spcPct val="100000"/>
              </a:lnSpc>
              <a:spcBef>
                <a:spcPct val="0"/>
              </a:spcBef>
              <a:buFont typeface="Arial" panose="020B0604020202020204" pitchFamily="34" charset="0"/>
              <a:buNone/>
              <a:defRPr>
                <a:solidFill>
                  <a:srgbClr val="FFFFFF"/>
                </a:solidFill>
              </a:defRPr>
            </a:lvl1pPr>
          </a:lstStyle>
          <a:p>
            <a:r>
              <a:rPr lang="zh-CN" altLang="en-US" dirty="0"/>
              <a:t>安全标准化评审</a:t>
            </a:r>
          </a:p>
        </p:txBody>
      </p:sp>
      <p:sp>
        <p:nvSpPr>
          <p:cNvPr id="22" name="MH_Other_3">
            <a:extLst>
              <a:ext uri="{FF2B5EF4-FFF2-40B4-BE49-F238E27FC236}">
                <a16:creationId xmlns:a16="http://schemas.microsoft.com/office/drawing/2014/main" id="{2B59A981-6128-4123-87DD-1011D8835435}"/>
              </a:ext>
            </a:extLst>
          </p:cNvPr>
          <p:cNvSpPr>
            <a:spLocks noChangeArrowheads="1"/>
          </p:cNvSpPr>
          <p:nvPr>
            <p:custDataLst>
              <p:tags r:id="rId3"/>
            </p:custDataLst>
          </p:nvPr>
        </p:nvSpPr>
        <p:spPr bwMode="auto">
          <a:xfrm>
            <a:off x="4728366" y="1771619"/>
            <a:ext cx="1913211" cy="1555003"/>
          </a:xfrm>
          <a:prstGeom prst="rect">
            <a:avLst/>
          </a:prstGeom>
          <a:blipFill dpi="0" rotWithShape="1">
            <a:blip r:embed="rId9" cstate="print">
              <a:extLst>
                <a:ext uri="{28A0092B-C50C-407E-A947-70E740481C1C}">
                  <a14:useLocalDpi xmlns:a14="http://schemas.microsoft.com/office/drawing/2010/main"/>
                </a:ext>
              </a:extLst>
            </a:blip>
            <a:srcRect/>
            <a:stretch>
              <a:fillRect/>
            </a:stretch>
          </a:blipFill>
          <a:ln>
            <a:solidFill>
              <a:schemeClr val="bg1"/>
            </a:solidFill>
          </a:ln>
        </p:spPr>
        <p:txBody>
          <a:bodyPr anchor="ctr"/>
          <a:lstStyle/>
          <a:p>
            <a:pPr algn="ctr" eaLnBrk="1" hangingPunct="1">
              <a:buFont typeface="Arial" charset="0"/>
              <a:buNone/>
            </a:pPr>
            <a:endParaRPr lang="zh-CN" altLang="en-US" sz="2800">
              <a:solidFill>
                <a:srgbClr val="376092"/>
              </a:solidFill>
              <a:latin typeface="微软雅黑" pitchFamily="34" charset="-122"/>
            </a:endParaRPr>
          </a:p>
        </p:txBody>
      </p:sp>
      <p:sp>
        <p:nvSpPr>
          <p:cNvPr id="24" name="文本框 23">
            <a:extLst>
              <a:ext uri="{FF2B5EF4-FFF2-40B4-BE49-F238E27FC236}">
                <a16:creationId xmlns:a16="http://schemas.microsoft.com/office/drawing/2014/main" id="{1A1D71A3-94A0-4AE9-8C46-3FE4E4F6F1EA}"/>
              </a:ext>
            </a:extLst>
          </p:cNvPr>
          <p:cNvSpPr txBox="1"/>
          <p:nvPr/>
        </p:nvSpPr>
        <p:spPr>
          <a:xfrm>
            <a:off x="4717388" y="3433160"/>
            <a:ext cx="1924189" cy="1029193"/>
          </a:xfrm>
          <a:prstGeom prst="rect">
            <a:avLst/>
          </a:prstGeom>
          <a:noFill/>
        </p:spPr>
        <p:txBody>
          <a:bodyPr wrap="square">
            <a:spAutoFit/>
          </a:bodyPr>
          <a:lstStyle>
            <a:defPPr>
              <a:defRPr lang="zh-CN"/>
            </a:defPPr>
            <a:lvl1pPr algn="just">
              <a:lnSpc>
                <a:spcPct val="130000"/>
              </a:lnSpc>
              <a:spcBef>
                <a:spcPts val="0"/>
              </a:spcBef>
              <a:spcAft>
                <a:spcPts val="0"/>
              </a:spcAft>
              <a:buFont typeface="Arial" panose="020B0604020202020204" pitchFamily="34" charset="0"/>
              <a:buNone/>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a:t>
            </a:r>
            <a:r>
              <a:rPr lang="zh-CN" altLang="en-US" dirty="0"/>
              <a:t>月</a:t>
            </a:r>
            <a:r>
              <a:rPr lang="en-US" altLang="zh-CN" dirty="0"/>
              <a:t>X</a:t>
            </a:r>
            <a:r>
              <a:rPr lang="zh-CN" altLang="en-US" dirty="0"/>
              <a:t>日专家组开展安全标准化复评达标评审，通过检查资料档案、现场改善确认顺利通过安标复评</a:t>
            </a:r>
            <a:endParaRPr lang="en-US" altLang="zh-CN" dirty="0"/>
          </a:p>
        </p:txBody>
      </p:sp>
      <p:sp>
        <p:nvSpPr>
          <p:cNvPr id="25" name="矩形 24">
            <a:extLst>
              <a:ext uri="{FF2B5EF4-FFF2-40B4-BE49-F238E27FC236}">
                <a16:creationId xmlns:a16="http://schemas.microsoft.com/office/drawing/2014/main" id="{27E680CF-7853-44A2-9B7F-062357B6F2DE}"/>
              </a:ext>
            </a:extLst>
          </p:cNvPr>
          <p:cNvSpPr/>
          <p:nvPr/>
        </p:nvSpPr>
        <p:spPr>
          <a:xfrm>
            <a:off x="6892254" y="1333500"/>
            <a:ext cx="2076092" cy="3276600"/>
          </a:xfrm>
          <a:prstGeom prst="rect">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5875D6B9-4B55-4647-88E5-96D6053279CA}"/>
              </a:ext>
            </a:extLst>
          </p:cNvPr>
          <p:cNvSpPr txBox="1"/>
          <p:nvPr/>
        </p:nvSpPr>
        <p:spPr>
          <a:xfrm>
            <a:off x="7358800" y="1398166"/>
            <a:ext cx="1143000" cy="307777"/>
          </a:xfrm>
          <a:prstGeom prst="rect">
            <a:avLst/>
          </a:prstGeom>
          <a:noFill/>
        </p:spPr>
        <p:txBody>
          <a:bodyPr wrap="square">
            <a:spAutoFit/>
          </a:bodyPr>
          <a:lstStyle/>
          <a:p>
            <a:pPr algn="ctr"/>
            <a:r>
              <a:rPr lang="zh-CN" altLang="en-US" sz="1400" dirty="0">
                <a:solidFill>
                  <a:srgbClr val="FFFFFF"/>
                </a:solidFill>
                <a:latin typeface="+mn-lt"/>
                <a:ea typeface="+mn-ea"/>
              </a:rPr>
              <a:t>安全标准化</a:t>
            </a:r>
            <a:endParaRPr lang="zh-CN" altLang="en-US" dirty="0"/>
          </a:p>
        </p:txBody>
      </p:sp>
      <p:sp>
        <p:nvSpPr>
          <p:cNvPr id="29" name="MH_Other_4">
            <a:extLst>
              <a:ext uri="{FF2B5EF4-FFF2-40B4-BE49-F238E27FC236}">
                <a16:creationId xmlns:a16="http://schemas.microsoft.com/office/drawing/2014/main" id="{8333D870-9A2B-4E81-B05E-631C79F60E43}"/>
              </a:ext>
            </a:extLst>
          </p:cNvPr>
          <p:cNvSpPr>
            <a:spLocks noChangeArrowheads="1"/>
          </p:cNvSpPr>
          <p:nvPr>
            <p:custDataLst>
              <p:tags r:id="rId4"/>
            </p:custDataLst>
          </p:nvPr>
        </p:nvSpPr>
        <p:spPr bwMode="auto">
          <a:xfrm>
            <a:off x="6973694" y="1770609"/>
            <a:ext cx="1913211" cy="1555003"/>
          </a:xfrm>
          <a:prstGeom prst="rect">
            <a:avLst/>
          </a:prstGeom>
          <a:blipFill dpi="0" rotWithShape="1">
            <a:blip r:embed="rId10" cstate="print">
              <a:extLst>
                <a:ext uri="{28A0092B-C50C-407E-A947-70E740481C1C}">
                  <a14:useLocalDpi xmlns:a14="http://schemas.microsoft.com/office/drawing/2010/main"/>
                </a:ext>
              </a:extLst>
            </a:blip>
            <a:srcRect/>
            <a:stretch>
              <a:fillRect/>
            </a:stretch>
          </a:blipFill>
          <a:ln>
            <a:solidFill>
              <a:schemeClr val="bg1"/>
            </a:solidFill>
          </a:ln>
        </p:spPr>
        <p:txBody>
          <a:bodyPr anchor="ctr"/>
          <a:lstStyle/>
          <a:p>
            <a:pPr algn="ctr" eaLnBrk="1" hangingPunct="1">
              <a:buFont typeface="Arial" charset="0"/>
              <a:buNone/>
            </a:pPr>
            <a:endParaRPr lang="zh-CN" altLang="en-US" sz="2800">
              <a:solidFill>
                <a:srgbClr val="376092"/>
              </a:solidFill>
              <a:latin typeface="微软雅黑" pitchFamily="34" charset="-122"/>
            </a:endParaRPr>
          </a:p>
        </p:txBody>
      </p:sp>
      <p:sp>
        <p:nvSpPr>
          <p:cNvPr id="31" name="文本框 30">
            <a:extLst>
              <a:ext uri="{FF2B5EF4-FFF2-40B4-BE49-F238E27FC236}">
                <a16:creationId xmlns:a16="http://schemas.microsoft.com/office/drawing/2014/main" id="{20F328E0-CBB3-4595-ABB9-9C22990D5F9B}"/>
              </a:ext>
            </a:extLst>
          </p:cNvPr>
          <p:cNvSpPr txBox="1"/>
          <p:nvPr/>
        </p:nvSpPr>
        <p:spPr>
          <a:xfrm>
            <a:off x="6973694" y="3672330"/>
            <a:ext cx="1913211" cy="549061"/>
          </a:xfrm>
          <a:prstGeom prst="rect">
            <a:avLst/>
          </a:prstGeom>
          <a:noFill/>
        </p:spPr>
        <p:txBody>
          <a:bodyPr wrap="square">
            <a:spAutoFit/>
          </a:bodyPr>
          <a:lstStyle>
            <a:defPPr>
              <a:defRPr lang="zh-CN"/>
            </a:defPPr>
            <a:lvl1pPr algn="just">
              <a:lnSpc>
                <a:spcPct val="130000"/>
              </a:lnSpc>
              <a:spcBef>
                <a:spcPts val="0"/>
              </a:spcBef>
              <a:spcAft>
                <a:spcPts val="0"/>
              </a:spcAft>
              <a:buFont typeface="Arial" panose="020B0604020202020204" pitchFamily="34" charset="0"/>
              <a:buNone/>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专家对公司能三级安全标准化复评工作进行指导</a:t>
            </a:r>
          </a:p>
        </p:txBody>
      </p:sp>
    </p:spTree>
    <p:extLst>
      <p:ext uri="{BB962C8B-B14F-4D97-AF65-F5344CB8AC3E}">
        <p14:creationId xmlns:p14="http://schemas.microsoft.com/office/powerpoint/2010/main" val="76700595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466125" y="382252"/>
            <a:ext cx="2932534"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9</a:t>
            </a:r>
            <a:r>
              <a:rPr lang="zh-CN" altLang="en-US" dirty="0">
                <a:sym typeface="Arial" charset="0"/>
              </a:rPr>
              <a:t>、加强职业卫生防治管理工作</a:t>
            </a:r>
          </a:p>
        </p:txBody>
      </p:sp>
      <p:pic>
        <p:nvPicPr>
          <p:cNvPr id="28" name="图片 27">
            <a:extLst>
              <a:ext uri="{FF2B5EF4-FFF2-40B4-BE49-F238E27FC236}">
                <a16:creationId xmlns:a16="http://schemas.microsoft.com/office/drawing/2014/main" id="{A10DE39E-23C6-4186-80F3-76095C673FA4}"/>
              </a:ext>
            </a:extLst>
          </p:cNvPr>
          <p:cNvPicPr>
            <a:picLocks noChangeAspect="1"/>
          </p:cNvPicPr>
          <p:nvPr/>
        </p:nvPicPr>
        <p:blipFill>
          <a:blip r:embed="rId6"/>
          <a:srcRect t="3442" b="3442"/>
          <a:stretch>
            <a:fillRect/>
          </a:stretch>
        </p:blipFill>
        <p:spPr>
          <a:xfrm>
            <a:off x="321702" y="1040504"/>
            <a:ext cx="1687437" cy="1710060"/>
          </a:xfrm>
          <a:custGeom>
            <a:avLst/>
            <a:gdLst>
              <a:gd name="connsiteX0" fmla="*/ 1223963 w 2415540"/>
              <a:gd name="connsiteY0" fmla="*/ 0 h 2447925"/>
              <a:gd name="connsiteX1" fmla="*/ 2415540 w 2415540"/>
              <a:gd name="connsiteY1" fmla="*/ 1191578 h 2447925"/>
              <a:gd name="connsiteX2" fmla="*/ 2415540 w 2415540"/>
              <a:gd name="connsiteY2" fmla="*/ 1256348 h 2447925"/>
              <a:gd name="connsiteX3" fmla="*/ 1223963 w 2415540"/>
              <a:gd name="connsiteY3" fmla="*/ 2447925 h 2447925"/>
              <a:gd name="connsiteX4" fmla="*/ 0 w 2415540"/>
              <a:gd name="connsiteY4" fmla="*/ 1223963 h 244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540" h="2447925">
                <a:moveTo>
                  <a:pt x="1223963" y="0"/>
                </a:moveTo>
                <a:lnTo>
                  <a:pt x="2415540" y="1191578"/>
                </a:lnTo>
                <a:lnTo>
                  <a:pt x="2415540" y="1256348"/>
                </a:lnTo>
                <a:lnTo>
                  <a:pt x="1223963" y="2447925"/>
                </a:lnTo>
                <a:lnTo>
                  <a:pt x="0" y="1223963"/>
                </a:lnTo>
                <a:close/>
              </a:path>
            </a:pathLst>
          </a:custGeom>
        </p:spPr>
      </p:pic>
      <p:sp>
        <p:nvSpPr>
          <p:cNvPr id="32" name="任意多边形: 形状 31">
            <a:extLst>
              <a:ext uri="{FF2B5EF4-FFF2-40B4-BE49-F238E27FC236}">
                <a16:creationId xmlns:a16="http://schemas.microsoft.com/office/drawing/2014/main" id="{C50D5F0E-7E32-400A-823A-CA5CF89D4796}"/>
              </a:ext>
            </a:extLst>
          </p:cNvPr>
          <p:cNvSpPr/>
          <p:nvPr>
            <p:custDataLst>
              <p:tags r:id="rId1"/>
            </p:custDataLst>
          </p:nvPr>
        </p:nvSpPr>
        <p:spPr>
          <a:xfrm>
            <a:off x="3274759" y="1040504"/>
            <a:ext cx="1710060" cy="1710060"/>
          </a:xfrm>
          <a:custGeom>
            <a:avLst/>
            <a:gdLst>
              <a:gd name="connsiteX0" fmla="*/ 1033463 w 2066925"/>
              <a:gd name="connsiteY0" fmla="*/ 0 h 2066925"/>
              <a:gd name="connsiteX1" fmla="*/ 2066925 w 2066925"/>
              <a:gd name="connsiteY1" fmla="*/ 1033463 h 2066925"/>
              <a:gd name="connsiteX2" fmla="*/ 1033463 w 2066925"/>
              <a:gd name="connsiteY2" fmla="*/ 2066925 h 2066925"/>
              <a:gd name="connsiteX3" fmla="*/ 0 w 2066925"/>
              <a:gd name="connsiteY3" fmla="*/ 1033463 h 2066925"/>
            </a:gdLst>
            <a:ahLst/>
            <a:cxnLst>
              <a:cxn ang="0">
                <a:pos x="connsiteX0" y="connsiteY0"/>
              </a:cxn>
              <a:cxn ang="0">
                <a:pos x="connsiteX1" y="connsiteY1"/>
              </a:cxn>
              <a:cxn ang="0">
                <a:pos x="connsiteX2" y="connsiteY2"/>
              </a:cxn>
              <a:cxn ang="0">
                <a:pos x="connsiteX3" y="connsiteY3"/>
              </a:cxn>
            </a:cxnLst>
            <a:rect l="l" t="t" r="r" b="b"/>
            <a:pathLst>
              <a:path w="2066925" h="2066925">
                <a:moveTo>
                  <a:pt x="1033463" y="0"/>
                </a:moveTo>
                <a:lnTo>
                  <a:pt x="2066925" y="1033463"/>
                </a:lnTo>
                <a:lnTo>
                  <a:pt x="1033463" y="2066925"/>
                </a:lnTo>
                <a:lnTo>
                  <a:pt x="0" y="1033463"/>
                </a:lnTo>
                <a:close/>
              </a:path>
            </a:pathLst>
          </a:custGeom>
          <a:blipFill>
            <a:blip r:embed="rId7"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wrap="square" tIns="252000" anchor="ctr">
            <a:noAutofit/>
          </a:bodyPr>
          <a:lstStyle/>
          <a:p>
            <a:pPr algn="ctr" eaLnBrk="1" fontAlgn="auto" hangingPunct="1">
              <a:spcBef>
                <a:spcPts val="0"/>
              </a:spcBef>
              <a:spcAft>
                <a:spcPts val="0"/>
              </a:spcAft>
              <a:defRPr/>
            </a:pPr>
            <a:endParaRPr lang="en-US" altLang="zh-CN" kern="0" dirty="0">
              <a:solidFill>
                <a:schemeClr val="accent2"/>
              </a:solidFill>
              <a:latin typeface="+mn-lt"/>
            </a:endParaRPr>
          </a:p>
        </p:txBody>
      </p:sp>
      <p:pic>
        <p:nvPicPr>
          <p:cNvPr id="34" name="图片 33">
            <a:extLst>
              <a:ext uri="{FF2B5EF4-FFF2-40B4-BE49-F238E27FC236}">
                <a16:creationId xmlns:a16="http://schemas.microsoft.com/office/drawing/2014/main" id="{8699727D-26E1-4172-896B-D2BEF8E41676}"/>
              </a:ext>
            </a:extLst>
          </p:cNvPr>
          <p:cNvPicPr>
            <a:picLocks noChangeAspect="1"/>
          </p:cNvPicPr>
          <p:nvPr/>
        </p:nvPicPr>
        <p:blipFill>
          <a:blip r:embed="rId8"/>
          <a:srcRect l="3576" t="1752" r="3576" b="1752"/>
          <a:stretch>
            <a:fillRect/>
          </a:stretch>
        </p:blipFill>
        <p:spPr>
          <a:xfrm>
            <a:off x="6180064" y="980502"/>
            <a:ext cx="1770062" cy="1770062"/>
          </a:xfrm>
          <a:custGeom>
            <a:avLst/>
            <a:gdLst>
              <a:gd name="connsiteX0" fmla="*/ 1029415 w 2058829"/>
              <a:gd name="connsiteY0" fmla="*/ 0 h 2058829"/>
              <a:gd name="connsiteX1" fmla="*/ 2058829 w 2058829"/>
              <a:gd name="connsiteY1" fmla="*/ 1029415 h 2058829"/>
              <a:gd name="connsiteX2" fmla="*/ 1029415 w 2058829"/>
              <a:gd name="connsiteY2" fmla="*/ 2058829 h 2058829"/>
              <a:gd name="connsiteX3" fmla="*/ 0 w 2058829"/>
              <a:gd name="connsiteY3" fmla="*/ 1029415 h 2058829"/>
            </a:gdLst>
            <a:ahLst/>
            <a:cxnLst>
              <a:cxn ang="0">
                <a:pos x="connsiteX0" y="connsiteY0"/>
              </a:cxn>
              <a:cxn ang="0">
                <a:pos x="connsiteX1" y="connsiteY1"/>
              </a:cxn>
              <a:cxn ang="0">
                <a:pos x="connsiteX2" y="connsiteY2"/>
              </a:cxn>
              <a:cxn ang="0">
                <a:pos x="connsiteX3" y="connsiteY3"/>
              </a:cxn>
            </a:cxnLst>
            <a:rect l="l" t="t" r="r" b="b"/>
            <a:pathLst>
              <a:path w="2058829" h="2058829">
                <a:moveTo>
                  <a:pt x="1029415" y="0"/>
                </a:moveTo>
                <a:lnTo>
                  <a:pt x="2058829" y="1029415"/>
                </a:lnTo>
                <a:lnTo>
                  <a:pt x="1029415" y="2058829"/>
                </a:lnTo>
                <a:lnTo>
                  <a:pt x="0" y="1029415"/>
                </a:lnTo>
                <a:close/>
              </a:path>
            </a:pathLst>
          </a:custGeom>
        </p:spPr>
      </p:pic>
      <p:sp>
        <p:nvSpPr>
          <p:cNvPr id="35" name="矩形 34">
            <a:extLst>
              <a:ext uri="{FF2B5EF4-FFF2-40B4-BE49-F238E27FC236}">
                <a16:creationId xmlns:a16="http://schemas.microsoft.com/office/drawing/2014/main" id="{B79E25C7-B87C-4A5C-9A8E-4F1FDDCCF8DE}"/>
              </a:ext>
            </a:extLst>
          </p:cNvPr>
          <p:cNvSpPr/>
          <p:nvPr/>
        </p:nvSpPr>
        <p:spPr>
          <a:xfrm>
            <a:off x="2107285" y="1190684"/>
            <a:ext cx="584757"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文本框 35">
            <a:extLst>
              <a:ext uri="{FF2B5EF4-FFF2-40B4-BE49-F238E27FC236}">
                <a16:creationId xmlns:a16="http://schemas.microsoft.com/office/drawing/2014/main" id="{C3593692-9FAA-4B4A-8866-1038B2415BCB}"/>
              </a:ext>
            </a:extLst>
          </p:cNvPr>
          <p:cNvSpPr txBox="1"/>
          <p:nvPr/>
        </p:nvSpPr>
        <p:spPr>
          <a:xfrm>
            <a:off x="2140460" y="1309717"/>
            <a:ext cx="553998" cy="1171634"/>
          </a:xfrm>
          <a:prstGeom prst="rect">
            <a:avLst/>
          </a:prstGeom>
          <a:noFill/>
        </p:spPr>
        <p:txBody>
          <a:bodyPr vert="eaVert" wrap="square">
            <a:spAutoFit/>
          </a:body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rPr>
              <a:t>规范员工劳保用品佩戴</a:t>
            </a:r>
          </a:p>
        </p:txBody>
      </p:sp>
      <p:sp>
        <p:nvSpPr>
          <p:cNvPr id="37" name="矩形 36">
            <a:extLst>
              <a:ext uri="{FF2B5EF4-FFF2-40B4-BE49-F238E27FC236}">
                <a16:creationId xmlns:a16="http://schemas.microsoft.com/office/drawing/2014/main" id="{E378D0B3-80A0-46BB-AE14-03CF25206309}"/>
              </a:ext>
            </a:extLst>
          </p:cNvPr>
          <p:cNvSpPr/>
          <p:nvPr/>
        </p:nvSpPr>
        <p:spPr>
          <a:xfrm>
            <a:off x="5085138" y="1190684"/>
            <a:ext cx="584757"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文本框 37">
            <a:extLst>
              <a:ext uri="{FF2B5EF4-FFF2-40B4-BE49-F238E27FC236}">
                <a16:creationId xmlns:a16="http://schemas.microsoft.com/office/drawing/2014/main" id="{C8451275-F240-4AAA-B244-AB2FB08D7BA5}"/>
              </a:ext>
            </a:extLst>
          </p:cNvPr>
          <p:cNvSpPr txBox="1"/>
          <p:nvPr/>
        </p:nvSpPr>
        <p:spPr>
          <a:xfrm>
            <a:off x="5103164" y="1190684"/>
            <a:ext cx="553998" cy="1412875"/>
          </a:xfrm>
          <a:prstGeom prst="rect">
            <a:avLst/>
          </a:prstGeom>
          <a:noFill/>
        </p:spPr>
        <p:txBody>
          <a:bodyPr vert="eaVert" wrap="square">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sz="1200" dirty="0"/>
              <a:t>组织体检机构开展职业卫生讲座</a:t>
            </a:r>
          </a:p>
        </p:txBody>
      </p:sp>
      <p:sp>
        <p:nvSpPr>
          <p:cNvPr id="39" name="矩形 38">
            <a:extLst>
              <a:ext uri="{FF2B5EF4-FFF2-40B4-BE49-F238E27FC236}">
                <a16:creationId xmlns:a16="http://schemas.microsoft.com/office/drawing/2014/main" id="{B36D1F73-33D7-422C-A65D-88A8B0441F17}"/>
              </a:ext>
            </a:extLst>
          </p:cNvPr>
          <p:cNvSpPr/>
          <p:nvPr/>
        </p:nvSpPr>
        <p:spPr>
          <a:xfrm>
            <a:off x="8137120" y="1190684"/>
            <a:ext cx="584757"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文本框 40">
            <a:extLst>
              <a:ext uri="{FF2B5EF4-FFF2-40B4-BE49-F238E27FC236}">
                <a16:creationId xmlns:a16="http://schemas.microsoft.com/office/drawing/2014/main" id="{DFC1E214-F36F-4B0A-A6BB-A0CC2554A11E}"/>
              </a:ext>
            </a:extLst>
          </p:cNvPr>
          <p:cNvSpPr txBox="1"/>
          <p:nvPr/>
        </p:nvSpPr>
        <p:spPr>
          <a:xfrm>
            <a:off x="8152499" y="1190684"/>
            <a:ext cx="553998" cy="1409700"/>
          </a:xfrm>
          <a:prstGeom prst="rect">
            <a:avLst/>
          </a:prstGeom>
          <a:noFill/>
        </p:spPr>
        <p:txBody>
          <a:bodyPr vert="eaVert" wrap="square">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sz="1200" dirty="0"/>
              <a:t>完善职业卫生防护设施（除尘）</a:t>
            </a:r>
          </a:p>
        </p:txBody>
      </p:sp>
      <p:sp>
        <p:nvSpPr>
          <p:cNvPr id="44" name="任意多边形: 形状 43">
            <a:extLst>
              <a:ext uri="{FF2B5EF4-FFF2-40B4-BE49-F238E27FC236}">
                <a16:creationId xmlns:a16="http://schemas.microsoft.com/office/drawing/2014/main" id="{E14555A6-3BFB-437E-AC28-DBF2113EE74F}"/>
              </a:ext>
            </a:extLst>
          </p:cNvPr>
          <p:cNvSpPr/>
          <p:nvPr>
            <p:custDataLst>
              <p:tags r:id="rId2"/>
            </p:custDataLst>
          </p:nvPr>
        </p:nvSpPr>
        <p:spPr>
          <a:xfrm>
            <a:off x="299079" y="3093345"/>
            <a:ext cx="1710060" cy="1710060"/>
          </a:xfrm>
          <a:custGeom>
            <a:avLst/>
            <a:gdLst>
              <a:gd name="connsiteX0" fmla="*/ 960276 w 1920552"/>
              <a:gd name="connsiteY0" fmla="*/ 0 h 1920552"/>
              <a:gd name="connsiteX1" fmla="*/ 1920552 w 1920552"/>
              <a:gd name="connsiteY1" fmla="*/ 960276 h 1920552"/>
              <a:gd name="connsiteX2" fmla="*/ 960276 w 1920552"/>
              <a:gd name="connsiteY2" fmla="*/ 1920552 h 1920552"/>
              <a:gd name="connsiteX3" fmla="*/ 0 w 1920552"/>
              <a:gd name="connsiteY3" fmla="*/ 960276 h 1920552"/>
            </a:gdLst>
            <a:ahLst/>
            <a:cxnLst>
              <a:cxn ang="0">
                <a:pos x="connsiteX0" y="connsiteY0"/>
              </a:cxn>
              <a:cxn ang="0">
                <a:pos x="connsiteX1" y="connsiteY1"/>
              </a:cxn>
              <a:cxn ang="0">
                <a:pos x="connsiteX2" y="connsiteY2"/>
              </a:cxn>
              <a:cxn ang="0">
                <a:pos x="connsiteX3" y="connsiteY3"/>
              </a:cxn>
            </a:cxnLst>
            <a:rect l="l" t="t" r="r" b="b"/>
            <a:pathLst>
              <a:path w="1920552" h="1920552">
                <a:moveTo>
                  <a:pt x="960276" y="0"/>
                </a:moveTo>
                <a:lnTo>
                  <a:pt x="1920552" y="960276"/>
                </a:lnTo>
                <a:lnTo>
                  <a:pt x="960276" y="1920552"/>
                </a:lnTo>
                <a:lnTo>
                  <a:pt x="0" y="960276"/>
                </a:lnTo>
                <a:close/>
              </a:path>
            </a:pathLst>
          </a:custGeom>
          <a:blipFill>
            <a:blip r:embed="rId9"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wrap="square" tIns="252000" anchor="ctr">
            <a:noAutofit/>
          </a:bodyPr>
          <a:lstStyle/>
          <a:p>
            <a:pPr algn="ctr" eaLnBrk="1" fontAlgn="auto" hangingPunct="1">
              <a:spcBef>
                <a:spcPts val="0"/>
              </a:spcBef>
              <a:spcAft>
                <a:spcPts val="0"/>
              </a:spcAft>
              <a:defRPr/>
            </a:pPr>
            <a:endParaRPr lang="en-US" altLang="zh-CN" kern="0" dirty="0">
              <a:solidFill>
                <a:schemeClr val="accent1"/>
              </a:solidFill>
              <a:latin typeface="+mn-lt"/>
            </a:endParaRPr>
          </a:p>
        </p:txBody>
      </p:sp>
      <p:sp>
        <p:nvSpPr>
          <p:cNvPr id="47" name="矩形 46">
            <a:extLst>
              <a:ext uri="{FF2B5EF4-FFF2-40B4-BE49-F238E27FC236}">
                <a16:creationId xmlns:a16="http://schemas.microsoft.com/office/drawing/2014/main" id="{6865A5A3-E419-43F4-82F5-AE63F0A0AC88}"/>
              </a:ext>
            </a:extLst>
          </p:cNvPr>
          <p:cNvSpPr/>
          <p:nvPr/>
        </p:nvSpPr>
        <p:spPr>
          <a:xfrm>
            <a:off x="2107285" y="3243525"/>
            <a:ext cx="584757"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文本框 48">
            <a:extLst>
              <a:ext uri="{FF2B5EF4-FFF2-40B4-BE49-F238E27FC236}">
                <a16:creationId xmlns:a16="http://schemas.microsoft.com/office/drawing/2014/main" id="{F00F1261-2C88-48A0-8CA9-C70B8E2DEFE3}"/>
              </a:ext>
            </a:extLst>
          </p:cNvPr>
          <p:cNvSpPr txBox="1"/>
          <p:nvPr/>
        </p:nvSpPr>
        <p:spPr>
          <a:xfrm>
            <a:off x="2122664" y="3253653"/>
            <a:ext cx="553998" cy="1409700"/>
          </a:xfrm>
          <a:prstGeom prst="rect">
            <a:avLst/>
          </a:prstGeom>
          <a:noFill/>
        </p:spPr>
        <p:txBody>
          <a:bodyPr vert="eaVert" wrap="square">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sz="1200" dirty="0"/>
              <a:t>开展年度作业场所职业危害因素检测</a:t>
            </a:r>
          </a:p>
        </p:txBody>
      </p:sp>
      <p:sp>
        <p:nvSpPr>
          <p:cNvPr id="52" name="任意多边形: 形状 51">
            <a:extLst>
              <a:ext uri="{FF2B5EF4-FFF2-40B4-BE49-F238E27FC236}">
                <a16:creationId xmlns:a16="http://schemas.microsoft.com/office/drawing/2014/main" id="{5C2F1E42-EC40-4073-BC27-0B61FF9B0AD2}"/>
              </a:ext>
            </a:extLst>
          </p:cNvPr>
          <p:cNvSpPr/>
          <p:nvPr>
            <p:custDataLst>
              <p:tags r:id="rId3"/>
            </p:custDataLst>
          </p:nvPr>
        </p:nvSpPr>
        <p:spPr>
          <a:xfrm>
            <a:off x="3274759" y="3093345"/>
            <a:ext cx="1710060" cy="1710060"/>
          </a:xfrm>
          <a:custGeom>
            <a:avLst/>
            <a:gdLst>
              <a:gd name="connsiteX0" fmla="*/ 1025078 w 2050155"/>
              <a:gd name="connsiteY0" fmla="*/ 0 h 2050155"/>
              <a:gd name="connsiteX1" fmla="*/ 2050155 w 2050155"/>
              <a:gd name="connsiteY1" fmla="*/ 1025078 h 2050155"/>
              <a:gd name="connsiteX2" fmla="*/ 1025078 w 2050155"/>
              <a:gd name="connsiteY2" fmla="*/ 2050155 h 2050155"/>
              <a:gd name="connsiteX3" fmla="*/ 0 w 2050155"/>
              <a:gd name="connsiteY3" fmla="*/ 1025078 h 2050155"/>
            </a:gdLst>
            <a:ahLst/>
            <a:cxnLst>
              <a:cxn ang="0">
                <a:pos x="connsiteX0" y="connsiteY0"/>
              </a:cxn>
              <a:cxn ang="0">
                <a:pos x="connsiteX1" y="connsiteY1"/>
              </a:cxn>
              <a:cxn ang="0">
                <a:pos x="connsiteX2" y="connsiteY2"/>
              </a:cxn>
              <a:cxn ang="0">
                <a:pos x="connsiteX3" y="connsiteY3"/>
              </a:cxn>
            </a:cxnLst>
            <a:rect l="l" t="t" r="r" b="b"/>
            <a:pathLst>
              <a:path w="2050155" h="2050155">
                <a:moveTo>
                  <a:pt x="1025078" y="0"/>
                </a:moveTo>
                <a:lnTo>
                  <a:pt x="2050155" y="1025078"/>
                </a:lnTo>
                <a:lnTo>
                  <a:pt x="1025078" y="2050155"/>
                </a:lnTo>
                <a:lnTo>
                  <a:pt x="0" y="1025078"/>
                </a:lnTo>
                <a:close/>
              </a:path>
            </a:pathLst>
          </a:custGeom>
          <a:blipFill>
            <a:blip r:embed="rId10"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wrap="square" tIns="252000" anchor="ctr">
            <a:noAutofit/>
          </a:bodyPr>
          <a:lstStyle/>
          <a:p>
            <a:pPr algn="ctr" eaLnBrk="1" fontAlgn="auto" hangingPunct="1">
              <a:spcBef>
                <a:spcPts val="0"/>
              </a:spcBef>
              <a:spcAft>
                <a:spcPts val="0"/>
              </a:spcAft>
              <a:defRPr/>
            </a:pPr>
            <a:endParaRPr lang="en-US" altLang="zh-CN" kern="0" dirty="0">
              <a:solidFill>
                <a:schemeClr val="accent1"/>
              </a:solidFill>
              <a:latin typeface="+mn-lt"/>
            </a:endParaRPr>
          </a:p>
        </p:txBody>
      </p:sp>
      <p:sp>
        <p:nvSpPr>
          <p:cNvPr id="53" name="矩形 52">
            <a:extLst>
              <a:ext uri="{FF2B5EF4-FFF2-40B4-BE49-F238E27FC236}">
                <a16:creationId xmlns:a16="http://schemas.microsoft.com/office/drawing/2014/main" id="{E91AE70F-51BC-4604-806E-8DDA94E36ABE}"/>
              </a:ext>
            </a:extLst>
          </p:cNvPr>
          <p:cNvSpPr/>
          <p:nvPr/>
        </p:nvSpPr>
        <p:spPr>
          <a:xfrm>
            <a:off x="5085138" y="3242474"/>
            <a:ext cx="584757"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5" name="文本框 54">
            <a:extLst>
              <a:ext uri="{FF2B5EF4-FFF2-40B4-BE49-F238E27FC236}">
                <a16:creationId xmlns:a16="http://schemas.microsoft.com/office/drawing/2014/main" id="{B546D02C-C198-42A2-9A77-B980451B3242}"/>
              </a:ext>
            </a:extLst>
          </p:cNvPr>
          <p:cNvSpPr txBox="1"/>
          <p:nvPr/>
        </p:nvSpPr>
        <p:spPr>
          <a:xfrm>
            <a:off x="5085138" y="3242474"/>
            <a:ext cx="553998" cy="1409700"/>
          </a:xfrm>
          <a:prstGeom prst="rect">
            <a:avLst/>
          </a:prstGeom>
          <a:noFill/>
        </p:spPr>
        <p:txBody>
          <a:bodyPr vert="eaVert" wrap="square">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sz="1200" dirty="0"/>
              <a:t>开展员工职业性健康体检</a:t>
            </a:r>
          </a:p>
        </p:txBody>
      </p:sp>
      <p:sp>
        <p:nvSpPr>
          <p:cNvPr id="57" name="文本框 56">
            <a:extLst>
              <a:ext uri="{FF2B5EF4-FFF2-40B4-BE49-F238E27FC236}">
                <a16:creationId xmlns:a16="http://schemas.microsoft.com/office/drawing/2014/main" id="{F79B9C94-1882-4E81-8C1D-9E3D43268E80}"/>
              </a:ext>
            </a:extLst>
          </p:cNvPr>
          <p:cNvSpPr txBox="1"/>
          <p:nvPr/>
        </p:nvSpPr>
        <p:spPr>
          <a:xfrm>
            <a:off x="6069491" y="3066672"/>
            <a:ext cx="2775430" cy="1721690"/>
          </a:xfrm>
          <a:prstGeom prst="rect">
            <a:avLst/>
          </a:prstGeom>
          <a:noFill/>
        </p:spPr>
        <p:txBody>
          <a:bodyPr wrap="square">
            <a:spAutoFit/>
          </a:bodyPr>
          <a:lstStyle>
            <a:defPPr>
              <a:defRPr lang="zh-CN"/>
            </a:defPPr>
            <a:lvl1pPr algn="just">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sz="1200" dirty="0"/>
              <a:t>在职业卫生管理方面公司通过修订劳保用品配备标准，规范员工佩戴行为，完善场所职业卫生防护设施，开展年度作业场所危害因素检测和组织员工定期开展职业健康体检等一系列工作，确保公司职业卫生事件为零。</a:t>
            </a:r>
          </a:p>
        </p:txBody>
      </p:sp>
    </p:spTree>
    <p:extLst>
      <p:ext uri="{BB962C8B-B14F-4D97-AF65-F5344CB8AC3E}">
        <p14:creationId xmlns:p14="http://schemas.microsoft.com/office/powerpoint/2010/main" val="42850293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菱形 37">
            <a:extLst>
              <a:ext uri="{FF2B5EF4-FFF2-40B4-BE49-F238E27FC236}">
                <a16:creationId xmlns:a16="http://schemas.microsoft.com/office/drawing/2014/main" id="{C95F6EA2-ED39-4D3A-9E0B-CD71FD3919E7}"/>
              </a:ext>
            </a:extLst>
          </p:cNvPr>
          <p:cNvSpPr/>
          <p:nvPr/>
        </p:nvSpPr>
        <p:spPr>
          <a:xfrm>
            <a:off x="4417084" y="2138494"/>
            <a:ext cx="483531" cy="483094"/>
          </a:xfrm>
          <a:prstGeom prst="diamond">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11"/>
          <p:cNvSpPr txBox="1"/>
          <p:nvPr/>
        </p:nvSpPr>
        <p:spPr>
          <a:xfrm>
            <a:off x="4439612" y="304686"/>
            <a:ext cx="1347165" cy="700192"/>
          </a:xfrm>
          <a:prstGeom prst="rect">
            <a:avLst/>
          </a:prstGeom>
          <a:noFill/>
        </p:spPr>
        <p:txBody>
          <a:bodyPr wrap="none" lIns="68580" tIns="34290" rIns="68580" bIns="34290" rtlCol="0">
            <a:spAutoFit/>
          </a:bodyPr>
          <a:lstStyle>
            <a:defPPr>
              <a:defRPr lang="zh-CN"/>
            </a:defPPr>
            <a:lvl1pPr algn="r">
              <a:defRPr sz="6600" b="1">
                <a:ln w="28575">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algn="ctr"/>
            <a:r>
              <a:rPr lang="zh-CN" altLang="en-US" sz="4100" dirty="0">
                <a:ln w="19050">
                  <a:gradFill flip="none" rotWithShape="1">
                    <a:gsLst>
                      <a:gs pos="0">
                        <a:schemeClr val="bg1"/>
                      </a:gs>
                      <a:gs pos="100000">
                        <a:schemeClr val="bg1">
                          <a:lumMod val="95000"/>
                        </a:schemeClr>
                      </a:gs>
                    </a:gsLst>
                    <a:lin ang="10800000" scaled="1"/>
                    <a:tileRect/>
                  </a:gradFill>
                </a:ln>
              </a:rPr>
              <a:t>目 录</a:t>
            </a:r>
          </a:p>
        </p:txBody>
      </p:sp>
      <p:sp>
        <p:nvSpPr>
          <p:cNvPr id="33" name="TextBox 12"/>
          <p:cNvSpPr txBox="1"/>
          <p:nvPr/>
        </p:nvSpPr>
        <p:spPr>
          <a:xfrm>
            <a:off x="5746483" y="435280"/>
            <a:ext cx="1846900" cy="577081"/>
          </a:xfrm>
          <a:prstGeom prst="rect">
            <a:avLst/>
          </a:prstGeom>
        </p:spPr>
        <p:txBody>
          <a:bodyPr wrap="none" lIns="68580" tIns="34290" rIns="68580" bIns="34290">
            <a:spAutoFit/>
          </a:bodyPr>
          <a:lstStyle>
            <a:defPPr>
              <a:defRPr lang="zh-CN"/>
            </a:defPPr>
            <a:lvl1pPr algn="r">
              <a:defRPr sz="4000">
                <a:solidFill>
                  <a:schemeClr val="bg1">
                    <a:lumMod val="75000"/>
                  </a:schemeClr>
                </a:solidFill>
                <a:latin typeface="Impact" panose="020B0806030902050204" pitchFamily="34" charset="0"/>
                <a:ea typeface="微软雅黑" panose="020B0503020204020204" pitchFamily="34" charset="-122"/>
              </a:defRPr>
            </a:lvl1pPr>
          </a:lstStyle>
          <a:p>
            <a:r>
              <a:rPr lang="en-US" altLang="zh-CN" sz="3300" dirty="0"/>
              <a:t>CONTENTS</a:t>
            </a:r>
            <a:endParaRPr lang="zh-CN" altLang="en-US" sz="3300" dirty="0"/>
          </a:p>
        </p:txBody>
      </p:sp>
      <p:cxnSp>
        <p:nvCxnSpPr>
          <p:cNvPr id="59" name="直接连接符 58"/>
          <p:cNvCxnSpPr/>
          <p:nvPr/>
        </p:nvCxnSpPr>
        <p:spPr>
          <a:xfrm>
            <a:off x="4572000" y="984404"/>
            <a:ext cx="2626242" cy="0"/>
          </a:xfrm>
          <a:prstGeom prst="line">
            <a:avLst/>
          </a:prstGeom>
          <a:ln w="38100">
            <a:solidFill>
              <a:srgbClr val="00A2A8"/>
            </a:solidFill>
          </a:ln>
        </p:spPr>
        <p:style>
          <a:lnRef idx="1">
            <a:schemeClr val="accent1"/>
          </a:lnRef>
          <a:fillRef idx="0">
            <a:schemeClr val="accent1"/>
          </a:fillRef>
          <a:effectRef idx="0">
            <a:schemeClr val="accent1"/>
          </a:effectRef>
          <a:fontRef idx="minor">
            <a:schemeClr val="tx1"/>
          </a:fontRef>
        </p:style>
      </p:cxnSp>
      <p:sp>
        <p:nvSpPr>
          <p:cNvPr id="48" name="菱形 47"/>
          <p:cNvSpPr/>
          <p:nvPr/>
        </p:nvSpPr>
        <p:spPr>
          <a:xfrm>
            <a:off x="2632949" y="1652266"/>
            <a:ext cx="1403315" cy="1402827"/>
          </a:xfrm>
          <a:prstGeom prst="diamond">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菱形 55"/>
          <p:cNvSpPr/>
          <p:nvPr/>
        </p:nvSpPr>
        <p:spPr>
          <a:xfrm>
            <a:off x="0" y="2408352"/>
            <a:ext cx="1274883" cy="127444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4" name="图片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832782" y="3389908"/>
            <a:ext cx="1263019" cy="1263019"/>
          </a:xfrm>
          <a:prstGeom prst="diamond">
            <a:avLst/>
          </a:prstGeom>
          <a:ln w="38100">
            <a:solidFill>
              <a:srgbClr val="00A2A8"/>
            </a:solidFill>
          </a:ln>
        </p:spPr>
      </p:pic>
      <p:cxnSp>
        <p:nvCxnSpPr>
          <p:cNvPr id="34" name="直接连接符 33"/>
          <p:cNvCxnSpPr/>
          <p:nvPr/>
        </p:nvCxnSpPr>
        <p:spPr>
          <a:xfrm>
            <a:off x="6037521" y="1136804"/>
            <a:ext cx="3106479" cy="0"/>
          </a:xfrm>
          <a:prstGeom prst="line">
            <a:avLst/>
          </a:prstGeom>
          <a:ln w="38100">
            <a:solidFill>
              <a:srgbClr val="00A2A8"/>
            </a:solidFill>
          </a:ln>
        </p:spPr>
        <p:style>
          <a:lnRef idx="1">
            <a:schemeClr val="accent1"/>
          </a:lnRef>
          <a:fillRef idx="0">
            <a:schemeClr val="accent1"/>
          </a:fillRef>
          <a:effectRef idx="0">
            <a:schemeClr val="accent1"/>
          </a:effectRef>
          <a:fontRef idx="minor">
            <a:schemeClr val="tx1"/>
          </a:fontRef>
        </p:style>
      </p:cxnSp>
      <p:sp>
        <p:nvSpPr>
          <p:cNvPr id="31" name="TextBox 16"/>
          <p:cNvSpPr txBox="1"/>
          <p:nvPr/>
        </p:nvSpPr>
        <p:spPr>
          <a:xfrm>
            <a:off x="5036385" y="1600323"/>
            <a:ext cx="2292935" cy="392415"/>
          </a:xfrm>
          <a:prstGeom prst="rect">
            <a:avLst/>
          </a:prstGeom>
          <a:noFill/>
        </p:spPr>
        <p:txBody>
          <a:bodyPr wrap="none" lIns="68580" tIns="34290" rIns="68580" bIns="34290" rtlCol="0">
            <a:spAutoFit/>
          </a:bodyPr>
          <a:lstStyle>
            <a:defPPr>
              <a:defRPr lang="zh-CN"/>
            </a:defPPr>
            <a:lvl1pPr>
              <a:defRPr sz="2100" b="1">
                <a:solidFill>
                  <a:srgbClr val="00A2A8"/>
                </a:solidFill>
                <a:latin typeface="微软雅黑" panose="020B0503020204020204" pitchFamily="34" charset="-122"/>
                <a:ea typeface="微软雅黑" panose="020B0503020204020204" pitchFamily="34" charset="-122"/>
              </a:defRPr>
            </a:lvl1pPr>
          </a:lstStyle>
          <a:p>
            <a:r>
              <a:rPr lang="zh-CN" altLang="en-US" dirty="0"/>
              <a:t>目标指标完成情况</a:t>
            </a:r>
          </a:p>
        </p:txBody>
      </p:sp>
      <p:sp>
        <p:nvSpPr>
          <p:cNvPr id="13" name="菱形 12"/>
          <p:cNvSpPr/>
          <p:nvPr/>
        </p:nvSpPr>
        <p:spPr>
          <a:xfrm>
            <a:off x="4417086" y="1554002"/>
            <a:ext cx="483531" cy="483094"/>
          </a:xfrm>
          <a:prstGeom prst="diamond">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TextBox 13"/>
          <p:cNvSpPr txBox="1"/>
          <p:nvPr/>
        </p:nvSpPr>
        <p:spPr>
          <a:xfrm>
            <a:off x="4404978" y="1618834"/>
            <a:ext cx="507745" cy="369332"/>
          </a:xfrm>
          <a:prstGeom prst="rect">
            <a:avLst/>
          </a:prstGeom>
          <a:noFill/>
        </p:spPr>
        <p:txBody>
          <a:bodyPr wrap="square" rtlCol="0">
            <a:spAutoFit/>
          </a:bodyPr>
          <a:lstStyle/>
          <a:p>
            <a:pPr algn="ctr"/>
            <a:r>
              <a:rPr lang="en-US" altLang="zh-CN" sz="1800" dirty="0">
                <a:solidFill>
                  <a:schemeClr val="bg1"/>
                </a:solidFill>
                <a:latin typeface="Arial" panose="020B0604020202020204" pitchFamily="34" charset="0"/>
                <a:cs typeface="Arial" panose="020B0604020202020204" pitchFamily="34" charset="0"/>
              </a:rPr>
              <a:t>1</a:t>
            </a:r>
            <a:endParaRPr lang="zh-CN" altLang="en-US" sz="1800" dirty="0">
              <a:solidFill>
                <a:schemeClr val="bg1"/>
              </a:solidFill>
              <a:latin typeface="Arial" panose="020B0604020202020204" pitchFamily="34" charset="0"/>
              <a:cs typeface="Arial" panose="020B0604020202020204" pitchFamily="34" charset="0"/>
            </a:endParaRPr>
          </a:p>
        </p:txBody>
      </p:sp>
      <p:pic>
        <p:nvPicPr>
          <p:cNvPr id="29" name="图片 28">
            <a:extLst>
              <a:ext uri="{FF2B5EF4-FFF2-40B4-BE49-F238E27FC236}">
                <a16:creationId xmlns:a16="http://schemas.microsoft.com/office/drawing/2014/main" id="{66518B97-6B66-4768-A05B-464744169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392" t="1134" r="24818" b="1619"/>
          <a:stretch>
            <a:fillRect/>
          </a:stretch>
        </p:blipFill>
        <p:spPr bwMode="auto">
          <a:xfrm>
            <a:off x="180610" y="886173"/>
            <a:ext cx="3035851" cy="3035851"/>
          </a:xfrm>
          <a:prstGeom prst="diamond">
            <a:avLst/>
          </a:prstGeom>
          <a:ln w="57150">
            <a:solidFill>
              <a:schemeClr val="bg1"/>
            </a:solidFill>
          </a:ln>
          <a:extLst>
            <a:ext uri="{909E8E84-426E-40DD-AFC4-6F175D3DCCD1}">
              <a14:hiddenFill xmlns:a14="http://schemas.microsoft.com/office/drawing/2010/main">
                <a:solidFill>
                  <a:srgbClr val="FFFFFF"/>
                </a:solidFill>
              </a14:hiddenFill>
            </a:ext>
          </a:extLst>
        </p:spPr>
      </p:pic>
      <p:sp>
        <p:nvSpPr>
          <p:cNvPr id="35" name="TextBox 13">
            <a:extLst>
              <a:ext uri="{FF2B5EF4-FFF2-40B4-BE49-F238E27FC236}">
                <a16:creationId xmlns:a16="http://schemas.microsoft.com/office/drawing/2014/main" id="{77BC4B8E-E846-40CD-84BC-84768E4F2095}"/>
              </a:ext>
            </a:extLst>
          </p:cNvPr>
          <p:cNvSpPr txBox="1"/>
          <p:nvPr/>
        </p:nvSpPr>
        <p:spPr>
          <a:xfrm>
            <a:off x="4404976" y="2183344"/>
            <a:ext cx="507745" cy="369332"/>
          </a:xfrm>
          <a:prstGeom prst="rect">
            <a:avLst/>
          </a:prstGeom>
          <a:noFill/>
        </p:spPr>
        <p:txBody>
          <a:bodyPr wrap="square" rtlCol="0">
            <a:spAutoFit/>
          </a:bodyPr>
          <a:lstStyle/>
          <a:p>
            <a:pPr algn="ctr"/>
            <a:r>
              <a:rPr lang="en-US" altLang="zh-CN" sz="1800" dirty="0">
                <a:solidFill>
                  <a:schemeClr val="bg1"/>
                </a:solidFill>
                <a:latin typeface="Arial" panose="020B0604020202020204" pitchFamily="34" charset="0"/>
                <a:cs typeface="Arial" panose="020B0604020202020204" pitchFamily="34" charset="0"/>
              </a:rPr>
              <a:t>2</a:t>
            </a:r>
            <a:endParaRPr lang="zh-CN" altLang="en-US" sz="1800" dirty="0">
              <a:solidFill>
                <a:schemeClr val="bg1"/>
              </a:solidFill>
              <a:latin typeface="Arial" panose="020B0604020202020204" pitchFamily="34" charset="0"/>
              <a:cs typeface="Arial" panose="020B0604020202020204" pitchFamily="34" charset="0"/>
            </a:endParaRPr>
          </a:p>
        </p:txBody>
      </p:sp>
      <p:sp>
        <p:nvSpPr>
          <p:cNvPr id="43" name="菱形 42">
            <a:extLst>
              <a:ext uri="{FF2B5EF4-FFF2-40B4-BE49-F238E27FC236}">
                <a16:creationId xmlns:a16="http://schemas.microsoft.com/office/drawing/2014/main" id="{CAF9225A-D653-4B8C-A025-A97D621E7E8E}"/>
              </a:ext>
            </a:extLst>
          </p:cNvPr>
          <p:cNvSpPr/>
          <p:nvPr/>
        </p:nvSpPr>
        <p:spPr>
          <a:xfrm>
            <a:off x="4417087" y="2747854"/>
            <a:ext cx="483531" cy="483094"/>
          </a:xfrm>
          <a:prstGeom prst="diamond">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TextBox 13">
            <a:extLst>
              <a:ext uri="{FF2B5EF4-FFF2-40B4-BE49-F238E27FC236}">
                <a16:creationId xmlns:a16="http://schemas.microsoft.com/office/drawing/2014/main" id="{686E6F2B-2791-4EDF-8543-DA1F13D7F92F}"/>
              </a:ext>
            </a:extLst>
          </p:cNvPr>
          <p:cNvSpPr txBox="1"/>
          <p:nvPr/>
        </p:nvSpPr>
        <p:spPr>
          <a:xfrm>
            <a:off x="4499863" y="2804665"/>
            <a:ext cx="317969" cy="369332"/>
          </a:xfrm>
          <a:prstGeom prst="rect">
            <a:avLst/>
          </a:prstGeom>
          <a:noFill/>
        </p:spPr>
        <p:txBody>
          <a:bodyPr wrap="square" rtlCol="0">
            <a:spAutoFit/>
          </a:bodyPr>
          <a:lstStyle/>
          <a:p>
            <a:pPr algn="ctr"/>
            <a:r>
              <a:rPr lang="en-US" altLang="zh-CN" sz="1800" dirty="0">
                <a:solidFill>
                  <a:schemeClr val="bg1"/>
                </a:solidFill>
                <a:latin typeface="Arial" panose="020B0604020202020204" pitchFamily="34" charset="0"/>
                <a:cs typeface="Arial" panose="020B0604020202020204" pitchFamily="34" charset="0"/>
              </a:rPr>
              <a:t>3</a:t>
            </a:r>
            <a:endParaRPr lang="zh-CN" altLang="en-US" sz="1800" dirty="0">
              <a:solidFill>
                <a:schemeClr val="bg1"/>
              </a:solidFill>
              <a:latin typeface="Arial" panose="020B0604020202020204" pitchFamily="34" charset="0"/>
              <a:cs typeface="Arial" panose="020B0604020202020204" pitchFamily="34" charset="0"/>
            </a:endParaRPr>
          </a:p>
        </p:txBody>
      </p:sp>
      <p:sp>
        <p:nvSpPr>
          <p:cNvPr id="50" name="文本框 49">
            <a:extLst>
              <a:ext uri="{FF2B5EF4-FFF2-40B4-BE49-F238E27FC236}">
                <a16:creationId xmlns:a16="http://schemas.microsoft.com/office/drawing/2014/main" id="{BAA6C519-99E1-408D-966A-1C6BF1B1A922}"/>
              </a:ext>
            </a:extLst>
          </p:cNvPr>
          <p:cNvSpPr txBox="1"/>
          <p:nvPr/>
        </p:nvSpPr>
        <p:spPr>
          <a:xfrm>
            <a:off x="5036385" y="2207843"/>
            <a:ext cx="2292935" cy="392415"/>
          </a:xfrm>
          <a:prstGeom prst="rect">
            <a:avLst/>
          </a:prstGeom>
          <a:noFill/>
        </p:spPr>
        <p:txBody>
          <a:bodyPr wrap="none" lIns="68580" tIns="34290" rIns="68580" bIns="34290" rtlCol="0">
            <a:spAutoFit/>
          </a:bodyPr>
          <a:lstStyle>
            <a:defPPr>
              <a:defRPr lang="zh-CN"/>
            </a:defPPr>
            <a:lvl1pPr>
              <a:defRPr sz="2100" b="1">
                <a:solidFill>
                  <a:srgbClr val="095A96"/>
                </a:solidFill>
                <a:latin typeface="微软雅黑" panose="020B0503020204020204" pitchFamily="34" charset="-122"/>
                <a:ea typeface="微软雅黑" panose="020B0503020204020204" pitchFamily="34" charset="-122"/>
              </a:defRPr>
            </a:lvl1pPr>
          </a:lstStyle>
          <a:p>
            <a:r>
              <a:rPr lang="zh-CN" altLang="en-US" dirty="0"/>
              <a:t>主要工作开展情况</a:t>
            </a:r>
          </a:p>
        </p:txBody>
      </p:sp>
      <p:sp>
        <p:nvSpPr>
          <p:cNvPr id="51" name="菱形 50">
            <a:extLst>
              <a:ext uri="{FF2B5EF4-FFF2-40B4-BE49-F238E27FC236}">
                <a16:creationId xmlns:a16="http://schemas.microsoft.com/office/drawing/2014/main" id="{C62EBACA-F915-478D-B240-DF56C285659C}"/>
              </a:ext>
            </a:extLst>
          </p:cNvPr>
          <p:cNvSpPr/>
          <p:nvPr/>
        </p:nvSpPr>
        <p:spPr>
          <a:xfrm>
            <a:off x="4417092" y="3336332"/>
            <a:ext cx="483531" cy="483094"/>
          </a:xfrm>
          <a:prstGeom prst="diamond">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TextBox 13">
            <a:extLst>
              <a:ext uri="{FF2B5EF4-FFF2-40B4-BE49-F238E27FC236}">
                <a16:creationId xmlns:a16="http://schemas.microsoft.com/office/drawing/2014/main" id="{38894177-5B97-48AC-883C-56A81E99FFF9}"/>
              </a:ext>
            </a:extLst>
          </p:cNvPr>
          <p:cNvSpPr txBox="1"/>
          <p:nvPr/>
        </p:nvSpPr>
        <p:spPr>
          <a:xfrm>
            <a:off x="4499868" y="3393143"/>
            <a:ext cx="317969" cy="369332"/>
          </a:xfrm>
          <a:prstGeom prst="rect">
            <a:avLst/>
          </a:prstGeom>
          <a:noFill/>
        </p:spPr>
        <p:txBody>
          <a:bodyPr wrap="square" rtlCol="0">
            <a:spAutoFit/>
          </a:bodyPr>
          <a:lstStyle/>
          <a:p>
            <a:pPr algn="ctr"/>
            <a:r>
              <a:rPr lang="en-US" altLang="zh-CN" sz="1800" dirty="0">
                <a:solidFill>
                  <a:schemeClr val="bg1"/>
                </a:solidFill>
                <a:latin typeface="Arial" panose="020B0604020202020204" pitchFamily="34" charset="0"/>
                <a:cs typeface="Arial" panose="020B0604020202020204" pitchFamily="34" charset="0"/>
              </a:rPr>
              <a:t>4</a:t>
            </a:r>
            <a:endParaRPr lang="zh-CN" altLang="en-US" sz="1800" dirty="0">
              <a:solidFill>
                <a:schemeClr val="bg1"/>
              </a:solidFill>
              <a:latin typeface="Arial" panose="020B0604020202020204" pitchFamily="34" charset="0"/>
              <a:cs typeface="Arial" panose="020B0604020202020204" pitchFamily="34" charset="0"/>
            </a:endParaRPr>
          </a:p>
        </p:txBody>
      </p:sp>
      <p:sp>
        <p:nvSpPr>
          <p:cNvPr id="53" name="文本框 52">
            <a:extLst>
              <a:ext uri="{FF2B5EF4-FFF2-40B4-BE49-F238E27FC236}">
                <a16:creationId xmlns:a16="http://schemas.microsoft.com/office/drawing/2014/main" id="{2DFAFBCC-2467-4ABA-BB50-51180BB12DEA}"/>
              </a:ext>
            </a:extLst>
          </p:cNvPr>
          <p:cNvSpPr txBox="1"/>
          <p:nvPr/>
        </p:nvSpPr>
        <p:spPr>
          <a:xfrm>
            <a:off x="5036385" y="2807862"/>
            <a:ext cx="2831544" cy="392415"/>
          </a:xfrm>
          <a:prstGeom prst="rect">
            <a:avLst/>
          </a:prstGeom>
          <a:noFill/>
        </p:spPr>
        <p:txBody>
          <a:bodyPr wrap="none" lIns="68580" tIns="34290" rIns="68580" bIns="34290" rtlCol="0">
            <a:spAutoFit/>
          </a:bodyPr>
          <a:lstStyle>
            <a:defPPr>
              <a:defRPr lang="zh-CN"/>
            </a:defPPr>
            <a:lvl1pPr>
              <a:defRPr sz="2100" b="1">
                <a:solidFill>
                  <a:srgbClr val="00A2A8"/>
                </a:solidFill>
                <a:latin typeface="微软雅黑" panose="020B0503020204020204" pitchFamily="34" charset="-122"/>
                <a:ea typeface="微软雅黑" panose="020B0503020204020204" pitchFamily="34" charset="-122"/>
              </a:defRPr>
            </a:lvl1pPr>
          </a:lstStyle>
          <a:p>
            <a:r>
              <a:rPr lang="zh-CN" altLang="en-US" dirty="0"/>
              <a:t>存在的问题及对应措施</a:t>
            </a:r>
          </a:p>
        </p:txBody>
      </p:sp>
      <p:sp>
        <p:nvSpPr>
          <p:cNvPr id="57" name="菱形 56">
            <a:extLst>
              <a:ext uri="{FF2B5EF4-FFF2-40B4-BE49-F238E27FC236}">
                <a16:creationId xmlns:a16="http://schemas.microsoft.com/office/drawing/2014/main" id="{040564AB-4974-4B6F-A008-44F3BE30F2B9}"/>
              </a:ext>
            </a:extLst>
          </p:cNvPr>
          <p:cNvSpPr/>
          <p:nvPr/>
        </p:nvSpPr>
        <p:spPr>
          <a:xfrm>
            <a:off x="4417092" y="3917889"/>
            <a:ext cx="483531" cy="483094"/>
          </a:xfrm>
          <a:prstGeom prst="diamond">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TextBox 13">
            <a:extLst>
              <a:ext uri="{FF2B5EF4-FFF2-40B4-BE49-F238E27FC236}">
                <a16:creationId xmlns:a16="http://schemas.microsoft.com/office/drawing/2014/main" id="{163AB653-A9C6-4640-82C9-4CB2A3AF8678}"/>
              </a:ext>
            </a:extLst>
          </p:cNvPr>
          <p:cNvSpPr txBox="1"/>
          <p:nvPr/>
        </p:nvSpPr>
        <p:spPr>
          <a:xfrm>
            <a:off x="4499868" y="3974700"/>
            <a:ext cx="317969" cy="369332"/>
          </a:xfrm>
          <a:prstGeom prst="rect">
            <a:avLst/>
          </a:prstGeom>
          <a:noFill/>
        </p:spPr>
        <p:txBody>
          <a:bodyPr wrap="square" rtlCol="0">
            <a:spAutoFit/>
          </a:bodyPr>
          <a:lstStyle/>
          <a:p>
            <a:pPr algn="ctr"/>
            <a:r>
              <a:rPr lang="en-US" altLang="zh-CN" sz="1800" dirty="0">
                <a:solidFill>
                  <a:schemeClr val="bg1"/>
                </a:solidFill>
                <a:latin typeface="Arial" panose="020B0604020202020204" pitchFamily="34" charset="0"/>
                <a:cs typeface="Arial" panose="020B0604020202020204" pitchFamily="34" charset="0"/>
              </a:rPr>
              <a:t>5</a:t>
            </a:r>
            <a:endParaRPr lang="zh-CN" altLang="en-US" sz="1800" dirty="0">
              <a:solidFill>
                <a:schemeClr val="bg1"/>
              </a:solidFill>
              <a:latin typeface="Arial" panose="020B0604020202020204" pitchFamily="34" charset="0"/>
              <a:cs typeface="Arial" panose="020B0604020202020204" pitchFamily="34" charset="0"/>
            </a:endParaRPr>
          </a:p>
        </p:txBody>
      </p:sp>
      <p:sp>
        <p:nvSpPr>
          <p:cNvPr id="60" name="文本框 59">
            <a:extLst>
              <a:ext uri="{FF2B5EF4-FFF2-40B4-BE49-F238E27FC236}">
                <a16:creationId xmlns:a16="http://schemas.microsoft.com/office/drawing/2014/main" id="{C3700489-0FE6-425C-90FC-BF5744D0198A}"/>
              </a:ext>
            </a:extLst>
          </p:cNvPr>
          <p:cNvSpPr txBox="1"/>
          <p:nvPr/>
        </p:nvSpPr>
        <p:spPr>
          <a:xfrm>
            <a:off x="5036385" y="3391281"/>
            <a:ext cx="2023631" cy="392415"/>
          </a:xfrm>
          <a:prstGeom prst="rect">
            <a:avLst/>
          </a:prstGeom>
          <a:noFill/>
        </p:spPr>
        <p:txBody>
          <a:bodyPr wrap="none" lIns="68580" tIns="34290" rIns="68580" bIns="34290" rtlCol="0">
            <a:spAutoFit/>
          </a:bodyPr>
          <a:lstStyle>
            <a:defPPr>
              <a:defRPr lang="zh-CN"/>
            </a:defPPr>
            <a:lvl1pPr>
              <a:defRPr sz="2100" b="1">
                <a:solidFill>
                  <a:srgbClr val="095A96"/>
                </a:solidFill>
                <a:latin typeface="微软雅黑" panose="020B0503020204020204" pitchFamily="34" charset="-122"/>
                <a:ea typeface="微软雅黑" panose="020B0503020204020204" pitchFamily="34" charset="-122"/>
              </a:defRPr>
            </a:lvl1pPr>
          </a:lstStyle>
          <a:p>
            <a:r>
              <a:rPr lang="zh-CN" altLang="en-US" dirty="0"/>
              <a:t>下一步工作重点</a:t>
            </a:r>
          </a:p>
        </p:txBody>
      </p:sp>
      <p:sp>
        <p:nvSpPr>
          <p:cNvPr id="63" name="文本框 62">
            <a:extLst>
              <a:ext uri="{FF2B5EF4-FFF2-40B4-BE49-F238E27FC236}">
                <a16:creationId xmlns:a16="http://schemas.microsoft.com/office/drawing/2014/main" id="{C22A315F-4ACA-4AA6-A280-CB1F650CF414}"/>
              </a:ext>
            </a:extLst>
          </p:cNvPr>
          <p:cNvSpPr txBox="1"/>
          <p:nvPr/>
        </p:nvSpPr>
        <p:spPr>
          <a:xfrm>
            <a:off x="5036385" y="3974700"/>
            <a:ext cx="2023631" cy="392415"/>
          </a:xfrm>
          <a:prstGeom prst="rect">
            <a:avLst/>
          </a:prstGeom>
          <a:noFill/>
        </p:spPr>
        <p:txBody>
          <a:bodyPr wrap="none" lIns="68580" tIns="34290" rIns="68580" bIns="34290" rtlCol="0">
            <a:spAutoFit/>
          </a:bodyPr>
          <a:lstStyle>
            <a:defPPr>
              <a:defRPr lang="zh-CN"/>
            </a:defPPr>
            <a:lvl1pPr>
              <a:defRPr sz="2100" b="1">
                <a:solidFill>
                  <a:srgbClr val="00A2A8"/>
                </a:solidFill>
                <a:latin typeface="微软雅黑" panose="020B0503020204020204" pitchFamily="34" charset="-122"/>
                <a:ea typeface="微软雅黑" panose="020B0503020204020204" pitchFamily="34" charset="-122"/>
              </a:defRPr>
            </a:lvl1pPr>
          </a:lstStyle>
          <a:p>
            <a:r>
              <a:rPr lang="zh-CN" altLang="en-US" dirty="0"/>
              <a:t>工作意见及建议</a:t>
            </a:r>
          </a:p>
        </p:txBody>
      </p:sp>
    </p:spTree>
    <p:extLst>
      <p:ext uri="{BB962C8B-B14F-4D97-AF65-F5344CB8AC3E}">
        <p14:creationId xmlns:p14="http://schemas.microsoft.com/office/powerpoint/2010/main" val="2181190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0" y="-1"/>
            <a:ext cx="3623109" cy="4021393"/>
          </a:xfrm>
          <a:prstGeom prst="parallelogram">
            <a:avLst>
              <a:gd name="adj" fmla="val 42021"/>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8"/>
          <p:cNvSpPr txBox="1"/>
          <p:nvPr/>
        </p:nvSpPr>
        <p:spPr>
          <a:xfrm>
            <a:off x="362598" y="216447"/>
            <a:ext cx="3260841" cy="2617068"/>
          </a:xfrm>
          <a:prstGeom prst="parallelogram">
            <a:avLst>
              <a:gd name="adj" fmla="val 303"/>
            </a:avLst>
          </a:prstGeom>
          <a:noFill/>
        </p:spPr>
        <p:txBody>
          <a:bodyPr wrap="square" lIns="68580" tIns="34290" rIns="68580" bIns="34290" rtlCol="0">
            <a:spAutoFit/>
          </a:bodyPr>
          <a:lstStyle>
            <a:defPPr>
              <a:defRPr lang="zh-CN"/>
            </a:defPPr>
            <a:lvl1pPr algn="ctr">
              <a:defRPr sz="1380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defRPr>
            </a:lvl1pPr>
          </a:lstStyle>
          <a:p>
            <a:r>
              <a:rPr lang="en-US" altLang="zh-CN" dirty="0"/>
              <a:t>03</a:t>
            </a:r>
            <a:endParaRPr lang="zh-CN" altLang="en-US" dirty="0"/>
          </a:p>
        </p:txBody>
      </p:sp>
      <p:sp>
        <p:nvSpPr>
          <p:cNvPr id="14" name="矩形 13"/>
          <p:cNvSpPr/>
          <p:nvPr/>
        </p:nvSpPr>
        <p:spPr>
          <a:xfrm>
            <a:off x="114060" y="2670229"/>
            <a:ext cx="2773260" cy="830997"/>
          </a:xfrm>
          <a:prstGeom prst="rect">
            <a:avLst/>
          </a:prstGeom>
          <a:noFill/>
        </p:spPr>
        <p:txBody>
          <a:bodyPr wrap="square" lIns="68580" tIns="34290" rIns="68580" bIns="34290" rtlCol="0">
            <a:spAutoFit/>
          </a:bodyPr>
          <a:lstStyle/>
          <a:p>
            <a:pPr algn="ctr"/>
            <a:r>
              <a:rPr lang="en-US" altLang="zh-CN"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rPr>
              <a:t>PART</a:t>
            </a:r>
            <a:endParaRPr lang="zh-CN" altLang="en-US"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endParaRPr>
          </a:p>
        </p:txBody>
      </p:sp>
      <p:sp>
        <p:nvSpPr>
          <p:cNvPr id="3" name="平行四边形 2"/>
          <p:cNvSpPr/>
          <p:nvPr/>
        </p:nvSpPr>
        <p:spPr>
          <a:xfrm>
            <a:off x="2950028" y="2150063"/>
            <a:ext cx="6193971" cy="1871330"/>
          </a:xfrm>
          <a:prstGeom prst="parallelogram">
            <a:avLst>
              <a:gd name="adj" fmla="val 39895"/>
            </a:avLst>
          </a:prstGeom>
          <a:solidFill>
            <a:srgbClr val="00A2A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p:cNvPicPr>
          <p:nvPr/>
        </p:nvPicPr>
        <p:blipFill>
          <a:blip r:embed="rId3" cstate="print">
            <a:extLst>
              <a:ext uri="{28A0092B-C50C-407E-A947-70E740481C1C}">
                <a14:useLocalDpi xmlns:a14="http://schemas.microsoft.com/office/drawing/2010/main"/>
              </a:ext>
            </a:extLst>
          </a:blip>
          <a:stretch>
            <a:fillRect/>
          </a:stretch>
        </p:blipFill>
        <p:spPr>
          <a:xfrm>
            <a:off x="3388946" y="2286420"/>
            <a:ext cx="2160000" cy="1592893"/>
          </a:xfrm>
          <a:prstGeom prst="parallelogram">
            <a:avLst>
              <a:gd name="adj" fmla="val 45054"/>
            </a:avLst>
          </a:prstGeom>
          <a:ln w="38100">
            <a:noFill/>
          </a:ln>
          <a:effectLst>
            <a:outerShdw blurRad="50800" dist="38100" dir="5400000" algn="t" rotWithShape="0">
              <a:prstClr val="black">
                <a:alpha val="40000"/>
              </a:prstClr>
            </a:outerShdw>
          </a:effectLst>
        </p:spPr>
      </p:pic>
      <p:pic>
        <p:nvPicPr>
          <p:cNvPr id="4" name="图片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214803" y="2288328"/>
            <a:ext cx="1594800" cy="1594800"/>
          </a:xfrm>
          <a:prstGeom prst="parallelogram">
            <a:avLst>
              <a:gd name="adj" fmla="val 45001"/>
            </a:avLst>
          </a:prstGeom>
          <a:ln w="38100">
            <a:noFill/>
          </a:ln>
        </p:spPr>
      </p:pic>
      <p:pic>
        <p:nvPicPr>
          <p:cNvPr id="16" name="图片 15">
            <a:extLst>
              <a:ext uri="{FF2B5EF4-FFF2-40B4-BE49-F238E27FC236}">
                <a16:creationId xmlns:a16="http://schemas.microsoft.com/office/drawing/2014/main" id="{ED3F9A0E-C6EA-4E77-A038-4B340808D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807" t="14279" r="1558" b="6512"/>
          <a:stretch>
            <a:fillRect/>
          </a:stretch>
        </p:blipFill>
        <p:spPr bwMode="auto">
          <a:xfrm>
            <a:off x="6508989" y="2284513"/>
            <a:ext cx="2129579" cy="1591051"/>
          </a:xfrm>
          <a:prstGeom prst="parallelogram">
            <a:avLst>
              <a:gd name="adj" fmla="val 42334"/>
            </a:avLst>
          </a:prstGeom>
          <a:ln w="38100">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996E897B-638A-4240-A012-083256659408}"/>
              </a:ext>
            </a:extLst>
          </p:cNvPr>
          <p:cNvSpPr txBox="1"/>
          <p:nvPr/>
        </p:nvSpPr>
        <p:spPr>
          <a:xfrm>
            <a:off x="3669439" y="871631"/>
            <a:ext cx="4755148" cy="623248"/>
          </a:xfrm>
          <a:prstGeom prst="rect">
            <a:avLst/>
          </a:prstGeom>
          <a:noFill/>
        </p:spPr>
        <p:txBody>
          <a:bodyPr wrap="none" lIns="68580" tIns="34290" rIns="68580" bIns="34290" rtlCol="0">
            <a:spAutoFit/>
          </a:bodyPr>
          <a:lstStyle>
            <a:defPPr>
              <a:defRPr lang="zh-CN"/>
            </a:defPPr>
            <a:lvl1pPr algn="r">
              <a:defRPr sz="3600" b="1">
                <a:ln w="19050">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存在的问题及对应措施</a:t>
            </a:r>
          </a:p>
        </p:txBody>
      </p:sp>
    </p:spTree>
    <p:extLst>
      <p:ext uri="{BB962C8B-B14F-4D97-AF65-F5344CB8AC3E}">
        <p14:creationId xmlns:p14="http://schemas.microsoft.com/office/powerpoint/2010/main" val="2686828150"/>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格 18">
            <a:extLst>
              <a:ext uri="{FF2B5EF4-FFF2-40B4-BE49-F238E27FC236}">
                <a16:creationId xmlns:a16="http://schemas.microsoft.com/office/drawing/2014/main" id="{37E4AD32-0946-4C6D-85C6-A4DAA393178C}"/>
              </a:ext>
            </a:extLst>
          </p:cNvPr>
          <p:cNvGraphicFramePr>
            <a:graphicFrameLocks noGrp="1"/>
          </p:cNvGraphicFramePr>
          <p:nvPr>
            <p:extLst>
              <p:ext uri="{D42A27DB-BD31-4B8C-83A1-F6EECF244321}">
                <p14:modId xmlns:p14="http://schemas.microsoft.com/office/powerpoint/2010/main" val="2315123317"/>
              </p:ext>
            </p:extLst>
          </p:nvPr>
        </p:nvGraphicFramePr>
        <p:xfrm>
          <a:off x="619441" y="1093242"/>
          <a:ext cx="7905118" cy="3753731"/>
        </p:xfrm>
        <a:graphic>
          <a:graphicData uri="http://schemas.openxmlformats.org/drawingml/2006/table">
            <a:tbl>
              <a:tblPr firstRow="1" bandRow="1">
                <a:tableStyleId>{74C1A8A3-306A-4EB7-A6B1-4F7E0EB9C5D6}</a:tableStyleId>
              </a:tblPr>
              <a:tblGrid>
                <a:gridCol w="3952559">
                  <a:extLst>
                    <a:ext uri="{9D8B030D-6E8A-4147-A177-3AD203B41FA5}">
                      <a16:colId xmlns:a16="http://schemas.microsoft.com/office/drawing/2014/main" val="20000"/>
                    </a:ext>
                  </a:extLst>
                </a:gridCol>
                <a:gridCol w="3952559">
                  <a:extLst>
                    <a:ext uri="{9D8B030D-6E8A-4147-A177-3AD203B41FA5}">
                      <a16:colId xmlns:a16="http://schemas.microsoft.com/office/drawing/2014/main" val="20001"/>
                    </a:ext>
                  </a:extLst>
                </a:gridCol>
              </a:tblGrid>
              <a:tr h="470399">
                <a:tc>
                  <a:txBody>
                    <a:bodyPr/>
                    <a:lstStyle/>
                    <a:p>
                      <a:pPr algn="ctr"/>
                      <a:r>
                        <a:rPr lang="zh-CN" altLang="en-US" sz="1600" dirty="0">
                          <a:latin typeface="微软雅黑" panose="020B0503020204020204" pitchFamily="34" charset="-122"/>
                          <a:ea typeface="微软雅黑" panose="020B0503020204020204" pitchFamily="34" charset="-122"/>
                        </a:rPr>
                        <a:t>问题点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2A8"/>
                    </a:solidFill>
                  </a:tcPr>
                </a:tc>
                <a:tc>
                  <a:txBody>
                    <a:bodyPr/>
                    <a:lstStyle/>
                    <a:p>
                      <a:pPr algn="ctr"/>
                      <a:r>
                        <a:rPr lang="zh-CN" altLang="en-US" sz="1600" dirty="0">
                          <a:latin typeface="微软雅黑" panose="020B0503020204020204" pitchFamily="34" charset="-122"/>
                          <a:ea typeface="微软雅黑" panose="020B0503020204020204" pitchFamily="34" charset="-122"/>
                        </a:rPr>
                        <a:t>应对措施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2A8"/>
                    </a:solidFill>
                  </a:tcPr>
                </a:tc>
                <a:extLst>
                  <a:ext uri="{0D108BD9-81ED-4DB2-BD59-A6C34878D82A}">
                    <a16:rowId xmlns:a16="http://schemas.microsoft.com/office/drawing/2014/main" val="10000"/>
                  </a:ext>
                </a:extLst>
              </a:tr>
              <a:tr h="1198552">
                <a:tc>
                  <a:txBody>
                    <a:bodyPr/>
                    <a:lstStyle/>
                    <a:p>
                      <a:pPr algn="l">
                        <a:lnSpc>
                          <a:spcPct val="150000"/>
                        </a:lnSpc>
                      </a:pP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、安全隐患排查不细，整改力度不够</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50000"/>
                        </a:lnSpc>
                      </a:pP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）针对不同区域、部位隐患特点编制安全检查表，进一步细化检查项目，增加巡查频次；</a:t>
                      </a:r>
                      <a:endParaRPr lang="en-US" altLang="zh-CN" dirty="0">
                        <a:latin typeface="宋体" panose="02010600030101010101" pitchFamily="2" charset="-122"/>
                        <a:ea typeface="宋体" panose="02010600030101010101" pitchFamily="2" charset="-122"/>
                      </a:endParaRPr>
                    </a:p>
                    <a:p>
                      <a:pPr algn="l">
                        <a:lnSpc>
                          <a:spcPct val="150000"/>
                        </a:lnSpc>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）完善部门考核项目，增加安全隐患发现数量作为部门考核项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39833">
                <a:tc>
                  <a:txBody>
                    <a:bodyPr/>
                    <a:lstStyle/>
                    <a:p>
                      <a:pPr algn="l">
                        <a:lnSpc>
                          <a:spcPct val="150000"/>
                        </a:lnSpc>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、安全管理手段单一，创新性不足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50000"/>
                        </a:lnSpc>
                      </a:pP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）加强学习新的安全管理知识及方法，有针对性开展管理尝试；</a:t>
                      </a:r>
                      <a:endParaRPr lang="en-US" altLang="zh-CN" dirty="0">
                        <a:latin typeface="宋体" panose="02010600030101010101" pitchFamily="2" charset="-122"/>
                        <a:ea typeface="宋体" panose="02010600030101010101" pitchFamily="2" charset="-122"/>
                      </a:endParaRPr>
                    </a:p>
                    <a:p>
                      <a:pPr algn="l">
                        <a:lnSpc>
                          <a:spcPct val="150000"/>
                        </a:lnSpc>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）加强兄弟单位间的交流与学习，发现不足，增长补短；</a:t>
                      </a:r>
                      <a:endParaRPr lang="en-US" altLang="zh-CN" dirty="0">
                        <a:latin typeface="宋体" panose="02010600030101010101" pitchFamily="2" charset="-122"/>
                        <a:ea typeface="宋体" panose="02010600030101010101" pitchFamily="2" charset="-122"/>
                      </a:endParaRPr>
                    </a:p>
                    <a:p>
                      <a:pPr algn="l">
                        <a:lnSpc>
                          <a:spcPct val="150000"/>
                        </a:lnSpc>
                      </a:pP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）利用安全机构提供安全技术支持，用技术管安全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1" name="文本框 20">
            <a:extLst>
              <a:ext uri="{FF2B5EF4-FFF2-40B4-BE49-F238E27FC236}">
                <a16:creationId xmlns:a16="http://schemas.microsoft.com/office/drawing/2014/main" id="{056CB442-1151-479A-BE48-98489ABFFF6C}"/>
              </a:ext>
            </a:extLst>
          </p:cNvPr>
          <p:cNvSpPr txBox="1"/>
          <p:nvPr/>
        </p:nvSpPr>
        <p:spPr>
          <a:xfrm>
            <a:off x="514350" y="389037"/>
            <a:ext cx="2190343" cy="315471"/>
          </a:xfrm>
          <a:prstGeom prst="rect">
            <a:avLst/>
          </a:prstGeom>
          <a:noFill/>
        </p:spPr>
        <p:txBody>
          <a:bodyPr wrap="none" lIns="68580" tIns="34290" rIns="68580" bIns="34290" rtlCol="0">
            <a:spAutoFit/>
          </a:bodyPr>
          <a:lstStyle>
            <a:defPPr>
              <a:defRPr lang="zh-CN"/>
            </a:defPPr>
            <a:lvl1pPr fontAlgn="auto">
              <a:spcBef>
                <a:spcPts val="0"/>
              </a:spcBef>
              <a:spcAft>
                <a:spcPts val="0"/>
              </a:spcAft>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r>
              <a:rPr lang="zh-CN" altLang="en-US" dirty="0"/>
              <a:t>存在的问题及对应措施</a:t>
            </a:r>
          </a:p>
        </p:txBody>
      </p:sp>
    </p:spTree>
    <p:extLst>
      <p:ext uri="{BB962C8B-B14F-4D97-AF65-F5344CB8AC3E}">
        <p14:creationId xmlns:p14="http://schemas.microsoft.com/office/powerpoint/2010/main" val="165358873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0" y="-1"/>
            <a:ext cx="3623109" cy="4021393"/>
          </a:xfrm>
          <a:prstGeom prst="parallelogram">
            <a:avLst>
              <a:gd name="adj" fmla="val 42021"/>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8"/>
          <p:cNvSpPr txBox="1"/>
          <p:nvPr/>
        </p:nvSpPr>
        <p:spPr>
          <a:xfrm>
            <a:off x="362598" y="216447"/>
            <a:ext cx="3260841" cy="2617068"/>
          </a:xfrm>
          <a:prstGeom prst="parallelogram">
            <a:avLst>
              <a:gd name="adj" fmla="val 303"/>
            </a:avLst>
          </a:prstGeom>
          <a:noFill/>
        </p:spPr>
        <p:txBody>
          <a:bodyPr wrap="square" lIns="68580" tIns="34290" rIns="68580" bIns="34290" rtlCol="0">
            <a:spAutoFit/>
          </a:bodyPr>
          <a:lstStyle>
            <a:defPPr>
              <a:defRPr lang="zh-CN"/>
            </a:defPPr>
            <a:lvl1pPr algn="ctr">
              <a:defRPr sz="1380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defRPr>
            </a:lvl1pPr>
          </a:lstStyle>
          <a:p>
            <a:r>
              <a:rPr lang="en-US" altLang="zh-CN" dirty="0"/>
              <a:t>04</a:t>
            </a:r>
            <a:endParaRPr lang="zh-CN" altLang="en-US" dirty="0"/>
          </a:p>
        </p:txBody>
      </p:sp>
      <p:sp>
        <p:nvSpPr>
          <p:cNvPr id="14" name="矩形 13"/>
          <p:cNvSpPr/>
          <p:nvPr/>
        </p:nvSpPr>
        <p:spPr>
          <a:xfrm>
            <a:off x="114060" y="2670229"/>
            <a:ext cx="2773260" cy="830997"/>
          </a:xfrm>
          <a:prstGeom prst="rect">
            <a:avLst/>
          </a:prstGeom>
          <a:noFill/>
        </p:spPr>
        <p:txBody>
          <a:bodyPr wrap="square" lIns="68580" tIns="34290" rIns="68580" bIns="34290" rtlCol="0">
            <a:spAutoFit/>
          </a:bodyPr>
          <a:lstStyle/>
          <a:p>
            <a:pPr algn="ctr"/>
            <a:r>
              <a:rPr lang="en-US" altLang="zh-CN"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rPr>
              <a:t>PART</a:t>
            </a:r>
            <a:endParaRPr lang="zh-CN" altLang="en-US"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endParaRPr>
          </a:p>
        </p:txBody>
      </p:sp>
      <p:sp>
        <p:nvSpPr>
          <p:cNvPr id="3" name="平行四边形 2"/>
          <p:cNvSpPr/>
          <p:nvPr/>
        </p:nvSpPr>
        <p:spPr>
          <a:xfrm>
            <a:off x="2950028" y="2150063"/>
            <a:ext cx="6193971" cy="1871330"/>
          </a:xfrm>
          <a:prstGeom prst="parallelogram">
            <a:avLst>
              <a:gd name="adj" fmla="val 39895"/>
            </a:avLst>
          </a:prstGeom>
          <a:solidFill>
            <a:srgbClr val="00A2A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p:cNvPicPr>
          <p:nvPr/>
        </p:nvPicPr>
        <p:blipFill>
          <a:blip r:embed="rId3" cstate="print">
            <a:extLst>
              <a:ext uri="{28A0092B-C50C-407E-A947-70E740481C1C}">
                <a14:useLocalDpi xmlns:a14="http://schemas.microsoft.com/office/drawing/2010/main"/>
              </a:ext>
            </a:extLst>
          </a:blip>
          <a:stretch>
            <a:fillRect/>
          </a:stretch>
        </p:blipFill>
        <p:spPr>
          <a:xfrm>
            <a:off x="3388946" y="2286420"/>
            <a:ext cx="2160000" cy="1592893"/>
          </a:xfrm>
          <a:prstGeom prst="parallelogram">
            <a:avLst>
              <a:gd name="adj" fmla="val 45054"/>
            </a:avLst>
          </a:prstGeom>
          <a:ln w="38100">
            <a:noFill/>
          </a:ln>
          <a:effectLst>
            <a:outerShdw blurRad="50800" dist="38100" dir="5400000" algn="t" rotWithShape="0">
              <a:prstClr val="black">
                <a:alpha val="40000"/>
              </a:prstClr>
            </a:outerShdw>
          </a:effectLst>
        </p:spPr>
      </p:pic>
      <p:pic>
        <p:nvPicPr>
          <p:cNvPr id="4" name="图片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214803" y="2288328"/>
            <a:ext cx="1594800" cy="1594800"/>
          </a:xfrm>
          <a:prstGeom prst="parallelogram">
            <a:avLst>
              <a:gd name="adj" fmla="val 45001"/>
            </a:avLst>
          </a:prstGeom>
          <a:ln w="38100">
            <a:noFill/>
          </a:ln>
        </p:spPr>
      </p:pic>
      <p:pic>
        <p:nvPicPr>
          <p:cNvPr id="16" name="图片 15">
            <a:extLst>
              <a:ext uri="{FF2B5EF4-FFF2-40B4-BE49-F238E27FC236}">
                <a16:creationId xmlns:a16="http://schemas.microsoft.com/office/drawing/2014/main" id="{ED3F9A0E-C6EA-4E77-A038-4B340808D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807" t="14279" r="1558" b="6512"/>
          <a:stretch>
            <a:fillRect/>
          </a:stretch>
        </p:blipFill>
        <p:spPr bwMode="auto">
          <a:xfrm>
            <a:off x="6508989" y="2284513"/>
            <a:ext cx="2129579" cy="1591051"/>
          </a:xfrm>
          <a:prstGeom prst="parallelogram">
            <a:avLst>
              <a:gd name="adj" fmla="val 42334"/>
            </a:avLst>
          </a:prstGeom>
          <a:ln w="38100">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72640C03-CD3D-4EA7-97BB-C1CD7F15BF8A}"/>
              </a:ext>
            </a:extLst>
          </p:cNvPr>
          <p:cNvSpPr txBox="1"/>
          <p:nvPr/>
        </p:nvSpPr>
        <p:spPr>
          <a:xfrm>
            <a:off x="3623109" y="962432"/>
            <a:ext cx="3370153" cy="623248"/>
          </a:xfrm>
          <a:prstGeom prst="rect">
            <a:avLst/>
          </a:prstGeom>
          <a:noFill/>
        </p:spPr>
        <p:txBody>
          <a:bodyPr wrap="none" lIns="68580" tIns="34290" rIns="68580" bIns="34290" rtlCol="0">
            <a:spAutoFit/>
          </a:bodyPr>
          <a:lstStyle>
            <a:defPPr>
              <a:defRPr lang="zh-CN"/>
            </a:defPPr>
            <a:lvl1pPr algn="r">
              <a:defRPr sz="3600" b="1">
                <a:ln w="19050">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下一步工作重点</a:t>
            </a:r>
          </a:p>
        </p:txBody>
      </p:sp>
    </p:spTree>
    <p:extLst>
      <p:ext uri="{BB962C8B-B14F-4D97-AF65-F5344CB8AC3E}">
        <p14:creationId xmlns:p14="http://schemas.microsoft.com/office/powerpoint/2010/main" val="152666738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55596B2F-1A46-40B0-A8E8-66223131FD8D}"/>
              </a:ext>
            </a:extLst>
          </p:cNvPr>
          <p:cNvSpPr/>
          <p:nvPr/>
        </p:nvSpPr>
        <p:spPr>
          <a:xfrm>
            <a:off x="196850" y="1045270"/>
            <a:ext cx="4133850" cy="1038225"/>
          </a:xfrm>
          <a:prstGeom prst="roundRect">
            <a:avLst>
              <a:gd name="adj" fmla="val 5659"/>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18">
            <a:extLst>
              <a:ext uri="{FF2B5EF4-FFF2-40B4-BE49-F238E27FC236}">
                <a16:creationId xmlns:a16="http://schemas.microsoft.com/office/drawing/2014/main" id="{120C7C36-8899-4BB1-BA23-6A70C145006F}"/>
              </a:ext>
            </a:extLst>
          </p:cNvPr>
          <p:cNvSpPr/>
          <p:nvPr/>
        </p:nvSpPr>
        <p:spPr>
          <a:xfrm>
            <a:off x="196850" y="1360654"/>
            <a:ext cx="1245906" cy="407456"/>
          </a:xfrm>
          <a:prstGeom prst="homePlate">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圆角 10">
            <a:extLst>
              <a:ext uri="{FF2B5EF4-FFF2-40B4-BE49-F238E27FC236}">
                <a16:creationId xmlns:a16="http://schemas.microsoft.com/office/drawing/2014/main" id="{2B16DD14-DBC9-446C-B57B-1D0410D2CD15}"/>
              </a:ext>
            </a:extLst>
          </p:cNvPr>
          <p:cNvSpPr/>
          <p:nvPr/>
        </p:nvSpPr>
        <p:spPr>
          <a:xfrm>
            <a:off x="196850" y="2381512"/>
            <a:ext cx="4133850" cy="1038225"/>
          </a:xfrm>
          <a:prstGeom prst="roundRect">
            <a:avLst>
              <a:gd name="adj" fmla="val 5659"/>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18">
            <a:extLst>
              <a:ext uri="{FF2B5EF4-FFF2-40B4-BE49-F238E27FC236}">
                <a16:creationId xmlns:a16="http://schemas.microsoft.com/office/drawing/2014/main" id="{1E9008DC-C0C1-4F25-A77D-9FC0F2039978}"/>
              </a:ext>
            </a:extLst>
          </p:cNvPr>
          <p:cNvSpPr/>
          <p:nvPr/>
        </p:nvSpPr>
        <p:spPr>
          <a:xfrm>
            <a:off x="196850" y="2696896"/>
            <a:ext cx="1245906" cy="407456"/>
          </a:xfrm>
          <a:prstGeom prst="homePlate">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圆角 12">
            <a:extLst>
              <a:ext uri="{FF2B5EF4-FFF2-40B4-BE49-F238E27FC236}">
                <a16:creationId xmlns:a16="http://schemas.microsoft.com/office/drawing/2014/main" id="{3C3813C3-BDB0-4EB0-9BF7-9B1164C85599}"/>
              </a:ext>
            </a:extLst>
          </p:cNvPr>
          <p:cNvSpPr/>
          <p:nvPr/>
        </p:nvSpPr>
        <p:spPr>
          <a:xfrm>
            <a:off x="196850" y="3717754"/>
            <a:ext cx="4133850" cy="1200328"/>
          </a:xfrm>
          <a:prstGeom prst="roundRect">
            <a:avLst>
              <a:gd name="adj" fmla="val 5659"/>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边形 18">
            <a:extLst>
              <a:ext uri="{FF2B5EF4-FFF2-40B4-BE49-F238E27FC236}">
                <a16:creationId xmlns:a16="http://schemas.microsoft.com/office/drawing/2014/main" id="{8435B000-FB75-4D5C-83DB-6D05BF2D8812}"/>
              </a:ext>
            </a:extLst>
          </p:cNvPr>
          <p:cNvSpPr/>
          <p:nvPr/>
        </p:nvSpPr>
        <p:spPr>
          <a:xfrm>
            <a:off x="196850" y="4114190"/>
            <a:ext cx="1245906" cy="407456"/>
          </a:xfrm>
          <a:prstGeom prst="homePlate">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a:extLst>
              <a:ext uri="{FF2B5EF4-FFF2-40B4-BE49-F238E27FC236}">
                <a16:creationId xmlns:a16="http://schemas.microsoft.com/office/drawing/2014/main" id="{8D94FC6F-A83D-4664-9BDC-6267AB1E5637}"/>
              </a:ext>
            </a:extLst>
          </p:cNvPr>
          <p:cNvSpPr txBox="1"/>
          <p:nvPr/>
        </p:nvSpPr>
        <p:spPr>
          <a:xfrm>
            <a:off x="196850" y="1411281"/>
            <a:ext cx="1082179" cy="307777"/>
          </a:xfrm>
          <a:prstGeom prst="rect">
            <a:avLst/>
          </a:prstGeom>
          <a:noFill/>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ＭＳ Ｐゴシック" pitchFamily="41" charset="-128"/>
              </a:rPr>
              <a:t>目标管理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BD813A0A-268A-4DA0-A96A-A731298718D4}"/>
              </a:ext>
            </a:extLst>
          </p:cNvPr>
          <p:cNvSpPr txBox="1"/>
          <p:nvPr/>
        </p:nvSpPr>
        <p:spPr>
          <a:xfrm>
            <a:off x="1442756" y="1067832"/>
            <a:ext cx="2887944" cy="1015663"/>
          </a:xfrm>
          <a:prstGeom prst="rect">
            <a:avLst/>
          </a:prstGeom>
          <a:noFill/>
        </p:spPr>
        <p:txBody>
          <a:bodyPr wrap="square">
            <a:spAutoFit/>
          </a:bodyPr>
          <a:lstStyle/>
          <a:p>
            <a:pPr eaLnBrk="0" hangingPunct="0"/>
            <a:r>
              <a:rPr lang="en-US" altLang="zh-CN" sz="1200" dirty="0">
                <a:latin typeface="微软雅黑" panose="020B0503020204020204" pitchFamily="34" charset="-122"/>
                <a:ea typeface="微软雅黑" panose="020B0503020204020204" pitchFamily="34" charset="-122"/>
                <a:cs typeface="ＭＳ Ｐゴシック" pitchFamily="41" charset="-128"/>
              </a:rPr>
              <a:t>1</a:t>
            </a:r>
            <a:r>
              <a:rPr lang="zh-CN" altLang="en-US" sz="1200" dirty="0">
                <a:latin typeface="微软雅黑" panose="020B0503020204020204" pitchFamily="34" charset="-122"/>
                <a:ea typeface="微软雅黑" panose="020B0503020204020204" pitchFamily="34" charset="-122"/>
                <a:cs typeface="ＭＳ Ｐゴシック" pitchFamily="41" charset="-128"/>
              </a:rPr>
              <a:t>、进一强化部门安全责任制的落实，落实主任责任；</a:t>
            </a:r>
            <a:endParaRPr lang="en-US" altLang="zh-CN" sz="1200" dirty="0">
              <a:latin typeface="微软雅黑" panose="020B0503020204020204" pitchFamily="34" charset="-122"/>
              <a:ea typeface="微软雅黑" panose="020B0503020204020204" pitchFamily="34" charset="-122"/>
              <a:cs typeface="ＭＳ Ｐゴシック" pitchFamily="41" charset="-128"/>
            </a:endParaRPr>
          </a:p>
          <a:p>
            <a:pPr eaLnBrk="0" hangingPunct="0"/>
            <a:r>
              <a:rPr lang="en-US" altLang="zh-CN" sz="1200" dirty="0">
                <a:latin typeface="微软雅黑" panose="020B0503020204020204" pitchFamily="34" charset="-122"/>
                <a:ea typeface="微软雅黑" panose="020B0503020204020204" pitchFamily="34" charset="-122"/>
                <a:cs typeface="ＭＳ Ｐゴシック" pitchFamily="41" charset="-128"/>
              </a:rPr>
              <a:t>2</a:t>
            </a:r>
            <a:r>
              <a:rPr lang="zh-CN" altLang="en-US" sz="1200" dirty="0">
                <a:latin typeface="微软雅黑" panose="020B0503020204020204" pitchFamily="34" charset="-122"/>
                <a:ea typeface="微软雅黑" panose="020B0503020204020204" pitchFamily="34" charset="-122"/>
                <a:cs typeface="ＭＳ Ｐゴシック" pitchFamily="41" charset="-128"/>
              </a:rPr>
              <a:t>、进一步优化部门考核细则，更加针对性、科学性的开展安全考核；</a:t>
            </a:r>
            <a:endParaRPr lang="en-US" altLang="zh-CN" sz="1200" dirty="0">
              <a:latin typeface="微软雅黑" panose="020B0503020204020204" pitchFamily="34" charset="-122"/>
              <a:ea typeface="微软雅黑" panose="020B0503020204020204" pitchFamily="34" charset="-122"/>
              <a:cs typeface="ＭＳ Ｐゴシック" pitchFamily="41" charset="-128"/>
            </a:endParaRPr>
          </a:p>
          <a:p>
            <a:pPr eaLnBrk="0" hangingPunct="0"/>
            <a:r>
              <a:rPr lang="en-US" altLang="zh-CN" sz="1200" dirty="0">
                <a:latin typeface="微软雅黑" panose="020B0503020204020204" pitchFamily="34" charset="-122"/>
                <a:ea typeface="微软雅黑" panose="020B0503020204020204" pitchFamily="34" charset="-122"/>
                <a:cs typeface="ＭＳ Ｐゴシック" pitchFamily="41" charset="-128"/>
              </a:rPr>
              <a:t>3</a:t>
            </a:r>
            <a:r>
              <a:rPr lang="zh-CN" altLang="en-US" sz="1200" dirty="0">
                <a:latin typeface="微软雅黑" panose="020B0503020204020204" pitchFamily="34" charset="-122"/>
                <a:ea typeface="微软雅黑" panose="020B0503020204020204" pitchFamily="34" charset="-122"/>
                <a:cs typeface="ＭＳ Ｐゴシック" pitchFamily="41" charset="-128"/>
              </a:rPr>
              <a:t>、责任目标分解进一步细化。</a:t>
            </a:r>
            <a:endParaRPr lang="en-US" altLang="zh-CN" sz="1200" dirty="0">
              <a:latin typeface="微软雅黑" panose="020B0503020204020204" pitchFamily="34" charset="-122"/>
              <a:ea typeface="微软雅黑" panose="020B0503020204020204" pitchFamily="34" charset="-122"/>
              <a:cs typeface="ＭＳ Ｐゴシック" pitchFamily="41" charset="-128"/>
            </a:endParaRPr>
          </a:p>
        </p:txBody>
      </p:sp>
      <p:sp>
        <p:nvSpPr>
          <p:cNvPr id="20" name="文本框 19">
            <a:extLst>
              <a:ext uri="{FF2B5EF4-FFF2-40B4-BE49-F238E27FC236}">
                <a16:creationId xmlns:a16="http://schemas.microsoft.com/office/drawing/2014/main" id="{F49DFDF0-2ECD-45C7-88A0-0FB7933C5501}"/>
              </a:ext>
            </a:extLst>
          </p:cNvPr>
          <p:cNvSpPr txBox="1"/>
          <p:nvPr/>
        </p:nvSpPr>
        <p:spPr>
          <a:xfrm>
            <a:off x="1442756" y="2509409"/>
            <a:ext cx="2801937" cy="830997"/>
          </a:xfrm>
          <a:prstGeom prst="rect">
            <a:avLst/>
          </a:prstGeom>
          <a:noFill/>
        </p:spPr>
        <p:txBody>
          <a:bodyPr wrap="square">
            <a:spAutoFit/>
          </a:bodyPr>
          <a:lstStyle>
            <a:defPPr>
              <a:defRPr lang="zh-CN"/>
            </a:defPPr>
            <a:lvl1pPr eaLnBrk="0" hangingPunct="0">
              <a:defRPr sz="1200">
                <a:latin typeface="微软雅黑" panose="020B0503020204020204" pitchFamily="34" charset="-122"/>
                <a:ea typeface="微软雅黑" panose="020B0503020204020204" pitchFamily="34" charset="-122"/>
                <a:cs typeface="ＭＳ Ｐゴシック" pitchFamily="41" charset="-128"/>
              </a:defRPr>
            </a:lvl1pPr>
          </a:lstStyle>
          <a:p>
            <a:pPr algn="just"/>
            <a:r>
              <a:rPr lang="en-US" altLang="zh-CN" dirty="0"/>
              <a:t>1</a:t>
            </a:r>
            <a:r>
              <a:rPr lang="zh-CN" altLang="en-US" dirty="0"/>
              <a:t>、根据国家应急职能调整加强对管理人员安全知识培训；</a:t>
            </a:r>
            <a:endParaRPr lang="en-US" altLang="zh-CN" dirty="0"/>
          </a:p>
          <a:p>
            <a:pPr algn="just"/>
            <a:r>
              <a:rPr lang="en-US" altLang="zh-CN" dirty="0"/>
              <a:t>2</a:t>
            </a:r>
            <a:r>
              <a:rPr lang="zh-CN" altLang="en-US" dirty="0"/>
              <a:t>、多形式、种类开展员工安全教育培训，提高人员安全意识。</a:t>
            </a:r>
            <a:endParaRPr lang="en-US" altLang="zh-CN" dirty="0"/>
          </a:p>
        </p:txBody>
      </p:sp>
      <p:sp>
        <p:nvSpPr>
          <p:cNvPr id="22" name="文本框 21">
            <a:extLst>
              <a:ext uri="{FF2B5EF4-FFF2-40B4-BE49-F238E27FC236}">
                <a16:creationId xmlns:a16="http://schemas.microsoft.com/office/drawing/2014/main" id="{265DE6BA-6443-4246-9E2A-3B81EA58E4EC}"/>
              </a:ext>
            </a:extLst>
          </p:cNvPr>
          <p:cNvSpPr txBox="1"/>
          <p:nvPr/>
        </p:nvSpPr>
        <p:spPr>
          <a:xfrm>
            <a:off x="1442756" y="3735121"/>
            <a:ext cx="2887944" cy="1200329"/>
          </a:xfrm>
          <a:prstGeom prst="rect">
            <a:avLst/>
          </a:prstGeom>
          <a:noFill/>
        </p:spPr>
        <p:txBody>
          <a:bodyPr wrap="square">
            <a:spAutoFit/>
          </a:bodyPr>
          <a:lstStyle>
            <a:defPPr>
              <a:defRPr lang="zh-CN"/>
            </a:defPPr>
            <a:lvl1pPr algn="just" eaLnBrk="0" hangingPunct="0">
              <a:defRPr sz="1200">
                <a:latin typeface="微软雅黑" panose="020B0503020204020204" pitchFamily="34" charset="-122"/>
                <a:ea typeface="微软雅黑" panose="020B0503020204020204" pitchFamily="34" charset="-122"/>
                <a:cs typeface="ＭＳ Ｐゴシック" pitchFamily="41" charset="-128"/>
              </a:defRPr>
            </a:lvl1pPr>
          </a:lstStyle>
          <a:p>
            <a:r>
              <a:rPr lang="en-US" altLang="zh-CN" dirty="0"/>
              <a:t>1</a:t>
            </a:r>
            <a:r>
              <a:rPr lang="zh-CN" altLang="en-US" dirty="0"/>
              <a:t>、进一步完善作业场所职业卫生防护设施，减少职业危害因素的产生；</a:t>
            </a:r>
            <a:endParaRPr lang="en-US" altLang="zh-CN" dirty="0"/>
          </a:p>
          <a:p>
            <a:r>
              <a:rPr lang="en-US" altLang="zh-CN" dirty="0"/>
              <a:t>2</a:t>
            </a:r>
            <a:r>
              <a:rPr lang="zh-CN" altLang="en-US" dirty="0"/>
              <a:t>、开展作业场所职业卫生现状评价检测，提高职业危害因素准确性；</a:t>
            </a:r>
            <a:endParaRPr lang="en-US" altLang="zh-CN" dirty="0"/>
          </a:p>
          <a:p>
            <a:r>
              <a:rPr lang="en-US" altLang="zh-CN" dirty="0"/>
              <a:t>3</a:t>
            </a:r>
            <a:r>
              <a:rPr lang="zh-CN" altLang="en-US" dirty="0"/>
              <a:t>、做好员工上岗、在岗、离岗职业性体检工作，预防职业病的发生。</a:t>
            </a:r>
            <a:endParaRPr lang="en-US" altLang="zh-CN" dirty="0"/>
          </a:p>
        </p:txBody>
      </p:sp>
      <p:sp>
        <p:nvSpPr>
          <p:cNvPr id="24" name="文本框 23">
            <a:extLst>
              <a:ext uri="{FF2B5EF4-FFF2-40B4-BE49-F238E27FC236}">
                <a16:creationId xmlns:a16="http://schemas.microsoft.com/office/drawing/2014/main" id="{05098537-8055-4F62-B6F3-FB0BA4F2C614}"/>
              </a:ext>
            </a:extLst>
          </p:cNvPr>
          <p:cNvSpPr txBox="1"/>
          <p:nvPr/>
        </p:nvSpPr>
        <p:spPr>
          <a:xfrm>
            <a:off x="224541" y="4164029"/>
            <a:ext cx="1026795" cy="307777"/>
          </a:xfrm>
          <a:prstGeom prst="rect">
            <a:avLst/>
          </a:prstGeom>
          <a:noFill/>
        </p:spPr>
        <p:txBody>
          <a:bodyPr wrap="square">
            <a:spAutoFit/>
          </a:bodyPr>
          <a:lstStyle>
            <a:defPPr>
              <a:defRPr lang="zh-CN"/>
            </a:defPPr>
            <a:lvl1pPr algn="ctr">
              <a:defRPr b="1">
                <a:solidFill>
                  <a:schemeClr val="bg1"/>
                </a:solidFill>
                <a:latin typeface="微软雅黑" panose="020B0503020204020204" pitchFamily="34" charset="-122"/>
                <a:ea typeface="微软雅黑" panose="020B0503020204020204" pitchFamily="34" charset="-122"/>
                <a:cs typeface="ＭＳ Ｐゴシック" pitchFamily="41" charset="-128"/>
              </a:defRPr>
            </a:lvl1pPr>
          </a:lstStyle>
          <a:p>
            <a:r>
              <a:rPr lang="zh-CN" altLang="en-US" dirty="0"/>
              <a:t>职业卫生</a:t>
            </a:r>
          </a:p>
        </p:txBody>
      </p:sp>
      <p:sp>
        <p:nvSpPr>
          <p:cNvPr id="26" name="文本框 25">
            <a:extLst>
              <a:ext uri="{FF2B5EF4-FFF2-40B4-BE49-F238E27FC236}">
                <a16:creationId xmlns:a16="http://schemas.microsoft.com/office/drawing/2014/main" id="{C3194478-FB47-4C3F-931A-5E0E48632098}"/>
              </a:ext>
            </a:extLst>
          </p:cNvPr>
          <p:cNvSpPr txBox="1"/>
          <p:nvPr/>
        </p:nvSpPr>
        <p:spPr>
          <a:xfrm>
            <a:off x="210694" y="2746735"/>
            <a:ext cx="1054488" cy="307777"/>
          </a:xfrm>
          <a:prstGeom prst="rect">
            <a:avLst/>
          </a:prstGeom>
          <a:noFill/>
        </p:spPr>
        <p:txBody>
          <a:bodyPr wrap="square">
            <a:spAutoFit/>
          </a:bodyPr>
          <a:lstStyle>
            <a:defPPr>
              <a:defRPr lang="zh-CN"/>
            </a:defPPr>
            <a:lvl1pPr algn="ctr">
              <a:defRPr b="1">
                <a:solidFill>
                  <a:schemeClr val="bg1"/>
                </a:solidFill>
                <a:latin typeface="微软雅黑" panose="020B0503020204020204" pitchFamily="34" charset="-122"/>
                <a:ea typeface="微软雅黑" panose="020B0503020204020204" pitchFamily="34" charset="-122"/>
                <a:cs typeface="ＭＳ Ｐゴシック" pitchFamily="41" charset="-128"/>
              </a:defRPr>
            </a:lvl1pPr>
          </a:lstStyle>
          <a:p>
            <a:r>
              <a:rPr lang="zh-CN" altLang="en-US" dirty="0"/>
              <a:t>安全教育</a:t>
            </a:r>
          </a:p>
        </p:txBody>
      </p:sp>
      <p:sp>
        <p:nvSpPr>
          <p:cNvPr id="27" name="矩形: 圆角 26">
            <a:extLst>
              <a:ext uri="{FF2B5EF4-FFF2-40B4-BE49-F238E27FC236}">
                <a16:creationId xmlns:a16="http://schemas.microsoft.com/office/drawing/2014/main" id="{7239D83C-8E4F-49A6-9086-9FD18553BCE5}"/>
              </a:ext>
            </a:extLst>
          </p:cNvPr>
          <p:cNvSpPr/>
          <p:nvPr/>
        </p:nvSpPr>
        <p:spPr>
          <a:xfrm>
            <a:off x="4785609" y="1045270"/>
            <a:ext cx="4133850" cy="1038225"/>
          </a:xfrm>
          <a:prstGeom prst="roundRect">
            <a:avLst>
              <a:gd name="adj" fmla="val 5659"/>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边形 18">
            <a:extLst>
              <a:ext uri="{FF2B5EF4-FFF2-40B4-BE49-F238E27FC236}">
                <a16:creationId xmlns:a16="http://schemas.microsoft.com/office/drawing/2014/main" id="{D5353FC3-D39D-4BDE-AD92-6BEBAE552206}"/>
              </a:ext>
            </a:extLst>
          </p:cNvPr>
          <p:cNvSpPr/>
          <p:nvPr/>
        </p:nvSpPr>
        <p:spPr>
          <a:xfrm>
            <a:off x="4785609" y="1360654"/>
            <a:ext cx="1245906" cy="407456"/>
          </a:xfrm>
          <a:prstGeom prst="homePlate">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矩形: 圆角 28">
            <a:extLst>
              <a:ext uri="{FF2B5EF4-FFF2-40B4-BE49-F238E27FC236}">
                <a16:creationId xmlns:a16="http://schemas.microsoft.com/office/drawing/2014/main" id="{5DE0C8FF-A8A6-4319-9F11-3329E8BE163F}"/>
              </a:ext>
            </a:extLst>
          </p:cNvPr>
          <p:cNvSpPr/>
          <p:nvPr/>
        </p:nvSpPr>
        <p:spPr>
          <a:xfrm>
            <a:off x="4785609" y="2381512"/>
            <a:ext cx="4133850" cy="1038225"/>
          </a:xfrm>
          <a:prstGeom prst="roundRect">
            <a:avLst>
              <a:gd name="adj" fmla="val 5659"/>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18">
            <a:extLst>
              <a:ext uri="{FF2B5EF4-FFF2-40B4-BE49-F238E27FC236}">
                <a16:creationId xmlns:a16="http://schemas.microsoft.com/office/drawing/2014/main" id="{6EA9ADD7-BAA6-4C1B-B7E5-62582C587488}"/>
              </a:ext>
            </a:extLst>
          </p:cNvPr>
          <p:cNvSpPr/>
          <p:nvPr/>
        </p:nvSpPr>
        <p:spPr>
          <a:xfrm>
            <a:off x="4785609" y="2696896"/>
            <a:ext cx="1245906" cy="407456"/>
          </a:xfrm>
          <a:prstGeom prst="homePlate">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圆角 30">
            <a:extLst>
              <a:ext uri="{FF2B5EF4-FFF2-40B4-BE49-F238E27FC236}">
                <a16:creationId xmlns:a16="http://schemas.microsoft.com/office/drawing/2014/main" id="{CC202D2A-F921-4730-9CAA-13EA86BBD1A7}"/>
              </a:ext>
            </a:extLst>
          </p:cNvPr>
          <p:cNvSpPr/>
          <p:nvPr/>
        </p:nvSpPr>
        <p:spPr>
          <a:xfrm>
            <a:off x="4785609" y="3717754"/>
            <a:ext cx="4133850" cy="1200328"/>
          </a:xfrm>
          <a:prstGeom prst="roundRect">
            <a:avLst>
              <a:gd name="adj" fmla="val 5659"/>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边形 18">
            <a:extLst>
              <a:ext uri="{FF2B5EF4-FFF2-40B4-BE49-F238E27FC236}">
                <a16:creationId xmlns:a16="http://schemas.microsoft.com/office/drawing/2014/main" id="{854FFC6A-678B-425D-8CC9-D3F0CBAC99EA}"/>
              </a:ext>
            </a:extLst>
          </p:cNvPr>
          <p:cNvSpPr/>
          <p:nvPr/>
        </p:nvSpPr>
        <p:spPr>
          <a:xfrm>
            <a:off x="4785609" y="4114190"/>
            <a:ext cx="1245906" cy="407456"/>
          </a:xfrm>
          <a:prstGeom prst="homePlate">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文本框 33">
            <a:extLst>
              <a:ext uri="{FF2B5EF4-FFF2-40B4-BE49-F238E27FC236}">
                <a16:creationId xmlns:a16="http://schemas.microsoft.com/office/drawing/2014/main" id="{0CAED17F-5CF1-4562-BADF-861A826DFFCD}"/>
              </a:ext>
            </a:extLst>
          </p:cNvPr>
          <p:cNvSpPr txBox="1"/>
          <p:nvPr/>
        </p:nvSpPr>
        <p:spPr>
          <a:xfrm>
            <a:off x="4785609" y="1421774"/>
            <a:ext cx="1084084" cy="307777"/>
          </a:xfrm>
          <a:prstGeom prst="rect">
            <a:avLst/>
          </a:prstGeom>
          <a:noFill/>
        </p:spPr>
        <p:txBody>
          <a:bodyPr wrap="square">
            <a:spAutoFit/>
          </a:bodyPr>
          <a:lstStyle>
            <a:defPPr>
              <a:defRPr lang="zh-CN"/>
            </a:defPPr>
            <a:lvl1pPr algn="ctr">
              <a:defRPr b="1">
                <a:solidFill>
                  <a:schemeClr val="bg1"/>
                </a:solidFill>
                <a:latin typeface="微软雅黑" panose="020B0503020204020204" pitchFamily="34" charset="-122"/>
                <a:ea typeface="微软雅黑" panose="020B0503020204020204" pitchFamily="34" charset="-122"/>
                <a:cs typeface="ＭＳ Ｐゴシック" pitchFamily="41" charset="-128"/>
              </a:defRPr>
            </a:lvl1pPr>
          </a:lstStyle>
          <a:p>
            <a:r>
              <a:rPr lang="zh-CN" altLang="en-US" dirty="0"/>
              <a:t>隐患排查</a:t>
            </a:r>
          </a:p>
        </p:txBody>
      </p:sp>
      <p:sp>
        <p:nvSpPr>
          <p:cNvPr id="36" name="文本框 35">
            <a:extLst>
              <a:ext uri="{FF2B5EF4-FFF2-40B4-BE49-F238E27FC236}">
                <a16:creationId xmlns:a16="http://schemas.microsoft.com/office/drawing/2014/main" id="{2DC13611-19B6-4CC2-AC56-9C9CE7C2D70C}"/>
              </a:ext>
            </a:extLst>
          </p:cNvPr>
          <p:cNvSpPr txBox="1"/>
          <p:nvPr/>
        </p:nvSpPr>
        <p:spPr>
          <a:xfrm>
            <a:off x="6031515" y="1160163"/>
            <a:ext cx="2887944" cy="830997"/>
          </a:xfrm>
          <a:prstGeom prst="rect">
            <a:avLst/>
          </a:prstGeom>
          <a:noFill/>
        </p:spPr>
        <p:txBody>
          <a:bodyPr wrap="square">
            <a:spAutoFit/>
          </a:bodyPr>
          <a:lstStyle>
            <a:defPPr>
              <a:defRPr lang="zh-CN"/>
            </a:defPPr>
            <a:lvl1pPr eaLnBrk="0" hangingPunct="0">
              <a:defRPr sz="1200">
                <a:latin typeface="微软雅黑" panose="020B0503020204020204" pitchFamily="34" charset="-122"/>
                <a:ea typeface="微软雅黑" panose="020B0503020204020204" pitchFamily="34" charset="-122"/>
                <a:cs typeface="ＭＳ Ｐゴシック" pitchFamily="41" charset="-128"/>
              </a:defRPr>
            </a:lvl1pPr>
          </a:lstStyle>
          <a:p>
            <a:r>
              <a:rPr lang="en-US" altLang="zh-CN" dirty="0"/>
              <a:t>1</a:t>
            </a:r>
            <a:r>
              <a:rPr lang="zh-CN" altLang="en-US" dirty="0"/>
              <a:t>、加强夏季用电安全检查，防范线路高温发生火情；</a:t>
            </a:r>
            <a:endParaRPr lang="en-US" altLang="zh-CN" dirty="0"/>
          </a:p>
          <a:p>
            <a:r>
              <a:rPr lang="en-US" altLang="zh-CN" dirty="0"/>
              <a:t>2</a:t>
            </a:r>
            <a:r>
              <a:rPr lang="zh-CN" altLang="en-US" dirty="0"/>
              <a:t>、强化重点区域、部位安全隐患防范措施落实到位，责任到人。</a:t>
            </a:r>
          </a:p>
        </p:txBody>
      </p:sp>
      <p:sp>
        <p:nvSpPr>
          <p:cNvPr id="38" name="文本框 37">
            <a:extLst>
              <a:ext uri="{FF2B5EF4-FFF2-40B4-BE49-F238E27FC236}">
                <a16:creationId xmlns:a16="http://schemas.microsoft.com/office/drawing/2014/main" id="{EE63E7C8-516B-4014-B36A-B941CC8F91EB}"/>
              </a:ext>
            </a:extLst>
          </p:cNvPr>
          <p:cNvSpPr txBox="1"/>
          <p:nvPr/>
        </p:nvSpPr>
        <p:spPr>
          <a:xfrm>
            <a:off x="6031514" y="2585819"/>
            <a:ext cx="3112485" cy="646331"/>
          </a:xfrm>
          <a:prstGeom prst="rect">
            <a:avLst/>
          </a:prstGeom>
          <a:noFill/>
        </p:spPr>
        <p:txBody>
          <a:bodyPr wrap="square">
            <a:spAutoFit/>
          </a:bodyPr>
          <a:lstStyle>
            <a:defPPr>
              <a:defRPr lang="zh-CN"/>
            </a:defPPr>
            <a:lvl1pPr eaLnBrk="0" hangingPunct="0">
              <a:defRPr sz="1200">
                <a:latin typeface="微软雅黑" panose="020B0503020204020204" pitchFamily="34" charset="-122"/>
                <a:ea typeface="微软雅黑" panose="020B0503020204020204" pitchFamily="34" charset="-122"/>
                <a:cs typeface="ＭＳ Ｐゴシック" pitchFamily="41" charset="-128"/>
              </a:defRPr>
            </a:lvl1pPr>
          </a:lstStyle>
          <a:p>
            <a:r>
              <a:rPr lang="en-US" altLang="zh-CN" dirty="0"/>
              <a:t>1</a:t>
            </a:r>
            <a:r>
              <a:rPr lang="zh-CN" altLang="en-US" dirty="0"/>
              <a:t>、开展职业病防治法宣传周活动；</a:t>
            </a:r>
            <a:endParaRPr lang="en-US" altLang="zh-CN" dirty="0"/>
          </a:p>
          <a:p>
            <a:r>
              <a:rPr lang="en-US" altLang="zh-CN" dirty="0"/>
              <a:t>2</a:t>
            </a:r>
            <a:r>
              <a:rPr lang="zh-CN" altLang="en-US" dirty="0"/>
              <a:t>、深入开展全国安全生产月活动；</a:t>
            </a:r>
            <a:endParaRPr lang="en-US" altLang="zh-CN" dirty="0"/>
          </a:p>
          <a:p>
            <a:r>
              <a:rPr lang="en-US" altLang="zh-CN" dirty="0"/>
              <a:t>3</a:t>
            </a:r>
            <a:r>
              <a:rPr lang="zh-CN" altLang="en-US" dirty="0"/>
              <a:t>、开展</a:t>
            </a:r>
            <a:r>
              <a:rPr lang="en-US" altLang="zh-CN" dirty="0"/>
              <a:t>119</a:t>
            </a:r>
            <a:r>
              <a:rPr lang="zh-CN" altLang="en-US" dirty="0"/>
              <a:t>消防日、</a:t>
            </a:r>
            <a:r>
              <a:rPr lang="en-US" altLang="zh-CN" dirty="0"/>
              <a:t>122</a:t>
            </a:r>
            <a:r>
              <a:rPr lang="zh-CN" altLang="en-US" dirty="0"/>
              <a:t>交通日宣传活动。</a:t>
            </a:r>
            <a:endParaRPr lang="en-US" altLang="zh-CN" dirty="0"/>
          </a:p>
        </p:txBody>
      </p:sp>
      <p:sp>
        <p:nvSpPr>
          <p:cNvPr id="40" name="文本框 39">
            <a:extLst>
              <a:ext uri="{FF2B5EF4-FFF2-40B4-BE49-F238E27FC236}">
                <a16:creationId xmlns:a16="http://schemas.microsoft.com/office/drawing/2014/main" id="{74D76BE3-7D58-4E3D-A6C2-5C6CB1AFD8B8}"/>
              </a:ext>
            </a:extLst>
          </p:cNvPr>
          <p:cNvSpPr txBox="1"/>
          <p:nvPr/>
        </p:nvSpPr>
        <p:spPr>
          <a:xfrm>
            <a:off x="6031514" y="3902418"/>
            <a:ext cx="2887945" cy="830997"/>
          </a:xfrm>
          <a:prstGeom prst="rect">
            <a:avLst/>
          </a:prstGeom>
          <a:noFill/>
        </p:spPr>
        <p:txBody>
          <a:bodyPr wrap="square">
            <a:spAutoFit/>
          </a:bodyPr>
          <a:lstStyle>
            <a:defPPr>
              <a:defRPr lang="zh-CN"/>
            </a:defPPr>
            <a:lvl1pPr eaLnBrk="0" hangingPunct="0">
              <a:defRPr sz="1200">
                <a:latin typeface="微软雅黑" panose="020B0503020204020204" pitchFamily="34" charset="-122"/>
                <a:ea typeface="微软雅黑" panose="020B0503020204020204" pitchFamily="34" charset="-122"/>
                <a:cs typeface="ＭＳ Ｐゴシック" pitchFamily="41" charset="-128"/>
              </a:defRPr>
            </a:lvl1pPr>
          </a:lstStyle>
          <a:p>
            <a:r>
              <a:rPr lang="en-US" altLang="zh-CN" dirty="0"/>
              <a:t>1</a:t>
            </a:r>
            <a:r>
              <a:rPr lang="zh-CN" altLang="en-US" dirty="0"/>
              <a:t>、根据新颁布的</a:t>
            </a:r>
            <a:r>
              <a:rPr lang="en-US" altLang="zh-CN" dirty="0"/>
              <a:t>《</a:t>
            </a:r>
            <a:r>
              <a:rPr lang="zh-CN" altLang="en-US" dirty="0"/>
              <a:t>生产安全事故应急条例</a:t>
            </a:r>
            <a:r>
              <a:rPr lang="en-US" altLang="zh-CN" dirty="0"/>
              <a:t>》</a:t>
            </a:r>
            <a:r>
              <a:rPr lang="zh-CN" altLang="en-US" dirty="0"/>
              <a:t>进一步完善公司应急预案；</a:t>
            </a:r>
            <a:endParaRPr lang="en-US" altLang="zh-CN" dirty="0"/>
          </a:p>
          <a:p>
            <a:r>
              <a:rPr lang="en-US" altLang="zh-CN" dirty="0"/>
              <a:t>2</a:t>
            </a:r>
            <a:r>
              <a:rPr lang="zh-CN" altLang="en-US" dirty="0"/>
              <a:t>、从提高公司应急能力出发，多形式开展各项应急演练。</a:t>
            </a:r>
            <a:endParaRPr lang="en-US" altLang="zh-CN" dirty="0"/>
          </a:p>
        </p:txBody>
      </p:sp>
      <p:sp>
        <p:nvSpPr>
          <p:cNvPr id="42" name="文本框 41">
            <a:extLst>
              <a:ext uri="{FF2B5EF4-FFF2-40B4-BE49-F238E27FC236}">
                <a16:creationId xmlns:a16="http://schemas.microsoft.com/office/drawing/2014/main" id="{B91E8293-13FE-487E-A734-6CC9F9642D01}"/>
              </a:ext>
            </a:extLst>
          </p:cNvPr>
          <p:cNvSpPr txBox="1"/>
          <p:nvPr/>
        </p:nvSpPr>
        <p:spPr>
          <a:xfrm>
            <a:off x="4718051" y="2755095"/>
            <a:ext cx="1219200" cy="307777"/>
          </a:xfrm>
          <a:prstGeom prst="rect">
            <a:avLst/>
          </a:prstGeom>
          <a:noFill/>
        </p:spPr>
        <p:txBody>
          <a:bodyPr wrap="square">
            <a:spAutoFit/>
          </a:bodyPr>
          <a:lstStyle>
            <a:defPPr>
              <a:defRPr lang="zh-CN"/>
            </a:defPPr>
            <a:lvl1pPr algn="ctr">
              <a:defRPr b="1">
                <a:solidFill>
                  <a:schemeClr val="bg1"/>
                </a:solidFill>
                <a:latin typeface="微软雅黑" panose="020B0503020204020204" pitchFamily="34" charset="-122"/>
                <a:ea typeface="微软雅黑" panose="020B0503020204020204" pitchFamily="34" charset="-122"/>
                <a:cs typeface="ＭＳ Ｐゴシック" pitchFamily="41" charset="-128"/>
              </a:defRPr>
            </a:lvl1pPr>
          </a:lstStyle>
          <a:p>
            <a:r>
              <a:rPr lang="zh-CN" altLang="en-US" dirty="0"/>
              <a:t>安全活动</a:t>
            </a:r>
          </a:p>
        </p:txBody>
      </p:sp>
      <p:sp>
        <p:nvSpPr>
          <p:cNvPr id="44" name="文本框 43">
            <a:extLst>
              <a:ext uri="{FF2B5EF4-FFF2-40B4-BE49-F238E27FC236}">
                <a16:creationId xmlns:a16="http://schemas.microsoft.com/office/drawing/2014/main" id="{D14746B4-8D13-42E2-8CA3-11E374925029}"/>
              </a:ext>
            </a:extLst>
          </p:cNvPr>
          <p:cNvSpPr txBox="1"/>
          <p:nvPr/>
        </p:nvSpPr>
        <p:spPr>
          <a:xfrm>
            <a:off x="4825899" y="4164029"/>
            <a:ext cx="990600" cy="307777"/>
          </a:xfrm>
          <a:prstGeom prst="rect">
            <a:avLst/>
          </a:prstGeom>
          <a:noFill/>
        </p:spPr>
        <p:txBody>
          <a:bodyPr wrap="square">
            <a:spAutoFit/>
          </a:bodyPr>
          <a:lstStyle>
            <a:defPPr>
              <a:defRPr lang="zh-CN"/>
            </a:defPPr>
            <a:lvl1pPr algn="ctr">
              <a:defRPr b="1">
                <a:solidFill>
                  <a:schemeClr val="bg1"/>
                </a:solidFill>
                <a:latin typeface="微软雅黑" panose="020B0503020204020204" pitchFamily="34" charset="-122"/>
                <a:ea typeface="微软雅黑" panose="020B0503020204020204" pitchFamily="34" charset="-122"/>
                <a:cs typeface="ＭＳ Ｐゴシック" pitchFamily="41" charset="-128"/>
              </a:defRPr>
            </a:lvl1pPr>
          </a:lstStyle>
          <a:p>
            <a:r>
              <a:rPr lang="zh-CN" altLang="en-US" dirty="0"/>
              <a:t>应急管理</a:t>
            </a:r>
          </a:p>
        </p:txBody>
      </p:sp>
      <p:sp>
        <p:nvSpPr>
          <p:cNvPr id="46" name="文本框 45">
            <a:extLst>
              <a:ext uri="{FF2B5EF4-FFF2-40B4-BE49-F238E27FC236}">
                <a16:creationId xmlns:a16="http://schemas.microsoft.com/office/drawing/2014/main" id="{E03271AE-141E-4B9A-BD3E-FC1EEA5B3D67}"/>
              </a:ext>
            </a:extLst>
          </p:cNvPr>
          <p:cNvSpPr txBox="1"/>
          <p:nvPr/>
        </p:nvSpPr>
        <p:spPr>
          <a:xfrm>
            <a:off x="491634" y="382529"/>
            <a:ext cx="1574790" cy="315471"/>
          </a:xfrm>
          <a:prstGeom prst="rect">
            <a:avLst/>
          </a:prstGeom>
          <a:noFill/>
        </p:spPr>
        <p:txBody>
          <a:bodyPr wrap="none" lIns="68580" tIns="34290" rIns="68580" bIns="34290" rtlCol="0">
            <a:spAutoFit/>
          </a:bodyPr>
          <a:lstStyle>
            <a:defPPr>
              <a:defRPr lang="zh-CN"/>
            </a:defPPr>
            <a:lvl1pPr fontAlgn="auto">
              <a:spcBef>
                <a:spcPts val="0"/>
              </a:spcBef>
              <a:spcAft>
                <a:spcPts val="0"/>
              </a:spcAft>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r>
              <a:rPr lang="zh-CN" altLang="en-US" dirty="0"/>
              <a:t>下一步工作重点</a:t>
            </a:r>
          </a:p>
        </p:txBody>
      </p:sp>
    </p:spTree>
    <p:extLst>
      <p:ext uri="{BB962C8B-B14F-4D97-AF65-F5344CB8AC3E}">
        <p14:creationId xmlns:p14="http://schemas.microsoft.com/office/powerpoint/2010/main" val="184011129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AC63FB49-129D-44E9-8F79-AEB0B9B9AAB3}"/>
              </a:ext>
            </a:extLst>
          </p:cNvPr>
          <p:cNvSpPr txBox="1"/>
          <p:nvPr/>
        </p:nvSpPr>
        <p:spPr>
          <a:xfrm>
            <a:off x="3623109" y="967204"/>
            <a:ext cx="3370153" cy="623248"/>
          </a:xfrm>
          <a:prstGeom prst="rect">
            <a:avLst/>
          </a:prstGeom>
          <a:noFill/>
        </p:spPr>
        <p:txBody>
          <a:bodyPr wrap="none" lIns="68580" tIns="34290" rIns="68580" bIns="34290" rtlCol="0">
            <a:spAutoFit/>
          </a:bodyPr>
          <a:lstStyle>
            <a:defPPr>
              <a:defRPr lang="zh-CN"/>
            </a:defPPr>
            <a:lvl1pPr algn="r">
              <a:defRPr sz="3600" b="1">
                <a:ln w="19050">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工作意见及建议</a:t>
            </a:r>
          </a:p>
        </p:txBody>
      </p:sp>
      <p:sp>
        <p:nvSpPr>
          <p:cNvPr id="21" name="平行四边形 20"/>
          <p:cNvSpPr/>
          <p:nvPr/>
        </p:nvSpPr>
        <p:spPr>
          <a:xfrm>
            <a:off x="0" y="-1"/>
            <a:ext cx="3623109" cy="4021393"/>
          </a:xfrm>
          <a:prstGeom prst="parallelogram">
            <a:avLst>
              <a:gd name="adj" fmla="val 42021"/>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8"/>
          <p:cNvSpPr txBox="1"/>
          <p:nvPr/>
        </p:nvSpPr>
        <p:spPr>
          <a:xfrm>
            <a:off x="362598" y="216447"/>
            <a:ext cx="3260841" cy="2617068"/>
          </a:xfrm>
          <a:prstGeom prst="parallelogram">
            <a:avLst>
              <a:gd name="adj" fmla="val 303"/>
            </a:avLst>
          </a:prstGeom>
          <a:noFill/>
        </p:spPr>
        <p:txBody>
          <a:bodyPr wrap="square" lIns="68580" tIns="34290" rIns="68580" bIns="34290" rtlCol="0">
            <a:spAutoFit/>
          </a:bodyPr>
          <a:lstStyle>
            <a:defPPr>
              <a:defRPr lang="zh-CN"/>
            </a:defPPr>
            <a:lvl1pPr algn="ctr">
              <a:defRPr sz="1380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defRPr>
            </a:lvl1pPr>
          </a:lstStyle>
          <a:p>
            <a:r>
              <a:rPr lang="en-US" altLang="zh-CN" dirty="0"/>
              <a:t>05</a:t>
            </a:r>
            <a:endParaRPr lang="zh-CN" altLang="en-US" dirty="0"/>
          </a:p>
        </p:txBody>
      </p:sp>
      <p:sp>
        <p:nvSpPr>
          <p:cNvPr id="14" name="矩形 13"/>
          <p:cNvSpPr/>
          <p:nvPr/>
        </p:nvSpPr>
        <p:spPr>
          <a:xfrm>
            <a:off x="114060" y="2670229"/>
            <a:ext cx="2773260" cy="830997"/>
          </a:xfrm>
          <a:prstGeom prst="rect">
            <a:avLst/>
          </a:prstGeom>
          <a:noFill/>
        </p:spPr>
        <p:txBody>
          <a:bodyPr wrap="square" lIns="68580" tIns="34290" rIns="68580" bIns="34290" rtlCol="0">
            <a:spAutoFit/>
          </a:bodyPr>
          <a:lstStyle/>
          <a:p>
            <a:pPr algn="ctr"/>
            <a:r>
              <a:rPr lang="en-US" altLang="zh-CN"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rPr>
              <a:t>PART</a:t>
            </a:r>
            <a:endParaRPr lang="zh-CN" altLang="en-US"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endParaRPr>
          </a:p>
        </p:txBody>
      </p:sp>
      <p:sp>
        <p:nvSpPr>
          <p:cNvPr id="3" name="平行四边形 2"/>
          <p:cNvSpPr/>
          <p:nvPr/>
        </p:nvSpPr>
        <p:spPr>
          <a:xfrm>
            <a:off x="2950028" y="2150063"/>
            <a:ext cx="6193971" cy="1871330"/>
          </a:xfrm>
          <a:prstGeom prst="parallelogram">
            <a:avLst>
              <a:gd name="adj" fmla="val 39895"/>
            </a:avLst>
          </a:prstGeom>
          <a:solidFill>
            <a:srgbClr val="00A2A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p:cNvPicPr>
          <p:nvPr/>
        </p:nvPicPr>
        <p:blipFill>
          <a:blip r:embed="rId3" cstate="print">
            <a:extLst>
              <a:ext uri="{28A0092B-C50C-407E-A947-70E740481C1C}">
                <a14:useLocalDpi xmlns:a14="http://schemas.microsoft.com/office/drawing/2010/main"/>
              </a:ext>
            </a:extLst>
          </a:blip>
          <a:stretch>
            <a:fillRect/>
          </a:stretch>
        </p:blipFill>
        <p:spPr>
          <a:xfrm>
            <a:off x="3388946" y="2286420"/>
            <a:ext cx="2160000" cy="1592893"/>
          </a:xfrm>
          <a:prstGeom prst="parallelogram">
            <a:avLst>
              <a:gd name="adj" fmla="val 45054"/>
            </a:avLst>
          </a:prstGeom>
          <a:ln w="38100">
            <a:noFill/>
          </a:ln>
          <a:effectLst>
            <a:outerShdw blurRad="50800" dist="38100" dir="5400000" algn="t" rotWithShape="0">
              <a:prstClr val="black">
                <a:alpha val="40000"/>
              </a:prstClr>
            </a:outerShdw>
          </a:effectLst>
        </p:spPr>
      </p:pic>
      <p:pic>
        <p:nvPicPr>
          <p:cNvPr id="4" name="图片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214803" y="2288328"/>
            <a:ext cx="1594800" cy="1594800"/>
          </a:xfrm>
          <a:prstGeom prst="parallelogram">
            <a:avLst>
              <a:gd name="adj" fmla="val 45001"/>
            </a:avLst>
          </a:prstGeom>
          <a:ln w="38100">
            <a:noFill/>
          </a:ln>
        </p:spPr>
      </p:pic>
      <p:pic>
        <p:nvPicPr>
          <p:cNvPr id="16" name="图片 15">
            <a:extLst>
              <a:ext uri="{FF2B5EF4-FFF2-40B4-BE49-F238E27FC236}">
                <a16:creationId xmlns:a16="http://schemas.microsoft.com/office/drawing/2014/main" id="{ED3F9A0E-C6EA-4E77-A038-4B340808D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807" t="14279" r="1558" b="6512"/>
          <a:stretch>
            <a:fillRect/>
          </a:stretch>
        </p:blipFill>
        <p:spPr bwMode="auto">
          <a:xfrm>
            <a:off x="6508989" y="2284513"/>
            <a:ext cx="2129579" cy="1591051"/>
          </a:xfrm>
          <a:prstGeom prst="parallelogram">
            <a:avLst>
              <a:gd name="adj" fmla="val 42334"/>
            </a:avLst>
          </a:prstGeom>
          <a:ln w="38100">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83190"/>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a:extLst>
              <a:ext uri="{FF2B5EF4-FFF2-40B4-BE49-F238E27FC236}">
                <a16:creationId xmlns:a16="http://schemas.microsoft.com/office/drawing/2014/main" id="{A40D36EA-80E0-43B5-B64B-55605432DE87}"/>
              </a:ext>
            </a:extLst>
          </p:cNvPr>
          <p:cNvSpPr txBox="1"/>
          <p:nvPr/>
        </p:nvSpPr>
        <p:spPr>
          <a:xfrm>
            <a:off x="523875" y="379512"/>
            <a:ext cx="1574790" cy="315471"/>
          </a:xfrm>
          <a:prstGeom prst="rect">
            <a:avLst/>
          </a:prstGeom>
          <a:noFill/>
        </p:spPr>
        <p:txBody>
          <a:bodyPr wrap="none" lIns="68580" tIns="34290" rIns="68580" bIns="34290" rtlCol="0">
            <a:spAutoFit/>
          </a:bodyPr>
          <a:lstStyle>
            <a:defPPr>
              <a:defRPr lang="zh-CN"/>
            </a:defPPr>
            <a:lvl1pPr fontAlgn="auto">
              <a:spcBef>
                <a:spcPts val="0"/>
              </a:spcBef>
              <a:spcAft>
                <a:spcPts val="0"/>
              </a:spcAft>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r>
              <a:rPr lang="zh-CN" altLang="en-US" dirty="0"/>
              <a:t>工作意见及建议</a:t>
            </a:r>
          </a:p>
        </p:txBody>
      </p:sp>
      <p:pic>
        <p:nvPicPr>
          <p:cNvPr id="6" name="图片 5">
            <a:extLst>
              <a:ext uri="{FF2B5EF4-FFF2-40B4-BE49-F238E27FC236}">
                <a16:creationId xmlns:a16="http://schemas.microsoft.com/office/drawing/2014/main" id="{2946B826-90EB-4142-B0B0-29A507986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94" y="779904"/>
            <a:ext cx="6551791" cy="4363595"/>
          </a:xfrm>
          <a:prstGeom prst="rect">
            <a:avLst/>
          </a:prstGeom>
        </p:spPr>
      </p:pic>
      <p:sp>
        <p:nvSpPr>
          <p:cNvPr id="35" name="文本框 34">
            <a:extLst>
              <a:ext uri="{FF2B5EF4-FFF2-40B4-BE49-F238E27FC236}">
                <a16:creationId xmlns:a16="http://schemas.microsoft.com/office/drawing/2014/main" id="{BE78821F-8899-4BE8-86E8-B5BF9351A32D}"/>
              </a:ext>
            </a:extLst>
          </p:cNvPr>
          <p:cNvSpPr txBox="1"/>
          <p:nvPr/>
        </p:nvSpPr>
        <p:spPr>
          <a:xfrm>
            <a:off x="4433888" y="2037834"/>
            <a:ext cx="4529137" cy="1526187"/>
          </a:xfrm>
          <a:prstGeom prst="rect">
            <a:avLst/>
          </a:prstGeom>
          <a:noFill/>
        </p:spPr>
        <p:txBody>
          <a:bodyPr wrap="square">
            <a:spAutoFit/>
          </a:bodyPr>
          <a:lstStyle>
            <a:defPPr>
              <a:defRPr lang="zh-CN"/>
            </a:defPPr>
            <a:lvl1pPr eaLnBrk="0" hangingPunct="0">
              <a:defRPr sz="1200">
                <a:latin typeface="微软雅黑" panose="020B0503020204020204" pitchFamily="34" charset="-122"/>
                <a:ea typeface="微软雅黑" panose="020B0503020204020204" pitchFamily="34" charset="-122"/>
                <a:cs typeface="ＭＳ Ｐゴシック" pitchFamily="41" charset="-128"/>
              </a:defRPr>
            </a:lvl1pPr>
          </a:lstStyle>
          <a:p>
            <a:pPr marL="228600" indent="-228600">
              <a:lnSpc>
                <a:spcPct val="150000"/>
              </a:lnSpc>
              <a:buFont typeface="+mj-lt"/>
              <a:buAutoNum type="arabicPeriod"/>
            </a:pPr>
            <a:r>
              <a:rPr lang="zh-CN" altLang="zh-CN" sz="1600" b="1" dirty="0"/>
              <a:t>对安全管理优秀企业总结其管理经验及措施，加以推广及宣传。</a:t>
            </a:r>
          </a:p>
          <a:p>
            <a:pPr marL="228600" indent="-228600">
              <a:lnSpc>
                <a:spcPct val="150000"/>
              </a:lnSpc>
              <a:buFont typeface="+mj-lt"/>
              <a:buAutoNum type="arabicPeriod"/>
            </a:pPr>
            <a:r>
              <a:rPr lang="zh-CN" altLang="zh-CN" sz="1600" b="1" dirty="0"/>
              <a:t>多组织到系统外安全管理优秀企业参观学习。</a:t>
            </a:r>
          </a:p>
          <a:p>
            <a:pPr marL="228600" indent="-228600">
              <a:lnSpc>
                <a:spcPct val="150000"/>
              </a:lnSpc>
              <a:buFont typeface="+mj-lt"/>
              <a:buAutoNum type="arabicPeriod"/>
            </a:pPr>
            <a:r>
              <a:rPr lang="zh-CN" altLang="zh-CN" sz="1600" b="1" dirty="0"/>
              <a:t>多组织开展提升安全管理能力的培训课程。</a:t>
            </a:r>
          </a:p>
        </p:txBody>
      </p:sp>
    </p:spTree>
    <p:extLst>
      <p:ext uri="{BB962C8B-B14F-4D97-AF65-F5344CB8AC3E}">
        <p14:creationId xmlns:p14="http://schemas.microsoft.com/office/powerpoint/2010/main" val="150444134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菱形 28"/>
          <p:cNvSpPr/>
          <p:nvPr/>
        </p:nvSpPr>
        <p:spPr>
          <a:xfrm>
            <a:off x="370171" y="3032635"/>
            <a:ext cx="1712629" cy="1712629"/>
          </a:xfrm>
          <a:prstGeom prst="diamond">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菱形 29"/>
          <p:cNvSpPr/>
          <p:nvPr/>
        </p:nvSpPr>
        <p:spPr>
          <a:xfrm>
            <a:off x="1794444" y="1744902"/>
            <a:ext cx="1712629" cy="1712629"/>
          </a:xfrm>
          <a:prstGeom prst="diamond">
            <a:avLst/>
          </a:prstGeom>
          <a:solidFill>
            <a:srgbClr val="00C2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370171" y="223045"/>
            <a:ext cx="2041200" cy="2041200"/>
          </a:xfrm>
          <a:prstGeom prst="diamond">
            <a:avLst/>
          </a:prstGeom>
          <a:solidFill>
            <a:srgbClr val="00A2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384574" y="1745516"/>
            <a:ext cx="3437191" cy="530915"/>
          </a:xfrm>
          <a:prstGeom prst="rect">
            <a:avLst/>
          </a:prstGeom>
        </p:spPr>
        <p:txBody>
          <a:bodyPr wrap="none" lIns="68580" tIns="34290" rIns="68580" bIns="34290">
            <a:spAutoFit/>
          </a:bodyPr>
          <a:lstStyle/>
          <a:p>
            <a:pPr algn="r"/>
            <a:r>
              <a:rPr lang="en-US" altLang="zh-CN" sz="3000" dirty="0">
                <a:solidFill>
                  <a:schemeClr val="bg1">
                    <a:lumMod val="75000"/>
                  </a:schemeClr>
                </a:solidFill>
                <a:latin typeface="Impact" panose="020B0806030902050204" pitchFamily="34" charset="0"/>
                <a:ea typeface="微软雅黑" panose="020B0503020204020204" pitchFamily="34" charset="-122"/>
              </a:rPr>
              <a:t>WORK SAFETY REPORT</a:t>
            </a:r>
            <a:endParaRPr lang="zh-CN" altLang="en-US" sz="3000" b="1" dirty="0">
              <a:solidFill>
                <a:schemeClr val="bg1">
                  <a:lumMod val="75000"/>
                </a:schemeClr>
              </a:solidFill>
              <a:latin typeface="Impact" panose="020B0806030902050204" pitchFamily="34" charset="0"/>
              <a:ea typeface="微软雅黑" panose="020B0503020204020204" pitchFamily="34" charset="-122"/>
            </a:endParaRPr>
          </a:p>
        </p:txBody>
      </p:sp>
      <p:sp>
        <p:nvSpPr>
          <p:cNvPr id="10" name="矩形 9"/>
          <p:cNvSpPr/>
          <p:nvPr/>
        </p:nvSpPr>
        <p:spPr>
          <a:xfrm>
            <a:off x="2896423" y="1343033"/>
            <a:ext cx="2618783" cy="1084912"/>
          </a:xfrm>
          <a:prstGeom prst="rect">
            <a:avLst/>
          </a:prstGeom>
          <a:noFill/>
        </p:spPr>
        <p:txBody>
          <a:bodyPr wrap="square" lIns="68580" tIns="34290" rIns="68580" bIns="34290" rtlCol="0">
            <a:spAutoFit/>
          </a:bodyPr>
          <a:lstStyle/>
          <a:p>
            <a:pPr algn="r"/>
            <a:r>
              <a:rPr lang="en-US" altLang="zh-CN" sz="6600" b="1"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华文琥珀" pitchFamily="2" charset="-122"/>
                <a:ea typeface="华文琥珀" pitchFamily="2" charset="-122"/>
                <a:cs typeface="Aharoni" panose="02010803020104030203" pitchFamily="2" charset="-79"/>
              </a:rPr>
              <a:t>2020</a:t>
            </a:r>
            <a:endParaRPr lang="zh-CN" altLang="en-US" sz="6600" b="1"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华文琥珀" pitchFamily="2" charset="-122"/>
              <a:ea typeface="华文琥珀" pitchFamily="2" charset="-122"/>
              <a:cs typeface="Aharoni" panose="02010803020104030203" pitchFamily="2" charset="-79"/>
            </a:endParaRPr>
          </a:p>
        </p:txBody>
      </p:sp>
      <p:grpSp>
        <p:nvGrpSpPr>
          <p:cNvPr id="4" name="组合 3"/>
          <p:cNvGrpSpPr/>
          <p:nvPr/>
        </p:nvGrpSpPr>
        <p:grpSpPr>
          <a:xfrm>
            <a:off x="5386214" y="3606911"/>
            <a:ext cx="229924" cy="229925"/>
            <a:chOff x="6834332" y="3627732"/>
            <a:chExt cx="229924" cy="229925"/>
          </a:xfrm>
        </p:grpSpPr>
        <p:sp>
          <p:nvSpPr>
            <p:cNvPr id="12" name="椭圆 11"/>
            <p:cNvSpPr/>
            <p:nvPr/>
          </p:nvSpPr>
          <p:spPr>
            <a:xfrm>
              <a:off x="6834332" y="3627732"/>
              <a:ext cx="229924" cy="229925"/>
            </a:xfrm>
            <a:prstGeom prst="ellipse">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a:spLocks noChangeAspect="1"/>
            </p:cNvSpPr>
            <p:nvPr/>
          </p:nvSpPr>
          <p:spPr>
            <a:xfrm>
              <a:off x="6891673" y="3680271"/>
              <a:ext cx="115243" cy="124848"/>
            </a:xfrm>
            <a:custGeom>
              <a:avLst/>
              <a:gdLst/>
              <a:ahLst/>
              <a:cxnLst/>
              <a:rect l="l" t="t" r="r" b="b"/>
              <a:pathLst>
                <a:path w="220435" h="238806">
                  <a:moveTo>
                    <a:pt x="57763" y="37027"/>
                  </a:moveTo>
                  <a:cubicBezTo>
                    <a:pt x="62786" y="37696"/>
                    <a:pt x="66781" y="40088"/>
                    <a:pt x="69747" y="44202"/>
                  </a:cubicBezTo>
                  <a:cubicBezTo>
                    <a:pt x="72808" y="48221"/>
                    <a:pt x="73980" y="52741"/>
                    <a:pt x="73263" y="57764"/>
                  </a:cubicBezTo>
                  <a:cubicBezTo>
                    <a:pt x="72545" y="62787"/>
                    <a:pt x="70177" y="66830"/>
                    <a:pt x="66159" y="69891"/>
                  </a:cubicBezTo>
                  <a:cubicBezTo>
                    <a:pt x="56783" y="76971"/>
                    <a:pt x="49535" y="85630"/>
                    <a:pt x="44417" y="95867"/>
                  </a:cubicBezTo>
                  <a:cubicBezTo>
                    <a:pt x="39298" y="106104"/>
                    <a:pt x="36739" y="117011"/>
                    <a:pt x="36739" y="128588"/>
                  </a:cubicBezTo>
                  <a:cubicBezTo>
                    <a:pt x="36739" y="138538"/>
                    <a:pt x="38676" y="148034"/>
                    <a:pt x="42551" y="157075"/>
                  </a:cubicBezTo>
                  <a:cubicBezTo>
                    <a:pt x="46426" y="166117"/>
                    <a:pt x="51664" y="173938"/>
                    <a:pt x="58266" y="180540"/>
                  </a:cubicBezTo>
                  <a:cubicBezTo>
                    <a:pt x="64867" y="187141"/>
                    <a:pt x="72689" y="192379"/>
                    <a:pt x="81730" y="196254"/>
                  </a:cubicBezTo>
                  <a:cubicBezTo>
                    <a:pt x="90771" y="200129"/>
                    <a:pt x="100267" y="202066"/>
                    <a:pt x="110217" y="202066"/>
                  </a:cubicBezTo>
                  <a:cubicBezTo>
                    <a:pt x="120168" y="202066"/>
                    <a:pt x="129663" y="200129"/>
                    <a:pt x="138705" y="196254"/>
                  </a:cubicBezTo>
                  <a:cubicBezTo>
                    <a:pt x="147746" y="192379"/>
                    <a:pt x="155567" y="187141"/>
                    <a:pt x="162169" y="180540"/>
                  </a:cubicBezTo>
                  <a:cubicBezTo>
                    <a:pt x="168771" y="173938"/>
                    <a:pt x="174009" y="166117"/>
                    <a:pt x="177884" y="157075"/>
                  </a:cubicBezTo>
                  <a:cubicBezTo>
                    <a:pt x="181759" y="148034"/>
                    <a:pt x="183696" y="138538"/>
                    <a:pt x="183696" y="128588"/>
                  </a:cubicBezTo>
                  <a:cubicBezTo>
                    <a:pt x="183696" y="117011"/>
                    <a:pt x="181137" y="106104"/>
                    <a:pt x="176018" y="95867"/>
                  </a:cubicBezTo>
                  <a:cubicBezTo>
                    <a:pt x="170899" y="85630"/>
                    <a:pt x="163652" y="76971"/>
                    <a:pt x="154276" y="69891"/>
                  </a:cubicBezTo>
                  <a:cubicBezTo>
                    <a:pt x="150257" y="66830"/>
                    <a:pt x="147889" y="62787"/>
                    <a:pt x="147172" y="57764"/>
                  </a:cubicBezTo>
                  <a:cubicBezTo>
                    <a:pt x="146454" y="52741"/>
                    <a:pt x="147626" y="48221"/>
                    <a:pt x="150688" y="44202"/>
                  </a:cubicBezTo>
                  <a:cubicBezTo>
                    <a:pt x="153654" y="40088"/>
                    <a:pt x="157672" y="37696"/>
                    <a:pt x="162743" y="37027"/>
                  </a:cubicBezTo>
                  <a:cubicBezTo>
                    <a:pt x="167814" y="36357"/>
                    <a:pt x="172358" y="37553"/>
                    <a:pt x="176377" y="40615"/>
                  </a:cubicBezTo>
                  <a:cubicBezTo>
                    <a:pt x="190345" y="51043"/>
                    <a:pt x="201181" y="63959"/>
                    <a:pt x="208882" y="79363"/>
                  </a:cubicBezTo>
                  <a:cubicBezTo>
                    <a:pt x="216584" y="94767"/>
                    <a:pt x="220435" y="111175"/>
                    <a:pt x="220435" y="128588"/>
                  </a:cubicBezTo>
                  <a:cubicBezTo>
                    <a:pt x="220435" y="143513"/>
                    <a:pt x="217517" y="157769"/>
                    <a:pt x="211681" y="171355"/>
                  </a:cubicBezTo>
                  <a:cubicBezTo>
                    <a:pt x="205845" y="184941"/>
                    <a:pt x="197999" y="196661"/>
                    <a:pt x="188145" y="206515"/>
                  </a:cubicBezTo>
                  <a:cubicBezTo>
                    <a:pt x="178290" y="216370"/>
                    <a:pt x="166570" y="224215"/>
                    <a:pt x="152984" y="230052"/>
                  </a:cubicBezTo>
                  <a:cubicBezTo>
                    <a:pt x="139398" y="235888"/>
                    <a:pt x="125143" y="238806"/>
                    <a:pt x="110217" y="238806"/>
                  </a:cubicBezTo>
                  <a:cubicBezTo>
                    <a:pt x="95292" y="238806"/>
                    <a:pt x="81036" y="235888"/>
                    <a:pt x="67451" y="230052"/>
                  </a:cubicBezTo>
                  <a:cubicBezTo>
                    <a:pt x="53865" y="224215"/>
                    <a:pt x="42144" y="216370"/>
                    <a:pt x="32290" y="206515"/>
                  </a:cubicBezTo>
                  <a:cubicBezTo>
                    <a:pt x="22435" y="196661"/>
                    <a:pt x="14590" y="184941"/>
                    <a:pt x="8754" y="171355"/>
                  </a:cubicBezTo>
                  <a:cubicBezTo>
                    <a:pt x="2918" y="157769"/>
                    <a:pt x="0" y="143513"/>
                    <a:pt x="0" y="128588"/>
                  </a:cubicBezTo>
                  <a:cubicBezTo>
                    <a:pt x="0" y="111175"/>
                    <a:pt x="3850" y="94767"/>
                    <a:pt x="11552" y="79363"/>
                  </a:cubicBezTo>
                  <a:cubicBezTo>
                    <a:pt x="19254" y="63959"/>
                    <a:pt x="30089" y="51043"/>
                    <a:pt x="44058" y="40615"/>
                  </a:cubicBezTo>
                  <a:cubicBezTo>
                    <a:pt x="48172" y="37553"/>
                    <a:pt x="52740" y="36357"/>
                    <a:pt x="57763" y="37027"/>
                  </a:cubicBezTo>
                  <a:close/>
                  <a:moveTo>
                    <a:pt x="110217" y="0"/>
                  </a:moveTo>
                  <a:cubicBezTo>
                    <a:pt x="115192" y="0"/>
                    <a:pt x="119498" y="1818"/>
                    <a:pt x="123134" y="5454"/>
                  </a:cubicBezTo>
                  <a:cubicBezTo>
                    <a:pt x="126769" y="9090"/>
                    <a:pt x="128587" y="13395"/>
                    <a:pt x="128587" y="18370"/>
                  </a:cubicBezTo>
                  <a:lnTo>
                    <a:pt x="128587" y="110218"/>
                  </a:lnTo>
                  <a:cubicBezTo>
                    <a:pt x="128587" y="115193"/>
                    <a:pt x="126769" y="119499"/>
                    <a:pt x="123134" y="123134"/>
                  </a:cubicBezTo>
                  <a:cubicBezTo>
                    <a:pt x="119498" y="126770"/>
                    <a:pt x="115192" y="128588"/>
                    <a:pt x="110217" y="128588"/>
                  </a:cubicBezTo>
                  <a:cubicBezTo>
                    <a:pt x="105242" y="128588"/>
                    <a:pt x="100937" y="126770"/>
                    <a:pt x="97301" y="123134"/>
                  </a:cubicBezTo>
                  <a:cubicBezTo>
                    <a:pt x="93666" y="119499"/>
                    <a:pt x="91848" y="115193"/>
                    <a:pt x="91848" y="110218"/>
                  </a:cubicBezTo>
                  <a:lnTo>
                    <a:pt x="91848" y="18370"/>
                  </a:lnTo>
                  <a:cubicBezTo>
                    <a:pt x="91848" y="13395"/>
                    <a:pt x="93666" y="9090"/>
                    <a:pt x="97301" y="5454"/>
                  </a:cubicBezTo>
                  <a:cubicBezTo>
                    <a:pt x="100937" y="1818"/>
                    <a:pt x="105242" y="0"/>
                    <a:pt x="11021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500" dirty="0">
                <a:solidFill>
                  <a:srgbClr val="000000"/>
                </a:solidFill>
                <a:latin typeface="FontAwesome" pitchFamily="2" charset="0"/>
              </a:endParaRPr>
            </a:p>
          </p:txBody>
        </p:sp>
      </p:grpSp>
      <p:grpSp>
        <p:nvGrpSpPr>
          <p:cNvPr id="2" name="组合 1"/>
          <p:cNvGrpSpPr/>
          <p:nvPr/>
        </p:nvGrpSpPr>
        <p:grpSpPr>
          <a:xfrm>
            <a:off x="3777286" y="3606911"/>
            <a:ext cx="229924" cy="229925"/>
            <a:chOff x="5225404" y="3627732"/>
            <a:chExt cx="229924" cy="229925"/>
          </a:xfrm>
        </p:grpSpPr>
        <p:sp>
          <p:nvSpPr>
            <p:cNvPr id="14" name="椭圆 13"/>
            <p:cNvSpPr/>
            <p:nvPr/>
          </p:nvSpPr>
          <p:spPr>
            <a:xfrm>
              <a:off x="5225404" y="3627732"/>
              <a:ext cx="229924" cy="229925"/>
            </a:xfrm>
            <a:prstGeom prst="ellipse">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1"/>
            <p:cNvSpPr>
              <a:spLocks noEditPoints="1"/>
            </p:cNvSpPr>
            <p:nvPr/>
          </p:nvSpPr>
          <p:spPr bwMode="auto">
            <a:xfrm>
              <a:off x="5298562" y="3690439"/>
              <a:ext cx="83609" cy="104511"/>
            </a:xfrm>
            <a:custGeom>
              <a:avLst/>
              <a:gdLst>
                <a:gd name="T0" fmla="*/ 31 w 31"/>
                <a:gd name="T1" fmla="*/ 22 h 44"/>
                <a:gd name="T2" fmla="*/ 17 w 31"/>
                <a:gd name="T3" fmla="*/ 37 h 44"/>
                <a:gd name="T4" fmla="*/ 17 w 31"/>
                <a:gd name="T5" fmla="*/ 41 h 44"/>
                <a:gd name="T6" fmla="*/ 24 w 31"/>
                <a:gd name="T7" fmla="*/ 41 h 44"/>
                <a:gd name="T8" fmla="*/ 26 w 31"/>
                <a:gd name="T9" fmla="*/ 43 h 44"/>
                <a:gd name="T10" fmla="*/ 24 w 31"/>
                <a:gd name="T11" fmla="*/ 44 h 44"/>
                <a:gd name="T12" fmla="*/ 7 w 31"/>
                <a:gd name="T13" fmla="*/ 44 h 44"/>
                <a:gd name="T14" fmla="*/ 5 w 31"/>
                <a:gd name="T15" fmla="*/ 43 h 44"/>
                <a:gd name="T16" fmla="*/ 7 w 31"/>
                <a:gd name="T17" fmla="*/ 41 h 44"/>
                <a:gd name="T18" fmla="*/ 14 w 31"/>
                <a:gd name="T19" fmla="*/ 41 h 44"/>
                <a:gd name="T20" fmla="*/ 14 w 31"/>
                <a:gd name="T21" fmla="*/ 37 h 44"/>
                <a:gd name="T22" fmla="*/ 0 w 31"/>
                <a:gd name="T23" fmla="*/ 22 h 44"/>
                <a:gd name="T24" fmla="*/ 0 w 31"/>
                <a:gd name="T25" fmla="*/ 19 h 44"/>
                <a:gd name="T26" fmla="*/ 2 w 31"/>
                <a:gd name="T27" fmla="*/ 17 h 44"/>
                <a:gd name="T28" fmla="*/ 4 w 31"/>
                <a:gd name="T29" fmla="*/ 19 h 44"/>
                <a:gd name="T30" fmla="*/ 4 w 31"/>
                <a:gd name="T31" fmla="*/ 22 h 44"/>
                <a:gd name="T32" fmla="*/ 16 w 31"/>
                <a:gd name="T33" fmla="*/ 34 h 44"/>
                <a:gd name="T34" fmla="*/ 28 w 31"/>
                <a:gd name="T35" fmla="*/ 22 h 44"/>
                <a:gd name="T36" fmla="*/ 28 w 31"/>
                <a:gd name="T37" fmla="*/ 19 h 44"/>
                <a:gd name="T38" fmla="*/ 29 w 31"/>
                <a:gd name="T39" fmla="*/ 17 h 44"/>
                <a:gd name="T40" fmla="*/ 31 w 31"/>
                <a:gd name="T41" fmla="*/ 19 h 44"/>
                <a:gd name="T42" fmla="*/ 31 w 31"/>
                <a:gd name="T43" fmla="*/ 22 h 44"/>
                <a:gd name="T44" fmla="*/ 24 w 31"/>
                <a:gd name="T45" fmla="*/ 22 h 44"/>
                <a:gd name="T46" fmla="*/ 16 w 31"/>
                <a:gd name="T47" fmla="*/ 31 h 44"/>
                <a:gd name="T48" fmla="*/ 7 w 31"/>
                <a:gd name="T49" fmla="*/ 22 h 44"/>
                <a:gd name="T50" fmla="*/ 7 w 31"/>
                <a:gd name="T51" fmla="*/ 8 h 44"/>
                <a:gd name="T52" fmla="*/ 16 w 31"/>
                <a:gd name="T53" fmla="*/ 0 h 44"/>
                <a:gd name="T54" fmla="*/ 24 w 31"/>
                <a:gd name="T55" fmla="*/ 8 h 44"/>
                <a:gd name="T56" fmla="*/ 24 w 31"/>
                <a:gd name="T5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4">
                  <a:moveTo>
                    <a:pt x="31" y="22"/>
                  </a:moveTo>
                  <a:cubicBezTo>
                    <a:pt x="31" y="30"/>
                    <a:pt x="25" y="37"/>
                    <a:pt x="17" y="37"/>
                  </a:cubicBezTo>
                  <a:cubicBezTo>
                    <a:pt x="17" y="41"/>
                    <a:pt x="17" y="41"/>
                    <a:pt x="17" y="41"/>
                  </a:cubicBezTo>
                  <a:cubicBezTo>
                    <a:pt x="24" y="41"/>
                    <a:pt x="24" y="41"/>
                    <a:pt x="24" y="41"/>
                  </a:cubicBezTo>
                  <a:cubicBezTo>
                    <a:pt x="25" y="41"/>
                    <a:pt x="26" y="42"/>
                    <a:pt x="26" y="43"/>
                  </a:cubicBezTo>
                  <a:cubicBezTo>
                    <a:pt x="26" y="44"/>
                    <a:pt x="25" y="44"/>
                    <a:pt x="24" y="44"/>
                  </a:cubicBezTo>
                  <a:cubicBezTo>
                    <a:pt x="7" y="44"/>
                    <a:pt x="7" y="44"/>
                    <a:pt x="7" y="44"/>
                  </a:cubicBezTo>
                  <a:cubicBezTo>
                    <a:pt x="6" y="44"/>
                    <a:pt x="5" y="44"/>
                    <a:pt x="5" y="43"/>
                  </a:cubicBezTo>
                  <a:cubicBezTo>
                    <a:pt x="5" y="42"/>
                    <a:pt x="6" y="41"/>
                    <a:pt x="7" y="41"/>
                  </a:cubicBezTo>
                  <a:cubicBezTo>
                    <a:pt x="14" y="41"/>
                    <a:pt x="14" y="41"/>
                    <a:pt x="14" y="41"/>
                  </a:cubicBezTo>
                  <a:cubicBezTo>
                    <a:pt x="14" y="37"/>
                    <a:pt x="14" y="37"/>
                    <a:pt x="14" y="37"/>
                  </a:cubicBezTo>
                  <a:cubicBezTo>
                    <a:pt x="6" y="37"/>
                    <a:pt x="0" y="30"/>
                    <a:pt x="0" y="22"/>
                  </a:cubicBezTo>
                  <a:cubicBezTo>
                    <a:pt x="0" y="19"/>
                    <a:pt x="0" y="19"/>
                    <a:pt x="0" y="19"/>
                  </a:cubicBezTo>
                  <a:cubicBezTo>
                    <a:pt x="0" y="18"/>
                    <a:pt x="1" y="17"/>
                    <a:pt x="2" y="17"/>
                  </a:cubicBezTo>
                  <a:cubicBezTo>
                    <a:pt x="3" y="17"/>
                    <a:pt x="4" y="18"/>
                    <a:pt x="4" y="19"/>
                  </a:cubicBezTo>
                  <a:cubicBezTo>
                    <a:pt x="4" y="22"/>
                    <a:pt x="4" y="22"/>
                    <a:pt x="4" y="22"/>
                  </a:cubicBezTo>
                  <a:cubicBezTo>
                    <a:pt x="4" y="29"/>
                    <a:pt x="9" y="34"/>
                    <a:pt x="16" y="34"/>
                  </a:cubicBezTo>
                  <a:cubicBezTo>
                    <a:pt x="22" y="34"/>
                    <a:pt x="28" y="29"/>
                    <a:pt x="28" y="22"/>
                  </a:cubicBezTo>
                  <a:cubicBezTo>
                    <a:pt x="28" y="19"/>
                    <a:pt x="28" y="19"/>
                    <a:pt x="28" y="19"/>
                  </a:cubicBezTo>
                  <a:cubicBezTo>
                    <a:pt x="28" y="18"/>
                    <a:pt x="28" y="17"/>
                    <a:pt x="29" y="17"/>
                  </a:cubicBezTo>
                  <a:cubicBezTo>
                    <a:pt x="30" y="17"/>
                    <a:pt x="31" y="18"/>
                    <a:pt x="31" y="19"/>
                  </a:cubicBezTo>
                  <a:lnTo>
                    <a:pt x="31" y="22"/>
                  </a:lnTo>
                  <a:close/>
                  <a:moveTo>
                    <a:pt x="24" y="22"/>
                  </a:moveTo>
                  <a:cubicBezTo>
                    <a:pt x="24" y="27"/>
                    <a:pt x="20" y="31"/>
                    <a:pt x="16" y="31"/>
                  </a:cubicBezTo>
                  <a:cubicBezTo>
                    <a:pt x="11" y="31"/>
                    <a:pt x="7" y="27"/>
                    <a:pt x="7" y="22"/>
                  </a:cubicBezTo>
                  <a:cubicBezTo>
                    <a:pt x="7" y="8"/>
                    <a:pt x="7" y="8"/>
                    <a:pt x="7" y="8"/>
                  </a:cubicBezTo>
                  <a:cubicBezTo>
                    <a:pt x="7" y="4"/>
                    <a:pt x="11" y="0"/>
                    <a:pt x="16" y="0"/>
                  </a:cubicBezTo>
                  <a:cubicBezTo>
                    <a:pt x="20" y="0"/>
                    <a:pt x="24" y="4"/>
                    <a:pt x="24" y="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16" name="矩形 15"/>
          <p:cNvSpPr/>
          <p:nvPr/>
        </p:nvSpPr>
        <p:spPr>
          <a:xfrm>
            <a:off x="4020101" y="3574104"/>
            <a:ext cx="1197764"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汇报人：</a:t>
            </a:r>
            <a:r>
              <a:rPr lang="en-US" altLang="zh-CN" sz="1200" dirty="0">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5620810" y="3574104"/>
            <a:ext cx="1505284"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时间：</a:t>
            </a:r>
            <a:r>
              <a:rPr lang="en-US" altLang="zh-CN" sz="1200" dirty="0">
                <a:latin typeface="微软雅黑" panose="020B0503020204020204" pitchFamily="34" charset="-122"/>
                <a:ea typeface="微软雅黑" panose="020B0503020204020204" pitchFamily="34" charset="-122"/>
              </a:rPr>
              <a:t>20XX.XX.XX</a:t>
            </a:r>
            <a:endParaRPr lang="zh-CN" altLang="en-US" sz="1200" dirty="0">
              <a:latin typeface="微软雅黑" panose="020B0503020204020204" pitchFamily="34" charset="-122"/>
              <a:ea typeface="微软雅黑" panose="020B0503020204020204" pitchFamily="34" charset="-122"/>
            </a:endParaRPr>
          </a:p>
        </p:txBody>
      </p:sp>
      <p:sp>
        <p:nvSpPr>
          <p:cNvPr id="19" name="TextBox 32"/>
          <p:cNvSpPr txBox="1"/>
          <p:nvPr/>
        </p:nvSpPr>
        <p:spPr>
          <a:xfrm>
            <a:off x="3673928" y="3170460"/>
            <a:ext cx="4996543" cy="276999"/>
          </a:xfrm>
          <a:prstGeom prst="homePlate">
            <a:avLst>
              <a:gd name="adj" fmla="val 108948"/>
            </a:avLst>
          </a:prstGeom>
          <a:gradFill>
            <a:gsLst>
              <a:gs pos="100000">
                <a:srgbClr val="00A2A8">
                  <a:lumMod val="90000"/>
                  <a:lumOff val="10000"/>
                </a:srgbClr>
              </a:gs>
              <a:gs pos="0">
                <a:srgbClr val="00A2A8"/>
              </a:gs>
            </a:gsLst>
            <a:lin ang="5400000" scaled="1"/>
          </a:gradFill>
          <a:ln w="76200" cap="rnd">
            <a:no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2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47417B0E-EFAD-4A71-8364-F0EEA29B9CE0}"/>
              </a:ext>
            </a:extLst>
          </p:cNvPr>
          <p:cNvSpPr txBox="1"/>
          <p:nvPr/>
        </p:nvSpPr>
        <p:spPr>
          <a:xfrm>
            <a:off x="3507073" y="2224048"/>
            <a:ext cx="2831544" cy="900246"/>
          </a:xfrm>
          <a:prstGeom prst="rect">
            <a:avLst/>
          </a:prstGeom>
          <a:noFill/>
        </p:spPr>
        <p:txBody>
          <a:bodyPr wrap="none" lIns="68580" tIns="34290" rIns="68580" bIns="34290" rtlCol="0">
            <a:spAutoFit/>
          </a:bodyPr>
          <a:lstStyle>
            <a:defPPr>
              <a:defRPr lang="zh-CN"/>
            </a:defPPr>
            <a:lvl1pPr algn="r">
              <a:defRPr sz="5000" b="1">
                <a:ln w="28575">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华文琥珀" pitchFamily="2" charset="-122"/>
                <a:ea typeface="华文琥珀" pitchFamily="2" charset="-122"/>
              </a:defRPr>
            </a:lvl1pPr>
          </a:lstStyle>
          <a:p>
            <a:pPr algn="l"/>
            <a:r>
              <a:rPr lang="zh-CN" altLang="en-US" sz="5400" spc="-150" dirty="0"/>
              <a:t>汇报完毕</a:t>
            </a:r>
          </a:p>
        </p:txBody>
      </p:sp>
      <p:pic>
        <p:nvPicPr>
          <p:cNvPr id="25" name="图片 24">
            <a:extLst>
              <a:ext uri="{FF2B5EF4-FFF2-40B4-BE49-F238E27FC236}">
                <a16:creationId xmlns:a16="http://schemas.microsoft.com/office/drawing/2014/main" id="{6D375600-8544-4131-BEA3-4D31A7A4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738" t="2925" r="3735" b="2604"/>
          <a:stretch>
            <a:fillRect/>
          </a:stretch>
        </p:blipFill>
        <p:spPr bwMode="auto">
          <a:xfrm>
            <a:off x="-105718" y="1129089"/>
            <a:ext cx="2944254" cy="2944254"/>
          </a:xfrm>
          <a:prstGeom prst="diamond">
            <a:avLst/>
          </a:prstGeom>
          <a:ln w="571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图片 27">
            <a:extLst>
              <a:ext uri="{FF2B5EF4-FFF2-40B4-BE49-F238E27FC236}">
                <a16:creationId xmlns:a16="http://schemas.microsoft.com/office/drawing/2014/main" id="{74CE8907-44B5-4EA2-A2D7-76826ACFD6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6457" t="1236" r="322" b="4052"/>
          <a:stretch>
            <a:fillRect/>
          </a:stretch>
        </p:blipFill>
        <p:spPr bwMode="auto">
          <a:xfrm>
            <a:off x="1834982" y="560071"/>
            <a:ext cx="1594800" cy="1594800"/>
          </a:xfrm>
          <a:prstGeom prst="diamond">
            <a:avLst/>
          </a:prstGeom>
          <a:ln w="3810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图片 30">
            <a:extLst>
              <a:ext uri="{FF2B5EF4-FFF2-40B4-BE49-F238E27FC236}">
                <a16:creationId xmlns:a16="http://schemas.microsoft.com/office/drawing/2014/main" id="{04E081C6-67C4-44BC-B93C-19AB1A52A6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370" t="800" r="31012" b="2212"/>
          <a:stretch>
            <a:fillRect/>
          </a:stretch>
        </p:blipFill>
        <p:spPr bwMode="auto">
          <a:xfrm>
            <a:off x="1820937" y="3037306"/>
            <a:ext cx="1644187" cy="1644187"/>
          </a:xfrm>
          <a:prstGeom prst="diamond">
            <a:avLst/>
          </a:prstGeom>
          <a:ln w="3810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90243"/>
      </p:ext>
    </p:extLst>
  </p:cSld>
  <p:clrMapOvr>
    <a:masterClrMapping/>
  </p:clrMapOvr>
  <mc:AlternateContent xmlns:mc="http://schemas.openxmlformats.org/markup-compatibility/2006" xmlns:p14="http://schemas.microsoft.com/office/powerpoint/2010/main">
    <mc:Choice Requires="p14">
      <p:transition spd="slow" p14:dur="1600" advTm="8000">
        <p:blinds dir="vert"/>
      </p:transition>
    </mc:Choice>
    <mc:Fallback xmlns="">
      <p:transition spd="slow" advTm="8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0" y="-1"/>
            <a:ext cx="3623109" cy="4021393"/>
          </a:xfrm>
          <a:prstGeom prst="parallelogram">
            <a:avLst>
              <a:gd name="adj" fmla="val 42021"/>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8"/>
          <p:cNvSpPr txBox="1"/>
          <p:nvPr/>
        </p:nvSpPr>
        <p:spPr>
          <a:xfrm>
            <a:off x="362598" y="216447"/>
            <a:ext cx="3260841" cy="2617068"/>
          </a:xfrm>
          <a:prstGeom prst="parallelogram">
            <a:avLst>
              <a:gd name="adj" fmla="val 303"/>
            </a:avLst>
          </a:prstGeom>
          <a:noFill/>
        </p:spPr>
        <p:txBody>
          <a:bodyPr wrap="square" lIns="68580" tIns="34290" rIns="68580" bIns="34290" rtlCol="0">
            <a:spAutoFit/>
          </a:bodyPr>
          <a:lstStyle>
            <a:defPPr>
              <a:defRPr lang="zh-CN"/>
            </a:defPPr>
            <a:lvl1pPr algn="ctr">
              <a:defRPr sz="1380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defRPr>
            </a:lvl1pPr>
          </a:lstStyle>
          <a:p>
            <a:r>
              <a:rPr lang="en-US" altLang="zh-CN" dirty="0"/>
              <a:t>01</a:t>
            </a:r>
            <a:endParaRPr lang="zh-CN" altLang="en-US" dirty="0"/>
          </a:p>
        </p:txBody>
      </p:sp>
      <p:sp>
        <p:nvSpPr>
          <p:cNvPr id="14" name="矩形 13"/>
          <p:cNvSpPr/>
          <p:nvPr/>
        </p:nvSpPr>
        <p:spPr>
          <a:xfrm>
            <a:off x="114060" y="2670229"/>
            <a:ext cx="2773260" cy="830997"/>
          </a:xfrm>
          <a:prstGeom prst="rect">
            <a:avLst/>
          </a:prstGeom>
          <a:noFill/>
        </p:spPr>
        <p:txBody>
          <a:bodyPr wrap="square" lIns="68580" tIns="34290" rIns="68580" bIns="34290" rtlCol="0">
            <a:spAutoFit/>
          </a:bodyPr>
          <a:lstStyle/>
          <a:p>
            <a:pPr algn="ctr"/>
            <a:r>
              <a:rPr lang="en-US" altLang="zh-CN"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rPr>
              <a:t>PART</a:t>
            </a:r>
            <a:endParaRPr lang="zh-CN" altLang="en-US"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endParaRPr>
          </a:p>
        </p:txBody>
      </p:sp>
      <p:sp>
        <p:nvSpPr>
          <p:cNvPr id="3" name="平行四边形 2"/>
          <p:cNvSpPr/>
          <p:nvPr/>
        </p:nvSpPr>
        <p:spPr>
          <a:xfrm>
            <a:off x="2950028" y="2150063"/>
            <a:ext cx="6193971" cy="1871330"/>
          </a:xfrm>
          <a:prstGeom prst="parallelogram">
            <a:avLst>
              <a:gd name="adj" fmla="val 39895"/>
            </a:avLst>
          </a:prstGeom>
          <a:solidFill>
            <a:srgbClr val="00A2A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p:cNvPicPr>
          <p:nvPr/>
        </p:nvPicPr>
        <p:blipFill>
          <a:blip r:embed="rId3" cstate="print">
            <a:extLst>
              <a:ext uri="{28A0092B-C50C-407E-A947-70E740481C1C}">
                <a14:useLocalDpi xmlns:a14="http://schemas.microsoft.com/office/drawing/2010/main"/>
              </a:ext>
            </a:extLst>
          </a:blip>
          <a:stretch>
            <a:fillRect/>
          </a:stretch>
        </p:blipFill>
        <p:spPr>
          <a:xfrm>
            <a:off x="3388946" y="2286420"/>
            <a:ext cx="2160000" cy="1592893"/>
          </a:xfrm>
          <a:prstGeom prst="parallelogram">
            <a:avLst>
              <a:gd name="adj" fmla="val 45054"/>
            </a:avLst>
          </a:prstGeom>
          <a:ln w="38100">
            <a:noFill/>
          </a:ln>
          <a:effectLst>
            <a:outerShdw blurRad="50800" dist="38100" dir="5400000" algn="t" rotWithShape="0">
              <a:prstClr val="black">
                <a:alpha val="40000"/>
              </a:prstClr>
            </a:outerShdw>
          </a:effectLst>
        </p:spPr>
      </p:pic>
      <p:pic>
        <p:nvPicPr>
          <p:cNvPr id="4" name="图片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214803" y="2288328"/>
            <a:ext cx="1594800" cy="1594800"/>
          </a:xfrm>
          <a:prstGeom prst="parallelogram">
            <a:avLst>
              <a:gd name="adj" fmla="val 45001"/>
            </a:avLst>
          </a:prstGeom>
          <a:ln w="38100">
            <a:noFill/>
          </a:ln>
        </p:spPr>
      </p:pic>
      <p:sp>
        <p:nvSpPr>
          <p:cNvPr id="12" name="文本框 11">
            <a:extLst>
              <a:ext uri="{FF2B5EF4-FFF2-40B4-BE49-F238E27FC236}">
                <a16:creationId xmlns:a16="http://schemas.microsoft.com/office/drawing/2014/main" id="{F2BB8C14-E7E5-4E9E-880F-53E1FE0904A8}"/>
              </a:ext>
            </a:extLst>
          </p:cNvPr>
          <p:cNvSpPr txBox="1"/>
          <p:nvPr/>
        </p:nvSpPr>
        <p:spPr>
          <a:xfrm>
            <a:off x="3623109" y="995461"/>
            <a:ext cx="3831818" cy="623248"/>
          </a:xfrm>
          <a:prstGeom prst="rect">
            <a:avLst/>
          </a:prstGeom>
          <a:noFill/>
        </p:spPr>
        <p:txBody>
          <a:bodyPr wrap="none" lIns="68580" tIns="34290" rIns="68580" bIns="34290" rtlCol="0">
            <a:spAutoFit/>
          </a:bodyPr>
          <a:lstStyle>
            <a:defPPr>
              <a:defRPr lang="zh-CN"/>
            </a:defPPr>
            <a:lvl1pPr algn="r">
              <a:defRPr sz="3600" b="1">
                <a:ln w="19050">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目标指标完成情况</a:t>
            </a:r>
          </a:p>
        </p:txBody>
      </p:sp>
      <p:pic>
        <p:nvPicPr>
          <p:cNvPr id="16" name="图片 15">
            <a:extLst>
              <a:ext uri="{FF2B5EF4-FFF2-40B4-BE49-F238E27FC236}">
                <a16:creationId xmlns:a16="http://schemas.microsoft.com/office/drawing/2014/main" id="{ED3F9A0E-C6EA-4E77-A038-4B340808D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807" t="14279" r="1558" b="6512"/>
          <a:stretch>
            <a:fillRect/>
          </a:stretch>
        </p:blipFill>
        <p:spPr bwMode="auto">
          <a:xfrm>
            <a:off x="6508989" y="2284513"/>
            <a:ext cx="2129579" cy="1591051"/>
          </a:xfrm>
          <a:prstGeom prst="parallelogram">
            <a:avLst>
              <a:gd name="adj" fmla="val 42334"/>
            </a:avLst>
          </a:prstGeom>
          <a:ln w="38100">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4070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509004" y="382252"/>
            <a:ext cx="1779974" cy="315471"/>
          </a:xfrm>
          <a:prstGeom prst="rect">
            <a:avLst/>
          </a:prstGeom>
          <a:noFill/>
        </p:spPr>
        <p:txBody>
          <a:bodyPr wrap="none" lIns="68580" tIns="34290" rIns="68580" bIns="34290" rtlCol="0">
            <a:spAutoFit/>
          </a:bodyPr>
          <a:lstStyle/>
          <a:p>
            <a:r>
              <a:rPr lang="zh-CN" altLang="en-US" sz="16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sym typeface="Arial" charset="0"/>
              </a:rPr>
              <a:t>目标指标完成情况</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aphicFrame>
        <p:nvGraphicFramePr>
          <p:cNvPr id="22" name="表格 21">
            <a:extLst>
              <a:ext uri="{FF2B5EF4-FFF2-40B4-BE49-F238E27FC236}">
                <a16:creationId xmlns:a16="http://schemas.microsoft.com/office/drawing/2014/main" id="{76804271-34F9-41FD-9E7B-85577A6031DB}"/>
              </a:ext>
            </a:extLst>
          </p:cNvPr>
          <p:cNvGraphicFramePr>
            <a:graphicFrameLocks noGrp="1"/>
          </p:cNvGraphicFramePr>
          <p:nvPr>
            <p:extLst>
              <p:ext uri="{D42A27DB-BD31-4B8C-83A1-F6EECF244321}">
                <p14:modId xmlns:p14="http://schemas.microsoft.com/office/powerpoint/2010/main" val="3118787748"/>
              </p:ext>
            </p:extLst>
          </p:nvPr>
        </p:nvGraphicFramePr>
        <p:xfrm>
          <a:off x="693545" y="1110973"/>
          <a:ext cx="7756909" cy="3670525"/>
        </p:xfrm>
        <a:graphic>
          <a:graphicData uri="http://schemas.openxmlformats.org/drawingml/2006/table">
            <a:tbl>
              <a:tblPr firstRow="1" bandRow="1">
                <a:tableStyleId>{BDBED569-4797-4DF1-A0F4-6AAB3CD982D8}</a:tableStyleId>
              </a:tblPr>
              <a:tblGrid>
                <a:gridCol w="1410347">
                  <a:extLst>
                    <a:ext uri="{9D8B030D-6E8A-4147-A177-3AD203B41FA5}">
                      <a16:colId xmlns:a16="http://schemas.microsoft.com/office/drawing/2014/main" val="20000"/>
                    </a:ext>
                  </a:extLst>
                </a:gridCol>
                <a:gridCol w="2076568">
                  <a:extLst>
                    <a:ext uri="{9D8B030D-6E8A-4147-A177-3AD203B41FA5}">
                      <a16:colId xmlns:a16="http://schemas.microsoft.com/office/drawing/2014/main" val="20001"/>
                    </a:ext>
                  </a:extLst>
                </a:gridCol>
                <a:gridCol w="1513405">
                  <a:extLst>
                    <a:ext uri="{9D8B030D-6E8A-4147-A177-3AD203B41FA5}">
                      <a16:colId xmlns:a16="http://schemas.microsoft.com/office/drawing/2014/main" val="20002"/>
                    </a:ext>
                  </a:extLst>
                </a:gridCol>
                <a:gridCol w="1602667">
                  <a:extLst>
                    <a:ext uri="{9D8B030D-6E8A-4147-A177-3AD203B41FA5}">
                      <a16:colId xmlns:a16="http://schemas.microsoft.com/office/drawing/2014/main" val="20003"/>
                    </a:ext>
                  </a:extLst>
                </a:gridCol>
                <a:gridCol w="1153922">
                  <a:extLst>
                    <a:ext uri="{9D8B030D-6E8A-4147-A177-3AD203B41FA5}">
                      <a16:colId xmlns:a16="http://schemas.microsoft.com/office/drawing/2014/main" val="20004"/>
                    </a:ext>
                  </a:extLst>
                </a:gridCol>
              </a:tblGrid>
              <a:tr h="436510">
                <a:tc>
                  <a:txBody>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项目</a:t>
                      </a:r>
                    </a:p>
                  </a:txBody>
                  <a:tcPr anchor="ctr">
                    <a:solidFill>
                      <a:srgbClr val="095A96"/>
                    </a:solidFill>
                  </a:tcPr>
                </a:tc>
                <a:tc>
                  <a:txBody>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类型</a:t>
                      </a:r>
                    </a:p>
                  </a:txBody>
                  <a:tcPr anchor="ctr">
                    <a:solidFill>
                      <a:srgbClr val="095A96"/>
                    </a:solidFill>
                  </a:tcPr>
                </a:tc>
                <a:tc>
                  <a:txBody>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目标指标</a:t>
                      </a:r>
                    </a:p>
                  </a:txBody>
                  <a:tcPr anchor="ctr">
                    <a:solidFill>
                      <a:srgbClr val="095A96"/>
                    </a:solidFill>
                  </a:tcPr>
                </a:tc>
                <a:tc>
                  <a:txBody>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近期实绩</a:t>
                      </a:r>
                    </a:p>
                  </a:txBody>
                  <a:tcPr anchor="ctr">
                    <a:solidFill>
                      <a:srgbClr val="095A96"/>
                    </a:solidFill>
                  </a:tcPr>
                </a:tc>
                <a:tc>
                  <a:txBody>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备注</a:t>
                      </a:r>
                    </a:p>
                  </a:txBody>
                  <a:tcPr anchor="ctr">
                    <a:solidFill>
                      <a:srgbClr val="095A96"/>
                    </a:solidFill>
                  </a:tcPr>
                </a:tc>
                <a:extLst>
                  <a:ext uri="{0D108BD9-81ED-4DB2-BD59-A6C34878D82A}">
                    <a16:rowId xmlns:a16="http://schemas.microsoft.com/office/drawing/2014/main" val="10000"/>
                  </a:ext>
                </a:extLst>
              </a:tr>
              <a:tr h="321146">
                <a:tc rowSpan="3">
                  <a:txBody>
                    <a:bodyPr/>
                    <a:lstStyle/>
                    <a:p>
                      <a:pPr algn="ctr"/>
                      <a:r>
                        <a:rPr lang="zh-CN" altLang="en-US" dirty="0"/>
                        <a:t>工伤事故</a:t>
                      </a:r>
                      <a:endParaRPr lang="en-US" altLang="zh-CN" dirty="0"/>
                    </a:p>
                    <a:p>
                      <a:pPr algn="ctr"/>
                      <a:r>
                        <a:rPr lang="zh-CN" altLang="en-US" dirty="0"/>
                        <a:t>（含火灾事故和厂内交通事故</a:t>
                      </a:r>
                      <a:r>
                        <a:rPr lang="en-US" altLang="zh-CN" dirty="0"/>
                        <a:t>)</a:t>
                      </a:r>
                      <a:endParaRPr lang="zh-CN" altLang="en-US" b="1" dirty="0"/>
                    </a:p>
                  </a:txBody>
                  <a:tcPr anchor="ctr" anchorCtr="1"/>
                </a:tc>
                <a:tc>
                  <a:txBody>
                    <a:bodyPr/>
                    <a:lstStyle/>
                    <a:p>
                      <a:pPr algn="ctr"/>
                      <a:r>
                        <a:rPr lang="zh-CN" altLang="en-US" dirty="0"/>
                        <a:t>死亡</a:t>
                      </a:r>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endParaRPr lang="zh-CN" altLang="en-US" dirty="0"/>
                    </a:p>
                  </a:txBody>
                  <a:tcPr/>
                </a:tc>
                <a:extLst>
                  <a:ext uri="{0D108BD9-81ED-4DB2-BD59-A6C34878D82A}">
                    <a16:rowId xmlns:a16="http://schemas.microsoft.com/office/drawing/2014/main" val="10001"/>
                  </a:ext>
                </a:extLst>
              </a:tr>
              <a:tr h="321146">
                <a:tc vMerge="1">
                  <a:txBody>
                    <a:bodyPr/>
                    <a:lstStyle/>
                    <a:p>
                      <a:pPr algn="ctr"/>
                      <a:endParaRPr lang="zh-CN" altLang="en-US" dirty="0"/>
                    </a:p>
                  </a:txBody>
                  <a:tcPr/>
                </a:tc>
                <a:tc>
                  <a:txBody>
                    <a:bodyPr/>
                    <a:lstStyle/>
                    <a:p>
                      <a:pPr algn="ctr"/>
                      <a:r>
                        <a:rPr lang="zh-CN" altLang="en-US" dirty="0"/>
                        <a:t>重伤</a:t>
                      </a:r>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endParaRPr lang="zh-CN" altLang="en-US" dirty="0"/>
                    </a:p>
                  </a:txBody>
                  <a:tcPr/>
                </a:tc>
                <a:extLst>
                  <a:ext uri="{0D108BD9-81ED-4DB2-BD59-A6C34878D82A}">
                    <a16:rowId xmlns:a16="http://schemas.microsoft.com/office/drawing/2014/main" val="10002"/>
                  </a:ext>
                </a:extLst>
              </a:tr>
              <a:tr h="321146">
                <a:tc vMerge="1">
                  <a:txBody>
                    <a:bodyPr/>
                    <a:lstStyle/>
                    <a:p>
                      <a:pPr algn="ctr"/>
                      <a:endParaRPr lang="zh-CN" altLang="en-US" dirty="0"/>
                    </a:p>
                  </a:txBody>
                  <a:tcPr/>
                </a:tc>
                <a:tc>
                  <a:txBody>
                    <a:bodyPr/>
                    <a:lstStyle/>
                    <a:p>
                      <a:pPr algn="ctr"/>
                      <a:r>
                        <a:rPr lang="zh-CN" altLang="en-US" dirty="0"/>
                        <a:t>轻伤</a:t>
                      </a:r>
                    </a:p>
                  </a:txBody>
                  <a:tcPr/>
                </a:tc>
                <a:tc>
                  <a:txBody>
                    <a:bodyPr/>
                    <a:lstStyle/>
                    <a:p>
                      <a:pPr algn="ctr"/>
                      <a:r>
                        <a:rPr lang="zh-CN" altLang="en-US" dirty="0"/>
                        <a:t>≤</a:t>
                      </a:r>
                      <a:r>
                        <a:rPr lang="en-US" altLang="zh-CN" dirty="0"/>
                        <a:t>1.3‰</a:t>
                      </a:r>
                      <a:endParaRPr lang="zh-CN" altLang="en-US" dirty="0"/>
                    </a:p>
                  </a:txBody>
                  <a:tcPr/>
                </a:tc>
                <a:tc>
                  <a:txBody>
                    <a:bodyPr/>
                    <a:lstStyle/>
                    <a:p>
                      <a:pPr algn="ctr"/>
                      <a:r>
                        <a:rPr lang="en-US" altLang="zh-CN" dirty="0"/>
                        <a:t>0</a:t>
                      </a:r>
                      <a:endParaRPr lang="zh-CN" altLang="en-US" dirty="0"/>
                    </a:p>
                  </a:txBody>
                  <a:tcPr/>
                </a:tc>
                <a:tc>
                  <a:txBody>
                    <a:bodyPr/>
                    <a:lstStyle/>
                    <a:p>
                      <a:pPr algn="ctr"/>
                      <a:endParaRPr lang="zh-CN" altLang="en-US" dirty="0"/>
                    </a:p>
                  </a:txBody>
                  <a:tcPr/>
                </a:tc>
                <a:extLst>
                  <a:ext uri="{0D108BD9-81ED-4DB2-BD59-A6C34878D82A}">
                    <a16:rowId xmlns:a16="http://schemas.microsoft.com/office/drawing/2014/main" val="10003"/>
                  </a:ext>
                </a:extLst>
              </a:tr>
              <a:tr h="833420">
                <a:tc>
                  <a:txBody>
                    <a:bodyPr/>
                    <a:lstStyle/>
                    <a:p>
                      <a:pPr algn="ctr"/>
                      <a:r>
                        <a:rPr lang="zh-CN" altLang="en-US" dirty="0"/>
                        <a:t>交通事故</a:t>
                      </a:r>
                      <a:endParaRPr lang="zh-CN" altLang="en-US" b="1" dirty="0"/>
                    </a:p>
                  </a:txBody>
                  <a:tcPr anchor="ctr" anchorCtr="1"/>
                </a:tc>
                <a:tc>
                  <a:txBody>
                    <a:bodyPr/>
                    <a:lstStyle/>
                    <a:p>
                      <a:pPr algn="l"/>
                      <a:r>
                        <a:rPr lang="zh-CN" altLang="en-US" dirty="0"/>
                        <a:t>本企业管辖的机动车辆、驾驶员在不发生同等责任以上重大交通事故</a:t>
                      </a:r>
                    </a:p>
                  </a:txBody>
                  <a:tcPr anchor="ctr" anchorCtr="1"/>
                </a:tc>
                <a:tc>
                  <a:txBody>
                    <a:bodyPr/>
                    <a:lstStyle/>
                    <a:p>
                      <a:pPr algn="ctr"/>
                      <a:r>
                        <a:rPr lang="en-US" altLang="zh-CN" dirty="0"/>
                        <a:t>0</a:t>
                      </a:r>
                      <a:r>
                        <a:rPr lang="zh-CN" altLang="en-US" dirty="0"/>
                        <a:t>起</a:t>
                      </a:r>
                    </a:p>
                  </a:txBody>
                  <a:tcPr anchor="ctr" anchorCtr="1"/>
                </a:tc>
                <a:tc>
                  <a:txBody>
                    <a:bodyPr/>
                    <a:lstStyle/>
                    <a:p>
                      <a:pPr algn="ctr"/>
                      <a:r>
                        <a:rPr lang="en-US" altLang="zh-CN" dirty="0"/>
                        <a:t>0</a:t>
                      </a:r>
                      <a:r>
                        <a:rPr lang="zh-CN" altLang="en-US" dirty="0"/>
                        <a:t>起</a:t>
                      </a:r>
                    </a:p>
                  </a:txBody>
                  <a:tcPr anchor="ctr" anchorCtr="1"/>
                </a:tc>
                <a:tc>
                  <a:txBody>
                    <a:bodyPr/>
                    <a:lstStyle/>
                    <a:p>
                      <a:pPr algn="ctr"/>
                      <a:endParaRPr lang="zh-CN" altLang="en-US" dirty="0"/>
                    </a:p>
                  </a:txBody>
                  <a:tcPr anchor="ctr" anchorCtr="1"/>
                </a:tc>
                <a:extLst>
                  <a:ext uri="{0D108BD9-81ED-4DB2-BD59-A6C34878D82A}">
                    <a16:rowId xmlns:a16="http://schemas.microsoft.com/office/drawing/2014/main" val="10004"/>
                  </a:ext>
                </a:extLst>
              </a:tr>
              <a:tr h="791865">
                <a:tc>
                  <a:txBody>
                    <a:bodyPr/>
                    <a:lstStyle/>
                    <a:p>
                      <a:pPr algn="ctr"/>
                      <a:r>
                        <a:rPr lang="zh-CN" altLang="en-US" dirty="0"/>
                        <a:t>消防安全</a:t>
                      </a:r>
                      <a:endParaRPr lang="zh-CN" altLang="en-US" b="1" dirty="0"/>
                    </a:p>
                  </a:txBody>
                  <a:tcPr anchor="ctr" anchorCtr="1"/>
                </a:tc>
                <a:tc>
                  <a:txBody>
                    <a:bodyPr/>
                    <a:lstStyle/>
                    <a:p>
                      <a:pPr algn="ctr"/>
                      <a:r>
                        <a:rPr lang="zh-CN" altLang="en-US" dirty="0"/>
                        <a:t>直接经济损失</a:t>
                      </a:r>
                      <a:r>
                        <a:rPr lang="en-US" altLang="zh-CN" dirty="0"/>
                        <a:t>500</a:t>
                      </a:r>
                      <a:r>
                        <a:rPr lang="zh-CN" altLang="en-US" dirty="0"/>
                        <a:t>万以上的火灾事故</a:t>
                      </a:r>
                    </a:p>
                  </a:txBody>
                  <a:tcPr anchor="ctr" anchorCtr="1"/>
                </a:tc>
                <a:tc>
                  <a:txBody>
                    <a:bodyPr/>
                    <a:lstStyle/>
                    <a:p>
                      <a:pPr algn="ctr"/>
                      <a:r>
                        <a:rPr lang="en-US" altLang="zh-CN" dirty="0"/>
                        <a:t>0</a:t>
                      </a:r>
                      <a:r>
                        <a:rPr lang="zh-CN" altLang="en-US" dirty="0"/>
                        <a:t>起</a:t>
                      </a:r>
                    </a:p>
                  </a:txBody>
                  <a:tcPr anchor="ctr" anchorCtr="1"/>
                </a:tc>
                <a:tc>
                  <a:txBody>
                    <a:bodyPr/>
                    <a:lstStyle/>
                    <a:p>
                      <a:pPr algn="ctr"/>
                      <a:r>
                        <a:rPr lang="en-US" altLang="zh-CN" dirty="0"/>
                        <a:t>0</a:t>
                      </a:r>
                      <a:r>
                        <a:rPr lang="zh-CN" altLang="en-US" dirty="0"/>
                        <a:t>起</a:t>
                      </a:r>
                    </a:p>
                  </a:txBody>
                  <a:tcPr anchor="ctr" anchorCtr="1"/>
                </a:tc>
                <a:tc>
                  <a:txBody>
                    <a:bodyPr/>
                    <a:lstStyle/>
                    <a:p>
                      <a:pPr algn="ctr"/>
                      <a:endParaRPr lang="zh-CN" altLang="en-US" dirty="0"/>
                    </a:p>
                  </a:txBody>
                  <a:tcPr anchor="ctr" anchorCtr="1"/>
                </a:tc>
                <a:extLst>
                  <a:ext uri="{0D108BD9-81ED-4DB2-BD59-A6C34878D82A}">
                    <a16:rowId xmlns:a16="http://schemas.microsoft.com/office/drawing/2014/main" val="10005"/>
                  </a:ext>
                </a:extLst>
              </a:tr>
              <a:tr h="324146">
                <a:tc>
                  <a:txBody>
                    <a:bodyPr/>
                    <a:lstStyle/>
                    <a:p>
                      <a:pPr algn="ctr"/>
                      <a:r>
                        <a:rPr lang="zh-CN" altLang="en-US" dirty="0"/>
                        <a:t>职业卫生</a:t>
                      </a:r>
                      <a:endParaRPr lang="zh-CN" altLang="en-US" b="1" dirty="0"/>
                    </a:p>
                  </a:txBody>
                  <a:tcPr anchor="ctr" anchorCtr="1"/>
                </a:tc>
                <a:tc>
                  <a:txBody>
                    <a:bodyPr/>
                    <a:lstStyle/>
                    <a:p>
                      <a:pPr algn="ctr"/>
                      <a:r>
                        <a:rPr lang="zh-CN" altLang="en-US" dirty="0"/>
                        <a:t>职业病伤害事故</a:t>
                      </a:r>
                    </a:p>
                  </a:txBody>
                  <a:tcPr anchor="ctr" anchorCtr="1"/>
                </a:tc>
                <a:tc>
                  <a:txBody>
                    <a:bodyPr/>
                    <a:lstStyle/>
                    <a:p>
                      <a:pPr algn="ctr"/>
                      <a:r>
                        <a:rPr lang="en-US" altLang="zh-CN" dirty="0"/>
                        <a:t>0</a:t>
                      </a:r>
                      <a:r>
                        <a:rPr lang="zh-CN" altLang="en-US" dirty="0"/>
                        <a:t>起</a:t>
                      </a:r>
                    </a:p>
                  </a:txBody>
                  <a:tcPr anchor="ctr" anchorCtr="1"/>
                </a:tc>
                <a:tc>
                  <a:txBody>
                    <a:bodyPr/>
                    <a:lstStyle/>
                    <a:p>
                      <a:pPr algn="ctr"/>
                      <a:r>
                        <a:rPr lang="en-US" altLang="zh-CN" dirty="0"/>
                        <a:t>0</a:t>
                      </a:r>
                      <a:r>
                        <a:rPr lang="zh-CN" altLang="en-US" dirty="0"/>
                        <a:t>起</a:t>
                      </a:r>
                    </a:p>
                  </a:txBody>
                  <a:tcPr anchor="ctr" anchorCtr="1"/>
                </a:tc>
                <a:tc>
                  <a:txBody>
                    <a:bodyPr/>
                    <a:lstStyle/>
                    <a:p>
                      <a:pPr algn="ctr"/>
                      <a:endParaRPr lang="zh-CN" altLang="en-US" dirty="0"/>
                    </a:p>
                  </a:txBody>
                  <a:tcPr anchor="ctr" anchorCtr="1"/>
                </a:tc>
                <a:extLst>
                  <a:ext uri="{0D108BD9-81ED-4DB2-BD59-A6C34878D82A}">
                    <a16:rowId xmlns:a16="http://schemas.microsoft.com/office/drawing/2014/main" val="10006"/>
                  </a:ext>
                </a:extLst>
              </a:tr>
              <a:tr h="321146">
                <a:tc>
                  <a:txBody>
                    <a:bodyPr/>
                    <a:lstStyle/>
                    <a:p>
                      <a:pPr algn="ctr"/>
                      <a:r>
                        <a:rPr lang="zh-CN" altLang="en-US" dirty="0"/>
                        <a:t>说明</a:t>
                      </a:r>
                      <a:endParaRPr lang="zh-CN" altLang="en-US" b="1" dirty="0"/>
                    </a:p>
                  </a:txBody>
                  <a:tcPr anchor="ctr" anchorCtr="1"/>
                </a:tc>
                <a:tc gridSpan="4">
                  <a:txBody>
                    <a:bodyPr/>
                    <a:lstStyle/>
                    <a:p>
                      <a:pPr algn="l"/>
                      <a:r>
                        <a:rPr lang="zh-CN" altLang="en-US" dirty="0"/>
                        <a:t>截至</a:t>
                      </a:r>
                      <a:r>
                        <a:rPr lang="en-US" altLang="zh-CN" dirty="0"/>
                        <a:t>2020</a:t>
                      </a:r>
                      <a:r>
                        <a:rPr lang="zh-CN" altLang="en-US" dirty="0"/>
                        <a:t>年</a:t>
                      </a:r>
                      <a:r>
                        <a:rPr lang="en-US" altLang="zh-CN" dirty="0"/>
                        <a:t>6</a:t>
                      </a:r>
                      <a:r>
                        <a:rPr lang="zh-CN" altLang="en-US" dirty="0"/>
                        <a:t>月</a:t>
                      </a:r>
                      <a:r>
                        <a:rPr lang="en-US" altLang="zh-CN" dirty="0"/>
                        <a:t>25</a:t>
                      </a:r>
                      <a:r>
                        <a:rPr lang="zh-CN" altLang="en-US" dirty="0"/>
                        <a:t>日企业安全生产口径统计平均职工人数为</a:t>
                      </a:r>
                      <a:r>
                        <a:rPr lang="en-US" altLang="zh-CN" dirty="0"/>
                        <a:t>XXX</a:t>
                      </a:r>
                      <a:r>
                        <a:rPr lang="zh-CN" altLang="en-US" dirty="0"/>
                        <a:t>人。</a:t>
                      </a:r>
                    </a:p>
                  </a:txBody>
                  <a:tcPr anchor="ctr" anchorCtr="1"/>
                </a:tc>
                <a:tc hMerge="1">
                  <a:txBody>
                    <a:bodyPr/>
                    <a:lstStyle/>
                    <a:p>
                      <a:pPr algn="ctr"/>
                      <a:endParaRPr lang="zh-CN" altLang="en-US" dirty="0"/>
                    </a:p>
                  </a:txBody>
                  <a:tcPr anchor="ctr" anchorCtr="1"/>
                </a:tc>
                <a:tc hMerge="1">
                  <a:txBody>
                    <a:bodyPr/>
                    <a:lstStyle/>
                    <a:p>
                      <a:pPr algn="ctr"/>
                      <a:endParaRPr lang="zh-CN" altLang="en-US" dirty="0"/>
                    </a:p>
                  </a:txBody>
                  <a:tcPr anchor="ctr" anchorCtr="1"/>
                </a:tc>
                <a:tc hMerge="1">
                  <a:txBody>
                    <a:bodyPr/>
                    <a:lstStyle/>
                    <a:p>
                      <a:pPr algn="l"/>
                      <a:endParaRPr lang="zh-CN" altLang="en-US" dirty="0"/>
                    </a:p>
                  </a:txBody>
                  <a:tcPr anchor="ctr" anchorCtr="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527217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0" y="-1"/>
            <a:ext cx="3623109" cy="4021393"/>
          </a:xfrm>
          <a:prstGeom prst="parallelogram">
            <a:avLst>
              <a:gd name="adj" fmla="val 42021"/>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8"/>
          <p:cNvSpPr txBox="1"/>
          <p:nvPr/>
        </p:nvSpPr>
        <p:spPr>
          <a:xfrm>
            <a:off x="362598" y="216447"/>
            <a:ext cx="3260841" cy="2617068"/>
          </a:xfrm>
          <a:prstGeom prst="parallelogram">
            <a:avLst>
              <a:gd name="adj" fmla="val 303"/>
            </a:avLst>
          </a:prstGeom>
          <a:noFill/>
        </p:spPr>
        <p:txBody>
          <a:bodyPr wrap="square" lIns="68580" tIns="34290" rIns="68580" bIns="34290" rtlCol="0">
            <a:spAutoFit/>
          </a:bodyPr>
          <a:lstStyle>
            <a:defPPr>
              <a:defRPr lang="zh-CN"/>
            </a:defPPr>
            <a:lvl1pPr algn="ctr">
              <a:defRPr sz="1380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defRPr>
            </a:lvl1pPr>
          </a:lstStyle>
          <a:p>
            <a:r>
              <a:rPr lang="en-US" altLang="zh-CN" dirty="0"/>
              <a:t>02</a:t>
            </a:r>
            <a:endParaRPr lang="zh-CN" altLang="en-US" dirty="0"/>
          </a:p>
        </p:txBody>
      </p:sp>
      <p:sp>
        <p:nvSpPr>
          <p:cNvPr id="14" name="矩形 13"/>
          <p:cNvSpPr/>
          <p:nvPr/>
        </p:nvSpPr>
        <p:spPr>
          <a:xfrm>
            <a:off x="114060" y="2670229"/>
            <a:ext cx="2773260" cy="830997"/>
          </a:xfrm>
          <a:prstGeom prst="rect">
            <a:avLst/>
          </a:prstGeom>
          <a:noFill/>
        </p:spPr>
        <p:txBody>
          <a:bodyPr wrap="square" lIns="68580" tIns="34290" rIns="68580" bIns="34290" rtlCol="0">
            <a:spAutoFit/>
          </a:bodyPr>
          <a:lstStyle/>
          <a:p>
            <a:pPr algn="ctr"/>
            <a:r>
              <a:rPr lang="en-US" altLang="zh-CN"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rPr>
              <a:t>PART</a:t>
            </a:r>
            <a:endParaRPr lang="zh-CN" altLang="en-US" sz="5000" dirty="0">
              <a:ln w="28575">
                <a:solidFill>
                  <a:schemeClr val="bg1"/>
                </a:solidFill>
              </a:ln>
              <a:gradFill>
                <a:gsLst>
                  <a:gs pos="0">
                    <a:srgbClr val="00A2A8"/>
                  </a:gs>
                  <a:gs pos="100000">
                    <a:srgbClr val="095A96"/>
                  </a:gs>
                </a:gsLst>
                <a:lin ang="5400000" scaled="1"/>
              </a:gradFill>
              <a:effectLst>
                <a:outerShdw blurRad="50800" dist="38100" dir="5400000" algn="t" rotWithShape="0">
                  <a:prstClr val="black">
                    <a:alpha val="40000"/>
                  </a:prstClr>
                </a:outerShdw>
              </a:effectLst>
              <a:latin typeface="Impact" panose="020B0806030902050204" pitchFamily="34" charset="0"/>
              <a:ea typeface="Microsoft YaHei UI" panose="020B0503020204020204" pitchFamily="34" charset="-122"/>
              <a:cs typeface="Aharoni" panose="02010803020104030203" pitchFamily="2" charset="-79"/>
            </a:endParaRPr>
          </a:p>
        </p:txBody>
      </p:sp>
      <p:sp>
        <p:nvSpPr>
          <p:cNvPr id="3" name="平行四边形 2"/>
          <p:cNvSpPr/>
          <p:nvPr/>
        </p:nvSpPr>
        <p:spPr>
          <a:xfrm>
            <a:off x="2950028" y="2150063"/>
            <a:ext cx="6193971" cy="1871330"/>
          </a:xfrm>
          <a:prstGeom prst="parallelogram">
            <a:avLst>
              <a:gd name="adj" fmla="val 39895"/>
            </a:avLst>
          </a:prstGeom>
          <a:solidFill>
            <a:srgbClr val="00A2A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p:cNvPicPr>
          <p:nvPr/>
        </p:nvPicPr>
        <p:blipFill>
          <a:blip r:embed="rId3" cstate="print">
            <a:extLst>
              <a:ext uri="{28A0092B-C50C-407E-A947-70E740481C1C}">
                <a14:useLocalDpi xmlns:a14="http://schemas.microsoft.com/office/drawing/2010/main"/>
              </a:ext>
            </a:extLst>
          </a:blip>
          <a:stretch>
            <a:fillRect/>
          </a:stretch>
        </p:blipFill>
        <p:spPr>
          <a:xfrm>
            <a:off x="3388946" y="2286420"/>
            <a:ext cx="2160000" cy="1592893"/>
          </a:xfrm>
          <a:prstGeom prst="parallelogram">
            <a:avLst>
              <a:gd name="adj" fmla="val 45054"/>
            </a:avLst>
          </a:prstGeom>
          <a:ln w="38100">
            <a:noFill/>
          </a:ln>
          <a:effectLst>
            <a:outerShdw blurRad="50800" dist="38100" dir="5400000" algn="t" rotWithShape="0">
              <a:prstClr val="black">
                <a:alpha val="40000"/>
              </a:prstClr>
            </a:outerShdw>
          </a:effectLst>
        </p:spPr>
      </p:pic>
      <p:pic>
        <p:nvPicPr>
          <p:cNvPr id="4" name="图片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214803" y="2288328"/>
            <a:ext cx="1594800" cy="1594800"/>
          </a:xfrm>
          <a:prstGeom prst="parallelogram">
            <a:avLst>
              <a:gd name="adj" fmla="val 45001"/>
            </a:avLst>
          </a:prstGeom>
          <a:ln w="38100">
            <a:noFill/>
          </a:ln>
        </p:spPr>
      </p:pic>
      <p:pic>
        <p:nvPicPr>
          <p:cNvPr id="16" name="图片 15">
            <a:extLst>
              <a:ext uri="{FF2B5EF4-FFF2-40B4-BE49-F238E27FC236}">
                <a16:creationId xmlns:a16="http://schemas.microsoft.com/office/drawing/2014/main" id="{ED3F9A0E-C6EA-4E77-A038-4B340808D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807" t="14279" r="1558" b="6512"/>
          <a:stretch>
            <a:fillRect/>
          </a:stretch>
        </p:blipFill>
        <p:spPr bwMode="auto">
          <a:xfrm>
            <a:off x="6508989" y="2284513"/>
            <a:ext cx="2129579" cy="1591051"/>
          </a:xfrm>
          <a:prstGeom prst="parallelogram">
            <a:avLst>
              <a:gd name="adj" fmla="val 42334"/>
            </a:avLst>
          </a:prstGeom>
          <a:ln w="38100">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F4710B1B-47D1-4290-848F-4ADA495206CD}"/>
              </a:ext>
            </a:extLst>
          </p:cNvPr>
          <p:cNvSpPr txBox="1"/>
          <p:nvPr/>
        </p:nvSpPr>
        <p:spPr>
          <a:xfrm>
            <a:off x="3604654" y="948748"/>
            <a:ext cx="3831818" cy="623248"/>
          </a:xfrm>
          <a:prstGeom prst="rect">
            <a:avLst/>
          </a:prstGeom>
          <a:noFill/>
        </p:spPr>
        <p:txBody>
          <a:bodyPr wrap="none" lIns="68580" tIns="34290" rIns="68580" bIns="34290" rtlCol="0">
            <a:spAutoFit/>
          </a:bodyPr>
          <a:lstStyle>
            <a:defPPr>
              <a:defRPr lang="zh-CN"/>
            </a:defPPr>
            <a:lvl1pPr algn="r">
              <a:defRPr sz="3600" b="1">
                <a:ln w="19050">
                  <a:gradFill flip="none" rotWithShape="1">
                    <a:gsLst>
                      <a:gs pos="0">
                        <a:schemeClr val="bg1"/>
                      </a:gs>
                      <a:gs pos="100000">
                        <a:schemeClr val="bg1">
                          <a:lumMod val="95000"/>
                        </a:schemeClr>
                      </a:gs>
                    </a:gsLst>
                    <a:lin ang="10800000" scaled="1"/>
                    <a:tileRect/>
                  </a:gradFill>
                </a:ln>
                <a:gradFill flip="none" rotWithShape="1">
                  <a:gsLst>
                    <a:gs pos="100000">
                      <a:srgbClr val="095A96"/>
                    </a:gs>
                    <a:gs pos="0">
                      <a:srgbClr val="00A2A8"/>
                    </a:gs>
                  </a:gsLst>
                  <a:lin ang="0" scaled="1"/>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主要工作开展情况</a:t>
            </a:r>
          </a:p>
        </p:txBody>
      </p:sp>
    </p:spTree>
    <p:extLst>
      <p:ext uri="{BB962C8B-B14F-4D97-AF65-F5344CB8AC3E}">
        <p14:creationId xmlns:p14="http://schemas.microsoft.com/office/powerpoint/2010/main" val="721459797"/>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509004" y="382252"/>
            <a:ext cx="1779974"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r>
              <a:rPr lang="zh-CN" altLang="en-US" dirty="0"/>
              <a:t>主要工作开展情况</a:t>
            </a:r>
          </a:p>
        </p:txBody>
      </p:sp>
      <p:sp>
        <p:nvSpPr>
          <p:cNvPr id="6" name="梯形 5">
            <a:extLst>
              <a:ext uri="{FF2B5EF4-FFF2-40B4-BE49-F238E27FC236}">
                <a16:creationId xmlns:a16="http://schemas.microsoft.com/office/drawing/2014/main" id="{3F34C077-11D4-4D52-BEAE-EC1A97670299}"/>
              </a:ext>
            </a:extLst>
          </p:cNvPr>
          <p:cNvSpPr/>
          <p:nvPr/>
        </p:nvSpPr>
        <p:spPr>
          <a:xfrm>
            <a:off x="361312" y="1337411"/>
            <a:ext cx="2677163" cy="710464"/>
          </a:xfrm>
          <a:prstGeom prst="trapezoid">
            <a:avLst>
              <a:gd name="adj" fmla="val 33044"/>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7" name="组合 6">
            <a:extLst>
              <a:ext uri="{FF2B5EF4-FFF2-40B4-BE49-F238E27FC236}">
                <a16:creationId xmlns:a16="http://schemas.microsoft.com/office/drawing/2014/main" id="{C4C2B0F7-4069-45B2-91A1-B146F2D7A066}"/>
              </a:ext>
            </a:extLst>
          </p:cNvPr>
          <p:cNvGrpSpPr/>
          <p:nvPr/>
        </p:nvGrpSpPr>
        <p:grpSpPr>
          <a:xfrm flipV="1">
            <a:off x="1447826" y="1114007"/>
            <a:ext cx="504133" cy="446808"/>
            <a:chOff x="1534217" y="2354097"/>
            <a:chExt cx="910712" cy="807154"/>
          </a:xfrm>
        </p:grpSpPr>
        <p:sp>
          <p:nvSpPr>
            <p:cNvPr id="9" name="矩形">
              <a:extLst>
                <a:ext uri="{FF2B5EF4-FFF2-40B4-BE49-F238E27FC236}">
                  <a16:creationId xmlns:a16="http://schemas.microsoft.com/office/drawing/2014/main" id="{8F1A5E39-4214-4C6C-BC18-61FAB4203F0E}"/>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10" name="矩形">
              <a:extLst>
                <a:ext uri="{FF2B5EF4-FFF2-40B4-BE49-F238E27FC236}">
                  <a16:creationId xmlns:a16="http://schemas.microsoft.com/office/drawing/2014/main" id="{1E8D4ADF-A8BA-441D-8EC6-877362FC8B26}"/>
                </a:ext>
              </a:extLst>
            </p:cNvPr>
            <p:cNvSpPr>
              <a:spLocks/>
            </p:cNvSpPr>
            <p:nvPr/>
          </p:nvSpPr>
          <p:spPr bwMode="auto">
            <a:xfrm>
              <a:off x="1657736" y="2463570"/>
              <a:ext cx="663675" cy="588208"/>
            </a:xfrm>
            <a:prstGeom prst="triangle">
              <a:avLst/>
            </a:prstGeom>
            <a:solidFill>
              <a:srgbClr val="095A9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11" name="梯形 10">
            <a:extLst>
              <a:ext uri="{FF2B5EF4-FFF2-40B4-BE49-F238E27FC236}">
                <a16:creationId xmlns:a16="http://schemas.microsoft.com/office/drawing/2014/main" id="{566C9D8B-A434-4E03-868C-7682F966B82F}"/>
              </a:ext>
            </a:extLst>
          </p:cNvPr>
          <p:cNvSpPr/>
          <p:nvPr/>
        </p:nvSpPr>
        <p:spPr>
          <a:xfrm>
            <a:off x="3233418" y="1337411"/>
            <a:ext cx="2677163" cy="710464"/>
          </a:xfrm>
          <a:prstGeom prst="trapezoid">
            <a:avLst>
              <a:gd name="adj" fmla="val 33044"/>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2" name="组合 11">
            <a:extLst>
              <a:ext uri="{FF2B5EF4-FFF2-40B4-BE49-F238E27FC236}">
                <a16:creationId xmlns:a16="http://schemas.microsoft.com/office/drawing/2014/main" id="{6D53A895-F5A5-4C51-BECD-812C511062B8}"/>
              </a:ext>
            </a:extLst>
          </p:cNvPr>
          <p:cNvGrpSpPr/>
          <p:nvPr/>
        </p:nvGrpSpPr>
        <p:grpSpPr>
          <a:xfrm flipV="1">
            <a:off x="4319932" y="1114007"/>
            <a:ext cx="504133" cy="446808"/>
            <a:chOff x="1534217" y="2354097"/>
            <a:chExt cx="910712" cy="807154"/>
          </a:xfrm>
        </p:grpSpPr>
        <p:sp>
          <p:nvSpPr>
            <p:cNvPr id="13" name="矩形">
              <a:extLst>
                <a:ext uri="{FF2B5EF4-FFF2-40B4-BE49-F238E27FC236}">
                  <a16:creationId xmlns:a16="http://schemas.microsoft.com/office/drawing/2014/main" id="{59F04DB9-4C9B-4A37-BF91-F1445C7672E5}"/>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14" name="矩形">
              <a:extLst>
                <a:ext uri="{FF2B5EF4-FFF2-40B4-BE49-F238E27FC236}">
                  <a16:creationId xmlns:a16="http://schemas.microsoft.com/office/drawing/2014/main" id="{4A8559E8-98B4-4CD9-AA5C-5F99AED82B7B}"/>
                </a:ext>
              </a:extLst>
            </p:cNvPr>
            <p:cNvSpPr>
              <a:spLocks/>
            </p:cNvSpPr>
            <p:nvPr/>
          </p:nvSpPr>
          <p:spPr bwMode="auto">
            <a:xfrm>
              <a:off x="1657736" y="2463570"/>
              <a:ext cx="663675" cy="588208"/>
            </a:xfrm>
            <a:prstGeom prst="triangle">
              <a:avLst/>
            </a:prstGeom>
            <a:solidFill>
              <a:srgbClr val="00A2A8"/>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15" name="梯形 14">
            <a:extLst>
              <a:ext uri="{FF2B5EF4-FFF2-40B4-BE49-F238E27FC236}">
                <a16:creationId xmlns:a16="http://schemas.microsoft.com/office/drawing/2014/main" id="{A8DAB461-329E-4BEA-BD33-BF3B535445AC}"/>
              </a:ext>
            </a:extLst>
          </p:cNvPr>
          <p:cNvSpPr/>
          <p:nvPr/>
        </p:nvSpPr>
        <p:spPr>
          <a:xfrm>
            <a:off x="6105525" y="1337411"/>
            <a:ext cx="2677163" cy="710464"/>
          </a:xfrm>
          <a:prstGeom prst="trapezoid">
            <a:avLst>
              <a:gd name="adj" fmla="val 33044"/>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a:extLst>
              <a:ext uri="{FF2B5EF4-FFF2-40B4-BE49-F238E27FC236}">
                <a16:creationId xmlns:a16="http://schemas.microsoft.com/office/drawing/2014/main" id="{87D04030-4452-4D68-B4E6-0C5AE9179A41}"/>
              </a:ext>
            </a:extLst>
          </p:cNvPr>
          <p:cNvGrpSpPr/>
          <p:nvPr/>
        </p:nvGrpSpPr>
        <p:grpSpPr>
          <a:xfrm flipV="1">
            <a:off x="7192039" y="1114007"/>
            <a:ext cx="504133" cy="446808"/>
            <a:chOff x="1534217" y="2354097"/>
            <a:chExt cx="910712" cy="807154"/>
          </a:xfrm>
        </p:grpSpPr>
        <p:sp>
          <p:nvSpPr>
            <p:cNvPr id="17" name="矩形">
              <a:extLst>
                <a:ext uri="{FF2B5EF4-FFF2-40B4-BE49-F238E27FC236}">
                  <a16:creationId xmlns:a16="http://schemas.microsoft.com/office/drawing/2014/main" id="{54BC0929-70C8-4E91-A2CD-EE10C63B3431}"/>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18" name="矩形">
              <a:extLst>
                <a:ext uri="{FF2B5EF4-FFF2-40B4-BE49-F238E27FC236}">
                  <a16:creationId xmlns:a16="http://schemas.microsoft.com/office/drawing/2014/main" id="{C365BC61-F86E-4701-BC4D-679DBFE594CC}"/>
                </a:ext>
              </a:extLst>
            </p:cNvPr>
            <p:cNvSpPr>
              <a:spLocks/>
            </p:cNvSpPr>
            <p:nvPr/>
          </p:nvSpPr>
          <p:spPr bwMode="auto">
            <a:xfrm>
              <a:off x="1657736" y="2463570"/>
              <a:ext cx="663675" cy="588208"/>
            </a:xfrm>
            <a:prstGeom prst="triangle">
              <a:avLst/>
            </a:prstGeom>
            <a:solidFill>
              <a:srgbClr val="095A9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19" name="梯形 18">
            <a:extLst>
              <a:ext uri="{FF2B5EF4-FFF2-40B4-BE49-F238E27FC236}">
                <a16:creationId xmlns:a16="http://schemas.microsoft.com/office/drawing/2014/main" id="{16DCF9F5-2B0E-418C-A179-7C8A142FE0EB}"/>
              </a:ext>
            </a:extLst>
          </p:cNvPr>
          <p:cNvSpPr/>
          <p:nvPr/>
        </p:nvSpPr>
        <p:spPr>
          <a:xfrm>
            <a:off x="361312" y="2568944"/>
            <a:ext cx="2677163" cy="710464"/>
          </a:xfrm>
          <a:prstGeom prst="trapezoid">
            <a:avLst>
              <a:gd name="adj" fmla="val 33044"/>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0" name="组合 19">
            <a:extLst>
              <a:ext uri="{FF2B5EF4-FFF2-40B4-BE49-F238E27FC236}">
                <a16:creationId xmlns:a16="http://schemas.microsoft.com/office/drawing/2014/main" id="{7A08BF51-891D-4097-BFFD-B84BBF0A827B}"/>
              </a:ext>
            </a:extLst>
          </p:cNvPr>
          <p:cNvGrpSpPr/>
          <p:nvPr/>
        </p:nvGrpSpPr>
        <p:grpSpPr>
          <a:xfrm flipV="1">
            <a:off x="1447826" y="2345540"/>
            <a:ext cx="504133" cy="446808"/>
            <a:chOff x="1534217" y="2354097"/>
            <a:chExt cx="910712" cy="807154"/>
          </a:xfrm>
        </p:grpSpPr>
        <p:sp>
          <p:nvSpPr>
            <p:cNvPr id="21" name="矩形">
              <a:extLst>
                <a:ext uri="{FF2B5EF4-FFF2-40B4-BE49-F238E27FC236}">
                  <a16:creationId xmlns:a16="http://schemas.microsoft.com/office/drawing/2014/main" id="{D698981D-A5F5-49A1-8AA9-C7F2F13602B2}"/>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23" name="矩形">
              <a:extLst>
                <a:ext uri="{FF2B5EF4-FFF2-40B4-BE49-F238E27FC236}">
                  <a16:creationId xmlns:a16="http://schemas.microsoft.com/office/drawing/2014/main" id="{18F4C9FE-1829-4AF6-8C50-FE558751DF27}"/>
                </a:ext>
              </a:extLst>
            </p:cNvPr>
            <p:cNvSpPr>
              <a:spLocks/>
            </p:cNvSpPr>
            <p:nvPr/>
          </p:nvSpPr>
          <p:spPr bwMode="auto">
            <a:xfrm>
              <a:off x="1657736" y="2463570"/>
              <a:ext cx="663675" cy="588208"/>
            </a:xfrm>
            <a:prstGeom prst="triangle">
              <a:avLst/>
            </a:prstGeom>
            <a:solidFill>
              <a:srgbClr val="095A9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24" name="梯形 23">
            <a:extLst>
              <a:ext uri="{FF2B5EF4-FFF2-40B4-BE49-F238E27FC236}">
                <a16:creationId xmlns:a16="http://schemas.microsoft.com/office/drawing/2014/main" id="{DBE56C67-E474-4469-B3B3-267A07496A44}"/>
              </a:ext>
            </a:extLst>
          </p:cNvPr>
          <p:cNvSpPr/>
          <p:nvPr/>
        </p:nvSpPr>
        <p:spPr>
          <a:xfrm>
            <a:off x="3233418" y="2568944"/>
            <a:ext cx="2677163" cy="710464"/>
          </a:xfrm>
          <a:prstGeom prst="trapezoid">
            <a:avLst>
              <a:gd name="adj" fmla="val 33044"/>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a:extLst>
              <a:ext uri="{FF2B5EF4-FFF2-40B4-BE49-F238E27FC236}">
                <a16:creationId xmlns:a16="http://schemas.microsoft.com/office/drawing/2014/main" id="{3F84F65E-FBF7-4A42-943F-2135191456D1}"/>
              </a:ext>
            </a:extLst>
          </p:cNvPr>
          <p:cNvGrpSpPr/>
          <p:nvPr/>
        </p:nvGrpSpPr>
        <p:grpSpPr>
          <a:xfrm flipV="1">
            <a:off x="4319932" y="2345540"/>
            <a:ext cx="504133" cy="446808"/>
            <a:chOff x="1534217" y="2354097"/>
            <a:chExt cx="910712" cy="807154"/>
          </a:xfrm>
        </p:grpSpPr>
        <p:sp>
          <p:nvSpPr>
            <p:cNvPr id="26" name="矩形">
              <a:extLst>
                <a:ext uri="{FF2B5EF4-FFF2-40B4-BE49-F238E27FC236}">
                  <a16:creationId xmlns:a16="http://schemas.microsoft.com/office/drawing/2014/main" id="{F326FBD3-5F68-4F6C-94F8-36D11FA4EDED}"/>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27" name="矩形">
              <a:extLst>
                <a:ext uri="{FF2B5EF4-FFF2-40B4-BE49-F238E27FC236}">
                  <a16:creationId xmlns:a16="http://schemas.microsoft.com/office/drawing/2014/main" id="{C100C8AA-2350-4551-978E-20027793CC57}"/>
                </a:ext>
              </a:extLst>
            </p:cNvPr>
            <p:cNvSpPr>
              <a:spLocks/>
            </p:cNvSpPr>
            <p:nvPr/>
          </p:nvSpPr>
          <p:spPr bwMode="auto">
            <a:xfrm>
              <a:off x="1657736" y="2463570"/>
              <a:ext cx="663675" cy="588208"/>
            </a:xfrm>
            <a:prstGeom prst="triangle">
              <a:avLst/>
            </a:prstGeom>
            <a:solidFill>
              <a:srgbClr val="00A2A8"/>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28" name="梯形 27">
            <a:extLst>
              <a:ext uri="{FF2B5EF4-FFF2-40B4-BE49-F238E27FC236}">
                <a16:creationId xmlns:a16="http://schemas.microsoft.com/office/drawing/2014/main" id="{E5395F95-D3A7-4B2D-8DA0-7C11DDEC0527}"/>
              </a:ext>
            </a:extLst>
          </p:cNvPr>
          <p:cNvSpPr/>
          <p:nvPr/>
        </p:nvSpPr>
        <p:spPr>
          <a:xfrm>
            <a:off x="6105525" y="2568944"/>
            <a:ext cx="2677163" cy="710464"/>
          </a:xfrm>
          <a:prstGeom prst="trapezoid">
            <a:avLst>
              <a:gd name="adj" fmla="val 33044"/>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a:extLst>
              <a:ext uri="{FF2B5EF4-FFF2-40B4-BE49-F238E27FC236}">
                <a16:creationId xmlns:a16="http://schemas.microsoft.com/office/drawing/2014/main" id="{E4A56269-8D06-4A92-B401-2E879CFB39C3}"/>
              </a:ext>
            </a:extLst>
          </p:cNvPr>
          <p:cNvGrpSpPr/>
          <p:nvPr/>
        </p:nvGrpSpPr>
        <p:grpSpPr>
          <a:xfrm flipV="1">
            <a:off x="7192039" y="2345540"/>
            <a:ext cx="504133" cy="446808"/>
            <a:chOff x="1534217" y="2354097"/>
            <a:chExt cx="910712" cy="807154"/>
          </a:xfrm>
        </p:grpSpPr>
        <p:sp>
          <p:nvSpPr>
            <p:cNvPr id="30" name="矩形">
              <a:extLst>
                <a:ext uri="{FF2B5EF4-FFF2-40B4-BE49-F238E27FC236}">
                  <a16:creationId xmlns:a16="http://schemas.microsoft.com/office/drawing/2014/main" id="{51F47C4E-768B-4B5A-8104-2C744E33CC00}"/>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31" name="矩形">
              <a:extLst>
                <a:ext uri="{FF2B5EF4-FFF2-40B4-BE49-F238E27FC236}">
                  <a16:creationId xmlns:a16="http://schemas.microsoft.com/office/drawing/2014/main" id="{4540A52A-4D9B-4877-8B09-2C77CC95F32B}"/>
                </a:ext>
              </a:extLst>
            </p:cNvPr>
            <p:cNvSpPr>
              <a:spLocks/>
            </p:cNvSpPr>
            <p:nvPr/>
          </p:nvSpPr>
          <p:spPr bwMode="auto">
            <a:xfrm>
              <a:off x="1657736" y="2463570"/>
              <a:ext cx="663675" cy="588208"/>
            </a:xfrm>
            <a:prstGeom prst="triangle">
              <a:avLst/>
            </a:prstGeom>
            <a:solidFill>
              <a:srgbClr val="095A9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32" name="梯形 31">
            <a:extLst>
              <a:ext uri="{FF2B5EF4-FFF2-40B4-BE49-F238E27FC236}">
                <a16:creationId xmlns:a16="http://schemas.microsoft.com/office/drawing/2014/main" id="{B7A5BC4B-F911-4975-9F2D-203211CFD0E3}"/>
              </a:ext>
            </a:extLst>
          </p:cNvPr>
          <p:cNvSpPr/>
          <p:nvPr/>
        </p:nvSpPr>
        <p:spPr>
          <a:xfrm>
            <a:off x="361312" y="3858043"/>
            <a:ext cx="2677163" cy="710464"/>
          </a:xfrm>
          <a:prstGeom prst="trapezoid">
            <a:avLst>
              <a:gd name="adj" fmla="val 33044"/>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3" name="组合 32">
            <a:extLst>
              <a:ext uri="{FF2B5EF4-FFF2-40B4-BE49-F238E27FC236}">
                <a16:creationId xmlns:a16="http://schemas.microsoft.com/office/drawing/2014/main" id="{F5766383-81C4-426E-964C-151D39D062F5}"/>
              </a:ext>
            </a:extLst>
          </p:cNvPr>
          <p:cNvGrpSpPr/>
          <p:nvPr/>
        </p:nvGrpSpPr>
        <p:grpSpPr>
          <a:xfrm flipV="1">
            <a:off x="1447826" y="3634639"/>
            <a:ext cx="504133" cy="446808"/>
            <a:chOff x="1534217" y="2354097"/>
            <a:chExt cx="910712" cy="807154"/>
          </a:xfrm>
        </p:grpSpPr>
        <p:sp>
          <p:nvSpPr>
            <p:cNvPr id="34" name="矩形">
              <a:extLst>
                <a:ext uri="{FF2B5EF4-FFF2-40B4-BE49-F238E27FC236}">
                  <a16:creationId xmlns:a16="http://schemas.microsoft.com/office/drawing/2014/main" id="{C2F83905-B360-4A2A-A1C5-ADAD579DAC0C}"/>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35" name="矩形">
              <a:extLst>
                <a:ext uri="{FF2B5EF4-FFF2-40B4-BE49-F238E27FC236}">
                  <a16:creationId xmlns:a16="http://schemas.microsoft.com/office/drawing/2014/main" id="{75A06F23-96E3-40C9-96F2-6FB1085F692A}"/>
                </a:ext>
              </a:extLst>
            </p:cNvPr>
            <p:cNvSpPr>
              <a:spLocks/>
            </p:cNvSpPr>
            <p:nvPr/>
          </p:nvSpPr>
          <p:spPr bwMode="auto">
            <a:xfrm>
              <a:off x="1657736" y="2463570"/>
              <a:ext cx="663675" cy="588208"/>
            </a:xfrm>
            <a:prstGeom prst="triangle">
              <a:avLst/>
            </a:prstGeom>
            <a:solidFill>
              <a:srgbClr val="095A9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36" name="梯形 35">
            <a:extLst>
              <a:ext uri="{FF2B5EF4-FFF2-40B4-BE49-F238E27FC236}">
                <a16:creationId xmlns:a16="http://schemas.microsoft.com/office/drawing/2014/main" id="{1C638C7D-9B8F-4328-8E1E-1CFB85354050}"/>
              </a:ext>
            </a:extLst>
          </p:cNvPr>
          <p:cNvSpPr/>
          <p:nvPr/>
        </p:nvSpPr>
        <p:spPr>
          <a:xfrm>
            <a:off x="3233418" y="3858043"/>
            <a:ext cx="2677163" cy="710464"/>
          </a:xfrm>
          <a:prstGeom prst="trapezoid">
            <a:avLst>
              <a:gd name="adj" fmla="val 33044"/>
            </a:avLst>
          </a:prstGeom>
          <a:solidFill>
            <a:srgbClr val="00A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7" name="组合 36">
            <a:extLst>
              <a:ext uri="{FF2B5EF4-FFF2-40B4-BE49-F238E27FC236}">
                <a16:creationId xmlns:a16="http://schemas.microsoft.com/office/drawing/2014/main" id="{54ACD0C3-8301-445C-99C6-FC2FE7702C20}"/>
              </a:ext>
            </a:extLst>
          </p:cNvPr>
          <p:cNvGrpSpPr/>
          <p:nvPr/>
        </p:nvGrpSpPr>
        <p:grpSpPr>
          <a:xfrm flipV="1">
            <a:off x="4319932" y="3634639"/>
            <a:ext cx="504133" cy="446808"/>
            <a:chOff x="1534217" y="2354097"/>
            <a:chExt cx="910712" cy="807154"/>
          </a:xfrm>
        </p:grpSpPr>
        <p:sp>
          <p:nvSpPr>
            <p:cNvPr id="38" name="矩形">
              <a:extLst>
                <a:ext uri="{FF2B5EF4-FFF2-40B4-BE49-F238E27FC236}">
                  <a16:creationId xmlns:a16="http://schemas.microsoft.com/office/drawing/2014/main" id="{F1F51992-9F3C-40EA-A1B8-0F7CC8713305}"/>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39" name="矩形">
              <a:extLst>
                <a:ext uri="{FF2B5EF4-FFF2-40B4-BE49-F238E27FC236}">
                  <a16:creationId xmlns:a16="http://schemas.microsoft.com/office/drawing/2014/main" id="{E1CB1529-9393-4D61-8174-8859E1425FFA}"/>
                </a:ext>
              </a:extLst>
            </p:cNvPr>
            <p:cNvSpPr>
              <a:spLocks/>
            </p:cNvSpPr>
            <p:nvPr/>
          </p:nvSpPr>
          <p:spPr bwMode="auto">
            <a:xfrm>
              <a:off x="1657736" y="2463570"/>
              <a:ext cx="663675" cy="588208"/>
            </a:xfrm>
            <a:prstGeom prst="triangle">
              <a:avLst/>
            </a:prstGeom>
            <a:solidFill>
              <a:srgbClr val="00A2A8"/>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40" name="梯形 39">
            <a:extLst>
              <a:ext uri="{FF2B5EF4-FFF2-40B4-BE49-F238E27FC236}">
                <a16:creationId xmlns:a16="http://schemas.microsoft.com/office/drawing/2014/main" id="{1807D100-7DDC-4055-AB89-0A7B39CDCB6D}"/>
              </a:ext>
            </a:extLst>
          </p:cNvPr>
          <p:cNvSpPr/>
          <p:nvPr/>
        </p:nvSpPr>
        <p:spPr>
          <a:xfrm>
            <a:off x="6105525" y="3858043"/>
            <a:ext cx="2677163" cy="710464"/>
          </a:xfrm>
          <a:prstGeom prst="trapezoid">
            <a:avLst>
              <a:gd name="adj" fmla="val 33044"/>
            </a:avLst>
          </a:prstGeom>
          <a:solidFill>
            <a:srgbClr val="095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1" name="组合 40">
            <a:extLst>
              <a:ext uri="{FF2B5EF4-FFF2-40B4-BE49-F238E27FC236}">
                <a16:creationId xmlns:a16="http://schemas.microsoft.com/office/drawing/2014/main" id="{AF533976-8237-4296-AB92-99721BE53A50}"/>
              </a:ext>
            </a:extLst>
          </p:cNvPr>
          <p:cNvGrpSpPr/>
          <p:nvPr/>
        </p:nvGrpSpPr>
        <p:grpSpPr>
          <a:xfrm flipV="1">
            <a:off x="7192039" y="3634639"/>
            <a:ext cx="504133" cy="446808"/>
            <a:chOff x="1534217" y="2354097"/>
            <a:chExt cx="910712" cy="807154"/>
          </a:xfrm>
        </p:grpSpPr>
        <p:sp>
          <p:nvSpPr>
            <p:cNvPr id="42" name="矩形">
              <a:extLst>
                <a:ext uri="{FF2B5EF4-FFF2-40B4-BE49-F238E27FC236}">
                  <a16:creationId xmlns:a16="http://schemas.microsoft.com/office/drawing/2014/main" id="{9426DB0F-5FD3-4546-8A08-D8A0C6F3735D}"/>
                </a:ext>
              </a:extLst>
            </p:cNvPr>
            <p:cNvSpPr>
              <a:spLocks/>
            </p:cNvSpPr>
            <p:nvPr/>
          </p:nvSpPr>
          <p:spPr bwMode="auto">
            <a:xfrm>
              <a:off x="1534217" y="2354097"/>
              <a:ext cx="910712" cy="807154"/>
            </a:xfrm>
            <a:prstGeom prst="triangl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6429" tIns="48214" rIns="96429" bIns="48214" numCol="1" anchor="t" anchorCtr="0" compatLnSpc="1">
              <a:prstTxWarp prst="textNoShape">
                <a:avLst/>
              </a:prstTxWarp>
            </a:bodyPr>
            <a:lstStyle/>
            <a:p>
              <a:endParaRPr lang="zh-CN" altLang="en-US">
                <a:solidFill>
                  <a:prstClr val="black"/>
                </a:solidFill>
              </a:endParaRPr>
            </a:p>
          </p:txBody>
        </p:sp>
        <p:sp>
          <p:nvSpPr>
            <p:cNvPr id="43" name="矩形">
              <a:extLst>
                <a:ext uri="{FF2B5EF4-FFF2-40B4-BE49-F238E27FC236}">
                  <a16:creationId xmlns:a16="http://schemas.microsoft.com/office/drawing/2014/main" id="{F7608D05-0912-43A6-A41B-576539B9ADAA}"/>
                </a:ext>
              </a:extLst>
            </p:cNvPr>
            <p:cNvSpPr>
              <a:spLocks/>
            </p:cNvSpPr>
            <p:nvPr/>
          </p:nvSpPr>
          <p:spPr bwMode="auto">
            <a:xfrm>
              <a:off x="1657736" y="2463570"/>
              <a:ext cx="663675" cy="588208"/>
            </a:xfrm>
            <a:prstGeom prst="triangle">
              <a:avLst/>
            </a:prstGeom>
            <a:solidFill>
              <a:srgbClr val="095A9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6429" tIns="48214" rIns="96429" bIns="48214" numCol="1" anchor="t" anchorCtr="0" compatLnSpc="1">
              <a:prstTxWarp prst="textNoShape">
                <a:avLst/>
              </a:prstTxWarp>
            </a:bodyPr>
            <a:lstStyle/>
            <a:p>
              <a:endParaRPr lang="zh-CN" altLang="en-US" dirty="0">
                <a:solidFill>
                  <a:prstClr val="black"/>
                </a:solidFill>
              </a:endParaRPr>
            </a:p>
          </p:txBody>
        </p:sp>
      </p:grpSp>
      <p:sp>
        <p:nvSpPr>
          <p:cNvPr id="44" name="文本框 43">
            <a:extLst>
              <a:ext uri="{FF2B5EF4-FFF2-40B4-BE49-F238E27FC236}">
                <a16:creationId xmlns:a16="http://schemas.microsoft.com/office/drawing/2014/main" id="{A2F0E4B1-A377-4DCD-96E0-E8D9D9664BC5}"/>
              </a:ext>
            </a:extLst>
          </p:cNvPr>
          <p:cNvSpPr txBox="1"/>
          <p:nvPr/>
        </p:nvSpPr>
        <p:spPr>
          <a:xfrm>
            <a:off x="537842" y="1625971"/>
            <a:ext cx="2324100" cy="307777"/>
          </a:xfrm>
          <a:prstGeom prst="rect">
            <a:avLst/>
          </a:prstGeom>
          <a:noFill/>
        </p:spPr>
        <p:txBody>
          <a:bodyPr wrap="square">
            <a:spAutoFit/>
          </a:bodyPr>
          <a:lstStyle/>
          <a:p>
            <a:pPr algn="ctr"/>
            <a:r>
              <a:rPr lang="zh-CN" altLang="en-US" sz="1400" b="1" dirty="0">
                <a:solidFill>
                  <a:schemeClr val="bg1"/>
                </a:solidFill>
                <a:latin typeface="方正小标宋简体" pitchFamily="2" charset="-122"/>
                <a:ea typeface="方正小标宋简体" pitchFamily="2" charset="-122"/>
              </a:rPr>
              <a:t>领导思想重视安全生产工作</a:t>
            </a:r>
            <a:endParaRPr lang="zh-CN" altLang="en-US" dirty="0">
              <a:solidFill>
                <a:schemeClr val="bg1"/>
              </a:solidFill>
            </a:endParaRPr>
          </a:p>
        </p:txBody>
      </p:sp>
      <p:sp>
        <p:nvSpPr>
          <p:cNvPr id="45" name="文本框 44">
            <a:extLst>
              <a:ext uri="{FF2B5EF4-FFF2-40B4-BE49-F238E27FC236}">
                <a16:creationId xmlns:a16="http://schemas.microsoft.com/office/drawing/2014/main" id="{DE0A580B-8759-473B-84ED-1C90D4550608}"/>
              </a:ext>
            </a:extLst>
          </p:cNvPr>
          <p:cNvSpPr txBox="1"/>
          <p:nvPr/>
        </p:nvSpPr>
        <p:spPr>
          <a:xfrm>
            <a:off x="3233418" y="1616510"/>
            <a:ext cx="2677163" cy="307777"/>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实施目标分解，狠抓责任落实</a:t>
            </a:r>
          </a:p>
        </p:txBody>
      </p:sp>
      <p:sp>
        <p:nvSpPr>
          <p:cNvPr id="47" name="文本框 46">
            <a:extLst>
              <a:ext uri="{FF2B5EF4-FFF2-40B4-BE49-F238E27FC236}">
                <a16:creationId xmlns:a16="http://schemas.microsoft.com/office/drawing/2014/main" id="{A7189C58-244D-4818-9EB7-E9CB2EC2AF63}"/>
              </a:ext>
            </a:extLst>
          </p:cNvPr>
          <p:cNvSpPr txBox="1"/>
          <p:nvPr/>
        </p:nvSpPr>
        <p:spPr>
          <a:xfrm>
            <a:off x="6161408" y="1549375"/>
            <a:ext cx="2565393" cy="523220"/>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强化安全教育培训，以教育保安全</a:t>
            </a:r>
          </a:p>
        </p:txBody>
      </p:sp>
      <p:sp>
        <p:nvSpPr>
          <p:cNvPr id="49" name="文本框 48">
            <a:extLst>
              <a:ext uri="{FF2B5EF4-FFF2-40B4-BE49-F238E27FC236}">
                <a16:creationId xmlns:a16="http://schemas.microsoft.com/office/drawing/2014/main" id="{C77F5CB8-9E15-4892-9699-7C36F3119DD5}"/>
              </a:ext>
            </a:extLst>
          </p:cNvPr>
          <p:cNvSpPr txBox="1"/>
          <p:nvPr/>
        </p:nvSpPr>
        <p:spPr>
          <a:xfrm>
            <a:off x="630550" y="2875654"/>
            <a:ext cx="2138683" cy="307777"/>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强化安全生产检查整改</a:t>
            </a:r>
          </a:p>
        </p:txBody>
      </p:sp>
      <p:sp>
        <p:nvSpPr>
          <p:cNvPr id="51" name="文本框 50">
            <a:extLst>
              <a:ext uri="{FF2B5EF4-FFF2-40B4-BE49-F238E27FC236}">
                <a16:creationId xmlns:a16="http://schemas.microsoft.com/office/drawing/2014/main" id="{1D2CFB94-29A4-4141-B507-4B5120149CD7}"/>
              </a:ext>
            </a:extLst>
          </p:cNvPr>
          <p:cNvSpPr txBox="1"/>
          <p:nvPr/>
        </p:nvSpPr>
        <p:spPr>
          <a:xfrm>
            <a:off x="4010023" y="2875654"/>
            <a:ext cx="1123950" cy="307777"/>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消防安全</a:t>
            </a:r>
          </a:p>
        </p:txBody>
      </p:sp>
      <p:sp>
        <p:nvSpPr>
          <p:cNvPr id="53" name="文本框 52">
            <a:extLst>
              <a:ext uri="{FF2B5EF4-FFF2-40B4-BE49-F238E27FC236}">
                <a16:creationId xmlns:a16="http://schemas.microsoft.com/office/drawing/2014/main" id="{AA933DF3-55F2-4E49-9821-A7EC9E174B0C}"/>
              </a:ext>
            </a:extLst>
          </p:cNvPr>
          <p:cNvSpPr txBox="1"/>
          <p:nvPr/>
        </p:nvSpPr>
        <p:spPr>
          <a:xfrm>
            <a:off x="6872604" y="2875654"/>
            <a:ext cx="1143000" cy="307777"/>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交通安全</a:t>
            </a:r>
          </a:p>
        </p:txBody>
      </p:sp>
      <p:sp>
        <p:nvSpPr>
          <p:cNvPr id="55" name="文本框 54">
            <a:extLst>
              <a:ext uri="{FF2B5EF4-FFF2-40B4-BE49-F238E27FC236}">
                <a16:creationId xmlns:a16="http://schemas.microsoft.com/office/drawing/2014/main" id="{EFACF22A-9A2A-4A4C-935D-A1094CAFBF86}"/>
              </a:ext>
            </a:extLst>
          </p:cNvPr>
          <p:cNvSpPr txBox="1"/>
          <p:nvPr/>
        </p:nvSpPr>
        <p:spPr>
          <a:xfrm>
            <a:off x="630550" y="4171088"/>
            <a:ext cx="2124077" cy="307777"/>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组织开展应急处置演练</a:t>
            </a:r>
          </a:p>
        </p:txBody>
      </p:sp>
      <p:sp>
        <p:nvSpPr>
          <p:cNvPr id="57" name="文本框 56">
            <a:extLst>
              <a:ext uri="{FF2B5EF4-FFF2-40B4-BE49-F238E27FC236}">
                <a16:creationId xmlns:a16="http://schemas.microsoft.com/office/drawing/2014/main" id="{558111A9-53E5-415B-851C-6D660A64B5B3}"/>
              </a:ext>
            </a:extLst>
          </p:cNvPr>
          <p:cNvSpPr txBox="1"/>
          <p:nvPr/>
        </p:nvSpPr>
        <p:spPr>
          <a:xfrm>
            <a:off x="3415981" y="4061959"/>
            <a:ext cx="2312037" cy="523220"/>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推进三同时工作及安全生产标准化建设</a:t>
            </a:r>
          </a:p>
        </p:txBody>
      </p:sp>
      <p:sp>
        <p:nvSpPr>
          <p:cNvPr id="59" name="文本框 58">
            <a:extLst>
              <a:ext uri="{FF2B5EF4-FFF2-40B4-BE49-F238E27FC236}">
                <a16:creationId xmlns:a16="http://schemas.microsoft.com/office/drawing/2014/main" id="{4221FC48-27B5-4557-9056-B83B1E541851}"/>
              </a:ext>
            </a:extLst>
          </p:cNvPr>
          <p:cNvSpPr txBox="1"/>
          <p:nvPr/>
        </p:nvSpPr>
        <p:spPr>
          <a:xfrm>
            <a:off x="6223546" y="4169600"/>
            <a:ext cx="2441115" cy="307777"/>
          </a:xfrm>
          <a:prstGeom prst="rect">
            <a:avLst/>
          </a:prstGeom>
          <a:noFill/>
        </p:spPr>
        <p:txBody>
          <a:bodyPr wrap="square">
            <a:spAutoFit/>
          </a:bodyPr>
          <a:lstStyle>
            <a:defPPr>
              <a:defRPr lang="zh-CN"/>
            </a:defPPr>
            <a:lvl1pPr algn="ctr">
              <a:defRPr b="1">
                <a:solidFill>
                  <a:schemeClr val="bg1"/>
                </a:solidFill>
                <a:latin typeface="方正小标宋简体" pitchFamily="2" charset="-122"/>
                <a:ea typeface="方正小标宋简体" pitchFamily="2" charset="-122"/>
              </a:defRPr>
            </a:lvl1pPr>
          </a:lstStyle>
          <a:p>
            <a:r>
              <a:rPr lang="zh-CN" altLang="en-US" dirty="0"/>
              <a:t>加强职业卫生防治管理工作</a:t>
            </a:r>
          </a:p>
        </p:txBody>
      </p:sp>
      <p:sp>
        <p:nvSpPr>
          <p:cNvPr id="60" name="文本框 59">
            <a:extLst>
              <a:ext uri="{FF2B5EF4-FFF2-40B4-BE49-F238E27FC236}">
                <a16:creationId xmlns:a16="http://schemas.microsoft.com/office/drawing/2014/main" id="{14F09047-8CC0-4A56-8C30-AC006A62C81A}"/>
              </a:ext>
            </a:extLst>
          </p:cNvPr>
          <p:cNvSpPr txBox="1"/>
          <p:nvPr/>
        </p:nvSpPr>
        <p:spPr>
          <a:xfrm>
            <a:off x="1527600" y="1147941"/>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61" name="文本框 60">
            <a:extLst>
              <a:ext uri="{FF2B5EF4-FFF2-40B4-BE49-F238E27FC236}">
                <a16:creationId xmlns:a16="http://schemas.microsoft.com/office/drawing/2014/main" id="{308B72A9-51B2-402E-8C30-12561709910A}"/>
              </a:ext>
            </a:extLst>
          </p:cNvPr>
          <p:cNvSpPr txBox="1"/>
          <p:nvPr/>
        </p:nvSpPr>
        <p:spPr>
          <a:xfrm>
            <a:off x="4407010" y="1141870"/>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62" name="文本框 61">
            <a:extLst>
              <a:ext uri="{FF2B5EF4-FFF2-40B4-BE49-F238E27FC236}">
                <a16:creationId xmlns:a16="http://schemas.microsoft.com/office/drawing/2014/main" id="{9D77F53F-D4AD-47C8-88CC-C724AB7710D4}"/>
              </a:ext>
            </a:extLst>
          </p:cNvPr>
          <p:cNvSpPr txBox="1"/>
          <p:nvPr/>
        </p:nvSpPr>
        <p:spPr>
          <a:xfrm>
            <a:off x="7279115" y="1153760"/>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sp>
        <p:nvSpPr>
          <p:cNvPr id="63" name="文本框 62">
            <a:extLst>
              <a:ext uri="{FF2B5EF4-FFF2-40B4-BE49-F238E27FC236}">
                <a16:creationId xmlns:a16="http://schemas.microsoft.com/office/drawing/2014/main" id="{9000F5E8-F988-467A-BB94-67B23110384E}"/>
              </a:ext>
            </a:extLst>
          </p:cNvPr>
          <p:cNvSpPr txBox="1"/>
          <p:nvPr/>
        </p:nvSpPr>
        <p:spPr>
          <a:xfrm>
            <a:off x="1534903" y="2378671"/>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4</a:t>
            </a:r>
            <a:endParaRPr lang="zh-CN" altLang="en-US" dirty="0">
              <a:solidFill>
                <a:schemeClr val="bg1"/>
              </a:solidFill>
              <a:latin typeface="Arial" panose="020B0604020202020204" pitchFamily="34" charset="0"/>
              <a:cs typeface="Arial" panose="020B0604020202020204" pitchFamily="34" charset="0"/>
            </a:endParaRPr>
          </a:p>
        </p:txBody>
      </p:sp>
      <p:sp>
        <p:nvSpPr>
          <p:cNvPr id="64" name="文本框 63">
            <a:extLst>
              <a:ext uri="{FF2B5EF4-FFF2-40B4-BE49-F238E27FC236}">
                <a16:creationId xmlns:a16="http://schemas.microsoft.com/office/drawing/2014/main" id="{95FC8805-602C-4702-B624-45CF0EA627BF}"/>
              </a:ext>
            </a:extLst>
          </p:cNvPr>
          <p:cNvSpPr txBox="1"/>
          <p:nvPr/>
        </p:nvSpPr>
        <p:spPr>
          <a:xfrm>
            <a:off x="4410197" y="2372336"/>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5</a:t>
            </a:r>
            <a:endParaRPr lang="zh-CN" altLang="en-US" dirty="0">
              <a:solidFill>
                <a:schemeClr val="bg1"/>
              </a:solidFill>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14439CAB-EAF3-4932-81CC-BD6AC710059C}"/>
              </a:ext>
            </a:extLst>
          </p:cNvPr>
          <p:cNvSpPr txBox="1"/>
          <p:nvPr/>
        </p:nvSpPr>
        <p:spPr>
          <a:xfrm>
            <a:off x="7282614" y="2378671"/>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6</a:t>
            </a:r>
            <a:endParaRPr lang="zh-CN" altLang="en-US" dirty="0">
              <a:solidFill>
                <a:schemeClr val="bg1"/>
              </a:solidFill>
              <a:latin typeface="Arial" panose="020B0604020202020204" pitchFamily="34" charset="0"/>
              <a:cs typeface="Arial" panose="020B0604020202020204" pitchFamily="34" charset="0"/>
            </a:endParaRPr>
          </a:p>
        </p:txBody>
      </p:sp>
      <p:sp>
        <p:nvSpPr>
          <p:cNvPr id="66" name="文本框 65">
            <a:extLst>
              <a:ext uri="{FF2B5EF4-FFF2-40B4-BE49-F238E27FC236}">
                <a16:creationId xmlns:a16="http://schemas.microsoft.com/office/drawing/2014/main" id="{10C3A3D3-EA4E-4980-8D8E-25378A3D1F23}"/>
              </a:ext>
            </a:extLst>
          </p:cNvPr>
          <p:cNvSpPr txBox="1"/>
          <p:nvPr/>
        </p:nvSpPr>
        <p:spPr>
          <a:xfrm>
            <a:off x="1539810" y="3661116"/>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7</a:t>
            </a:r>
            <a:endParaRPr lang="zh-CN" altLang="en-US" dirty="0">
              <a:solidFill>
                <a:schemeClr val="bg1"/>
              </a:solidFill>
              <a:latin typeface="Arial" panose="020B0604020202020204" pitchFamily="34" charset="0"/>
              <a:cs typeface="Arial" panose="020B0604020202020204" pitchFamily="34" charset="0"/>
            </a:endParaRPr>
          </a:p>
        </p:txBody>
      </p:sp>
      <p:sp>
        <p:nvSpPr>
          <p:cNvPr id="67" name="文本框 66">
            <a:extLst>
              <a:ext uri="{FF2B5EF4-FFF2-40B4-BE49-F238E27FC236}">
                <a16:creationId xmlns:a16="http://schemas.microsoft.com/office/drawing/2014/main" id="{8FD0A643-6C51-43D5-BD96-AE0AFC251FCD}"/>
              </a:ext>
            </a:extLst>
          </p:cNvPr>
          <p:cNvSpPr txBox="1"/>
          <p:nvPr/>
        </p:nvSpPr>
        <p:spPr>
          <a:xfrm>
            <a:off x="4420889" y="3672780"/>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8</a:t>
            </a:r>
            <a:endParaRPr lang="zh-CN" altLang="en-US" dirty="0">
              <a:solidFill>
                <a:schemeClr val="bg1"/>
              </a:solidFill>
              <a:latin typeface="Arial" panose="020B0604020202020204" pitchFamily="34" charset="0"/>
              <a:cs typeface="Arial" panose="020B0604020202020204" pitchFamily="34" charset="0"/>
            </a:endParaRPr>
          </a:p>
        </p:txBody>
      </p:sp>
      <p:sp>
        <p:nvSpPr>
          <p:cNvPr id="68" name="文本框 67">
            <a:extLst>
              <a:ext uri="{FF2B5EF4-FFF2-40B4-BE49-F238E27FC236}">
                <a16:creationId xmlns:a16="http://schemas.microsoft.com/office/drawing/2014/main" id="{749ECF7E-361C-4CD2-945B-F5B5968365E1}"/>
              </a:ext>
            </a:extLst>
          </p:cNvPr>
          <p:cNvSpPr txBox="1"/>
          <p:nvPr/>
        </p:nvSpPr>
        <p:spPr>
          <a:xfrm>
            <a:off x="7282614" y="3661115"/>
            <a:ext cx="329975" cy="30777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9</a:t>
            </a:r>
            <a:endParaRPr lang="zh-CN"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9807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a:extLst>
              <a:ext uri="{FF2B5EF4-FFF2-40B4-BE49-F238E27FC236}">
                <a16:creationId xmlns:a16="http://schemas.microsoft.com/office/drawing/2014/main" id="{B5055F83-3049-4BBC-A53D-3136A092177C}"/>
              </a:ext>
            </a:extLst>
          </p:cNvPr>
          <p:cNvSpPr/>
          <p:nvPr/>
        </p:nvSpPr>
        <p:spPr>
          <a:xfrm>
            <a:off x="926305" y="3276600"/>
            <a:ext cx="7343776" cy="1409700"/>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TextBox 12"/>
          <p:cNvSpPr txBox="1"/>
          <p:nvPr/>
        </p:nvSpPr>
        <p:spPr>
          <a:xfrm>
            <a:off x="408975" y="382252"/>
            <a:ext cx="2932534"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algn="ctr"/>
            <a:r>
              <a:rPr lang="en-US" altLang="zh-CN" dirty="0">
                <a:latin typeface="方正小标宋简体" pitchFamily="2" charset="-122"/>
                <a:ea typeface="方正小标宋简体" pitchFamily="2" charset="-122"/>
              </a:rPr>
              <a:t>1</a:t>
            </a:r>
            <a:r>
              <a:rPr lang="zh-CN" altLang="en-US" dirty="0">
                <a:latin typeface="方正小标宋简体" pitchFamily="2" charset="-122"/>
                <a:ea typeface="方正小标宋简体" pitchFamily="2" charset="-122"/>
              </a:rPr>
              <a:t>、领导思想重视安全生产工作</a:t>
            </a:r>
            <a:endParaRPr lang="zh-CN" altLang="en-US" dirty="0"/>
          </a:p>
        </p:txBody>
      </p:sp>
      <p:pic>
        <p:nvPicPr>
          <p:cNvPr id="4098" name="Picture 2">
            <a:extLst>
              <a:ext uri="{FF2B5EF4-FFF2-40B4-BE49-F238E27FC236}">
                <a16:creationId xmlns:a16="http://schemas.microsoft.com/office/drawing/2014/main" id="{31AC57D0-E708-404C-A620-E43554DD8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98"/>
          <a:stretch/>
        </p:blipFill>
        <p:spPr bwMode="auto">
          <a:xfrm>
            <a:off x="926306" y="1313304"/>
            <a:ext cx="3038475" cy="16684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7C37184-52EE-4472-800E-E1C432F95B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5" t="9814" r="11051" b="27222"/>
          <a:stretch/>
        </p:blipFill>
        <p:spPr bwMode="auto">
          <a:xfrm>
            <a:off x="5231606" y="1313039"/>
            <a:ext cx="3038475" cy="166872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A283F4A9-1DCF-4754-B367-6A040F67E673}"/>
              </a:ext>
            </a:extLst>
          </p:cNvPr>
          <p:cNvSpPr txBox="1"/>
          <p:nvPr/>
        </p:nvSpPr>
        <p:spPr>
          <a:xfrm>
            <a:off x="1369219" y="1036040"/>
            <a:ext cx="2152650" cy="276999"/>
          </a:xfrm>
          <a:prstGeom prst="rect">
            <a:avLst/>
          </a:prstGeom>
          <a:noFill/>
        </p:spPr>
        <p:txBody>
          <a:bodyPr wrap="square" rtlCol="0">
            <a:spAutoFit/>
          </a:bodyPr>
          <a:lstStyle/>
          <a:p>
            <a:pPr algn="ctr"/>
            <a:r>
              <a:rPr lang="zh-CN" altLang="en-US" sz="1200" dirty="0">
                <a:solidFill>
                  <a:schemeClr val="tx1">
                    <a:lumMod val="50000"/>
                    <a:lumOff val="50000"/>
                  </a:schemeClr>
                </a:solidFill>
              </a:rPr>
              <a:t>请替换为本公司图片</a:t>
            </a:r>
          </a:p>
        </p:txBody>
      </p:sp>
      <p:sp>
        <p:nvSpPr>
          <p:cNvPr id="70" name="文本框 69">
            <a:extLst>
              <a:ext uri="{FF2B5EF4-FFF2-40B4-BE49-F238E27FC236}">
                <a16:creationId xmlns:a16="http://schemas.microsoft.com/office/drawing/2014/main" id="{5E1004DB-C92E-49CF-94AF-0CA0C6DBBA0A}"/>
              </a:ext>
            </a:extLst>
          </p:cNvPr>
          <p:cNvSpPr txBox="1"/>
          <p:nvPr/>
        </p:nvSpPr>
        <p:spPr>
          <a:xfrm>
            <a:off x="5674518" y="1036039"/>
            <a:ext cx="2152650" cy="276999"/>
          </a:xfrm>
          <a:prstGeom prst="rect">
            <a:avLst/>
          </a:prstGeom>
          <a:noFill/>
        </p:spPr>
        <p:txBody>
          <a:bodyPr wrap="square" rtlCol="0">
            <a:spAutoFit/>
          </a:bodyPr>
          <a:lstStyle/>
          <a:p>
            <a:pPr algn="ctr"/>
            <a:r>
              <a:rPr lang="zh-CN" altLang="en-US" sz="1200" dirty="0">
                <a:solidFill>
                  <a:schemeClr val="tx1">
                    <a:lumMod val="50000"/>
                    <a:lumOff val="50000"/>
                  </a:schemeClr>
                </a:solidFill>
              </a:rPr>
              <a:t>请替换为本公司图片</a:t>
            </a:r>
          </a:p>
        </p:txBody>
      </p:sp>
      <p:sp>
        <p:nvSpPr>
          <p:cNvPr id="71" name="文本框 70">
            <a:extLst>
              <a:ext uri="{FF2B5EF4-FFF2-40B4-BE49-F238E27FC236}">
                <a16:creationId xmlns:a16="http://schemas.microsoft.com/office/drawing/2014/main" id="{4397E954-B44B-407D-9BDF-3A3572E95165}"/>
              </a:ext>
            </a:extLst>
          </p:cNvPr>
          <p:cNvSpPr txBox="1"/>
          <p:nvPr/>
        </p:nvSpPr>
        <p:spPr>
          <a:xfrm>
            <a:off x="1092994" y="3470733"/>
            <a:ext cx="6958012" cy="1021433"/>
          </a:xfrm>
          <a:prstGeom prst="rect">
            <a:avLst/>
          </a:prstGeom>
          <a:noFill/>
        </p:spPr>
        <p:txBody>
          <a:bodyPr wrap="square" rtlCol="0">
            <a:spAutoFit/>
          </a:bodyPr>
          <a:lstStyle>
            <a:defPPr>
              <a:defRPr lang="zh-CN"/>
            </a:defPPr>
            <a:lvl1pPr algn="ctr">
              <a:lnSpc>
                <a:spcPct val="130000"/>
              </a:lnSpc>
              <a:defRPr sz="1500">
                <a:latin typeface="微软雅黑" panose="020B0503020204020204" pitchFamily="34" charset="-122"/>
                <a:ea typeface="微软雅黑" panose="020B0503020204020204" pitchFamily="34" charset="-122"/>
              </a:defRPr>
            </a:lvl1pPr>
          </a:lstStyle>
          <a:p>
            <a:pPr algn="just"/>
            <a:r>
              <a:rPr lang="zh-CN" altLang="zh-CN" sz="1600" dirty="0">
                <a:solidFill>
                  <a:schemeClr val="bg1"/>
                </a:solidFill>
              </a:rPr>
              <a:t>年初，公司总经理及党支部书记在年度工作总结会议上把安全工作作为一项重点工作进行概述，给全体员工注入了“安全大如天，安全无小事”的理念，强调安全与生产两者相辅相成缺一不可。</a:t>
            </a:r>
          </a:p>
        </p:txBody>
      </p:sp>
    </p:spTree>
    <p:extLst>
      <p:ext uri="{BB962C8B-B14F-4D97-AF65-F5344CB8AC3E}">
        <p14:creationId xmlns:p14="http://schemas.microsoft.com/office/powerpoint/2010/main" val="135491885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408975" y="382252"/>
            <a:ext cx="3137718"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2</a:t>
            </a:r>
            <a:r>
              <a:rPr lang="zh-CN" altLang="en-US" dirty="0">
                <a:sym typeface="Arial" charset="0"/>
              </a:rPr>
              <a:t>、实施目标分解，狠抓责任落实</a:t>
            </a:r>
          </a:p>
        </p:txBody>
      </p:sp>
      <p:sp>
        <p:nvSpPr>
          <p:cNvPr id="10" name="文本框 9">
            <a:extLst>
              <a:ext uri="{FF2B5EF4-FFF2-40B4-BE49-F238E27FC236}">
                <a16:creationId xmlns:a16="http://schemas.microsoft.com/office/drawing/2014/main" id="{F2909422-E67D-4571-818B-8566873F8556}"/>
              </a:ext>
            </a:extLst>
          </p:cNvPr>
          <p:cNvSpPr txBox="1"/>
          <p:nvPr/>
        </p:nvSpPr>
        <p:spPr>
          <a:xfrm>
            <a:off x="399750" y="880641"/>
            <a:ext cx="8344500" cy="1090298"/>
          </a:xfrm>
          <a:prstGeom prst="rect">
            <a:avLst/>
          </a:prstGeom>
          <a:noFill/>
        </p:spPr>
        <p:txBody>
          <a:bodyPr wrap="square" rtlCol="0">
            <a:spAutoFit/>
          </a:bodyPr>
          <a:lstStyle>
            <a:defPPr>
              <a:defRPr lang="zh-CN"/>
            </a:defPPr>
            <a:lvl1pPr algn="ctr">
              <a:lnSpc>
                <a:spcPct val="130000"/>
              </a:lnSpc>
              <a:defRPr sz="1500">
                <a:latin typeface="微软雅黑" panose="020B0503020204020204" pitchFamily="34" charset="-122"/>
                <a:ea typeface="微软雅黑" panose="020B0503020204020204" pitchFamily="34" charset="-122"/>
              </a:defRPr>
            </a:lvl1pPr>
          </a:lstStyle>
          <a:p>
            <a:pPr marL="342900" indent="-342900" algn="just">
              <a:lnSpc>
                <a:spcPct val="150000"/>
              </a:lnSpc>
              <a:buFont typeface="+mj-lt"/>
              <a:buAutoNum type="arabicPeriod"/>
            </a:pPr>
            <a:r>
              <a:rPr lang="zh-CN" altLang="en-US" dirty="0"/>
              <a:t>根据公司人事调整及时对安委会成员进行了调整，</a:t>
            </a:r>
            <a:endParaRPr lang="en-US" altLang="zh-CN" dirty="0"/>
          </a:p>
          <a:p>
            <a:pPr marL="342900" indent="-342900" algn="just">
              <a:lnSpc>
                <a:spcPct val="150000"/>
              </a:lnSpc>
              <a:buFont typeface="+mj-lt"/>
              <a:buAutoNum type="arabicPeriod"/>
            </a:pPr>
            <a:r>
              <a:rPr lang="zh-CN" altLang="en-US" dirty="0"/>
              <a:t>为进一步强化落实安全生产责任制，</a:t>
            </a:r>
            <a:r>
              <a:rPr lang="en-US" altLang="zh-CN" dirty="0"/>
              <a:t>2020</a:t>
            </a:r>
            <a:r>
              <a:rPr lang="zh-CN" altLang="en-US" dirty="0"/>
              <a:t>年签订各类安全生产责任书</a:t>
            </a:r>
            <a:r>
              <a:rPr lang="en-US" altLang="zh-CN" dirty="0"/>
              <a:t>35</a:t>
            </a:r>
            <a:r>
              <a:rPr lang="zh-CN" altLang="en-US" dirty="0"/>
              <a:t>份，签约率为</a:t>
            </a:r>
            <a:r>
              <a:rPr lang="en-US" altLang="zh-CN" dirty="0"/>
              <a:t>100%</a:t>
            </a:r>
            <a:r>
              <a:rPr lang="zh-CN" altLang="en-US" dirty="0"/>
              <a:t>，有效实现安全责任落实的“横向到边、纵向到底”</a:t>
            </a:r>
          </a:p>
        </p:txBody>
      </p:sp>
      <p:pic>
        <p:nvPicPr>
          <p:cNvPr id="12" name="Picture 3" descr="C:\Users\Administrator\Desktop\19年上半年安全综治考核\收集资料\广州帕卡【2019】01号_关于调整安全生产委员会成员的通知_页面_1.jpg">
            <a:extLst>
              <a:ext uri="{FF2B5EF4-FFF2-40B4-BE49-F238E27FC236}">
                <a16:creationId xmlns:a16="http://schemas.microsoft.com/office/drawing/2014/main" id="{B08FA337-E1BD-4A6A-8D50-E52269E4A4E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9114" y="2676909"/>
            <a:ext cx="1447884" cy="208433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0DBB5F1A-58C1-4BB7-B362-A93C2DAF0DE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516294" y="2676909"/>
            <a:ext cx="1635925" cy="208433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A6041854-68FD-4038-B129-3F9CE39AB844}"/>
              </a:ext>
            </a:extLst>
          </p:cNvPr>
          <p:cNvSpPr/>
          <p:nvPr/>
        </p:nvSpPr>
        <p:spPr>
          <a:xfrm>
            <a:off x="826002" y="2294750"/>
            <a:ext cx="954107" cy="276999"/>
          </a:xfrm>
          <a:prstGeom prst="rect">
            <a:avLst/>
          </a:prstGeom>
          <a:noFill/>
        </p:spPr>
        <p:txBody>
          <a:bodyPr wrap="square" rtlCol="0">
            <a:spAutoFit/>
          </a:bodyPr>
          <a:lstStyle/>
          <a:p>
            <a:pPr algn="ctr"/>
            <a:r>
              <a:rPr lang="zh-CN" altLang="en-US" sz="1200" dirty="0">
                <a:solidFill>
                  <a:schemeClr val="tx1">
                    <a:lumMod val="50000"/>
                    <a:lumOff val="50000"/>
                  </a:schemeClr>
                </a:solidFill>
              </a:rPr>
              <a:t>安委会调整</a:t>
            </a:r>
          </a:p>
        </p:txBody>
      </p:sp>
      <p:sp>
        <p:nvSpPr>
          <p:cNvPr id="15" name="矩形 14">
            <a:extLst>
              <a:ext uri="{FF2B5EF4-FFF2-40B4-BE49-F238E27FC236}">
                <a16:creationId xmlns:a16="http://schemas.microsoft.com/office/drawing/2014/main" id="{392DE2ED-487C-4509-9EFA-26118F14195C}"/>
              </a:ext>
            </a:extLst>
          </p:cNvPr>
          <p:cNvSpPr/>
          <p:nvPr/>
        </p:nvSpPr>
        <p:spPr>
          <a:xfrm>
            <a:off x="2516294" y="2294751"/>
            <a:ext cx="1569660" cy="276999"/>
          </a:xfrm>
          <a:prstGeom prst="rect">
            <a:avLst/>
          </a:prstGeom>
          <a:noFill/>
        </p:spPr>
        <p:txBody>
          <a:bodyPr wrap="square" rtlCol="0">
            <a:spAutoFit/>
          </a:bodyPr>
          <a:lstStyle/>
          <a:p>
            <a:pPr algn="ctr"/>
            <a:r>
              <a:rPr lang="zh-CN" altLang="en-US" sz="1200">
                <a:solidFill>
                  <a:schemeClr val="tx1">
                    <a:lumMod val="50000"/>
                    <a:lumOff val="50000"/>
                  </a:schemeClr>
                </a:solidFill>
              </a:rPr>
              <a:t>各部门签订的责任书</a:t>
            </a:r>
          </a:p>
        </p:txBody>
      </p:sp>
      <p:graphicFrame>
        <p:nvGraphicFramePr>
          <p:cNvPr id="16" name="表格 15">
            <a:extLst>
              <a:ext uri="{FF2B5EF4-FFF2-40B4-BE49-F238E27FC236}">
                <a16:creationId xmlns:a16="http://schemas.microsoft.com/office/drawing/2014/main" id="{DCCD73FA-E8E8-4D21-A383-67EDFEE215B6}"/>
              </a:ext>
            </a:extLst>
          </p:cNvPr>
          <p:cNvGraphicFramePr>
            <a:graphicFrameLocks noGrp="1"/>
          </p:cNvGraphicFramePr>
          <p:nvPr>
            <p:extLst>
              <p:ext uri="{D42A27DB-BD31-4B8C-83A1-F6EECF244321}">
                <p14:modId xmlns:p14="http://schemas.microsoft.com/office/powerpoint/2010/main" val="3084673550"/>
              </p:ext>
            </p:extLst>
          </p:nvPr>
        </p:nvGraphicFramePr>
        <p:xfrm>
          <a:off x="4991783" y="2676909"/>
          <a:ext cx="3744416" cy="2084338"/>
        </p:xfrm>
        <a:graphic>
          <a:graphicData uri="http://schemas.openxmlformats.org/drawingml/2006/table">
            <a:tbl>
              <a:tblPr>
                <a:effectLst>
                  <a:outerShdw blurRad="63500" sx="102000" sy="102000" algn="ctr" rotWithShape="0">
                    <a:prstClr val="black">
                      <a:alpha val="40000"/>
                    </a:prstClr>
                  </a:outerShdw>
                </a:effectLst>
              </a:tblPr>
              <a:tblGrid>
                <a:gridCol w="443489">
                  <a:extLst>
                    <a:ext uri="{9D8B030D-6E8A-4147-A177-3AD203B41FA5}">
                      <a16:colId xmlns:a16="http://schemas.microsoft.com/office/drawing/2014/main" val="20000"/>
                    </a:ext>
                  </a:extLst>
                </a:gridCol>
                <a:gridCol w="1633242">
                  <a:extLst>
                    <a:ext uri="{9D8B030D-6E8A-4147-A177-3AD203B41FA5}">
                      <a16:colId xmlns:a16="http://schemas.microsoft.com/office/drawing/2014/main" val="20001"/>
                    </a:ext>
                  </a:extLst>
                </a:gridCol>
                <a:gridCol w="696929">
                  <a:extLst>
                    <a:ext uri="{9D8B030D-6E8A-4147-A177-3AD203B41FA5}">
                      <a16:colId xmlns:a16="http://schemas.microsoft.com/office/drawing/2014/main" val="20002"/>
                    </a:ext>
                  </a:extLst>
                </a:gridCol>
                <a:gridCol w="970756">
                  <a:extLst>
                    <a:ext uri="{9D8B030D-6E8A-4147-A177-3AD203B41FA5}">
                      <a16:colId xmlns:a16="http://schemas.microsoft.com/office/drawing/2014/main" val="20003"/>
                    </a:ext>
                  </a:extLst>
                </a:gridCol>
              </a:tblGrid>
              <a:tr h="255732">
                <a:tc>
                  <a:txBody>
                    <a:bodyPr/>
                    <a:lstStyle/>
                    <a:p>
                      <a:pPr algn="ctr">
                        <a:spcAft>
                          <a:spcPts val="0"/>
                        </a:spcAft>
                      </a:pPr>
                      <a:r>
                        <a:rPr lang="zh-CN" sz="1100" b="1" kern="100" dirty="0">
                          <a:latin typeface="Calibri"/>
                          <a:ea typeface="仿宋_GB2312"/>
                          <a:cs typeface="Times New Roman"/>
                        </a:rPr>
                        <a:t>序号</a:t>
                      </a:r>
                      <a:endParaRPr lang="zh-CN" sz="11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latin typeface="Calibri"/>
                          <a:ea typeface="仿宋_GB2312"/>
                          <a:cs typeface="Times New Roman"/>
                        </a:rPr>
                        <a:t>安全生产责任书类型</a:t>
                      </a:r>
                      <a:endParaRPr lang="zh-CN" sz="11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latin typeface="Calibri"/>
                          <a:ea typeface="仿宋_GB2312"/>
                          <a:cs typeface="Times New Roman"/>
                        </a:rPr>
                        <a:t>签约份数</a:t>
                      </a:r>
                      <a:endParaRPr lang="zh-CN" sz="1100" b="1"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latin typeface="Calibri"/>
                          <a:ea typeface="仿宋_GB2312"/>
                          <a:cs typeface="Times New Roman"/>
                        </a:rPr>
                        <a:t>签约率</a:t>
                      </a:r>
                      <a:endParaRPr lang="zh-CN" sz="1100" b="1" kern="100" dirty="0">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973">
                <a:tc>
                  <a:txBody>
                    <a:bodyPr/>
                    <a:lstStyle/>
                    <a:p>
                      <a:pPr algn="ctr">
                        <a:spcAft>
                          <a:spcPts val="0"/>
                        </a:spcAft>
                      </a:pPr>
                      <a:r>
                        <a:rPr lang="en-US" altLang="zh-CN" sz="1100" b="1" kern="100" dirty="0">
                          <a:latin typeface="仿宋_GB2312" pitchFamily="49" charset="-122"/>
                          <a:ea typeface="仿宋_GB2312" pitchFamily="49" charset="-122"/>
                          <a:cs typeface="Times New Roman"/>
                        </a:rPr>
                        <a:t>1</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b="1" kern="100" dirty="0">
                          <a:latin typeface="仿宋_GB2312" pitchFamily="49" charset="-122"/>
                          <a:ea typeface="仿宋_GB2312" pitchFamily="49" charset="-122"/>
                          <a:cs typeface="Times New Roman"/>
                        </a:rPr>
                        <a:t>部门领导安全生产责任书</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100" b="1" kern="100" dirty="0">
                          <a:latin typeface="仿宋_GB2312" pitchFamily="49" charset="-122"/>
                          <a:ea typeface="仿宋_GB2312" pitchFamily="49" charset="-122"/>
                          <a:cs typeface="Times New Roman"/>
                        </a:rPr>
                        <a:t>5</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100" b="1" kern="100" dirty="0">
                          <a:latin typeface="仿宋_GB2312" pitchFamily="49" charset="-122"/>
                          <a:ea typeface="仿宋_GB2312" pitchFamily="49" charset="-122"/>
                          <a:cs typeface="Times New Roman"/>
                        </a:rPr>
                        <a:t>100</a:t>
                      </a:r>
                      <a:r>
                        <a:rPr lang="en-US" sz="1100" b="1" kern="100" dirty="0">
                          <a:latin typeface="仿宋_GB2312" pitchFamily="49" charset="-122"/>
                          <a:ea typeface="仿宋_GB2312" pitchFamily="49" charset="-122"/>
                          <a:cs typeface="Times New Roman"/>
                        </a:rPr>
                        <a:t>%</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6834">
                <a:tc>
                  <a:txBody>
                    <a:bodyPr/>
                    <a:lstStyle/>
                    <a:p>
                      <a:pPr algn="ctr">
                        <a:spcAft>
                          <a:spcPts val="0"/>
                        </a:spcAft>
                      </a:pPr>
                      <a:r>
                        <a:rPr lang="en-US" sz="1100" b="1" kern="100" dirty="0">
                          <a:latin typeface="仿宋_GB2312" pitchFamily="49" charset="-122"/>
                          <a:ea typeface="仿宋_GB2312" pitchFamily="49" charset="-122"/>
                          <a:cs typeface="Times New Roman"/>
                        </a:rPr>
                        <a:t>2</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latin typeface="仿宋_GB2312" pitchFamily="49" charset="-122"/>
                          <a:ea typeface="仿宋_GB2312" pitchFamily="49" charset="-122"/>
                          <a:cs typeface="Times New Roman"/>
                        </a:rPr>
                        <a:t>各</a:t>
                      </a:r>
                      <a:r>
                        <a:rPr lang="zh-CN" altLang="en-US" sz="1100" b="1" kern="100">
                          <a:latin typeface="仿宋_GB2312" pitchFamily="49" charset="-122"/>
                          <a:ea typeface="仿宋_GB2312" pitchFamily="49" charset="-122"/>
                          <a:cs typeface="Times New Roman"/>
                        </a:rPr>
                        <a:t>科室</a:t>
                      </a:r>
                      <a:r>
                        <a:rPr lang="zh-CN" sz="1100" b="1" kern="100">
                          <a:latin typeface="仿宋_GB2312" pitchFamily="49" charset="-122"/>
                          <a:ea typeface="仿宋_GB2312" pitchFamily="49" charset="-122"/>
                          <a:cs typeface="Times New Roman"/>
                        </a:rPr>
                        <a:t>安全生产</a:t>
                      </a:r>
                      <a:r>
                        <a:rPr lang="zh-CN" sz="1100" b="1" kern="100" dirty="0">
                          <a:latin typeface="仿宋_GB2312" pitchFamily="49" charset="-122"/>
                          <a:ea typeface="仿宋_GB2312" pitchFamily="49" charset="-122"/>
                          <a:cs typeface="Times New Roman"/>
                        </a:rPr>
                        <a:t>责任书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100" b="1" kern="100">
                          <a:latin typeface="仿宋_GB2312" pitchFamily="49" charset="-122"/>
                          <a:ea typeface="仿宋_GB2312" pitchFamily="49" charset="-122"/>
                          <a:cs typeface="Times New Roman"/>
                        </a:rPr>
                        <a:t>16</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latin typeface="仿宋_GB2312" pitchFamily="49" charset="-122"/>
                          <a:ea typeface="仿宋_GB2312" pitchFamily="49" charset="-122"/>
                          <a:cs typeface="Times New Roman"/>
                        </a:rPr>
                        <a:t>100%</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2693">
                <a:tc>
                  <a:txBody>
                    <a:bodyPr/>
                    <a:lstStyle/>
                    <a:p>
                      <a:pPr algn="ctr">
                        <a:spcAft>
                          <a:spcPts val="0"/>
                        </a:spcAft>
                      </a:pPr>
                      <a:r>
                        <a:rPr lang="en-US" sz="1100" b="1" kern="100" dirty="0">
                          <a:latin typeface="仿宋_GB2312" pitchFamily="49" charset="-122"/>
                          <a:ea typeface="仿宋_GB2312" pitchFamily="49" charset="-122"/>
                          <a:cs typeface="Times New Roman"/>
                        </a:rPr>
                        <a:t>3</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b="1" kern="100">
                          <a:latin typeface="仿宋_GB2312" pitchFamily="49" charset="-122"/>
                          <a:ea typeface="仿宋_GB2312" pitchFamily="49" charset="-122"/>
                          <a:cs typeface="Times New Roman"/>
                        </a:rPr>
                        <a:t>班组</a:t>
                      </a:r>
                      <a:r>
                        <a:rPr lang="zh-CN" sz="1100" b="1" kern="100">
                          <a:latin typeface="仿宋_GB2312" pitchFamily="49" charset="-122"/>
                          <a:ea typeface="仿宋_GB2312" pitchFamily="49" charset="-122"/>
                          <a:cs typeface="Times New Roman"/>
                        </a:rPr>
                        <a:t>安全生产</a:t>
                      </a:r>
                      <a:r>
                        <a:rPr lang="zh-CN" sz="1100" b="1" kern="100" dirty="0">
                          <a:latin typeface="仿宋_GB2312" pitchFamily="49" charset="-122"/>
                          <a:ea typeface="仿宋_GB2312" pitchFamily="49" charset="-122"/>
                          <a:cs typeface="Times New Roman"/>
                        </a:rPr>
                        <a:t>责任书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latin typeface="仿宋_GB2312" pitchFamily="49" charset="-122"/>
                          <a:ea typeface="仿宋_GB2312" pitchFamily="49" charset="-122"/>
                          <a:cs typeface="Times New Roman"/>
                        </a:rPr>
                        <a:t>7</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latin typeface="仿宋_GB2312" pitchFamily="49" charset="-122"/>
                          <a:ea typeface="仿宋_GB2312" pitchFamily="49" charset="-122"/>
                          <a:cs typeface="Times New Roman"/>
                        </a:rPr>
                        <a:t>100%</a:t>
                      </a:r>
                      <a:endParaRPr lang="zh-CN" sz="1100" b="1" kern="10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8106">
                <a:tc>
                  <a:txBody>
                    <a:bodyPr/>
                    <a:lstStyle/>
                    <a:p>
                      <a:pPr algn="ctr">
                        <a:spcAft>
                          <a:spcPts val="0"/>
                        </a:spcAft>
                      </a:pPr>
                      <a:r>
                        <a:rPr lang="en-US" sz="1100" b="1" kern="100" dirty="0">
                          <a:latin typeface="仿宋_GB2312" pitchFamily="49" charset="-122"/>
                          <a:ea typeface="仿宋_GB2312" pitchFamily="49" charset="-122"/>
                          <a:cs typeface="Times New Roman"/>
                        </a:rPr>
                        <a:t>5</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100" b="1" kern="100">
                          <a:latin typeface="仿宋_GB2312" pitchFamily="49" charset="-122"/>
                          <a:ea typeface="仿宋_GB2312" pitchFamily="49" charset="-122"/>
                          <a:cs typeface="Times New Roman"/>
                        </a:rPr>
                        <a:t>员工</a:t>
                      </a:r>
                      <a:r>
                        <a:rPr lang="zh-CN" sz="1100" b="1" kern="100">
                          <a:latin typeface="仿宋_GB2312" pitchFamily="49" charset="-122"/>
                          <a:ea typeface="仿宋_GB2312" pitchFamily="49" charset="-122"/>
                          <a:cs typeface="Times New Roman"/>
                        </a:rPr>
                        <a:t>安全生产</a:t>
                      </a:r>
                      <a:r>
                        <a:rPr lang="zh-CN" sz="1100" b="1" kern="100" dirty="0">
                          <a:latin typeface="仿宋_GB2312" pitchFamily="49" charset="-122"/>
                          <a:ea typeface="仿宋_GB2312" pitchFamily="49" charset="-122"/>
                          <a:cs typeface="Times New Roman"/>
                        </a:rPr>
                        <a:t>责任书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100" b="1" kern="100">
                          <a:latin typeface="仿宋_GB2312" pitchFamily="49" charset="-122"/>
                          <a:ea typeface="仿宋_GB2312" pitchFamily="49" charset="-122"/>
                          <a:cs typeface="Times New Roman"/>
                        </a:rPr>
                        <a:t>7</a:t>
                      </a:r>
                      <a:r>
                        <a:rPr lang="zh-CN" altLang="en-US" sz="1100" b="1" kern="100">
                          <a:latin typeface="仿宋_GB2312" pitchFamily="49" charset="-122"/>
                          <a:ea typeface="仿宋_GB2312" pitchFamily="49" charset="-122"/>
                          <a:cs typeface="Times New Roman"/>
                        </a:rPr>
                        <a:t>（集体）</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latin typeface="仿宋_GB2312" pitchFamily="49" charset="-122"/>
                          <a:ea typeface="仿宋_GB2312" pitchFamily="49" charset="-122"/>
                          <a:cs typeface="Times New Roman"/>
                        </a:rPr>
                        <a:t>100%</a:t>
                      </a:r>
                      <a:endParaRPr lang="zh-CN" sz="1100" b="1" kern="100" dirty="0">
                        <a:latin typeface="仿宋_GB2312" pitchFamily="49" charset="-122"/>
                        <a:ea typeface="仿宋_GB2312" pitchFamily="49"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 name="矩形 16">
            <a:extLst>
              <a:ext uri="{FF2B5EF4-FFF2-40B4-BE49-F238E27FC236}">
                <a16:creationId xmlns:a16="http://schemas.microsoft.com/office/drawing/2014/main" id="{93D7806E-6CCE-4812-BE1B-2AD2500F0E13}"/>
              </a:ext>
            </a:extLst>
          </p:cNvPr>
          <p:cNvSpPr/>
          <p:nvPr/>
        </p:nvSpPr>
        <p:spPr>
          <a:xfrm>
            <a:off x="6003071" y="2294749"/>
            <a:ext cx="1877437" cy="276999"/>
          </a:xfrm>
          <a:prstGeom prst="rect">
            <a:avLst/>
          </a:prstGeom>
          <a:noFill/>
        </p:spPr>
        <p:txBody>
          <a:bodyPr wrap="square" rtlCol="0">
            <a:spAutoFit/>
          </a:bodyPr>
          <a:lstStyle/>
          <a:p>
            <a:pPr algn="ctr"/>
            <a:r>
              <a:rPr lang="zh-CN" altLang="en-US" sz="1200" dirty="0">
                <a:solidFill>
                  <a:schemeClr val="tx1">
                    <a:lumMod val="95000"/>
                    <a:lumOff val="5000"/>
                  </a:schemeClr>
                </a:solidFill>
              </a:rPr>
              <a:t>安全生产责任书签订情况</a:t>
            </a:r>
          </a:p>
        </p:txBody>
      </p:sp>
    </p:spTree>
    <p:extLst>
      <p:ext uri="{BB962C8B-B14F-4D97-AF65-F5344CB8AC3E}">
        <p14:creationId xmlns:p14="http://schemas.microsoft.com/office/powerpoint/2010/main" val="270893425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16AA691C-9BC0-4A34-A02F-21ABE70B453E}"/>
              </a:ext>
            </a:extLst>
          </p:cNvPr>
          <p:cNvSpPr/>
          <p:nvPr/>
        </p:nvSpPr>
        <p:spPr>
          <a:xfrm>
            <a:off x="300285" y="4270269"/>
            <a:ext cx="2095171" cy="417113"/>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TextBox 12"/>
          <p:cNvSpPr txBox="1"/>
          <p:nvPr/>
        </p:nvSpPr>
        <p:spPr>
          <a:xfrm>
            <a:off x="408975" y="382252"/>
            <a:ext cx="3137718" cy="315471"/>
          </a:xfrm>
          <a:prstGeom prst="rect">
            <a:avLst/>
          </a:prstGeom>
          <a:noFill/>
        </p:spPr>
        <p:txBody>
          <a:bodyPr wrap="none" lIns="68580" tIns="34290" rIns="68580" bIns="34290" rtlCol="0">
            <a:spAutoFit/>
          </a:bodyPr>
          <a:lstStyle>
            <a:defPPr>
              <a:defRPr lang="zh-CN"/>
            </a:defPPr>
            <a:lvl1pPr>
              <a:defRPr sz="1600" b="1" ker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黑体"/>
              </a:defRPr>
            </a:lvl1pPr>
          </a:lstStyle>
          <a:p>
            <a:pPr fontAlgn="auto">
              <a:spcBef>
                <a:spcPts val="0"/>
              </a:spcBef>
              <a:spcAft>
                <a:spcPts val="0"/>
              </a:spcAft>
              <a:defRPr/>
            </a:pPr>
            <a:r>
              <a:rPr lang="en-US" altLang="zh-CN" dirty="0">
                <a:sym typeface="Arial" charset="0"/>
              </a:rPr>
              <a:t>2</a:t>
            </a:r>
            <a:r>
              <a:rPr lang="zh-CN" altLang="en-US" dirty="0">
                <a:sym typeface="Arial" charset="0"/>
              </a:rPr>
              <a:t>、实施目标分解，狠抓责任落实</a:t>
            </a:r>
          </a:p>
        </p:txBody>
      </p:sp>
      <p:grpSp>
        <p:nvGrpSpPr>
          <p:cNvPr id="11" name="组合 10">
            <a:extLst>
              <a:ext uri="{FF2B5EF4-FFF2-40B4-BE49-F238E27FC236}">
                <a16:creationId xmlns:a16="http://schemas.microsoft.com/office/drawing/2014/main" id="{BE596594-060D-4142-80FF-95FD17E77C00}"/>
              </a:ext>
            </a:extLst>
          </p:cNvPr>
          <p:cNvGrpSpPr/>
          <p:nvPr/>
        </p:nvGrpSpPr>
        <p:grpSpPr>
          <a:xfrm>
            <a:off x="300286" y="1198237"/>
            <a:ext cx="8410843" cy="2963769"/>
            <a:chOff x="395536" y="1012747"/>
            <a:chExt cx="8410843" cy="2963769"/>
          </a:xfrm>
          <a:solidFill>
            <a:srgbClr val="92D050"/>
          </a:solidFill>
        </p:grpSpPr>
        <p:pic>
          <p:nvPicPr>
            <p:cNvPr id="18" name="Picture 2" descr="C:\Users\Administrator\Desktop\19年上半年安全综治考核\收集资料\穗汽零安办〔2018〕21号关于开展企业安全生产主体责任专项调研工作的通知_页面_1.jpg">
              <a:extLst>
                <a:ext uri="{FF2B5EF4-FFF2-40B4-BE49-F238E27FC236}">
                  <a16:creationId xmlns:a16="http://schemas.microsoft.com/office/drawing/2014/main" id="{93B0922A-3A75-4427-921A-0CFE694A17E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1012747"/>
              <a:ext cx="2095174" cy="2963769"/>
            </a:xfrm>
            <a:prstGeom prst="rect">
              <a:avLst/>
            </a:prstGeom>
            <a:ln/>
          </p:spPr>
          <p:style>
            <a:lnRef idx="1">
              <a:schemeClr val="accent1"/>
            </a:lnRef>
            <a:fillRef idx="3">
              <a:schemeClr val="accent1"/>
            </a:fillRef>
            <a:effectRef idx="2">
              <a:schemeClr val="accent1"/>
            </a:effectRef>
            <a:fontRef idx="minor">
              <a:schemeClr val="lt1"/>
            </a:fontRef>
          </p:style>
        </p:pic>
        <p:sp>
          <p:nvSpPr>
            <p:cNvPr id="19" name="右箭头 1">
              <a:extLst>
                <a:ext uri="{FF2B5EF4-FFF2-40B4-BE49-F238E27FC236}">
                  <a16:creationId xmlns:a16="http://schemas.microsoft.com/office/drawing/2014/main" id="{3AF5B195-38A6-47C8-BC5D-54A1A3537CA7}"/>
                </a:ext>
              </a:extLst>
            </p:cNvPr>
            <p:cNvSpPr/>
            <p:nvPr/>
          </p:nvSpPr>
          <p:spPr>
            <a:xfrm>
              <a:off x="2584762" y="2327469"/>
              <a:ext cx="504280" cy="446322"/>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0" name="Picture 4">
              <a:extLst>
                <a:ext uri="{FF2B5EF4-FFF2-40B4-BE49-F238E27FC236}">
                  <a16:creationId xmlns:a16="http://schemas.microsoft.com/office/drawing/2014/main" id="{70EE799D-9982-4DB7-9BD0-ED96436602A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76256" y="1024603"/>
              <a:ext cx="1930123" cy="2951913"/>
            </a:xfrm>
            <a:prstGeom prst="rect">
              <a:avLst/>
            </a:prstGeom>
            <a:ln>
              <a:headEnd/>
              <a:tailEnd/>
            </a:ln>
          </p:spPr>
          <p:style>
            <a:lnRef idx="1">
              <a:schemeClr val="accent1"/>
            </a:lnRef>
            <a:fillRef idx="3">
              <a:schemeClr val="accent1"/>
            </a:fillRef>
            <a:effectRef idx="2">
              <a:schemeClr val="accent1"/>
            </a:effectRef>
            <a:fontRef idx="minor">
              <a:schemeClr val="lt1"/>
            </a:fontRef>
          </p:style>
        </p:pic>
        <p:grpSp>
          <p:nvGrpSpPr>
            <p:cNvPr id="21" name="组合 20">
              <a:extLst>
                <a:ext uri="{FF2B5EF4-FFF2-40B4-BE49-F238E27FC236}">
                  <a16:creationId xmlns:a16="http://schemas.microsoft.com/office/drawing/2014/main" id="{4F509A68-599F-4523-B0AC-5EA094E74D7D}"/>
                </a:ext>
              </a:extLst>
            </p:cNvPr>
            <p:cNvGrpSpPr/>
            <p:nvPr/>
          </p:nvGrpSpPr>
          <p:grpSpPr>
            <a:xfrm>
              <a:off x="3347864" y="1024603"/>
              <a:ext cx="2671238" cy="2951913"/>
              <a:chOff x="3347864" y="1024603"/>
              <a:chExt cx="2671238" cy="4155362"/>
            </a:xfrm>
            <a:grpFill/>
          </p:grpSpPr>
          <p:pic>
            <p:nvPicPr>
              <p:cNvPr id="23" name="Picture 5" descr="E:\安全宣传\18-19年安全宣传资料\18年12月26-27日安全主体责任调研\IMG_20181226_090319.jpg">
                <a:extLst>
                  <a:ext uri="{FF2B5EF4-FFF2-40B4-BE49-F238E27FC236}">
                    <a16:creationId xmlns:a16="http://schemas.microsoft.com/office/drawing/2014/main" id="{76503183-4CBE-4B30-A7F5-863E9C10B38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47864" y="1024603"/>
                <a:ext cx="2671238" cy="2001481"/>
              </a:xfrm>
              <a:prstGeom prst="rect">
                <a:avLst/>
              </a:prstGeom>
            </p:spPr>
            <p:style>
              <a:lnRef idx="1">
                <a:schemeClr val="accent1"/>
              </a:lnRef>
              <a:fillRef idx="3">
                <a:schemeClr val="accent1"/>
              </a:fillRef>
              <a:effectRef idx="2">
                <a:schemeClr val="accent1"/>
              </a:effectRef>
              <a:fontRef idx="minor">
                <a:schemeClr val="lt1"/>
              </a:fontRef>
            </p:style>
          </p:pic>
          <p:pic>
            <p:nvPicPr>
              <p:cNvPr id="24" name="Picture 5" descr="E:\安全宣传\18-19年安全宣传资料\18年12月26-27日安全主体责任调研\IMG_20181226_090319.jpg">
                <a:extLst>
                  <a:ext uri="{FF2B5EF4-FFF2-40B4-BE49-F238E27FC236}">
                    <a16:creationId xmlns:a16="http://schemas.microsoft.com/office/drawing/2014/main" id="{660BA85A-8EDC-439C-992F-7E8850F5E1D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47864" y="3178484"/>
                <a:ext cx="2671238" cy="2001481"/>
              </a:xfrm>
              <a:prstGeom prst="rect">
                <a:avLst/>
              </a:prstGeom>
            </p:spPr>
            <p:style>
              <a:lnRef idx="1">
                <a:schemeClr val="accent1"/>
              </a:lnRef>
              <a:fillRef idx="3">
                <a:schemeClr val="accent1"/>
              </a:fillRef>
              <a:effectRef idx="2">
                <a:schemeClr val="accent1"/>
              </a:effectRef>
              <a:fontRef idx="minor">
                <a:schemeClr val="lt1"/>
              </a:fontRef>
            </p:style>
          </p:pic>
        </p:grpSp>
        <p:sp>
          <p:nvSpPr>
            <p:cNvPr id="22" name="右箭头 8">
              <a:extLst>
                <a:ext uri="{FF2B5EF4-FFF2-40B4-BE49-F238E27FC236}">
                  <a16:creationId xmlns:a16="http://schemas.microsoft.com/office/drawing/2014/main" id="{3D949323-2336-4416-9C11-D5359F04F62C}"/>
                </a:ext>
              </a:extLst>
            </p:cNvPr>
            <p:cNvSpPr/>
            <p:nvPr/>
          </p:nvSpPr>
          <p:spPr>
            <a:xfrm>
              <a:off x="6156176" y="2327469"/>
              <a:ext cx="504280" cy="446322"/>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30" name="文本框 29">
            <a:extLst>
              <a:ext uri="{FF2B5EF4-FFF2-40B4-BE49-F238E27FC236}">
                <a16:creationId xmlns:a16="http://schemas.microsoft.com/office/drawing/2014/main" id="{7748DC27-E8CD-4F63-A74C-18477D988FA2}"/>
              </a:ext>
            </a:extLst>
          </p:cNvPr>
          <p:cNvSpPr txBox="1"/>
          <p:nvPr/>
        </p:nvSpPr>
        <p:spPr>
          <a:xfrm>
            <a:off x="695407" y="4324935"/>
            <a:ext cx="1304925" cy="307777"/>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部件文件</a:t>
            </a:r>
          </a:p>
        </p:txBody>
      </p:sp>
      <p:sp>
        <p:nvSpPr>
          <p:cNvPr id="31" name="矩形 30">
            <a:extLst>
              <a:ext uri="{FF2B5EF4-FFF2-40B4-BE49-F238E27FC236}">
                <a16:creationId xmlns:a16="http://schemas.microsoft.com/office/drawing/2014/main" id="{0C71F624-589A-4A00-9085-F46B3D2EA435}"/>
              </a:ext>
            </a:extLst>
          </p:cNvPr>
          <p:cNvSpPr/>
          <p:nvPr/>
        </p:nvSpPr>
        <p:spPr>
          <a:xfrm>
            <a:off x="3252613" y="4270269"/>
            <a:ext cx="2671237" cy="417113"/>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文本框 31">
            <a:extLst>
              <a:ext uri="{FF2B5EF4-FFF2-40B4-BE49-F238E27FC236}">
                <a16:creationId xmlns:a16="http://schemas.microsoft.com/office/drawing/2014/main" id="{031BE06E-4571-465A-B4B0-F37BAAE96872}"/>
              </a:ext>
            </a:extLst>
          </p:cNvPr>
          <p:cNvSpPr txBox="1"/>
          <p:nvPr/>
        </p:nvSpPr>
        <p:spPr>
          <a:xfrm>
            <a:off x="3392843" y="4324935"/>
            <a:ext cx="2390775" cy="307777"/>
          </a:xfrm>
          <a:prstGeom prst="rect">
            <a:avLst/>
          </a:prstGeom>
          <a:noFill/>
        </p:spPr>
        <p:txBody>
          <a:bodyPr wrap="square">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安全专家莅临调研</a:t>
            </a:r>
          </a:p>
        </p:txBody>
      </p:sp>
      <p:sp>
        <p:nvSpPr>
          <p:cNvPr id="35" name="矩形 34">
            <a:extLst>
              <a:ext uri="{FF2B5EF4-FFF2-40B4-BE49-F238E27FC236}">
                <a16:creationId xmlns:a16="http://schemas.microsoft.com/office/drawing/2014/main" id="{DDD54BC5-B002-4FE3-9656-354FAFD4D294}"/>
              </a:ext>
            </a:extLst>
          </p:cNvPr>
          <p:cNvSpPr/>
          <p:nvPr/>
        </p:nvSpPr>
        <p:spPr>
          <a:xfrm>
            <a:off x="6781006" y="4270269"/>
            <a:ext cx="1930123" cy="417113"/>
          </a:xfrm>
          <a:prstGeom prst="rect">
            <a:avLst/>
          </a:prstGeom>
          <a:gradFill>
            <a:gsLst>
              <a:gs pos="0">
                <a:srgbClr val="095A96"/>
              </a:gs>
              <a:gs pos="100000">
                <a:srgbClr val="00A2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文本框 35">
            <a:extLst>
              <a:ext uri="{FF2B5EF4-FFF2-40B4-BE49-F238E27FC236}">
                <a16:creationId xmlns:a16="http://schemas.microsoft.com/office/drawing/2014/main" id="{69F786B8-6F63-4B06-9A61-BC69DABEB886}"/>
              </a:ext>
            </a:extLst>
          </p:cNvPr>
          <p:cNvSpPr txBox="1"/>
          <p:nvPr/>
        </p:nvSpPr>
        <p:spPr>
          <a:xfrm>
            <a:off x="6732775" y="4324935"/>
            <a:ext cx="2026583" cy="307777"/>
          </a:xfrm>
          <a:prstGeom prst="rect">
            <a:avLst/>
          </a:prstGeom>
          <a:noFill/>
        </p:spPr>
        <p:txBody>
          <a:bodyPr wrap="square">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落实主体责任工作总结</a:t>
            </a:r>
          </a:p>
        </p:txBody>
      </p:sp>
      <p:sp>
        <p:nvSpPr>
          <p:cNvPr id="37" name="文本框 36">
            <a:extLst>
              <a:ext uri="{FF2B5EF4-FFF2-40B4-BE49-F238E27FC236}">
                <a16:creationId xmlns:a16="http://schemas.microsoft.com/office/drawing/2014/main" id="{D81CDDDE-FE1C-4A2E-9DC5-2E994B0C0C50}"/>
              </a:ext>
            </a:extLst>
          </p:cNvPr>
          <p:cNvSpPr txBox="1"/>
          <p:nvPr/>
        </p:nvSpPr>
        <p:spPr>
          <a:xfrm>
            <a:off x="3495675" y="921238"/>
            <a:ext cx="2152650" cy="276999"/>
          </a:xfrm>
          <a:prstGeom prst="rect">
            <a:avLst/>
          </a:prstGeom>
          <a:noFill/>
        </p:spPr>
        <p:txBody>
          <a:bodyPr wrap="square" rtlCol="0">
            <a:spAutoFit/>
          </a:bodyPr>
          <a:lstStyle/>
          <a:p>
            <a:pPr algn="ctr"/>
            <a:r>
              <a:rPr lang="zh-CN" altLang="en-US" sz="1200" dirty="0">
                <a:solidFill>
                  <a:schemeClr val="tx1">
                    <a:lumMod val="50000"/>
                    <a:lumOff val="50000"/>
                  </a:schemeClr>
                </a:solidFill>
              </a:rPr>
              <a:t>请替换为本公司图片</a:t>
            </a:r>
          </a:p>
        </p:txBody>
      </p:sp>
    </p:spTree>
    <p:extLst>
      <p:ext uri="{BB962C8B-B14F-4D97-AF65-F5344CB8AC3E}">
        <p14:creationId xmlns:p14="http://schemas.microsoft.com/office/powerpoint/2010/main" val="275654949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QwAAAAyCAIAAAAm6XKtAAAAGXRFWHRTb2Z0d2FyZQBBZG9iZSBJ&#10;bWFnZVJlYWR5ccllPAAAAyJpVFh0WE1MOmNvbS5hZG9iZS54bXAAAAAAADw/eHBhY2tldCBiZWdp&#10;bj0i77u/IiBpZD0iVzVNME1wQ2VoaUh6cmVTek5UY3prYzlkIj8+IDx4OnhtcG1ldGEgeG1sbnM6&#10;eD0iYWRvYmU6bnM6bWV0YS8iIHg6eG1wdGs9IkFkb2JlIFhNUCBDb3JlIDUuMy1jMDExIDY2LjE0&#10;NTY2MSwgMjAxMi8wMi8wNi0xNDo1NjoyNyAgICAgICAgIj4gPHJkZjpSREYgeG1sbnM6cmRmPSJo&#10;dHRwOi8vd3d3LnczLm9yZy8xOTk5LzAyLzIyLXJkZi1zeW50YXgtbnMjIj4gPHJkZjpEZXNjcmlw&#10;dGlvbiByZGY6YWJvdXQ9IiIgeG1sbnM6eG1wPSJodHRwOi8vbnMuYWRvYmUuY29tL3hhcC8xLjAv&#10;IiB4bWxuczp4bXBNTT0iaHR0cDovL25zLmFkb2JlLmNvbS94YXAvMS4wL21tLyIgeG1sbnM6c3RS&#10;ZWY9Imh0dHA6Ly9ucy5hZG9iZS5jb20veGFwLzEuMC9zVHlwZS9SZXNvdXJjZVJlZiMiIHhtcDpD&#10;cmVhdG9yVG9vbD0iQWRvYmUgUGhvdG9zaG9wIENTNiAoV2luZG93cykiIHhtcE1NOkluc3RhbmNl&#10;SUQ9InhtcC5paWQ6RTJERUUzNUE4NEY1MTFFN0ExRjBDQ0Y0NkI2MERGODUiIHhtcE1NOkRvY3Vt&#10;ZW50SUQ9InhtcC5kaWQ6RTJERUUzNUI4NEY1MTFFN0ExRjBDQ0Y0NkI2MERGODUiPiA8eG1wTU06&#10;RGVyaXZlZEZyb20gc3RSZWY6aW5zdGFuY2VJRD0ieG1wLmlpZDpFMkRFRTM1ODg0RjUxMUU3QTFG&#10;MENDRjQ2QjYwREY4NSIgc3RSZWY6ZG9jdW1lbnRJRD0ieG1wLmRpZDpFMkRFRTM1OTg0RjUxMUU3&#10;QTFGMENDRjQ2QjYwREY4NSIvPiA8L3JkZjpEZXNjcmlwdGlvbj4gPC9yZGY6UkRGPiA8L3g6eG1w&#10;bWV0YT4gPD94cGFja2V0IGVuZD0iciI/PkAfx6gAAAT5SURBVHja7JxPSBRRHMeddc3dMsvdqTXs&#10;0FqulG32l6JaKgWjpE0Djx1CyFCCtqvdIrqUEdFFgk5BUWIrSBFYhB6EktClAgMz2khtRzpIumzu&#10;NmFE5OzMezNv/rnfz0Fk5re/mXnz+877/d57M9ytPACAHA40AQAQCQAQCQAQCQAQCQAQCQAQCQAQ&#10;CQAQCQAAIgFABU40AbAXLp7fUF9f3tCwdvdul9fLcRzJr9I/f/6YnBRGRsai0fHe3rlEgvyIHNZu&#10;ARvhP3Fi35Ur3mBQixMhFhu8dOljTw+hff5xNDywCVtbWmru3CkqK9PoZ7nPJ3ZEYmcyNTRkXLp1&#10;Npn8b0tnYaHp3mj9LLanZcE/Kz/6NYXkeZJ41nJpWkJCREyxDly75nS7F+96Vlu75+bNlX6/c8UK&#10;0jLD7Ra9zcTjYuplWk0i35oa20v1nctmyfZ8dIUqTKlEK2Nmevu4PJ4D168XFBVJ7p3o748Ggxua&#10;mjafP+8LhQh9it4OdnRMDA7OCYJ1C3erBbekNxXP8mwGxvdsZjlnX4qEwyWVlVkL6/z8vFRq/OHD&#10;T11d29rbK86cKfL7SdyuDgREz+/v3jVHJEY+e2SSE6qTtNoTl9Ybk06G9qAy9gx1WN7YSGKWSaeH&#10;L1/+8vRpRXNzZUsLkeeGBtNEoqV91d25xRm2pJ9/N4r/6yFmPXpItlWf7VizYwe5ceLVK+H16/iT&#10;J1WRSOmhQ9o9O3WKAyNrEqq4lNGJYsdiYlxKat6A31oEl9dLZZ/JZD5Ho1MDA57q6iOPHi0rKdHi&#10;eWlOJrIaDaM1kDwuyVCV3YNYbziHmqUhSUH4+vx5VyCwv7OzrK5OcuyLxLPTgKDMFgGs0hLaoUxj&#10;ki6Sy5RvAS172Z6tMYWHTiQTiRenTq2rrd119ap3587fVT4lS6EnyXYLZW6tzCM/x7P/pcrXvr7e&#10;vXu3RCLr6+vX1dTYRiQMC3dWk1ySfgidK2qVNt0yRZzyB7X180IsVN52dIw/eNAUj9tGJNrFYNak&#10;pJWbyJS8kXCEwFyNcRz3uyc5dsycdMtq4aWiRvpbmZDHpfZ5FRXtpmIyBIjkek3CJPgsWJtiyIsJ&#10;hTwvM7qVuyKxYG/GcHmLrqIir44Ikys2Uid7aeR/eXi9ivMkOorE4v042zVR6tItttl5jo+5zSeT&#10;+TTXK5Yf68PhqgsXSg8fVqjm02m9RCK/fsn06o1toqJCVMxbwLBZc2tqb3ZqallxMaGxZ/v2ynPn&#10;CNduKS4B1iXdWqiA/72jS2BZhOpQUxxTRm1NwvS7d6s2bVLuQByObe3tG0+fLq6oIPT87c0bI0RC&#10;qwE9Zrh1DTWNo1tU3RT5hei9UMBSjHV3+8PhrCnT/Lz4l/Z9kj+eHz/WRSSKq2tVB5O6BSwM3wRk&#10;61+xkFhssLCFsOQ1t3828vQ+9vR8Hx1dHQhI7i0NhWjfTFzg+4cPJG+6O41pvlzLuAjHiNS90JKD&#10;zE1PD1y8ePT+fcmXE+v6+lT4TM3MDEQiJDUJvpYCbEOwrS1044ajoEC7q3Qq1R+JxG7fJjHG11KA&#10;bfg2NCSMjHiqqpb7fFr8CLHYy9bW0Xv38jIZEnv0JMBmuHi+/OTJ8sZGvrrazfPkP5xNJBLDw2Pd&#10;3WPRKD5OBwBL8C1gACASACASACASACASACASACASACASACASAABEAgBEAgBEAoDx/BJgAG5baYVH&#10;fZbiAAAAAElFTkSuQmCC"/>
  <p:tag name="ISPRING_COMPANY_LOGO" val="ISPRING_PRESENTER_PHOTO_0"/>
  <p:tag name="ISPRING_COMPANY_WEBSITE" val="http://hi.ooopic.com/zhuanji/31008151/189063/"/>
  <p:tag name="ISPRING_PRESENTATION_TITLE" val="1"/>
</p:tagLst>
</file>

<file path=ppt/tags/tag2.xml><?xml version="1.0" encoding="utf-8"?>
<p:tagLst xmlns:a="http://schemas.openxmlformats.org/drawingml/2006/main" xmlns:r="http://schemas.openxmlformats.org/officeDocument/2006/relationships" xmlns:p="http://schemas.openxmlformats.org/presentationml/2006/main">
  <p:tag name="MH" val="20190320084809"/>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90320084809"/>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90320084809"/>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9032008480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90320134433"/>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9032013443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9032013443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1764</Words>
  <Application>Microsoft Office PowerPoint</Application>
  <PresentationFormat>全屏显示(16:9)</PresentationFormat>
  <Paragraphs>256</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FontAwesome</vt:lpstr>
      <vt:lpstr>方正小标宋简体</vt:lpstr>
      <vt:lpstr>仿宋_GB2312</vt:lpstr>
      <vt:lpstr>华文琥珀</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年中总结</dc:title>
  <dc:creator>玺猫PPT</dc:creator>
  <cp:lastModifiedBy>Administrator</cp:lastModifiedBy>
  <cp:revision>137</cp:revision>
  <dcterms:created xsi:type="dcterms:W3CDTF">2018-11-03T01:10:33Z</dcterms:created>
  <dcterms:modified xsi:type="dcterms:W3CDTF">2020-07-07T12:06:03Z</dcterms:modified>
</cp:coreProperties>
</file>